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49"/>
  </p:handoutMasterIdLst>
  <p:sldIdLst>
    <p:sldId id="256" r:id="rId3"/>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4" r:id="rId41"/>
    <p:sldId id="295" r:id="rId42"/>
    <p:sldId id="296" r:id="rId43"/>
    <p:sldId id="297" r:id="rId44"/>
    <p:sldId id="298" r:id="rId45"/>
    <p:sldId id="299" r:id="rId46"/>
    <p:sldId id="300" r:id="rId47"/>
    <p:sldId id="301" r:id="rId48"/>
  </p:sldIdLst>
  <p:sldSz cx="12192000" cy="6858000"/>
  <p:notesSz cx="6858000" cy="9144000"/>
  <p:custDataLst>
    <p:tags r:id="rId53"/>
  </p:custDataLst>
  <p:kinsoku lang="zh-CN" invalStChars="!%),.:;&gt;?]}¢¨°·ˇˉ་―‖’”…‰′″∶›℃、。〃々〉》」』】〕〗〞︶︺︾﹀﹄﹚﹜﹞！＂％＇），．：；？］｀｜｝～￠" invalEndChars="$([{£¥·‘“〈《「『【〔〖〝﹙﹛﹝＄（．［｛￡￥"/>
  <p:defaultTextStyle>
    <a:defPPr>
      <a:defRPr lang="zh-CN"/>
    </a:defPPr>
    <a:lvl1pPr marL="0" indent="0" algn="l" defTabSz="914400" eaLnBrk="1" fontAlgn="auto" latinLnBrk="0" hangingPunct="1">
      <a:defRPr sz="1800" kern="1200">
        <a:solidFill>
          <a:schemeClr val="tx1"/>
        </a:solidFill>
        <a:latin typeface="Times New Roman" panose="02020603050405020304" charset="0"/>
        <a:ea typeface="宋体" panose="02010600030101010101" pitchFamily="2" charset="-122"/>
        <a:cs typeface="Times New Roman" panose="02020603050405020304" charset="0"/>
      </a:defRPr>
    </a:lvl1pPr>
    <a:lvl2pPr marL="457200" indent="0" algn="l" defTabSz="914400" eaLnBrk="1" fontAlgn="auto" latinLnBrk="0" hangingPunct="1">
      <a:defRPr sz="1800" kern="1200">
        <a:solidFill>
          <a:schemeClr val="tx1"/>
        </a:solidFill>
        <a:latin typeface="Times New Roman" panose="02020603050405020304" charset="0"/>
        <a:ea typeface="宋体" panose="02010600030101010101" pitchFamily="2" charset="-122"/>
        <a:cs typeface="Times New Roman" panose="02020603050405020304" charset="0"/>
      </a:defRPr>
    </a:lvl2pPr>
    <a:lvl3pPr marL="914400" indent="0" algn="l" defTabSz="914400" eaLnBrk="1" fontAlgn="auto" latinLnBrk="0" hangingPunct="1">
      <a:defRPr sz="1800" kern="1200">
        <a:solidFill>
          <a:schemeClr val="tx1"/>
        </a:solidFill>
        <a:latin typeface="Times New Roman" panose="02020603050405020304" charset="0"/>
        <a:ea typeface="宋体" panose="02010600030101010101" pitchFamily="2" charset="-122"/>
        <a:cs typeface="Times New Roman" panose="02020603050405020304" charset="0"/>
      </a:defRPr>
    </a:lvl3pPr>
    <a:lvl4pPr marL="1371600" indent="0" algn="l" defTabSz="914400" eaLnBrk="1" fontAlgn="auto" latinLnBrk="0" hangingPunct="1">
      <a:defRPr sz="1800" kern="1200">
        <a:solidFill>
          <a:schemeClr val="tx1"/>
        </a:solidFill>
        <a:latin typeface="Times New Roman" panose="02020603050405020304" charset="0"/>
        <a:ea typeface="宋体" panose="02010600030101010101" pitchFamily="2" charset="-122"/>
        <a:cs typeface="Times New Roman" panose="02020603050405020304" charset="0"/>
      </a:defRPr>
    </a:lvl4pPr>
    <a:lvl5pPr marL="1828800" indent="0" algn="l" defTabSz="914400" eaLnBrk="1" fontAlgn="auto" latinLnBrk="0" hangingPunct="1">
      <a:defRPr sz="1800" kern="1200">
        <a:solidFill>
          <a:schemeClr val="tx1"/>
        </a:solidFill>
        <a:latin typeface="Times New Roman" panose="02020603050405020304" charset="0"/>
        <a:ea typeface="宋体" panose="02010600030101010101" pitchFamily="2" charset="-122"/>
        <a:cs typeface="Times New Roman" panose="02020603050405020304" charset="0"/>
      </a:defRPr>
    </a:lvl5pPr>
    <a:lvl6pPr marL="2286000" indent="0" algn="l" defTabSz="914400" eaLnBrk="1" fontAlgn="auto" latinLnBrk="0" hangingPunct="1">
      <a:defRPr sz="1800" kern="1200">
        <a:solidFill>
          <a:schemeClr val="tx1"/>
        </a:solidFill>
        <a:latin typeface="Times New Roman" panose="02020603050405020304" charset="0"/>
        <a:ea typeface="宋体" panose="02010600030101010101" pitchFamily="2" charset="-122"/>
        <a:cs typeface="Times New Roman" panose="02020603050405020304" charset="0"/>
      </a:defRPr>
    </a:lvl6pPr>
    <a:lvl7pPr marL="2743200" indent="0" algn="l" defTabSz="914400" eaLnBrk="1" fontAlgn="auto" latinLnBrk="0" hangingPunct="1">
      <a:defRPr sz="1800" kern="1200">
        <a:solidFill>
          <a:schemeClr val="tx1"/>
        </a:solidFill>
        <a:latin typeface="Times New Roman" panose="02020603050405020304" charset="0"/>
        <a:ea typeface="宋体" panose="02010600030101010101" pitchFamily="2" charset="-122"/>
        <a:cs typeface="Times New Roman" panose="02020603050405020304" charset="0"/>
      </a:defRPr>
    </a:lvl7pPr>
    <a:lvl8pPr marL="3200400" indent="0" algn="l" defTabSz="914400" eaLnBrk="1" fontAlgn="auto" latinLnBrk="0" hangingPunct="1">
      <a:defRPr sz="1800" kern="1200">
        <a:solidFill>
          <a:schemeClr val="tx1"/>
        </a:solidFill>
        <a:latin typeface="Times New Roman" panose="02020603050405020304" charset="0"/>
        <a:ea typeface="宋体" panose="02010600030101010101" pitchFamily="2" charset="-122"/>
        <a:cs typeface="Times New Roman" panose="02020603050405020304" charset="0"/>
      </a:defRPr>
    </a:lvl8pPr>
    <a:lvl9pPr marL="3200400" indent="0" algn="l" defTabSz="914400" eaLnBrk="1" fontAlgn="auto" latinLnBrk="0" hangingPunct="1">
      <a:defRPr sz="1800" kern="1200">
        <a:solidFill>
          <a:schemeClr val="tx1"/>
        </a:solidFill>
        <a:latin typeface="Times New Roman" panose="02020603050405020304" charset="0"/>
        <a:ea typeface="宋体" panose="02010600030101010101" pitchFamily="2" charset="-122"/>
        <a:cs typeface="Times New Roman" panose="0202060305040502030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080"/>
    <a:srgbClr val="F2F2F2"/>
    <a:srgbClr val="00AAB7"/>
    <a:srgbClr val="6ECBD2"/>
    <a:srgbClr val="FAFAFA"/>
    <a:srgbClr val="0A3142"/>
    <a:srgbClr val="2C4680"/>
    <a:srgbClr val="5478C4"/>
    <a:srgbClr val="135E7F"/>
    <a:srgbClr val="0E45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55CEA86-C3AF-457B-9167-5FB03DB7F243}" styleName="表样式 1 25">
    <a:wholeTbl>
      <a:tcTxStyle>
        <a:fontRef idx="none">
          <a:schemeClr val="tx1"/>
        </a:fontRef>
      </a:tcTxStyle>
      <a:tcStyle>
        <a:tcBdr>
          <a:left>
            <a:ln w="9525" cmpd="sng">
              <a:solidFill>
                <a:schemeClr val="accent5"/>
              </a:solidFill>
            </a:ln>
          </a:left>
          <a:right>
            <a:ln w="9525" cmpd="sng">
              <a:solidFill>
                <a:schemeClr val="accent5"/>
              </a:solidFill>
            </a:ln>
          </a:right>
          <a:top>
            <a:ln w="9525" cmpd="sng">
              <a:solidFill>
                <a:schemeClr val="accent5"/>
              </a:solidFill>
            </a:ln>
          </a:top>
          <a:bottom>
            <a:ln w="9525" cmpd="sng">
              <a:solidFill>
                <a:schemeClr val="accent5"/>
              </a:solidFill>
            </a:ln>
          </a:bottom>
          <a:insideH>
            <a:ln w="9525" cmpd="sng">
              <a:solidFill>
                <a:schemeClr val="accent5">
                  <a:lumMod val="40000"/>
                  <a:lumOff val="60000"/>
                </a:schemeClr>
              </a:solidFill>
            </a:ln>
          </a:insideH>
          <a:insideV>
            <a:ln w="9525" cmpd="sng">
              <a:solidFill>
                <a:schemeClr val="accent5">
                  <a:lumMod val="40000"/>
                  <a:lumOff val="60000"/>
                </a:schemeClr>
              </a:solidFill>
            </a:ln>
          </a:insideV>
        </a:tcBdr>
        <a:fill>
          <a:solidFill>
            <a:schemeClr val="bg1">
              <a:alpha val="0"/>
            </a:schemeClr>
          </a:solidFill>
        </a:fill>
      </a:tcStyle>
    </a:wholeTbl>
    <a:band2H>
      <a:tcStyle>
        <a:tcBdr/>
        <a:fill>
          <a:solidFill>
            <a:schemeClr val="accent5">
              <a:alpha val="25000"/>
              <a:lumMod val="40000"/>
              <a:lumOff val="60000"/>
            </a:schemeClr>
          </a:solidFill>
        </a:fill>
      </a:tcStyle>
    </a:band2H>
    <a:band1V>
      <a:tcStyle>
        <a:tcBdr/>
        <a:fill>
          <a:solidFill>
            <a:schemeClr val="accent5">
              <a:alpha val="25000"/>
              <a:lumMod val="40000"/>
              <a:lumOff val="60000"/>
            </a:schemeClr>
          </a:solidFill>
        </a:fill>
      </a:tcStyle>
    </a:band1V>
    <a:band2V>
      <a:tcStyle>
        <a:tcBdr/>
        <a:fill>
          <a:solidFill>
            <a:schemeClr val="bg1">
              <a:alpha val="0"/>
            </a:schemeClr>
          </a:solidFill>
        </a:fill>
      </a:tcStyle>
    </a:band2V>
    <a:lastCol>
      <a:tcTxStyle b="on">
        <a:fontRef idx="none">
          <a:schemeClr val="tx1"/>
        </a:fontRef>
      </a:tcTxStyle>
      <a:tcStyle>
        <a:tcBdr>
          <a:left>
            <a:ln w="9525" cmpd="sng">
              <a:solidFill>
                <a:schemeClr val="accent5">
                  <a:lumMod val="40000"/>
                  <a:lumOff val="60000"/>
                </a:schemeClr>
              </a:solidFill>
            </a:ln>
          </a:left>
          <a:right>
            <a:ln w="9525" cmpd="sng">
              <a:solidFill>
                <a:schemeClr val="accent5"/>
              </a:solidFill>
            </a:ln>
          </a:right>
          <a:top>
            <a:ln w="9525" cmpd="sng">
              <a:solidFill>
                <a:schemeClr val="accent5"/>
              </a:solidFill>
            </a:ln>
          </a:top>
          <a:bottom>
            <a:ln w="9525" cmpd="sng">
              <a:solidFill>
                <a:schemeClr val="accent5"/>
              </a:solidFill>
            </a:ln>
          </a:bottom>
          <a:insideH>
            <a:ln w="9525" cmpd="sng">
              <a:solidFill>
                <a:schemeClr val="accent5">
                  <a:lumMod val="40000"/>
                  <a:lumOff val="60000"/>
                </a:schemeClr>
              </a:solidFill>
            </a:ln>
          </a:insideH>
          <a:insideV>
            <a:ln>
              <a:noFill/>
            </a:ln>
          </a:insideV>
        </a:tcBdr>
        <a:fill>
          <a:solidFill>
            <a:schemeClr val="accent5">
              <a:alpha val="40000"/>
              <a:lumMod val="40000"/>
              <a:lumOff val="60000"/>
            </a:schemeClr>
          </a:solidFill>
        </a:fill>
      </a:tcStyle>
    </a:lastCol>
    <a:firstCol>
      <a:tcTxStyle b="on">
        <a:fontRef idx="none">
          <a:schemeClr val="tx1"/>
        </a:fontRef>
      </a:tcTxStyle>
      <a:tcStyle>
        <a:tcBdr>
          <a:left>
            <a:ln w="9525" cmpd="sng">
              <a:solidFill>
                <a:schemeClr val="accent5"/>
              </a:solidFill>
            </a:ln>
          </a:left>
          <a:right>
            <a:ln w="9525" cmpd="sng">
              <a:solidFill>
                <a:schemeClr val="accent5">
                  <a:lumMod val="40000"/>
                  <a:lumOff val="60000"/>
                </a:schemeClr>
              </a:solidFill>
            </a:ln>
          </a:right>
          <a:top>
            <a:ln w="9525" cmpd="sng">
              <a:solidFill>
                <a:schemeClr val="accent5"/>
              </a:solidFill>
            </a:ln>
          </a:top>
          <a:bottom>
            <a:ln w="9525" cmpd="sng">
              <a:solidFill>
                <a:schemeClr val="accent5"/>
              </a:solidFill>
            </a:ln>
          </a:bottom>
          <a:insideH>
            <a:ln w="9525" cmpd="sng">
              <a:solidFill>
                <a:schemeClr val="accent5">
                  <a:lumMod val="40000"/>
                  <a:lumOff val="60000"/>
                </a:schemeClr>
              </a:solidFill>
            </a:ln>
          </a:insideH>
          <a:insideV>
            <a:ln>
              <a:noFill/>
            </a:ln>
          </a:insideV>
        </a:tcBdr>
        <a:fill>
          <a:solidFill>
            <a:schemeClr val="accent5">
              <a:alpha val="40000"/>
              <a:lumMod val="40000"/>
              <a:lumOff val="60000"/>
            </a:schemeClr>
          </a:solidFill>
        </a:fill>
      </a:tcStyle>
    </a:firstCol>
    <a:lastRow>
      <a:tcTxStyle b="on">
        <a:fontRef idx="none">
          <a:schemeClr val="accent5"/>
        </a:fontRef>
      </a:tcTxStyle>
      <a:tcStyle>
        <a:tcBdr>
          <a:left>
            <a:ln w="9525" cmpd="sng">
              <a:solidFill>
                <a:schemeClr val="accent5"/>
              </a:solidFill>
            </a:ln>
          </a:left>
          <a:right>
            <a:ln w="9525" cmpd="sng">
              <a:solidFill>
                <a:schemeClr val="accent5"/>
              </a:solidFill>
            </a:ln>
          </a:right>
          <a:top>
            <a:ln w="9525" cmpd="sng">
              <a:solidFill>
                <a:schemeClr val="accent5"/>
              </a:solidFill>
            </a:ln>
          </a:top>
          <a:bottom>
            <a:ln w="9525" cmpd="sng">
              <a:solidFill>
                <a:schemeClr val="accent5"/>
              </a:solidFill>
            </a:ln>
          </a:bottom>
          <a:insideH>
            <a:ln>
              <a:noFill/>
            </a:ln>
          </a:insideH>
          <a:insideV>
            <a:ln>
              <a:noFill/>
            </a:ln>
          </a:insideV>
        </a:tcBdr>
        <a:fill>
          <a:solidFill>
            <a:schemeClr val="bg1">
              <a:alpha val="0"/>
            </a:schemeClr>
          </a:solidFill>
        </a:fill>
      </a:tcStyle>
    </a:lastRow>
    <a:firstRow>
      <a:tcTxStyle b="on">
        <a:fontRef idx="none">
          <a:schemeClr val="bg1"/>
        </a:fontRef>
      </a:tcTxStyle>
      <a:tcStyle>
        <a:tcBdr>
          <a:left>
            <a:ln w="9525" cmpd="sng">
              <a:solidFill>
                <a:schemeClr val="accent5"/>
              </a:solidFill>
            </a:ln>
          </a:left>
          <a:right>
            <a:ln w="9525" cmpd="sng">
              <a:solidFill>
                <a:schemeClr val="accent5"/>
              </a:solidFill>
            </a:ln>
          </a:right>
          <a:top>
            <a:ln w="9525" cmpd="sng">
              <a:solidFill>
                <a:schemeClr val="accent5"/>
              </a:solidFill>
            </a:ln>
          </a:top>
          <a:bottom>
            <a:ln w="9525" cmpd="sng">
              <a:solidFill>
                <a:schemeClr val="accent5"/>
              </a:solidFill>
            </a:ln>
          </a:bottom>
          <a:insideH>
            <a:ln>
              <a:noFill/>
            </a:ln>
          </a:insideH>
          <a:insideV>
            <a:ln w="9525" cmpd="sng">
              <a:solidFill>
                <a:schemeClr val="accent5">
                  <a:lumMod val="40000"/>
                  <a:lumOff val="60000"/>
                </a:schemeClr>
              </a:solidFill>
            </a:ln>
          </a:insideV>
        </a:tcBdr>
        <a:fill>
          <a:solidFill>
            <a:schemeClr val="accent5"/>
          </a:solidFill>
        </a:fill>
      </a:tcStyle>
    </a:firstRow>
  </a:tblStyle>
  <a:tblStyle styleId="{27BD37CD-CE73-424D-AC27-7B4B2FD7334B}" styleName="表样式 1 25">
    <a:wholeTbl>
      <a:tcTxStyle>
        <a:fontRef idx="none">
          <a:schemeClr val="tx1"/>
        </a:fontRef>
      </a:tcTxStyle>
      <a:tcStyle>
        <a:tcBdr>
          <a:left>
            <a:ln w="9525" cmpd="sng">
              <a:solidFill>
                <a:schemeClr val="accent5"/>
              </a:solidFill>
            </a:ln>
          </a:left>
          <a:right>
            <a:ln w="9525" cmpd="sng">
              <a:solidFill>
                <a:schemeClr val="accent5"/>
              </a:solidFill>
            </a:ln>
          </a:right>
          <a:top>
            <a:ln w="9525" cmpd="sng">
              <a:solidFill>
                <a:schemeClr val="accent5"/>
              </a:solidFill>
            </a:ln>
          </a:top>
          <a:bottom>
            <a:ln w="9525" cmpd="sng">
              <a:solidFill>
                <a:schemeClr val="accent5"/>
              </a:solidFill>
            </a:ln>
          </a:bottom>
          <a:insideH>
            <a:ln w="9525" cmpd="sng">
              <a:solidFill>
                <a:schemeClr val="accent5">
                  <a:lumMod val="40000"/>
                  <a:lumOff val="60000"/>
                </a:schemeClr>
              </a:solidFill>
            </a:ln>
          </a:insideH>
          <a:insideV>
            <a:ln w="9525" cmpd="sng">
              <a:solidFill>
                <a:schemeClr val="accent5">
                  <a:lumMod val="40000"/>
                  <a:lumOff val="60000"/>
                </a:schemeClr>
              </a:solidFill>
            </a:ln>
          </a:insideV>
        </a:tcBdr>
        <a:fill>
          <a:solidFill>
            <a:schemeClr val="bg1">
              <a:alpha val="0"/>
            </a:schemeClr>
          </a:solidFill>
        </a:fill>
      </a:tcStyle>
    </a:wholeTbl>
    <a:band2H>
      <a:tcStyle>
        <a:tcBdr/>
        <a:fill>
          <a:solidFill>
            <a:schemeClr val="accent5">
              <a:alpha val="25000"/>
              <a:lumMod val="40000"/>
              <a:lumOff val="60000"/>
            </a:schemeClr>
          </a:solidFill>
        </a:fill>
      </a:tcStyle>
    </a:band2H>
    <a:band1V>
      <a:tcStyle>
        <a:tcBdr/>
        <a:fill>
          <a:solidFill>
            <a:schemeClr val="accent5">
              <a:alpha val="25000"/>
              <a:lumMod val="40000"/>
              <a:lumOff val="60000"/>
            </a:schemeClr>
          </a:solidFill>
        </a:fill>
      </a:tcStyle>
    </a:band1V>
    <a:band2V>
      <a:tcStyle>
        <a:tcBdr/>
        <a:fill>
          <a:solidFill>
            <a:schemeClr val="bg1">
              <a:alpha val="0"/>
            </a:schemeClr>
          </a:solidFill>
        </a:fill>
      </a:tcStyle>
    </a:band2V>
    <a:lastCol>
      <a:tcTxStyle b="on">
        <a:fontRef idx="none">
          <a:schemeClr val="tx1"/>
        </a:fontRef>
      </a:tcTxStyle>
      <a:tcStyle>
        <a:tcBdr>
          <a:left>
            <a:ln w="9525" cmpd="sng">
              <a:solidFill>
                <a:schemeClr val="accent5">
                  <a:lumMod val="40000"/>
                  <a:lumOff val="60000"/>
                </a:schemeClr>
              </a:solidFill>
            </a:ln>
          </a:left>
          <a:right>
            <a:ln w="9525" cmpd="sng">
              <a:solidFill>
                <a:schemeClr val="accent5"/>
              </a:solidFill>
            </a:ln>
          </a:right>
          <a:top>
            <a:ln w="9525" cmpd="sng">
              <a:solidFill>
                <a:schemeClr val="accent5"/>
              </a:solidFill>
            </a:ln>
          </a:top>
          <a:bottom>
            <a:ln w="9525" cmpd="sng">
              <a:solidFill>
                <a:schemeClr val="accent5"/>
              </a:solidFill>
            </a:ln>
          </a:bottom>
          <a:insideH>
            <a:ln w="9525" cmpd="sng">
              <a:solidFill>
                <a:schemeClr val="accent5">
                  <a:lumMod val="40000"/>
                  <a:lumOff val="60000"/>
                </a:schemeClr>
              </a:solidFill>
            </a:ln>
          </a:insideH>
          <a:insideV>
            <a:ln>
              <a:noFill/>
            </a:ln>
          </a:insideV>
        </a:tcBdr>
        <a:fill>
          <a:solidFill>
            <a:schemeClr val="accent5">
              <a:alpha val="40000"/>
              <a:lumMod val="40000"/>
              <a:lumOff val="60000"/>
            </a:schemeClr>
          </a:solidFill>
        </a:fill>
      </a:tcStyle>
    </a:lastCol>
    <a:firstCol>
      <a:tcTxStyle b="on">
        <a:fontRef idx="none">
          <a:schemeClr val="tx1"/>
        </a:fontRef>
      </a:tcTxStyle>
      <a:tcStyle>
        <a:tcBdr>
          <a:left>
            <a:ln w="9525" cmpd="sng">
              <a:solidFill>
                <a:schemeClr val="accent5"/>
              </a:solidFill>
            </a:ln>
          </a:left>
          <a:right>
            <a:ln w="9525" cmpd="sng">
              <a:solidFill>
                <a:schemeClr val="accent5">
                  <a:lumMod val="40000"/>
                  <a:lumOff val="60000"/>
                </a:schemeClr>
              </a:solidFill>
            </a:ln>
          </a:right>
          <a:top>
            <a:ln w="9525" cmpd="sng">
              <a:solidFill>
                <a:schemeClr val="accent5"/>
              </a:solidFill>
            </a:ln>
          </a:top>
          <a:bottom>
            <a:ln w="9525" cmpd="sng">
              <a:solidFill>
                <a:schemeClr val="accent5"/>
              </a:solidFill>
            </a:ln>
          </a:bottom>
          <a:insideH>
            <a:ln w="9525" cmpd="sng">
              <a:solidFill>
                <a:schemeClr val="accent5">
                  <a:lumMod val="40000"/>
                  <a:lumOff val="60000"/>
                </a:schemeClr>
              </a:solidFill>
            </a:ln>
          </a:insideH>
          <a:insideV>
            <a:ln>
              <a:noFill/>
            </a:ln>
          </a:insideV>
        </a:tcBdr>
        <a:fill>
          <a:solidFill>
            <a:schemeClr val="accent5">
              <a:alpha val="40000"/>
              <a:lumMod val="40000"/>
              <a:lumOff val="60000"/>
            </a:schemeClr>
          </a:solidFill>
        </a:fill>
      </a:tcStyle>
    </a:firstCol>
    <a:lastRow>
      <a:tcTxStyle b="on">
        <a:fontRef idx="none">
          <a:schemeClr val="accent5"/>
        </a:fontRef>
      </a:tcTxStyle>
      <a:tcStyle>
        <a:tcBdr>
          <a:left>
            <a:ln w="9525" cmpd="sng">
              <a:solidFill>
                <a:schemeClr val="accent5"/>
              </a:solidFill>
            </a:ln>
          </a:left>
          <a:right>
            <a:ln w="9525" cmpd="sng">
              <a:solidFill>
                <a:schemeClr val="accent5"/>
              </a:solidFill>
            </a:ln>
          </a:right>
          <a:top>
            <a:ln w="9525" cmpd="sng">
              <a:solidFill>
                <a:schemeClr val="accent5"/>
              </a:solidFill>
            </a:ln>
          </a:top>
          <a:bottom>
            <a:ln w="9525" cmpd="sng">
              <a:solidFill>
                <a:schemeClr val="accent5"/>
              </a:solidFill>
            </a:ln>
          </a:bottom>
          <a:insideH>
            <a:ln>
              <a:noFill/>
            </a:ln>
          </a:insideH>
          <a:insideV>
            <a:ln>
              <a:noFill/>
            </a:ln>
          </a:insideV>
        </a:tcBdr>
        <a:fill>
          <a:solidFill>
            <a:schemeClr val="bg1">
              <a:alpha val="0"/>
            </a:schemeClr>
          </a:solidFill>
        </a:fill>
      </a:tcStyle>
    </a:lastRow>
    <a:firstRow>
      <a:tcTxStyle b="on">
        <a:fontRef idx="none">
          <a:schemeClr val="bg1"/>
        </a:fontRef>
      </a:tcTxStyle>
      <a:tcStyle>
        <a:tcBdr>
          <a:left>
            <a:ln w="9525" cmpd="sng">
              <a:solidFill>
                <a:schemeClr val="accent5"/>
              </a:solidFill>
            </a:ln>
          </a:left>
          <a:right>
            <a:ln w="9525" cmpd="sng">
              <a:solidFill>
                <a:schemeClr val="accent5"/>
              </a:solidFill>
            </a:ln>
          </a:right>
          <a:top>
            <a:ln w="9525" cmpd="sng">
              <a:solidFill>
                <a:schemeClr val="accent5"/>
              </a:solidFill>
            </a:ln>
          </a:top>
          <a:bottom>
            <a:ln w="9525" cmpd="sng">
              <a:solidFill>
                <a:schemeClr val="accent5"/>
              </a:solidFill>
            </a:ln>
          </a:bottom>
          <a:insideH>
            <a:ln>
              <a:noFill/>
            </a:ln>
          </a:insideH>
          <a:insideV>
            <a:ln w="9525" cmpd="sng">
              <a:solidFill>
                <a:schemeClr val="accent5">
                  <a:lumMod val="40000"/>
                  <a:lumOff val="60000"/>
                </a:schemeClr>
              </a:solidFill>
            </a:ln>
          </a:insideV>
        </a:tcBdr>
        <a:fill>
          <a:solidFill>
            <a:schemeClr val="accent5"/>
          </a:solidFill>
        </a:fill>
      </a:tcStyle>
    </a:firstRow>
  </a:tblStyle>
  <a:tblStyle styleId="{EA897685-AF71-433D-A72D-3F34AA32FE4F}" styleName="表样式 1 25">
    <a:wholeTbl>
      <a:tcTxStyle>
        <a:fontRef idx="none">
          <a:schemeClr val="tx1"/>
        </a:fontRef>
      </a:tcTxStyle>
      <a:tcStyle>
        <a:tcBdr>
          <a:left>
            <a:ln w="9525" cmpd="sng">
              <a:solidFill>
                <a:schemeClr val="accent5"/>
              </a:solidFill>
            </a:ln>
          </a:left>
          <a:right>
            <a:ln w="9525" cmpd="sng">
              <a:solidFill>
                <a:schemeClr val="accent5"/>
              </a:solidFill>
            </a:ln>
          </a:right>
          <a:top>
            <a:ln w="9525" cmpd="sng">
              <a:solidFill>
                <a:schemeClr val="accent5"/>
              </a:solidFill>
            </a:ln>
          </a:top>
          <a:bottom>
            <a:ln w="9525" cmpd="sng">
              <a:solidFill>
                <a:schemeClr val="accent5"/>
              </a:solidFill>
            </a:ln>
          </a:bottom>
          <a:insideH>
            <a:ln w="9525" cmpd="sng">
              <a:solidFill>
                <a:schemeClr val="accent5">
                  <a:lumMod val="40000"/>
                  <a:lumOff val="60000"/>
                </a:schemeClr>
              </a:solidFill>
            </a:ln>
          </a:insideH>
          <a:insideV>
            <a:ln w="9525" cmpd="sng">
              <a:solidFill>
                <a:schemeClr val="accent5">
                  <a:lumMod val="40000"/>
                  <a:lumOff val="60000"/>
                </a:schemeClr>
              </a:solidFill>
            </a:ln>
          </a:insideV>
        </a:tcBdr>
        <a:fill>
          <a:solidFill>
            <a:schemeClr val="bg1">
              <a:alpha val="0"/>
            </a:schemeClr>
          </a:solidFill>
        </a:fill>
      </a:tcStyle>
    </a:wholeTbl>
    <a:band2H>
      <a:tcStyle>
        <a:tcBdr/>
        <a:fill>
          <a:solidFill>
            <a:schemeClr val="accent5">
              <a:alpha val="25000"/>
              <a:lumMod val="40000"/>
              <a:lumOff val="60000"/>
            </a:schemeClr>
          </a:solidFill>
        </a:fill>
      </a:tcStyle>
    </a:band2H>
    <a:band1V>
      <a:tcStyle>
        <a:tcBdr/>
        <a:fill>
          <a:solidFill>
            <a:schemeClr val="accent5">
              <a:alpha val="25000"/>
              <a:lumMod val="40000"/>
              <a:lumOff val="60000"/>
            </a:schemeClr>
          </a:solidFill>
        </a:fill>
      </a:tcStyle>
    </a:band1V>
    <a:band2V>
      <a:tcStyle>
        <a:tcBdr/>
        <a:fill>
          <a:solidFill>
            <a:schemeClr val="bg1">
              <a:alpha val="0"/>
            </a:schemeClr>
          </a:solidFill>
        </a:fill>
      </a:tcStyle>
    </a:band2V>
    <a:lastCol>
      <a:tcTxStyle b="on">
        <a:fontRef idx="none">
          <a:schemeClr val="tx1"/>
        </a:fontRef>
      </a:tcTxStyle>
      <a:tcStyle>
        <a:tcBdr>
          <a:left>
            <a:ln w="9525" cmpd="sng">
              <a:solidFill>
                <a:schemeClr val="accent5">
                  <a:lumMod val="40000"/>
                  <a:lumOff val="60000"/>
                </a:schemeClr>
              </a:solidFill>
            </a:ln>
          </a:left>
          <a:right>
            <a:ln w="9525" cmpd="sng">
              <a:solidFill>
                <a:schemeClr val="accent5"/>
              </a:solidFill>
            </a:ln>
          </a:right>
          <a:top>
            <a:ln w="9525" cmpd="sng">
              <a:solidFill>
                <a:schemeClr val="accent5"/>
              </a:solidFill>
            </a:ln>
          </a:top>
          <a:bottom>
            <a:ln w="9525" cmpd="sng">
              <a:solidFill>
                <a:schemeClr val="accent5"/>
              </a:solidFill>
            </a:ln>
          </a:bottom>
          <a:insideH>
            <a:ln w="9525" cmpd="sng">
              <a:solidFill>
                <a:schemeClr val="accent5">
                  <a:lumMod val="40000"/>
                  <a:lumOff val="60000"/>
                </a:schemeClr>
              </a:solidFill>
            </a:ln>
          </a:insideH>
          <a:insideV>
            <a:ln>
              <a:noFill/>
            </a:ln>
          </a:insideV>
        </a:tcBdr>
        <a:fill>
          <a:solidFill>
            <a:schemeClr val="accent5">
              <a:alpha val="40000"/>
              <a:lumMod val="40000"/>
              <a:lumOff val="60000"/>
            </a:schemeClr>
          </a:solidFill>
        </a:fill>
      </a:tcStyle>
    </a:lastCol>
    <a:firstCol>
      <a:tcTxStyle b="on">
        <a:fontRef idx="none">
          <a:schemeClr val="tx1"/>
        </a:fontRef>
      </a:tcTxStyle>
      <a:tcStyle>
        <a:tcBdr>
          <a:left>
            <a:ln w="9525" cmpd="sng">
              <a:solidFill>
                <a:schemeClr val="accent5"/>
              </a:solidFill>
            </a:ln>
          </a:left>
          <a:right>
            <a:ln w="9525" cmpd="sng">
              <a:solidFill>
                <a:schemeClr val="accent5">
                  <a:lumMod val="40000"/>
                  <a:lumOff val="60000"/>
                </a:schemeClr>
              </a:solidFill>
            </a:ln>
          </a:right>
          <a:top>
            <a:ln w="9525" cmpd="sng">
              <a:solidFill>
                <a:schemeClr val="accent5"/>
              </a:solidFill>
            </a:ln>
          </a:top>
          <a:bottom>
            <a:ln w="9525" cmpd="sng">
              <a:solidFill>
                <a:schemeClr val="accent5"/>
              </a:solidFill>
            </a:ln>
          </a:bottom>
          <a:insideH>
            <a:ln w="9525" cmpd="sng">
              <a:solidFill>
                <a:schemeClr val="accent5">
                  <a:lumMod val="40000"/>
                  <a:lumOff val="60000"/>
                </a:schemeClr>
              </a:solidFill>
            </a:ln>
          </a:insideH>
          <a:insideV>
            <a:ln>
              <a:noFill/>
            </a:ln>
          </a:insideV>
        </a:tcBdr>
        <a:fill>
          <a:solidFill>
            <a:schemeClr val="accent5">
              <a:alpha val="40000"/>
              <a:lumMod val="40000"/>
              <a:lumOff val="60000"/>
            </a:schemeClr>
          </a:solidFill>
        </a:fill>
      </a:tcStyle>
    </a:firstCol>
    <a:lastRow>
      <a:tcTxStyle b="on">
        <a:fontRef idx="none">
          <a:schemeClr val="accent5"/>
        </a:fontRef>
      </a:tcTxStyle>
      <a:tcStyle>
        <a:tcBdr>
          <a:left>
            <a:ln w="9525" cmpd="sng">
              <a:solidFill>
                <a:schemeClr val="accent5"/>
              </a:solidFill>
            </a:ln>
          </a:left>
          <a:right>
            <a:ln w="9525" cmpd="sng">
              <a:solidFill>
                <a:schemeClr val="accent5"/>
              </a:solidFill>
            </a:ln>
          </a:right>
          <a:top>
            <a:ln w="9525" cmpd="sng">
              <a:solidFill>
                <a:schemeClr val="accent5"/>
              </a:solidFill>
            </a:ln>
          </a:top>
          <a:bottom>
            <a:ln w="9525" cmpd="sng">
              <a:solidFill>
                <a:schemeClr val="accent5"/>
              </a:solidFill>
            </a:ln>
          </a:bottom>
          <a:insideH>
            <a:ln>
              <a:noFill/>
            </a:ln>
          </a:insideH>
          <a:insideV>
            <a:ln>
              <a:noFill/>
            </a:ln>
          </a:insideV>
        </a:tcBdr>
        <a:fill>
          <a:solidFill>
            <a:schemeClr val="bg1">
              <a:alpha val="0"/>
            </a:schemeClr>
          </a:solidFill>
        </a:fill>
      </a:tcStyle>
    </a:lastRow>
    <a:firstRow>
      <a:tcTxStyle b="on">
        <a:fontRef idx="none">
          <a:schemeClr val="bg1"/>
        </a:fontRef>
      </a:tcTxStyle>
      <a:tcStyle>
        <a:tcBdr>
          <a:left>
            <a:ln w="9525" cmpd="sng">
              <a:solidFill>
                <a:schemeClr val="accent5"/>
              </a:solidFill>
            </a:ln>
          </a:left>
          <a:right>
            <a:ln w="9525" cmpd="sng">
              <a:solidFill>
                <a:schemeClr val="accent5"/>
              </a:solidFill>
            </a:ln>
          </a:right>
          <a:top>
            <a:ln w="9525" cmpd="sng">
              <a:solidFill>
                <a:schemeClr val="accent5"/>
              </a:solidFill>
            </a:ln>
          </a:top>
          <a:bottom>
            <a:ln w="9525" cmpd="sng">
              <a:solidFill>
                <a:schemeClr val="accent5"/>
              </a:solidFill>
            </a:ln>
          </a:bottom>
          <a:insideH>
            <a:ln>
              <a:noFill/>
            </a:ln>
          </a:insideH>
          <a:insideV>
            <a:ln w="9525" cmpd="sng">
              <a:solidFill>
                <a:schemeClr val="accent5">
                  <a:lumMod val="40000"/>
                  <a:lumOff val="60000"/>
                </a:schemeClr>
              </a:solidFill>
            </a:ln>
          </a:insideV>
        </a:tcBdr>
        <a:fill>
          <a:solidFill>
            <a:schemeClr val="accent5"/>
          </a:solidFill>
        </a:fill>
      </a:tcStyle>
    </a:firstRow>
  </a:tblStyle>
  <a:tblStyle styleId="{E21FDBA9-8473-4C6B-88C4-D047F2264DB9}" styleName="表样式 1 25">
    <a:wholeTbl>
      <a:tcTxStyle>
        <a:fontRef idx="none">
          <a:schemeClr val="tx1"/>
        </a:fontRef>
      </a:tcTxStyle>
      <a:tcStyle>
        <a:tcBdr>
          <a:left>
            <a:ln w="9525" cmpd="sng">
              <a:solidFill>
                <a:schemeClr val="accent5"/>
              </a:solidFill>
            </a:ln>
          </a:left>
          <a:right>
            <a:ln w="9525" cmpd="sng">
              <a:solidFill>
                <a:schemeClr val="accent5"/>
              </a:solidFill>
            </a:ln>
          </a:right>
          <a:top>
            <a:ln w="9525" cmpd="sng">
              <a:solidFill>
                <a:schemeClr val="accent5"/>
              </a:solidFill>
            </a:ln>
          </a:top>
          <a:bottom>
            <a:ln w="9525" cmpd="sng">
              <a:solidFill>
                <a:schemeClr val="accent5"/>
              </a:solidFill>
            </a:ln>
          </a:bottom>
          <a:insideH>
            <a:ln w="9525" cmpd="sng">
              <a:solidFill>
                <a:schemeClr val="accent5">
                  <a:lumMod val="40000"/>
                  <a:lumOff val="60000"/>
                </a:schemeClr>
              </a:solidFill>
            </a:ln>
          </a:insideH>
          <a:insideV>
            <a:ln w="9525" cmpd="sng">
              <a:solidFill>
                <a:schemeClr val="accent5">
                  <a:lumMod val="40000"/>
                  <a:lumOff val="60000"/>
                </a:schemeClr>
              </a:solidFill>
            </a:ln>
          </a:insideV>
        </a:tcBdr>
        <a:fill>
          <a:solidFill>
            <a:schemeClr val="bg1">
              <a:alpha val="0"/>
            </a:schemeClr>
          </a:solidFill>
        </a:fill>
      </a:tcStyle>
    </a:wholeTbl>
    <a:band2H>
      <a:tcStyle>
        <a:tcBdr/>
        <a:fill>
          <a:solidFill>
            <a:schemeClr val="accent5">
              <a:alpha val="25000"/>
              <a:lumMod val="40000"/>
              <a:lumOff val="60000"/>
            </a:schemeClr>
          </a:solidFill>
        </a:fill>
      </a:tcStyle>
    </a:band2H>
    <a:band1V>
      <a:tcStyle>
        <a:tcBdr/>
        <a:fill>
          <a:solidFill>
            <a:schemeClr val="accent5">
              <a:alpha val="25000"/>
              <a:lumMod val="40000"/>
              <a:lumOff val="60000"/>
            </a:schemeClr>
          </a:solidFill>
        </a:fill>
      </a:tcStyle>
    </a:band1V>
    <a:band2V>
      <a:tcStyle>
        <a:tcBdr/>
        <a:fill>
          <a:solidFill>
            <a:schemeClr val="bg1">
              <a:alpha val="0"/>
            </a:schemeClr>
          </a:solidFill>
        </a:fill>
      </a:tcStyle>
    </a:band2V>
    <a:lastCol>
      <a:tcTxStyle b="on">
        <a:fontRef idx="none">
          <a:schemeClr val="tx1"/>
        </a:fontRef>
      </a:tcTxStyle>
      <a:tcStyle>
        <a:tcBdr>
          <a:left>
            <a:ln w="9525" cmpd="sng">
              <a:solidFill>
                <a:schemeClr val="accent5">
                  <a:lumMod val="40000"/>
                  <a:lumOff val="60000"/>
                </a:schemeClr>
              </a:solidFill>
            </a:ln>
          </a:left>
          <a:right>
            <a:ln w="9525" cmpd="sng">
              <a:solidFill>
                <a:schemeClr val="accent5"/>
              </a:solidFill>
            </a:ln>
          </a:right>
          <a:top>
            <a:ln w="9525" cmpd="sng">
              <a:solidFill>
                <a:schemeClr val="accent5"/>
              </a:solidFill>
            </a:ln>
          </a:top>
          <a:bottom>
            <a:ln w="9525" cmpd="sng">
              <a:solidFill>
                <a:schemeClr val="accent5"/>
              </a:solidFill>
            </a:ln>
          </a:bottom>
          <a:insideH>
            <a:ln w="9525" cmpd="sng">
              <a:solidFill>
                <a:schemeClr val="accent5">
                  <a:lumMod val="40000"/>
                  <a:lumOff val="60000"/>
                </a:schemeClr>
              </a:solidFill>
            </a:ln>
          </a:insideH>
          <a:insideV>
            <a:ln>
              <a:noFill/>
            </a:ln>
          </a:insideV>
        </a:tcBdr>
        <a:fill>
          <a:solidFill>
            <a:schemeClr val="accent5">
              <a:alpha val="40000"/>
              <a:lumMod val="40000"/>
              <a:lumOff val="60000"/>
            </a:schemeClr>
          </a:solidFill>
        </a:fill>
      </a:tcStyle>
    </a:lastCol>
    <a:firstCol>
      <a:tcTxStyle b="on">
        <a:fontRef idx="none">
          <a:schemeClr val="tx1"/>
        </a:fontRef>
      </a:tcTxStyle>
      <a:tcStyle>
        <a:tcBdr>
          <a:left>
            <a:ln w="9525" cmpd="sng">
              <a:solidFill>
                <a:schemeClr val="accent5"/>
              </a:solidFill>
            </a:ln>
          </a:left>
          <a:right>
            <a:ln w="9525" cmpd="sng">
              <a:solidFill>
                <a:schemeClr val="accent5">
                  <a:lumMod val="40000"/>
                  <a:lumOff val="60000"/>
                </a:schemeClr>
              </a:solidFill>
            </a:ln>
          </a:right>
          <a:top>
            <a:ln w="9525" cmpd="sng">
              <a:solidFill>
                <a:schemeClr val="accent5"/>
              </a:solidFill>
            </a:ln>
          </a:top>
          <a:bottom>
            <a:ln w="9525" cmpd="sng">
              <a:solidFill>
                <a:schemeClr val="accent5"/>
              </a:solidFill>
            </a:ln>
          </a:bottom>
          <a:insideH>
            <a:ln w="9525" cmpd="sng">
              <a:solidFill>
                <a:schemeClr val="accent5">
                  <a:lumMod val="40000"/>
                  <a:lumOff val="60000"/>
                </a:schemeClr>
              </a:solidFill>
            </a:ln>
          </a:insideH>
          <a:insideV>
            <a:ln>
              <a:noFill/>
            </a:ln>
          </a:insideV>
        </a:tcBdr>
        <a:fill>
          <a:solidFill>
            <a:schemeClr val="accent5">
              <a:alpha val="40000"/>
              <a:lumMod val="40000"/>
              <a:lumOff val="60000"/>
            </a:schemeClr>
          </a:solidFill>
        </a:fill>
      </a:tcStyle>
    </a:firstCol>
    <a:lastRow>
      <a:tcTxStyle b="on">
        <a:fontRef idx="none">
          <a:schemeClr val="accent5"/>
        </a:fontRef>
      </a:tcTxStyle>
      <a:tcStyle>
        <a:tcBdr>
          <a:left>
            <a:ln w="9525" cmpd="sng">
              <a:solidFill>
                <a:schemeClr val="accent5"/>
              </a:solidFill>
            </a:ln>
          </a:left>
          <a:right>
            <a:ln w="9525" cmpd="sng">
              <a:solidFill>
                <a:schemeClr val="accent5"/>
              </a:solidFill>
            </a:ln>
          </a:right>
          <a:top>
            <a:ln w="9525" cmpd="sng">
              <a:solidFill>
                <a:schemeClr val="accent5"/>
              </a:solidFill>
            </a:ln>
          </a:top>
          <a:bottom>
            <a:ln w="9525" cmpd="sng">
              <a:solidFill>
                <a:schemeClr val="accent5"/>
              </a:solidFill>
            </a:ln>
          </a:bottom>
          <a:insideH>
            <a:ln>
              <a:noFill/>
            </a:ln>
          </a:insideH>
          <a:insideV>
            <a:ln>
              <a:noFill/>
            </a:ln>
          </a:insideV>
        </a:tcBdr>
        <a:fill>
          <a:solidFill>
            <a:schemeClr val="bg1">
              <a:alpha val="0"/>
            </a:schemeClr>
          </a:solidFill>
        </a:fill>
      </a:tcStyle>
    </a:lastRow>
    <a:firstRow>
      <a:tcTxStyle b="on">
        <a:fontRef idx="none">
          <a:schemeClr val="bg1"/>
        </a:fontRef>
      </a:tcTxStyle>
      <a:tcStyle>
        <a:tcBdr>
          <a:left>
            <a:ln w="9525" cmpd="sng">
              <a:solidFill>
                <a:schemeClr val="accent5"/>
              </a:solidFill>
            </a:ln>
          </a:left>
          <a:right>
            <a:ln w="9525" cmpd="sng">
              <a:solidFill>
                <a:schemeClr val="accent5"/>
              </a:solidFill>
            </a:ln>
          </a:right>
          <a:top>
            <a:ln w="9525" cmpd="sng">
              <a:solidFill>
                <a:schemeClr val="accent5"/>
              </a:solidFill>
            </a:ln>
          </a:top>
          <a:bottom>
            <a:ln w="9525" cmpd="sng">
              <a:solidFill>
                <a:schemeClr val="accent5"/>
              </a:solidFill>
            </a:ln>
          </a:bottom>
          <a:insideH>
            <a:ln>
              <a:noFill/>
            </a:ln>
          </a:insideH>
          <a:insideV>
            <a:ln w="9525" cmpd="sng">
              <a:solidFill>
                <a:schemeClr val="accent5">
                  <a:lumMod val="40000"/>
                  <a:lumOff val="60000"/>
                </a:schemeClr>
              </a:solidFill>
            </a:ln>
          </a:insideV>
        </a:tcBdr>
        <a:fill>
          <a:solidFill>
            <a:schemeClr val="accent5"/>
          </a:solidFill>
        </a:fill>
      </a:tcStyle>
    </a:firstRow>
  </a:tblStyle>
  <a:tblStyle styleId="{77B2E756-1997-48F1-9C0F-72750738057A}" styleName="表样式 1 25">
    <a:wholeTbl>
      <a:tcTxStyle>
        <a:fontRef idx="none">
          <a:schemeClr val="tx1"/>
        </a:fontRef>
      </a:tcTxStyle>
      <a:tcStyle>
        <a:tcBdr>
          <a:left>
            <a:ln w="9525" cmpd="sng">
              <a:solidFill>
                <a:schemeClr val="accent5"/>
              </a:solidFill>
            </a:ln>
          </a:left>
          <a:right>
            <a:ln w="9525" cmpd="sng">
              <a:solidFill>
                <a:schemeClr val="accent5"/>
              </a:solidFill>
            </a:ln>
          </a:right>
          <a:top>
            <a:ln w="9525" cmpd="sng">
              <a:solidFill>
                <a:schemeClr val="accent5"/>
              </a:solidFill>
            </a:ln>
          </a:top>
          <a:bottom>
            <a:ln w="9525" cmpd="sng">
              <a:solidFill>
                <a:schemeClr val="accent5"/>
              </a:solidFill>
            </a:ln>
          </a:bottom>
          <a:insideH>
            <a:ln w="9525" cmpd="sng">
              <a:solidFill>
                <a:schemeClr val="accent5">
                  <a:lumMod val="40000"/>
                  <a:lumOff val="60000"/>
                </a:schemeClr>
              </a:solidFill>
            </a:ln>
          </a:insideH>
          <a:insideV>
            <a:ln w="9525" cmpd="sng">
              <a:solidFill>
                <a:schemeClr val="accent5">
                  <a:lumMod val="40000"/>
                  <a:lumOff val="60000"/>
                </a:schemeClr>
              </a:solidFill>
            </a:ln>
          </a:insideV>
        </a:tcBdr>
        <a:fill>
          <a:solidFill>
            <a:schemeClr val="bg1">
              <a:alpha val="0"/>
            </a:schemeClr>
          </a:solidFill>
        </a:fill>
      </a:tcStyle>
    </a:wholeTbl>
    <a:band2H>
      <a:tcStyle>
        <a:tcBdr/>
        <a:fill>
          <a:solidFill>
            <a:schemeClr val="accent5">
              <a:alpha val="25000"/>
              <a:lumMod val="40000"/>
              <a:lumOff val="60000"/>
            </a:schemeClr>
          </a:solidFill>
        </a:fill>
      </a:tcStyle>
    </a:band2H>
    <a:band1V>
      <a:tcStyle>
        <a:tcBdr/>
        <a:fill>
          <a:solidFill>
            <a:schemeClr val="accent5">
              <a:alpha val="25000"/>
              <a:lumMod val="40000"/>
              <a:lumOff val="60000"/>
            </a:schemeClr>
          </a:solidFill>
        </a:fill>
      </a:tcStyle>
    </a:band1V>
    <a:band2V>
      <a:tcStyle>
        <a:tcBdr/>
        <a:fill>
          <a:solidFill>
            <a:schemeClr val="bg1">
              <a:alpha val="0"/>
            </a:schemeClr>
          </a:solidFill>
        </a:fill>
      </a:tcStyle>
    </a:band2V>
    <a:lastCol>
      <a:tcTxStyle b="on">
        <a:fontRef idx="none">
          <a:schemeClr val="tx1"/>
        </a:fontRef>
      </a:tcTxStyle>
      <a:tcStyle>
        <a:tcBdr>
          <a:left>
            <a:ln w="9525" cmpd="sng">
              <a:solidFill>
                <a:schemeClr val="accent5">
                  <a:lumMod val="40000"/>
                  <a:lumOff val="60000"/>
                </a:schemeClr>
              </a:solidFill>
            </a:ln>
          </a:left>
          <a:right>
            <a:ln w="9525" cmpd="sng">
              <a:solidFill>
                <a:schemeClr val="accent5"/>
              </a:solidFill>
            </a:ln>
          </a:right>
          <a:top>
            <a:ln w="9525" cmpd="sng">
              <a:solidFill>
                <a:schemeClr val="accent5"/>
              </a:solidFill>
            </a:ln>
          </a:top>
          <a:bottom>
            <a:ln w="9525" cmpd="sng">
              <a:solidFill>
                <a:schemeClr val="accent5"/>
              </a:solidFill>
            </a:ln>
          </a:bottom>
          <a:insideH>
            <a:ln w="9525" cmpd="sng">
              <a:solidFill>
                <a:schemeClr val="accent5">
                  <a:lumMod val="40000"/>
                  <a:lumOff val="60000"/>
                </a:schemeClr>
              </a:solidFill>
            </a:ln>
          </a:insideH>
          <a:insideV>
            <a:ln>
              <a:noFill/>
            </a:ln>
          </a:insideV>
        </a:tcBdr>
        <a:fill>
          <a:solidFill>
            <a:schemeClr val="accent5">
              <a:alpha val="40000"/>
              <a:lumMod val="40000"/>
              <a:lumOff val="60000"/>
            </a:schemeClr>
          </a:solidFill>
        </a:fill>
      </a:tcStyle>
    </a:lastCol>
    <a:firstCol>
      <a:tcTxStyle b="on">
        <a:fontRef idx="none">
          <a:schemeClr val="tx1"/>
        </a:fontRef>
      </a:tcTxStyle>
      <a:tcStyle>
        <a:tcBdr>
          <a:left>
            <a:ln w="9525" cmpd="sng">
              <a:solidFill>
                <a:schemeClr val="accent5"/>
              </a:solidFill>
            </a:ln>
          </a:left>
          <a:right>
            <a:ln w="9525" cmpd="sng">
              <a:solidFill>
                <a:schemeClr val="accent5">
                  <a:lumMod val="40000"/>
                  <a:lumOff val="60000"/>
                </a:schemeClr>
              </a:solidFill>
            </a:ln>
          </a:right>
          <a:top>
            <a:ln w="9525" cmpd="sng">
              <a:solidFill>
                <a:schemeClr val="accent5"/>
              </a:solidFill>
            </a:ln>
          </a:top>
          <a:bottom>
            <a:ln w="9525" cmpd="sng">
              <a:solidFill>
                <a:schemeClr val="accent5"/>
              </a:solidFill>
            </a:ln>
          </a:bottom>
          <a:insideH>
            <a:ln w="9525" cmpd="sng">
              <a:solidFill>
                <a:schemeClr val="accent5">
                  <a:lumMod val="40000"/>
                  <a:lumOff val="60000"/>
                </a:schemeClr>
              </a:solidFill>
            </a:ln>
          </a:insideH>
          <a:insideV>
            <a:ln>
              <a:noFill/>
            </a:ln>
          </a:insideV>
        </a:tcBdr>
        <a:fill>
          <a:solidFill>
            <a:schemeClr val="accent5">
              <a:alpha val="40000"/>
              <a:lumMod val="40000"/>
              <a:lumOff val="60000"/>
            </a:schemeClr>
          </a:solidFill>
        </a:fill>
      </a:tcStyle>
    </a:firstCol>
    <a:lastRow>
      <a:tcTxStyle b="on">
        <a:fontRef idx="none">
          <a:schemeClr val="accent5"/>
        </a:fontRef>
      </a:tcTxStyle>
      <a:tcStyle>
        <a:tcBdr>
          <a:left>
            <a:ln w="9525" cmpd="sng">
              <a:solidFill>
                <a:schemeClr val="accent5"/>
              </a:solidFill>
            </a:ln>
          </a:left>
          <a:right>
            <a:ln w="9525" cmpd="sng">
              <a:solidFill>
                <a:schemeClr val="accent5"/>
              </a:solidFill>
            </a:ln>
          </a:right>
          <a:top>
            <a:ln w="9525" cmpd="sng">
              <a:solidFill>
                <a:schemeClr val="accent5"/>
              </a:solidFill>
            </a:ln>
          </a:top>
          <a:bottom>
            <a:ln w="9525" cmpd="sng">
              <a:solidFill>
                <a:schemeClr val="accent5"/>
              </a:solidFill>
            </a:ln>
          </a:bottom>
          <a:insideH>
            <a:ln>
              <a:noFill/>
            </a:ln>
          </a:insideH>
          <a:insideV>
            <a:ln>
              <a:noFill/>
            </a:ln>
          </a:insideV>
        </a:tcBdr>
        <a:fill>
          <a:solidFill>
            <a:schemeClr val="bg1">
              <a:alpha val="0"/>
            </a:schemeClr>
          </a:solidFill>
        </a:fill>
      </a:tcStyle>
    </a:lastRow>
    <a:firstRow>
      <a:tcTxStyle b="on">
        <a:fontRef idx="none">
          <a:schemeClr val="bg1"/>
        </a:fontRef>
      </a:tcTxStyle>
      <a:tcStyle>
        <a:tcBdr>
          <a:left>
            <a:ln w="9525" cmpd="sng">
              <a:solidFill>
                <a:schemeClr val="accent5"/>
              </a:solidFill>
            </a:ln>
          </a:left>
          <a:right>
            <a:ln w="9525" cmpd="sng">
              <a:solidFill>
                <a:schemeClr val="accent5"/>
              </a:solidFill>
            </a:ln>
          </a:right>
          <a:top>
            <a:ln w="9525" cmpd="sng">
              <a:solidFill>
                <a:schemeClr val="accent5"/>
              </a:solidFill>
            </a:ln>
          </a:top>
          <a:bottom>
            <a:ln w="9525" cmpd="sng">
              <a:solidFill>
                <a:schemeClr val="accent5"/>
              </a:solidFill>
            </a:ln>
          </a:bottom>
          <a:insideH>
            <a:ln>
              <a:noFill/>
            </a:ln>
          </a:insideH>
          <a:insideV>
            <a:ln w="9525" cmpd="sng">
              <a:solidFill>
                <a:schemeClr val="accent5">
                  <a:lumMod val="40000"/>
                  <a:lumOff val="60000"/>
                </a:schemeClr>
              </a:solidFill>
            </a:ln>
          </a:insideV>
        </a:tcBdr>
        <a:fill>
          <a:solidFill>
            <a:schemeClr val="accent5"/>
          </a:solidFill>
        </a:fill>
      </a:tcStyle>
    </a:firstRow>
  </a:tblStyle>
  <a:tblStyle styleId="{BD8BD114-02C1-4D71-8C70-E510955E1F52}" styleName="表样式 1 25">
    <a:wholeTbl>
      <a:tcTxStyle>
        <a:fontRef idx="none">
          <a:schemeClr val="tx1"/>
        </a:fontRef>
      </a:tcTxStyle>
      <a:tcStyle>
        <a:tcBdr>
          <a:left>
            <a:ln w="9525" cmpd="sng">
              <a:solidFill>
                <a:schemeClr val="accent5"/>
              </a:solidFill>
            </a:ln>
          </a:left>
          <a:right>
            <a:ln w="9525" cmpd="sng">
              <a:solidFill>
                <a:schemeClr val="accent5"/>
              </a:solidFill>
            </a:ln>
          </a:right>
          <a:top>
            <a:ln w="9525" cmpd="sng">
              <a:solidFill>
                <a:schemeClr val="accent5"/>
              </a:solidFill>
            </a:ln>
          </a:top>
          <a:bottom>
            <a:ln w="9525" cmpd="sng">
              <a:solidFill>
                <a:schemeClr val="accent5"/>
              </a:solidFill>
            </a:ln>
          </a:bottom>
          <a:insideH>
            <a:ln w="9525" cmpd="sng">
              <a:solidFill>
                <a:schemeClr val="accent5">
                  <a:lumMod val="40000"/>
                  <a:lumOff val="60000"/>
                </a:schemeClr>
              </a:solidFill>
            </a:ln>
          </a:insideH>
          <a:insideV>
            <a:ln w="9525" cmpd="sng">
              <a:solidFill>
                <a:schemeClr val="accent5">
                  <a:lumMod val="40000"/>
                  <a:lumOff val="60000"/>
                </a:schemeClr>
              </a:solidFill>
            </a:ln>
          </a:insideV>
        </a:tcBdr>
        <a:fill>
          <a:solidFill>
            <a:schemeClr val="bg1">
              <a:alpha val="0"/>
            </a:schemeClr>
          </a:solidFill>
        </a:fill>
      </a:tcStyle>
    </a:wholeTbl>
    <a:band2H>
      <a:tcStyle>
        <a:tcBdr/>
        <a:fill>
          <a:solidFill>
            <a:schemeClr val="accent5">
              <a:alpha val="25000"/>
              <a:lumMod val="40000"/>
              <a:lumOff val="60000"/>
            </a:schemeClr>
          </a:solidFill>
        </a:fill>
      </a:tcStyle>
    </a:band2H>
    <a:band1V>
      <a:tcStyle>
        <a:tcBdr/>
        <a:fill>
          <a:solidFill>
            <a:schemeClr val="accent5">
              <a:alpha val="25000"/>
              <a:lumMod val="40000"/>
              <a:lumOff val="60000"/>
            </a:schemeClr>
          </a:solidFill>
        </a:fill>
      </a:tcStyle>
    </a:band1V>
    <a:band2V>
      <a:tcStyle>
        <a:tcBdr/>
        <a:fill>
          <a:solidFill>
            <a:schemeClr val="bg1">
              <a:alpha val="0"/>
            </a:schemeClr>
          </a:solidFill>
        </a:fill>
      </a:tcStyle>
    </a:band2V>
    <a:lastCol>
      <a:tcTxStyle b="on">
        <a:fontRef idx="none">
          <a:schemeClr val="tx1"/>
        </a:fontRef>
      </a:tcTxStyle>
      <a:tcStyle>
        <a:tcBdr>
          <a:left>
            <a:ln w="9525" cmpd="sng">
              <a:solidFill>
                <a:schemeClr val="accent5">
                  <a:lumMod val="40000"/>
                  <a:lumOff val="60000"/>
                </a:schemeClr>
              </a:solidFill>
            </a:ln>
          </a:left>
          <a:right>
            <a:ln w="9525" cmpd="sng">
              <a:solidFill>
                <a:schemeClr val="accent5"/>
              </a:solidFill>
            </a:ln>
          </a:right>
          <a:top>
            <a:ln w="9525" cmpd="sng">
              <a:solidFill>
                <a:schemeClr val="accent5"/>
              </a:solidFill>
            </a:ln>
          </a:top>
          <a:bottom>
            <a:ln w="9525" cmpd="sng">
              <a:solidFill>
                <a:schemeClr val="accent5"/>
              </a:solidFill>
            </a:ln>
          </a:bottom>
          <a:insideH>
            <a:ln w="9525" cmpd="sng">
              <a:solidFill>
                <a:schemeClr val="accent5">
                  <a:lumMod val="40000"/>
                  <a:lumOff val="60000"/>
                </a:schemeClr>
              </a:solidFill>
            </a:ln>
          </a:insideH>
          <a:insideV>
            <a:ln>
              <a:noFill/>
            </a:ln>
          </a:insideV>
        </a:tcBdr>
        <a:fill>
          <a:solidFill>
            <a:schemeClr val="accent5">
              <a:alpha val="40000"/>
              <a:lumMod val="40000"/>
              <a:lumOff val="60000"/>
            </a:schemeClr>
          </a:solidFill>
        </a:fill>
      </a:tcStyle>
    </a:lastCol>
    <a:firstCol>
      <a:tcTxStyle b="on">
        <a:fontRef idx="none">
          <a:schemeClr val="tx1"/>
        </a:fontRef>
      </a:tcTxStyle>
      <a:tcStyle>
        <a:tcBdr>
          <a:left>
            <a:ln w="9525" cmpd="sng">
              <a:solidFill>
                <a:schemeClr val="accent5"/>
              </a:solidFill>
            </a:ln>
          </a:left>
          <a:right>
            <a:ln w="9525" cmpd="sng">
              <a:solidFill>
                <a:schemeClr val="accent5">
                  <a:lumMod val="40000"/>
                  <a:lumOff val="60000"/>
                </a:schemeClr>
              </a:solidFill>
            </a:ln>
          </a:right>
          <a:top>
            <a:ln w="9525" cmpd="sng">
              <a:solidFill>
                <a:schemeClr val="accent5"/>
              </a:solidFill>
            </a:ln>
          </a:top>
          <a:bottom>
            <a:ln w="9525" cmpd="sng">
              <a:solidFill>
                <a:schemeClr val="accent5"/>
              </a:solidFill>
            </a:ln>
          </a:bottom>
          <a:insideH>
            <a:ln w="9525" cmpd="sng">
              <a:solidFill>
                <a:schemeClr val="accent5">
                  <a:lumMod val="40000"/>
                  <a:lumOff val="60000"/>
                </a:schemeClr>
              </a:solidFill>
            </a:ln>
          </a:insideH>
          <a:insideV>
            <a:ln>
              <a:noFill/>
            </a:ln>
          </a:insideV>
        </a:tcBdr>
        <a:fill>
          <a:solidFill>
            <a:schemeClr val="accent5">
              <a:alpha val="40000"/>
              <a:lumMod val="40000"/>
              <a:lumOff val="60000"/>
            </a:schemeClr>
          </a:solidFill>
        </a:fill>
      </a:tcStyle>
    </a:firstCol>
    <a:lastRow>
      <a:tcTxStyle b="on">
        <a:fontRef idx="none">
          <a:schemeClr val="accent5"/>
        </a:fontRef>
      </a:tcTxStyle>
      <a:tcStyle>
        <a:tcBdr>
          <a:left>
            <a:ln w="9525" cmpd="sng">
              <a:solidFill>
                <a:schemeClr val="accent5"/>
              </a:solidFill>
            </a:ln>
          </a:left>
          <a:right>
            <a:ln w="9525" cmpd="sng">
              <a:solidFill>
                <a:schemeClr val="accent5"/>
              </a:solidFill>
            </a:ln>
          </a:right>
          <a:top>
            <a:ln w="9525" cmpd="sng">
              <a:solidFill>
                <a:schemeClr val="accent5"/>
              </a:solidFill>
            </a:ln>
          </a:top>
          <a:bottom>
            <a:ln w="9525" cmpd="sng">
              <a:solidFill>
                <a:schemeClr val="accent5"/>
              </a:solidFill>
            </a:ln>
          </a:bottom>
          <a:insideH>
            <a:ln>
              <a:noFill/>
            </a:ln>
          </a:insideH>
          <a:insideV>
            <a:ln>
              <a:noFill/>
            </a:ln>
          </a:insideV>
        </a:tcBdr>
        <a:fill>
          <a:solidFill>
            <a:schemeClr val="bg1">
              <a:alpha val="0"/>
            </a:schemeClr>
          </a:solidFill>
        </a:fill>
      </a:tcStyle>
    </a:lastRow>
    <a:firstRow>
      <a:tcTxStyle b="on">
        <a:fontRef idx="none">
          <a:schemeClr val="bg1"/>
        </a:fontRef>
      </a:tcTxStyle>
      <a:tcStyle>
        <a:tcBdr>
          <a:left>
            <a:ln w="9525" cmpd="sng">
              <a:solidFill>
                <a:schemeClr val="accent5"/>
              </a:solidFill>
            </a:ln>
          </a:left>
          <a:right>
            <a:ln w="9525" cmpd="sng">
              <a:solidFill>
                <a:schemeClr val="accent5"/>
              </a:solidFill>
            </a:ln>
          </a:right>
          <a:top>
            <a:ln w="9525" cmpd="sng">
              <a:solidFill>
                <a:schemeClr val="accent5"/>
              </a:solidFill>
            </a:ln>
          </a:top>
          <a:bottom>
            <a:ln w="9525" cmpd="sng">
              <a:solidFill>
                <a:schemeClr val="accent5"/>
              </a:solidFill>
            </a:ln>
          </a:bottom>
          <a:insideH>
            <a:ln>
              <a:noFill/>
            </a:ln>
          </a:insideH>
          <a:insideV>
            <a:ln w="9525" cmpd="sng">
              <a:solidFill>
                <a:schemeClr val="accent5">
                  <a:lumMod val="40000"/>
                  <a:lumOff val="60000"/>
                </a:schemeClr>
              </a:solid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806" autoAdjust="0"/>
    <p:restoredTop sz="94694"/>
  </p:normalViewPr>
  <p:slideViewPr>
    <p:cSldViewPr snapToGrid="0">
      <p:cViewPr varScale="1">
        <p:scale>
          <a:sx n="65" d="100"/>
          <a:sy n="65" d="100"/>
        </p:scale>
        <p:origin x="72" y="1086"/>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57" d="100"/>
          <a:sy n="57" d="100"/>
        </p:scale>
        <p:origin x="0" y="0"/>
      </p:cViewPr>
      <p:guideLst/>
    </p:cSldViewPr>
  </p:notesViewPr>
  <p:gridSpacing cx="72010" cy="7201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3" Type="http://schemas.openxmlformats.org/officeDocument/2006/relationships/tags" Target="tags/tag1.xml"/><Relationship Id="rId52" Type="http://schemas.openxmlformats.org/officeDocument/2006/relationships/tableStyles" Target="tableStyles.xml"/><Relationship Id="rId51" Type="http://schemas.openxmlformats.org/officeDocument/2006/relationships/viewProps" Target="viewProps.xml"/><Relationship Id="rId50" Type="http://schemas.openxmlformats.org/officeDocument/2006/relationships/presProps" Target="presProps.xml"/><Relationship Id="rId5" Type="http://schemas.openxmlformats.org/officeDocument/2006/relationships/slide" Target="slides/slide2.xml"/><Relationship Id="rId49" Type="http://schemas.openxmlformats.org/officeDocument/2006/relationships/handoutMaster" Target="handoutMasters/handoutMaster1.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页眉占位符"/>
          <p:cNvSpPr>
            <a:spLocks noGrp="1"/>
          </p:cNvSpPr>
          <p:nvPr>
            <p:ph type="hdr"/>
          </p:nvPr>
        </p:nvSpPr>
        <p:spPr>
          <a:xfrm>
            <a:off x="0" y="0"/>
            <a:ext cx="2971799" cy="458787"/>
          </a:xfrm>
          <a:prstGeom prst="rect">
            <a:avLst/>
          </a:prstGeom>
          <a:noFill/>
          <a:ln w="9525" cap="flat" cmpd="sng">
            <a:noFill/>
            <a:prstDash val="solid"/>
            <a:miter/>
          </a:ln>
        </p:spPr>
        <p:txBody>
          <a:bodyPr vert="horz" wrap="square" lIns="91440" tIns="45720" rIns="91440" bIns="45720" anchor="t" anchorCtr="0">
            <a:noAutofit/>
          </a:bodyPr>
          <a:lstStyle>
            <a:lvl1pPr marL="0" indent="0" algn="l" defTabSz="914400" eaLnBrk="1" fontAlgn="base" latinLnBrk="0" hangingPunct="0">
              <a:buNone/>
              <a:defRPr sz="1200">
                <a:latin typeface="Calibri" panose="020F0502020204030204" charset="0"/>
                <a:ea typeface="宋体" panose="02010600030101010101" pitchFamily="2" charset="-122"/>
                <a:cs typeface="Calibri" panose="020F0502020204030204" charset="0"/>
              </a:defRPr>
            </a:lvl1pPr>
          </a:lstStyle>
          <a:p>
            <a:pPr marL="0" indent="0"/>
            <a:endParaRPr lang="zh-CN" altLang="en-US" sz="1200">
              <a:latin typeface="Calibri" panose="020F0502020204030204" charset="0"/>
              <a:ea typeface="宋体" panose="02010600030101010101" pitchFamily="2" charset="-122"/>
              <a:cs typeface="Calibri" panose="020F0502020204030204" charset="0"/>
            </a:endParaRPr>
          </a:p>
        </p:txBody>
      </p:sp>
      <p:sp>
        <p:nvSpPr>
          <p:cNvPr id="28" name="日期占位符"/>
          <p:cNvSpPr>
            <a:spLocks noGrp="1"/>
          </p:cNvSpPr>
          <p:nvPr>
            <p:ph type="dt" idx="1"/>
          </p:nvPr>
        </p:nvSpPr>
        <p:spPr>
          <a:xfrm>
            <a:off x="3884613" y="0"/>
            <a:ext cx="2971800" cy="458787"/>
          </a:xfrm>
          <a:prstGeom prst="rect">
            <a:avLst/>
          </a:prstGeom>
          <a:noFill/>
          <a:ln w="9525" cap="flat" cmpd="sng">
            <a:noFill/>
            <a:prstDash val="solid"/>
            <a:miter/>
          </a:ln>
        </p:spPr>
        <p:txBody>
          <a:bodyPr vert="horz" wrap="square" lIns="91440" tIns="45720" rIns="91440" bIns="45720" anchor="t" anchorCtr="0">
            <a:noAutofit/>
          </a:bodyPr>
          <a:lstStyle>
            <a:lvl1pPr marL="0" indent="0" algn="r" defTabSz="914400" eaLnBrk="1" fontAlgn="base" latinLnBrk="0" hangingPunct="0">
              <a:buNone/>
              <a:defRPr sz="1200">
                <a:latin typeface="Calibri" panose="020F0502020204030204" charset="0"/>
                <a:ea typeface="宋体" panose="02010600030101010101" pitchFamily="2" charset="-122"/>
                <a:cs typeface="Calibri" panose="020F0502020204030204" charset="0"/>
              </a:defRPr>
            </a:lvl1pPr>
          </a:lstStyle>
          <a:p>
            <a:pPr marL="0" indent="0"/>
            <a:fld id="{CAD2D6BD-DE1B-4B5F-8B41-2702339687B9}" type="datetime5">
              <a:rPr lang="zh-CN" altLang="en-US" sz="1200">
                <a:latin typeface="Calibri" panose="020F0502020204030204" charset="0"/>
                <a:ea typeface="宋体" panose="02010600030101010101" pitchFamily="2" charset="-122"/>
                <a:cs typeface="Calibri" panose="020F0502020204030204" charset="0"/>
              </a:rPr>
            </a:fld>
            <a:endParaRPr lang="zh-CN" altLang="en-US" sz="1200">
              <a:latin typeface="Calibri" panose="020F0502020204030204" charset="0"/>
              <a:ea typeface="宋体" panose="02010600030101010101" pitchFamily="2" charset="-122"/>
              <a:cs typeface="Calibri" panose="020F0502020204030204" charset="0"/>
            </a:endParaRPr>
          </a:p>
        </p:txBody>
      </p:sp>
      <p:sp>
        <p:nvSpPr>
          <p:cNvPr id="29" name="页脚占位符"/>
          <p:cNvSpPr>
            <a:spLocks noGrp="1"/>
          </p:cNvSpPr>
          <p:nvPr>
            <p:ph type="ftr" idx="2"/>
          </p:nvPr>
        </p:nvSpPr>
        <p:spPr>
          <a:xfrm>
            <a:off x="0" y="8685213"/>
            <a:ext cx="2971799" cy="458787"/>
          </a:xfrm>
          <a:prstGeom prst="rect">
            <a:avLst/>
          </a:prstGeom>
          <a:noFill/>
          <a:ln w="9525" cap="flat" cmpd="sng">
            <a:noFill/>
            <a:prstDash val="solid"/>
            <a:miter/>
          </a:ln>
        </p:spPr>
        <p:txBody>
          <a:bodyPr vert="horz" wrap="square" lIns="91440" tIns="45720" rIns="91440" bIns="45720" anchor="b" anchorCtr="0">
            <a:noAutofit/>
          </a:bodyPr>
          <a:lstStyle>
            <a:lvl1pPr marL="0" indent="0" algn="l" defTabSz="914400" eaLnBrk="1" fontAlgn="base" latinLnBrk="0" hangingPunct="0">
              <a:buNone/>
              <a:defRPr sz="1200">
                <a:latin typeface="Calibri" panose="020F0502020204030204" charset="0"/>
                <a:ea typeface="宋体" panose="02010600030101010101" pitchFamily="2" charset="-122"/>
                <a:cs typeface="Calibri" panose="020F0502020204030204" charset="0"/>
              </a:defRPr>
            </a:lvl1pPr>
          </a:lstStyle>
          <a:p>
            <a:pPr marL="0" indent="0"/>
            <a:endParaRPr lang="zh-CN" altLang="en-US" sz="1200">
              <a:latin typeface="Calibri" panose="020F0502020204030204" charset="0"/>
              <a:ea typeface="宋体" panose="02010600030101010101" pitchFamily="2" charset="-122"/>
              <a:cs typeface="Calibri" panose="020F0502020204030204" charset="0"/>
            </a:endParaRPr>
          </a:p>
        </p:txBody>
      </p:sp>
      <p:sp>
        <p:nvSpPr>
          <p:cNvPr id="30" name="编号占位符"/>
          <p:cNvSpPr>
            <a:spLocks noGrp="1"/>
          </p:cNvSpPr>
          <p:nvPr>
            <p:ph type="sldNum" idx="3"/>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lvl1pPr marL="0" indent="0" algn="r" defTabSz="914400" eaLnBrk="1" fontAlgn="base" latinLnBrk="0" hangingPunct="0">
              <a:buNone/>
              <a:defRPr sz="1200">
                <a:latin typeface="Calibri" panose="020F0502020204030204" charset="0"/>
                <a:ea typeface="宋体" panose="02010600030101010101" pitchFamily="2" charset="-122"/>
                <a:cs typeface="Calibri" panose="020F0502020204030204" charset="0"/>
              </a:defRPr>
            </a:lvl1pPr>
          </a:lstStyle>
          <a:p>
            <a:pPr marL="0" indent="0"/>
            <a:fld id="{CAD2D6BD-DE1B-4B5F-8B41-2702339687B9}" type="slidenum">
              <a:rPr lang="zh-CN" altLang="en-US" sz="1200">
                <a:latin typeface="Calibri" panose="020F0502020204030204" charset="0"/>
                <a:ea typeface="宋体" panose="02010600030101010101" pitchFamily="2" charset="-122"/>
                <a:cs typeface="Calibri" panose="020F0502020204030204" charset="0"/>
              </a:rPr>
            </a:fld>
            <a:endParaRPr lang="zh-CN" altLang="en-US" sz="1200">
              <a:latin typeface="Calibri" panose="020F0502020204030204" charset="0"/>
              <a:ea typeface="宋体" panose="02010600030101010101" pitchFamily="2" charset="-122"/>
              <a:cs typeface="Calibri" panose="020F050202020403020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页眉占位符"/>
          <p:cNvSpPr>
            <a:spLocks noGrp="1"/>
          </p:cNvSpPr>
          <p:nvPr>
            <p:ph type="hdr"/>
          </p:nvPr>
        </p:nvSpPr>
        <p:spPr>
          <a:xfrm>
            <a:off x="0" y="0"/>
            <a:ext cx="2971799" cy="458787"/>
          </a:xfrm>
          <a:prstGeom prst="rect">
            <a:avLst/>
          </a:prstGeom>
          <a:noFill/>
          <a:ln w="9525" cap="flat" cmpd="sng">
            <a:noFill/>
            <a:prstDash val="solid"/>
            <a:miter/>
          </a:ln>
        </p:spPr>
        <p:txBody>
          <a:bodyPr vert="horz" wrap="square" lIns="91440" tIns="45720" rIns="91440" bIns="45720" anchor="t" anchorCtr="0">
            <a:noAutofit/>
          </a:bodyPr>
          <a:lstStyle>
            <a:lvl1pPr marL="0" indent="0" algn="l" defTabSz="914400" eaLnBrk="1" fontAlgn="base" latinLnBrk="0" hangingPunct="0">
              <a:buNone/>
              <a:defRPr sz="1200">
                <a:latin typeface="等线" panose="02010600030101010101" charset="-122"/>
                <a:ea typeface="等线" panose="02010600030101010101" charset="-122"/>
                <a:cs typeface="等线" panose="02010600030101010101" charset="-122"/>
              </a:defRPr>
            </a:lvl1pPr>
          </a:lstStyle>
          <a:p>
            <a:pPr marL="0" indent="0"/>
            <a:endParaRPr lang="zh-CN" altLang="en-US" sz="1200">
              <a:latin typeface="等线" panose="02010600030101010101" charset="-122"/>
              <a:ea typeface="等线" panose="02010600030101010101" charset="-122"/>
              <a:cs typeface="等线" panose="02010600030101010101" charset="-122"/>
            </a:endParaRPr>
          </a:p>
        </p:txBody>
      </p:sp>
      <p:sp>
        <p:nvSpPr>
          <p:cNvPr id="22" name="日期占位符"/>
          <p:cNvSpPr>
            <a:spLocks noGrp="1"/>
          </p:cNvSpPr>
          <p:nvPr>
            <p:ph type="dt" idx="1"/>
          </p:nvPr>
        </p:nvSpPr>
        <p:spPr>
          <a:xfrm>
            <a:off x="3884613" y="0"/>
            <a:ext cx="2971800" cy="458787"/>
          </a:xfrm>
          <a:prstGeom prst="rect">
            <a:avLst/>
          </a:prstGeom>
          <a:noFill/>
          <a:ln w="9525" cap="flat" cmpd="sng">
            <a:noFill/>
            <a:prstDash val="solid"/>
            <a:miter/>
          </a:ln>
        </p:spPr>
        <p:txBody>
          <a:bodyPr vert="horz" wrap="square" lIns="91440" tIns="45720" rIns="91440" bIns="45720" anchor="t" anchorCtr="0">
            <a:noAutofit/>
          </a:bodyPr>
          <a:lstStyle>
            <a:lvl1pPr marL="0" indent="0" algn="r" defTabSz="914400" eaLnBrk="1" fontAlgn="base" latinLnBrk="0" hangingPunct="0">
              <a:buNone/>
              <a:defRPr sz="1200">
                <a:latin typeface="等线" panose="02010600030101010101" charset="-122"/>
                <a:ea typeface="等线" panose="02010600030101010101" charset="-122"/>
                <a:cs typeface="等线" panose="02010600030101010101" charset="-122"/>
              </a:defRPr>
            </a:lvl1pPr>
          </a:lstStyle>
          <a:p>
            <a:pPr marL="0" indent="0"/>
            <a:fld id="{CAD2D6BD-DE1B-4B5F-8B41-2702339687B9}" type="datetime5">
              <a:rPr lang="zh-CN" altLang="en-US"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
        <p:nvSpPr>
          <p:cNvPr id="23" name="文本"/>
          <p:cNvSpPr>
            <a:spLocks noGrp="1" noRot="1" noChangeAspect="1"/>
          </p:cNvSpPr>
          <p:nvPr>
            <p:ph type="sldImg" idx="2"/>
          </p:nvPr>
        </p:nvSpPr>
        <p:spPr>
          <a:xfrm>
            <a:off x="685800" y="1143000"/>
            <a:ext cx="5486400" cy="3086100"/>
          </a:xfrm>
          <a:prstGeom prst="rect">
            <a:avLst/>
          </a:prstGeom>
          <a:noFill/>
          <a:ln w="12700" cap="flat" cmpd="sng">
            <a:solidFill>
              <a:srgbClr val="000000"/>
            </a:solidFill>
            <a:prstDash val="solid"/>
            <a:round/>
          </a:ln>
        </p:spPr>
      </p:sp>
      <p:sp>
        <p:nvSpPr>
          <p:cNvPr id="24" name="备注占位符 23"/>
          <p:cNvSpPr>
            <a:spLocks noGrp="1"/>
          </p:cNvSpPr>
          <p:nvPr>
            <p:ph type="body" idx="3"/>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pPr marL="0" indent="0"/>
            <a:r>
              <a:rPr lang="zh-CN" altLang="en-US"/>
              <a:t>编辑母版文本样式</a:t>
            </a:r>
            <a:endParaRPr lang="en-US" altLang="zh-CN"/>
          </a:p>
          <a:p>
            <a:pPr marL="457200" lvl="1" indent="0"/>
            <a:r>
              <a:rPr lang="zh-CN" altLang="en-US"/>
              <a:t>第二级</a:t>
            </a:r>
            <a:endParaRPr lang="en-US" altLang="zh-CN"/>
          </a:p>
          <a:p>
            <a:pPr marL="914400" lvl="2" indent="0"/>
            <a:r>
              <a:rPr lang="zh-CN" altLang="en-US"/>
              <a:t>第三级</a:t>
            </a:r>
            <a:endParaRPr lang="en-US" altLang="zh-CN"/>
          </a:p>
          <a:p>
            <a:pPr marL="1371600" lvl="3" indent="0"/>
            <a:r>
              <a:rPr lang="zh-CN" altLang="en-US"/>
              <a:t>第四级</a:t>
            </a:r>
            <a:endParaRPr lang="en-US" altLang="zh-CN"/>
          </a:p>
          <a:p>
            <a:pPr marL="1828800" lvl="4" indent="0"/>
            <a:r>
              <a:rPr lang="zh-CN" altLang="en-US"/>
              <a:t>第五级</a:t>
            </a:r>
            <a:endParaRPr lang="zh-CN" altLang="en-US"/>
          </a:p>
        </p:txBody>
      </p:sp>
      <p:sp>
        <p:nvSpPr>
          <p:cNvPr id="25" name="页脚占位符"/>
          <p:cNvSpPr>
            <a:spLocks noGrp="1"/>
          </p:cNvSpPr>
          <p:nvPr>
            <p:ph type="ftr" idx="4"/>
          </p:nvPr>
        </p:nvSpPr>
        <p:spPr>
          <a:xfrm>
            <a:off x="0" y="8685213"/>
            <a:ext cx="2971799" cy="458787"/>
          </a:xfrm>
          <a:prstGeom prst="rect">
            <a:avLst/>
          </a:prstGeom>
          <a:noFill/>
          <a:ln w="9525" cap="flat" cmpd="sng">
            <a:noFill/>
            <a:prstDash val="solid"/>
            <a:miter/>
          </a:ln>
        </p:spPr>
        <p:txBody>
          <a:bodyPr vert="horz" wrap="square" lIns="91440" tIns="45720" rIns="91440" bIns="45720" anchor="b" anchorCtr="0">
            <a:noAutofit/>
          </a:bodyPr>
          <a:lstStyle>
            <a:lvl1pPr marL="0" indent="0" algn="l" defTabSz="914400" eaLnBrk="1" fontAlgn="base" latinLnBrk="0" hangingPunct="0">
              <a:buNone/>
              <a:defRPr sz="1200">
                <a:latin typeface="等线" panose="02010600030101010101" charset="-122"/>
                <a:ea typeface="等线" panose="02010600030101010101" charset="-122"/>
                <a:cs typeface="等线" panose="02010600030101010101" charset="-122"/>
              </a:defRPr>
            </a:lvl1pPr>
          </a:lstStyle>
          <a:p>
            <a:pPr marL="0" indent="0"/>
            <a:endParaRPr lang="zh-CN" altLang="en-US" sz="1200">
              <a:latin typeface="等线" panose="02010600030101010101" charset="-122"/>
              <a:ea typeface="等线" panose="02010600030101010101" charset="-122"/>
              <a:cs typeface="等线" panose="02010600030101010101" charset="-122"/>
            </a:endParaRPr>
          </a:p>
        </p:txBody>
      </p:sp>
      <p:sp>
        <p:nvSpPr>
          <p:cNvPr id="26"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lvl1pPr marL="0" indent="0" algn="r" defTabSz="914400" eaLnBrk="1" fontAlgn="base" latinLnBrk="0" hangingPunct="0">
              <a:buNone/>
              <a:defRPr sz="1200">
                <a:latin typeface="等线" panose="02010600030101010101" charset="-122"/>
                <a:ea typeface="等线" panose="02010600030101010101" charset="-122"/>
                <a:cs typeface="等线" panose="02010600030101010101" charset="-122"/>
              </a:defRPr>
            </a:lvl1pPr>
          </a:lstStyle>
          <a:p>
            <a:pPr marL="0" indent="0"/>
            <a:fld id="{CAD2D6BD-DE1B-4B5F-8B41-2702339687B9}" type="slidenum">
              <a:rPr lang="zh-CN" altLang="en-US"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 bg1="lt1" tx1="dk1" bg2="lt2" tx2="dk2" accent1="accent1" accent2="accent2" accent3="accent3" accent4="accent4" accent5="accent5" accent6="accent6" hlink="hlink" folHlink="folHlink"/>
  <p:hf hdr="0" ftr="0" dt="0"/>
  <p:notesStyle>
    <a:lvl1pPr marL="0" indent="0" algn="l" defTabSz="914400" eaLnBrk="1" fontAlgn="auto" latinLnBrk="0" hangingPunct="1">
      <a:lnSpc>
        <a:spcPct val="100000"/>
      </a:lnSpc>
      <a:spcBef>
        <a:spcPts val="0"/>
      </a:spcBef>
      <a:spcAft>
        <a:spcPts val="0"/>
      </a:spcAft>
      <a:buNone/>
      <a:defRPr sz="1200" b="0" i="0" u="none" strike="noStrike" kern="1200" cap="none" spc="0" baseline="0">
        <a:solidFill>
          <a:schemeClr val="tx1"/>
        </a:solidFill>
        <a:latin typeface="等线" panose="02010600030101010101" charset="-122"/>
        <a:ea typeface="等线" panose="02010600030101010101" charset="-122"/>
        <a:cs typeface="等线" panose="02010600030101010101" charset="-122"/>
      </a:defRPr>
    </a:lvl1pPr>
    <a:lvl2pPr marL="457200" indent="0" algn="l" defTabSz="914400" eaLnBrk="1" fontAlgn="auto" latinLnBrk="0" hangingPunct="1">
      <a:lnSpc>
        <a:spcPct val="100000"/>
      </a:lnSpc>
      <a:spcBef>
        <a:spcPts val="0"/>
      </a:spcBef>
      <a:spcAft>
        <a:spcPts val="0"/>
      </a:spcAft>
      <a:buNone/>
      <a:defRPr sz="1200" b="0" i="0" u="none" strike="noStrike" kern="1200" cap="none" spc="0" baseline="0">
        <a:solidFill>
          <a:schemeClr val="tx1"/>
        </a:solidFill>
        <a:latin typeface="等线" panose="02010600030101010101" charset="-122"/>
        <a:ea typeface="等线" panose="02010600030101010101" charset="-122"/>
        <a:cs typeface="等线" panose="02010600030101010101" charset="-122"/>
      </a:defRPr>
    </a:lvl2pPr>
    <a:lvl3pPr marL="914400" indent="0" algn="l" defTabSz="914400" eaLnBrk="1" fontAlgn="auto" latinLnBrk="0" hangingPunct="1">
      <a:lnSpc>
        <a:spcPct val="100000"/>
      </a:lnSpc>
      <a:spcBef>
        <a:spcPts val="0"/>
      </a:spcBef>
      <a:spcAft>
        <a:spcPts val="0"/>
      </a:spcAft>
      <a:buNone/>
      <a:defRPr sz="1200" b="0" i="0" u="none" strike="noStrike" kern="1200" cap="none" spc="0" baseline="0">
        <a:solidFill>
          <a:schemeClr val="tx1"/>
        </a:solidFill>
        <a:latin typeface="等线" panose="02010600030101010101" charset="-122"/>
        <a:ea typeface="等线" panose="02010600030101010101" charset="-122"/>
        <a:cs typeface="等线" panose="02010600030101010101" charset="-122"/>
      </a:defRPr>
    </a:lvl3pPr>
    <a:lvl4pPr marL="1371600" indent="0" algn="l" defTabSz="914400" eaLnBrk="1" fontAlgn="auto" latinLnBrk="0" hangingPunct="1">
      <a:lnSpc>
        <a:spcPct val="100000"/>
      </a:lnSpc>
      <a:spcBef>
        <a:spcPts val="0"/>
      </a:spcBef>
      <a:spcAft>
        <a:spcPts val="0"/>
      </a:spcAft>
      <a:buNone/>
      <a:defRPr sz="1200" b="0" i="0" u="none" strike="noStrike" kern="1200" cap="none" spc="0" baseline="0">
        <a:solidFill>
          <a:schemeClr val="tx1"/>
        </a:solidFill>
        <a:latin typeface="等线" panose="02010600030101010101" charset="-122"/>
        <a:ea typeface="等线" panose="02010600030101010101" charset="-122"/>
        <a:cs typeface="等线" panose="02010600030101010101" charset="-122"/>
      </a:defRPr>
    </a:lvl4pPr>
    <a:lvl5pPr marL="1828800" indent="0" algn="l" defTabSz="914400" eaLnBrk="1" fontAlgn="auto" latinLnBrk="0" hangingPunct="1">
      <a:lnSpc>
        <a:spcPct val="100000"/>
      </a:lnSpc>
      <a:spcBef>
        <a:spcPts val="0"/>
      </a:spcBef>
      <a:spcAft>
        <a:spcPts val="0"/>
      </a:spcAft>
      <a:buNone/>
      <a:defRPr sz="1200" b="0" i="0" u="none" strike="noStrike" kern="1200" cap="none" spc="0" baseline="0">
        <a:solidFill>
          <a:schemeClr val="tx1"/>
        </a:solidFill>
        <a:latin typeface="等线" panose="02010600030101010101" charset="-122"/>
        <a:ea typeface="等线" panose="02010600030101010101" charset="-122"/>
        <a:cs typeface="等线" panose="02010600030101010101" charset="-122"/>
      </a:defRPr>
    </a:lvl5pPr>
    <a:lvl6pPr marL="2286000" indent="0" algn="l" defTabSz="914400" eaLnBrk="1" fontAlgn="auto" latinLnBrk="0" hangingPunct="1">
      <a:lnSpc>
        <a:spcPct val="100000"/>
      </a:lnSpc>
      <a:spcBef>
        <a:spcPts val="0"/>
      </a:spcBef>
      <a:spcAft>
        <a:spcPts val="0"/>
      </a:spcAft>
      <a:buNone/>
      <a:defRPr sz="1200" b="0" i="0" u="none" strike="noStrike" kern="1200" cap="none" spc="0" baseline="0">
        <a:solidFill>
          <a:schemeClr val="tx1"/>
        </a:solidFill>
        <a:latin typeface="等线" panose="02010600030101010101" charset="-122"/>
        <a:ea typeface="等线" panose="02010600030101010101" charset="-122"/>
        <a:cs typeface="等线" panose="02010600030101010101" charset="-122"/>
      </a:defRPr>
    </a:lvl6pPr>
    <a:lvl7pPr marL="2743200" indent="0" algn="l" defTabSz="914400" eaLnBrk="1" fontAlgn="auto" latinLnBrk="0" hangingPunct="1">
      <a:lnSpc>
        <a:spcPct val="100000"/>
      </a:lnSpc>
      <a:spcBef>
        <a:spcPts val="0"/>
      </a:spcBef>
      <a:spcAft>
        <a:spcPts val="0"/>
      </a:spcAft>
      <a:buNone/>
      <a:defRPr sz="1200" b="0" i="0" u="none" strike="noStrike" kern="1200" cap="none" spc="0" baseline="0">
        <a:solidFill>
          <a:schemeClr val="tx1"/>
        </a:solidFill>
        <a:latin typeface="等线" panose="02010600030101010101" charset="-122"/>
        <a:ea typeface="等线" panose="02010600030101010101" charset="-122"/>
        <a:cs typeface="等线" panose="02010600030101010101" charset="-122"/>
      </a:defRPr>
    </a:lvl7pPr>
    <a:lvl8pPr marL="3200400" indent="0" algn="l" defTabSz="914400" eaLnBrk="1" fontAlgn="auto" latinLnBrk="0" hangingPunct="1">
      <a:lnSpc>
        <a:spcPct val="100000"/>
      </a:lnSpc>
      <a:spcBef>
        <a:spcPts val="0"/>
      </a:spcBef>
      <a:spcAft>
        <a:spcPts val="0"/>
      </a:spcAft>
      <a:buNone/>
      <a:defRPr sz="1200" b="0" i="0" u="none" strike="noStrike" kern="1200" cap="none" spc="0" baseline="0">
        <a:solidFill>
          <a:schemeClr val="tx1"/>
        </a:solidFill>
        <a:latin typeface="等线" panose="02010600030101010101" charset="-122"/>
        <a:ea typeface="等线" panose="02010600030101010101" charset="-122"/>
        <a:cs typeface="等线" panose="02010600030101010101" charset="-122"/>
      </a:defRPr>
    </a:lvl8pPr>
    <a:lvl9pPr marL="3200400" indent="0" algn="l" defTabSz="914400" eaLnBrk="1" fontAlgn="auto" latinLnBrk="0" hangingPunct="1">
      <a:lnSpc>
        <a:spcPct val="100000"/>
      </a:lnSpc>
      <a:spcBef>
        <a:spcPts val="0"/>
      </a:spcBef>
      <a:spcAft>
        <a:spcPts val="0"/>
      </a:spcAft>
      <a:buNone/>
      <a:defRPr sz="1200" b="0" i="0" u="none" strike="noStrike" kern="1200" cap="none" spc="0" baseline="0">
        <a:solidFill>
          <a:schemeClr val="tx1"/>
        </a:solidFill>
        <a:latin typeface="等线" panose="02010600030101010101" charset="-122"/>
        <a:ea typeface="等线" panose="02010600030101010101" charset="-122"/>
        <a:cs typeface="等线" panose="02010600030101010101" charset="-122"/>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 name="幻灯片图像占位符 35"/>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37" name="备注占位符 36"/>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38" name="编号占位符"/>
          <p:cNvSpPr>
            <a:spLocks noGrp="1"/>
          </p:cNvSpPr>
          <p:nvPr>
            <p:ph type="sldNum" idx="10"/>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a:latin typeface="等线" panose="02010600030101010101" charset="-122"/>
                <a:ea typeface="等线" panose="02010600030101010101" charset="-122"/>
                <a:cs typeface="等线" panose="02010600030101010101" charset="-122"/>
              </a:rPr>
            </a:fld>
            <a:endParaRPr lang="zh-CN" altLang="en-US">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7" name="幻灯片图像占位符 136"/>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138" name="备注占位符 137"/>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139"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6" name="幻灯片图像占位符 145"/>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147" name="备注占位符 146"/>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148"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1" name="幻灯片图像占位符 150"/>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152" name="备注占位符 151"/>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153"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p:cNvSpPr>
            <a:spLocks noGrp="1" noRot="1" noChangeAspect="1"/>
          </p:cNvSpPr>
          <p:nvPr>
            <p:ph type="sldImg"/>
          </p:nvPr>
        </p:nvSpPr>
        <p:spPr/>
      </p:sp>
      <p:sp>
        <p:nvSpPr>
          <p:cNvPr id="3" name="文本框"/>
          <p:cNvSpPr>
            <a:spLocks noGrp="1"/>
          </p:cNvSpPr>
          <p:nvPr>
            <p:ph type="body" idx="1"/>
          </p:nvPr>
        </p:nvSpPr>
        <p:spPr/>
        <p:txBody>
          <a:bodyPr/>
          <a:lstStyle/>
          <a:p>
            <a:endParaRPr lang="zh-CN" altLang="en-US"/>
          </a:p>
        </p:txBody>
      </p:sp>
      <p:sp>
        <p:nvSpPr>
          <p:cNvPr id="26"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lvl1pPr marL="0" indent="0" algn="r" defTabSz="914400" eaLnBrk="1" fontAlgn="base" latinLnBrk="0" hangingPunct="0">
              <a:buNone/>
              <a:defRPr sz="1200">
                <a:latin typeface="等线" panose="02010600030101010101" charset="-122"/>
                <a:ea typeface="等线" panose="02010600030101010101" charset="-122"/>
                <a:cs typeface="等线" panose="02010600030101010101" charset="-122"/>
              </a:defRPr>
            </a:lvl1pPr>
          </a:lstStyle>
          <a:p>
            <a:pPr marL="0" indent="0"/>
            <a:fld id="{CAD2D6BD-DE1B-4B5F-8B41-2702339687B9}" type="slidenum">
              <a:rPr lang="zh-CN" altLang="en-US"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p:cNvSpPr>
            <a:spLocks noGrp="1" noRot="1" noChangeAspect="1"/>
          </p:cNvSpPr>
          <p:nvPr>
            <p:ph type="sldImg"/>
          </p:nvPr>
        </p:nvSpPr>
        <p:spPr/>
      </p:sp>
      <p:sp>
        <p:nvSpPr>
          <p:cNvPr id="3" name="文本框"/>
          <p:cNvSpPr>
            <a:spLocks noGrp="1"/>
          </p:cNvSpPr>
          <p:nvPr>
            <p:ph type="body" idx="1"/>
          </p:nvPr>
        </p:nvSpPr>
        <p:spPr/>
        <p:txBody>
          <a:bodyPr/>
          <a:lstStyle/>
          <a:p>
            <a:endParaRPr lang="zh-CN" altLang="en-US"/>
          </a:p>
        </p:txBody>
      </p:sp>
      <p:sp>
        <p:nvSpPr>
          <p:cNvPr id="26"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lvl1pPr marL="0" indent="0" algn="r" defTabSz="914400" eaLnBrk="1" fontAlgn="base" latinLnBrk="0" hangingPunct="0">
              <a:buNone/>
              <a:defRPr sz="1200">
                <a:latin typeface="等线" panose="02010600030101010101" charset="-122"/>
                <a:ea typeface="等线" panose="02010600030101010101" charset="-122"/>
                <a:cs typeface="等线" panose="02010600030101010101" charset="-122"/>
              </a:defRPr>
            </a:lvl1pPr>
          </a:lstStyle>
          <a:p>
            <a:pPr marL="0" indent="0"/>
            <a:fld id="{CAD2D6BD-DE1B-4B5F-8B41-2702339687B9}" type="slidenum">
              <a:rPr lang="zh-CN" altLang="en-US"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p:cNvSpPr>
            <a:spLocks noGrp="1" noRot="1" noChangeAspect="1"/>
          </p:cNvSpPr>
          <p:nvPr>
            <p:ph type="sldImg"/>
          </p:nvPr>
        </p:nvSpPr>
        <p:spPr/>
      </p:sp>
      <p:sp>
        <p:nvSpPr>
          <p:cNvPr id="3" name="文本框"/>
          <p:cNvSpPr>
            <a:spLocks noGrp="1"/>
          </p:cNvSpPr>
          <p:nvPr>
            <p:ph type="body" idx="1"/>
          </p:nvPr>
        </p:nvSpPr>
        <p:spPr/>
        <p:txBody>
          <a:bodyPr/>
          <a:lstStyle/>
          <a:p>
            <a:endParaRPr lang="zh-CN" altLang="en-US"/>
          </a:p>
        </p:txBody>
      </p:sp>
      <p:sp>
        <p:nvSpPr>
          <p:cNvPr id="26"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lvl1pPr marL="0" indent="0" algn="r" defTabSz="914400" eaLnBrk="1" fontAlgn="base" latinLnBrk="0" hangingPunct="0">
              <a:buNone/>
              <a:defRPr sz="1200">
                <a:latin typeface="等线" panose="02010600030101010101" charset="-122"/>
                <a:ea typeface="等线" panose="02010600030101010101" charset="-122"/>
                <a:cs typeface="等线" panose="02010600030101010101" charset="-122"/>
              </a:defRPr>
            </a:lvl1pPr>
          </a:lstStyle>
          <a:p>
            <a:pPr marL="0" indent="0"/>
            <a:fld id="{CAD2D6BD-DE1B-4B5F-8B41-2702339687B9}" type="slidenum">
              <a:rPr lang="zh-CN" altLang="en-US"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 name="幻灯片图像占位符 162"/>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164" name="备注占位符 163"/>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165"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7" name="幻灯片图像占位符 196"/>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198" name="备注占位符 197"/>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199"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2" name="幻灯片图像占位符 221"/>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223" name="备注占位符 222"/>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224"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p:cNvSpPr>
            <a:spLocks noGrp="1" noRot="1" noChangeAspect="1"/>
          </p:cNvSpPr>
          <p:nvPr>
            <p:ph type="sldImg"/>
          </p:nvPr>
        </p:nvSpPr>
        <p:spPr/>
      </p:sp>
      <p:sp>
        <p:nvSpPr>
          <p:cNvPr id="3" name="文本框"/>
          <p:cNvSpPr>
            <a:spLocks noGrp="1"/>
          </p:cNvSpPr>
          <p:nvPr>
            <p:ph type="body" idx="1"/>
          </p:nvPr>
        </p:nvSpPr>
        <p:spPr/>
        <p:txBody>
          <a:bodyPr/>
          <a:lstStyle/>
          <a:p>
            <a:endParaRPr lang="zh-CN" altLang="en-US"/>
          </a:p>
        </p:txBody>
      </p:sp>
      <p:sp>
        <p:nvSpPr>
          <p:cNvPr id="26"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lvl1pPr marL="0" indent="0" algn="r" defTabSz="914400" eaLnBrk="1" fontAlgn="base" latinLnBrk="0" hangingPunct="0">
              <a:buNone/>
              <a:defRPr sz="1200">
                <a:latin typeface="等线" panose="02010600030101010101" charset="-122"/>
                <a:ea typeface="等线" panose="02010600030101010101" charset="-122"/>
                <a:cs typeface="等线" panose="02010600030101010101" charset="-122"/>
              </a:defRPr>
            </a:lvl1pPr>
          </a:lstStyle>
          <a:p>
            <a:pPr marL="0" indent="0"/>
            <a:fld id="{CAD2D6BD-DE1B-4B5F-8B41-2702339687B9}" type="slidenum">
              <a:rPr lang="zh-CN" altLang="en-US"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 name="幻灯片图像占位符 52"/>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54" name="备注占位符 53"/>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55"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p:cNvSpPr>
            <a:spLocks noGrp="1" noRot="1" noChangeAspect="1"/>
          </p:cNvSpPr>
          <p:nvPr>
            <p:ph type="sldImg"/>
          </p:nvPr>
        </p:nvSpPr>
        <p:spPr/>
      </p:sp>
      <p:sp>
        <p:nvSpPr>
          <p:cNvPr id="3" name="文本框"/>
          <p:cNvSpPr>
            <a:spLocks noGrp="1"/>
          </p:cNvSpPr>
          <p:nvPr>
            <p:ph type="body" idx="1"/>
          </p:nvPr>
        </p:nvSpPr>
        <p:spPr/>
        <p:txBody>
          <a:bodyPr/>
          <a:lstStyle/>
          <a:p>
            <a:endParaRPr lang="zh-CN" altLang="en-US"/>
          </a:p>
        </p:txBody>
      </p:sp>
      <p:sp>
        <p:nvSpPr>
          <p:cNvPr id="26"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lvl1pPr marL="0" indent="0" algn="r" defTabSz="914400" eaLnBrk="1" fontAlgn="base" latinLnBrk="0" hangingPunct="0">
              <a:buNone/>
              <a:defRPr sz="1200">
                <a:latin typeface="等线" panose="02010600030101010101" charset="-122"/>
                <a:ea typeface="等线" panose="02010600030101010101" charset="-122"/>
                <a:cs typeface="等线" panose="02010600030101010101" charset="-122"/>
              </a:defRPr>
            </a:lvl1pPr>
          </a:lstStyle>
          <a:p>
            <a:pPr marL="0" indent="0"/>
            <a:fld id="{CAD2D6BD-DE1B-4B5F-8B41-2702339687B9}" type="slidenum">
              <a:rPr lang="zh-CN" altLang="en-US"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9" name="幻灯片图像占位符 228"/>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230" name="备注占位符 229"/>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231"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p:cNvSpPr>
            <a:spLocks noGrp="1" noRot="1" noChangeAspect="1"/>
          </p:cNvSpPr>
          <p:nvPr>
            <p:ph type="sldImg"/>
          </p:nvPr>
        </p:nvSpPr>
        <p:spPr/>
      </p:sp>
      <p:sp>
        <p:nvSpPr>
          <p:cNvPr id="3" name="文本框"/>
          <p:cNvSpPr>
            <a:spLocks noGrp="1"/>
          </p:cNvSpPr>
          <p:nvPr>
            <p:ph type="body" idx="1"/>
          </p:nvPr>
        </p:nvSpPr>
        <p:spPr/>
        <p:txBody>
          <a:bodyPr/>
          <a:lstStyle/>
          <a:p>
            <a:endParaRPr lang="zh-CN" altLang="en-US"/>
          </a:p>
        </p:txBody>
      </p:sp>
      <p:sp>
        <p:nvSpPr>
          <p:cNvPr id="26"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lvl1pPr marL="0" indent="0" algn="r" defTabSz="914400" eaLnBrk="1" fontAlgn="base" latinLnBrk="0" hangingPunct="0">
              <a:buNone/>
              <a:defRPr sz="1200">
                <a:latin typeface="等线" panose="02010600030101010101" charset="-122"/>
                <a:ea typeface="等线" panose="02010600030101010101" charset="-122"/>
                <a:cs typeface="等线" panose="02010600030101010101" charset="-122"/>
              </a:defRPr>
            </a:lvl1pPr>
          </a:lstStyle>
          <a:p>
            <a:pPr marL="0" indent="0"/>
            <a:fld id="{CAD2D6BD-DE1B-4B5F-8B41-2702339687B9}" type="slidenum">
              <a:rPr lang="zh-CN" altLang="en-US"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p:cNvSpPr>
            <a:spLocks noGrp="1" noRot="1" noChangeAspect="1"/>
          </p:cNvSpPr>
          <p:nvPr>
            <p:ph type="sldImg"/>
          </p:nvPr>
        </p:nvSpPr>
        <p:spPr/>
      </p:sp>
      <p:sp>
        <p:nvSpPr>
          <p:cNvPr id="3" name="文本框"/>
          <p:cNvSpPr>
            <a:spLocks noGrp="1"/>
          </p:cNvSpPr>
          <p:nvPr>
            <p:ph type="body" idx="1"/>
          </p:nvPr>
        </p:nvSpPr>
        <p:spPr/>
        <p:txBody>
          <a:bodyPr/>
          <a:lstStyle/>
          <a:p>
            <a:endParaRPr lang="zh-CN" altLang="en-US"/>
          </a:p>
        </p:txBody>
      </p:sp>
      <p:sp>
        <p:nvSpPr>
          <p:cNvPr id="26"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lvl1pPr marL="0" indent="0" algn="r" defTabSz="914400" eaLnBrk="1" fontAlgn="base" latinLnBrk="0" hangingPunct="0">
              <a:buNone/>
              <a:defRPr sz="1200">
                <a:latin typeface="等线" panose="02010600030101010101" charset="-122"/>
                <a:ea typeface="等线" panose="02010600030101010101" charset="-122"/>
                <a:cs typeface="等线" panose="02010600030101010101" charset="-122"/>
              </a:defRPr>
            </a:lvl1pPr>
          </a:lstStyle>
          <a:p>
            <a:pPr marL="0" indent="0"/>
            <a:fld id="{CAD2D6BD-DE1B-4B5F-8B41-2702339687B9}" type="slidenum">
              <a:rPr lang="zh-CN" altLang="en-US"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2" name="幻灯片图像占位符 241"/>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243" name="备注占位符 242"/>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244"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p:cNvSpPr>
            <a:spLocks noGrp="1" noRot="1" noChangeAspect="1"/>
          </p:cNvSpPr>
          <p:nvPr>
            <p:ph type="sldImg"/>
          </p:nvPr>
        </p:nvSpPr>
        <p:spPr/>
      </p:sp>
      <p:sp>
        <p:nvSpPr>
          <p:cNvPr id="3" name="文本框"/>
          <p:cNvSpPr>
            <a:spLocks noGrp="1"/>
          </p:cNvSpPr>
          <p:nvPr>
            <p:ph type="body" idx="1"/>
          </p:nvPr>
        </p:nvSpPr>
        <p:spPr/>
        <p:txBody>
          <a:bodyPr/>
          <a:lstStyle/>
          <a:p>
            <a:endParaRPr lang="zh-CN" altLang="en-US"/>
          </a:p>
        </p:txBody>
      </p:sp>
      <p:sp>
        <p:nvSpPr>
          <p:cNvPr id="26"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lvl1pPr marL="0" indent="0" algn="r" defTabSz="914400" eaLnBrk="1" fontAlgn="base" latinLnBrk="0" hangingPunct="0">
              <a:buNone/>
              <a:defRPr sz="1200">
                <a:latin typeface="等线" panose="02010600030101010101" charset="-122"/>
                <a:ea typeface="等线" panose="02010600030101010101" charset="-122"/>
                <a:cs typeface="等线" panose="02010600030101010101" charset="-122"/>
              </a:defRPr>
            </a:lvl1pPr>
          </a:lstStyle>
          <a:p>
            <a:pPr marL="0" indent="0"/>
            <a:fld id="{CAD2D6BD-DE1B-4B5F-8B41-2702339687B9}" type="slidenum">
              <a:rPr lang="zh-CN" altLang="en-US"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 name="幻灯片图像占位符 251"/>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253" name="备注占位符 252"/>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254"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p:cNvSpPr>
            <a:spLocks noGrp="1" noRot="1" noChangeAspect="1"/>
          </p:cNvSpPr>
          <p:nvPr>
            <p:ph type="sldImg"/>
          </p:nvPr>
        </p:nvSpPr>
        <p:spPr/>
      </p:sp>
      <p:sp>
        <p:nvSpPr>
          <p:cNvPr id="3" name="文本框"/>
          <p:cNvSpPr>
            <a:spLocks noGrp="1"/>
          </p:cNvSpPr>
          <p:nvPr>
            <p:ph type="body" idx="1"/>
          </p:nvPr>
        </p:nvSpPr>
        <p:spPr/>
        <p:txBody>
          <a:bodyPr/>
          <a:lstStyle/>
          <a:p>
            <a:endParaRPr lang="zh-CN" altLang="en-US"/>
          </a:p>
        </p:txBody>
      </p:sp>
      <p:sp>
        <p:nvSpPr>
          <p:cNvPr id="26"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lvl1pPr marL="0" indent="0" algn="r" defTabSz="914400" eaLnBrk="1" fontAlgn="base" latinLnBrk="0" hangingPunct="0">
              <a:buNone/>
              <a:defRPr sz="1200">
                <a:latin typeface="等线" panose="02010600030101010101" charset="-122"/>
                <a:ea typeface="等线" panose="02010600030101010101" charset="-122"/>
                <a:cs typeface="等线" panose="02010600030101010101" charset="-122"/>
              </a:defRPr>
            </a:lvl1pPr>
          </a:lstStyle>
          <a:p>
            <a:pPr marL="0" indent="0"/>
            <a:fld id="{CAD2D6BD-DE1B-4B5F-8B41-2702339687B9}" type="slidenum">
              <a:rPr lang="zh-CN" altLang="en-US"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8" name="幻灯片图像占位符 257"/>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259" name="备注占位符 258"/>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260"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4" name="幻灯片图像占位符 263"/>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265" name="备注占位符 264"/>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266"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 name="幻灯片图像占位符 58"/>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60" name="备注占位符 59"/>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61"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7" name="幻灯片图像占位符 276"/>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278" name="备注占位符 277"/>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279"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4" name="幻灯片图像占位符 283"/>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285" name="备注占位符 284"/>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286"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5" name="幻灯片图像占位符 294"/>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296" name="备注占位符 295"/>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297"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0" name="幻灯片图像占位符 299"/>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301" name="备注占位符 300"/>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302"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0" name="幻灯片图像占位符 309"/>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311" name="备注占位符 310"/>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312"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9" name="幻灯片图像占位符 318"/>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320" name="备注占位符 319"/>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321"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1" name="幻灯片图像占位符 330"/>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332" name="备注占位符 331"/>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333"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3" name="幻灯片图像占位符 342"/>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344" name="备注占位符 343"/>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345"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7" name="幻灯片图像占位符 366"/>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368" name="备注占位符 367"/>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369"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4" name="幻灯片图像占位符 373"/>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375" name="备注占位符 374"/>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376"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 name="幻灯片图像占位符 72"/>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74" name="备注占位符 73"/>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75"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0" name="幻灯片图像占位符 379"/>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381" name="备注占位符 380"/>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382"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8" name="幻灯片图像占位符 387"/>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389" name="备注占位符 388"/>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390"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4" name="幻灯片图像占位符 393"/>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395" name="备注占位符 394"/>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396"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 name="幻灯片图像占位符 398"/>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400" name="备注占位符 399"/>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401"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4" name="幻灯片图像占位符 413"/>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415" name="备注占位符 414"/>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416"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 name="幻灯片图像占位符 418"/>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420" name="备注占位符 419"/>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421"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5" name="幻灯片图像占位符 84"/>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86" name="备注占位符 85"/>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87"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 name="幻灯片图像占位符 96"/>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98" name="备注占位符 97"/>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99"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 name="幻灯片图像占位符 103"/>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105" name="备注占位符 104"/>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106"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3" name="幻灯片图像占位符 112"/>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114" name="备注占位符 113"/>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115"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4" name="幻灯片图像占位符 123"/>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ln>
        </p:spPr>
      </p:sp>
      <p:sp>
        <p:nvSpPr>
          <p:cNvPr id="125" name="备注占位符 124"/>
          <p:cNvSpPr>
            <a:spLocks noGrp="1"/>
          </p:cNvSpPr>
          <p:nvPr>
            <p:ph type="body" idx="1"/>
          </p:nvPr>
        </p:nvSpPr>
        <p:spPr>
          <a:xfrm>
            <a:off x="685800" y="4400550"/>
            <a:ext cx="5486400" cy="3600450"/>
          </a:xfrm>
          <a:prstGeom prst="rect">
            <a:avLst/>
          </a:prstGeom>
          <a:noFill/>
          <a:ln w="9525" cap="flat" cmpd="sng">
            <a:noFill/>
            <a:prstDash val="solid"/>
            <a:miter/>
          </a:ln>
        </p:spPr>
        <p:txBody>
          <a:bodyPr vert="horz" wrap="square" lIns="91440" tIns="45720" rIns="91440" bIns="45720" anchor="t" anchorCtr="0">
            <a:noAutofit/>
          </a:bodyPr>
          <a:lstStyle/>
          <a:p>
            <a:endParaRPr lang="zh-CN" altLang="en-US"/>
          </a:p>
        </p:txBody>
      </p:sp>
      <p:sp>
        <p:nvSpPr>
          <p:cNvPr id="126" name="编号占位符"/>
          <p:cNvSpPr>
            <a:spLocks noGrp="1"/>
          </p:cNvSpPr>
          <p:nvPr>
            <p:ph type="sldNum" idx="5"/>
          </p:nvPr>
        </p:nvSpPr>
        <p:spPr>
          <a:xfrm>
            <a:off x="3884613" y="8685213"/>
            <a:ext cx="2971800" cy="458787"/>
          </a:xfrm>
          <a:prstGeom prst="rect">
            <a:avLst/>
          </a:prstGeom>
          <a:noFill/>
          <a:ln w="9525" cap="flat" cmpd="sng">
            <a:noFill/>
            <a:prstDash val="solid"/>
            <a:miter/>
          </a:ln>
        </p:spPr>
        <p:txBody>
          <a:bodyPr vert="horz" wrap="square" lIns="91440" tIns="45720" rIns="91440" bIns="45720" anchor="b" anchorCtr="0">
            <a:noAutofit/>
          </a:bodyPr>
          <a:lstStyle/>
          <a:p>
            <a:pPr marL="0" indent="0"/>
            <a:fld id="{CAD2D6BD-DE1B-4B5F-8B41-2702339687B9}" type="slidenum">
              <a:rPr lang="en-US" altLang="zh-CN" sz="1200">
                <a:latin typeface="等线" panose="02010600030101010101" charset="-122"/>
                <a:ea typeface="等线" panose="02010600030101010101" charset="-122"/>
                <a:cs typeface="等线" panose="02010600030101010101" charset="-122"/>
              </a:rPr>
            </a:fld>
            <a:endParaRPr lang="zh-CN" altLang="en-US" sz="1200">
              <a:latin typeface="等线" panose="02010600030101010101" charset="-122"/>
              <a:ea typeface="等线" panose="02010600030101010101" charset="-122"/>
              <a:cs typeface="等线" panose="02010600030101010101"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7" name="日期占位符"/>
          <p:cNvSpPr>
            <a:spLocks noGrp="1"/>
          </p:cNvSpPr>
          <p:nvPr>
            <p:ph type="dt" idx="10"/>
          </p:nvPr>
        </p:nvSpPr>
        <p:spPr>
          <a:xfrm>
            <a:off x="838200" y="6356360"/>
            <a:ext cx="2743200" cy="365125"/>
          </a:xfrm>
          <a:prstGeom prst="rect">
            <a:avLst/>
          </a:prstGeom>
        </p:spPr>
        <p:txBody>
          <a:bodyPr/>
          <a:lstStyle>
            <a:lvl1pPr marL="0" indent="0" defTabSz="914400" eaLnBrk="1" fontAlgn="auto" latinLnBrk="0" hangingPunct="1">
              <a:defRPr>
                <a:latin typeface="Arial" panose="020B0604020202020204" pitchFamily="34" charset="0"/>
                <a:ea typeface="微软雅黑" panose="020B0503020204020204" charset="-122"/>
                <a:cs typeface="Arial" panose="020B0604020202020204" pitchFamily="34" charset="0"/>
              </a:defRPr>
            </a:lvl1pPr>
          </a:lstStyle>
          <a:p>
            <a:fld id="{CAD2D6BD-DE1B-4B5F-8B41-2702339687B9}" type="datetime5">
              <a:rPr lang="zh-CN" altLang="en-US"/>
            </a:fld>
            <a:endParaRPr lang="zh-CN" altLang="en-US"/>
          </a:p>
        </p:txBody>
      </p:sp>
      <p:sp>
        <p:nvSpPr>
          <p:cNvPr id="8" name="页脚占位符"/>
          <p:cNvSpPr>
            <a:spLocks noGrp="1"/>
          </p:cNvSpPr>
          <p:nvPr>
            <p:ph type="ftr" idx="11"/>
          </p:nvPr>
        </p:nvSpPr>
        <p:spPr>
          <a:xfrm>
            <a:off x="4038600" y="6356360"/>
            <a:ext cx="4114800" cy="365125"/>
          </a:xfrm>
          <a:prstGeom prst="rect">
            <a:avLst/>
          </a:prstGeom>
        </p:spPr>
        <p:txBody>
          <a:bodyPr/>
          <a:lstStyle>
            <a:lvl1pPr marL="0" indent="0" defTabSz="914400" eaLnBrk="1" fontAlgn="auto" latinLnBrk="0" hangingPunct="1">
              <a:defRPr>
                <a:latin typeface="Arial" panose="020B0604020202020204" pitchFamily="34" charset="0"/>
                <a:ea typeface="微软雅黑" panose="020B0503020204020204" charset="-122"/>
                <a:cs typeface="Arial" panose="020B0604020202020204" pitchFamily="34" charset="0"/>
              </a:defRPr>
            </a:lvl1pPr>
          </a:lstStyle>
          <a:p>
            <a:pPr marL="0" indent="0"/>
            <a:endParaRPr lang="zh-CN" altLang="en-US"/>
          </a:p>
        </p:txBody>
      </p:sp>
      <p:sp>
        <p:nvSpPr>
          <p:cNvPr id="9" name="编号占位符"/>
          <p:cNvSpPr>
            <a:spLocks noGrp="1"/>
          </p:cNvSpPr>
          <p:nvPr>
            <p:ph type="sldNum" idx="12"/>
          </p:nvPr>
        </p:nvSpPr>
        <p:spPr>
          <a:xfrm>
            <a:off x="8610600" y="6356360"/>
            <a:ext cx="2743200" cy="365125"/>
          </a:xfrm>
          <a:prstGeom prst="rect">
            <a:avLst/>
          </a:prstGeom>
        </p:spPr>
        <p:txBody>
          <a:bodyPr/>
          <a:lstStyle>
            <a:lvl1pPr marL="0" indent="0" defTabSz="914400" eaLnBrk="1" fontAlgn="auto" latinLnBrk="0" hangingPunct="1">
              <a:defRPr>
                <a:latin typeface="Arial" panose="020B0604020202020204" pitchFamily="34" charset="0"/>
                <a:ea typeface="微软雅黑" panose="020B0503020204020204" charset="-122"/>
                <a:cs typeface="Arial" panose="020B0604020202020204" pitchFamily="34" charset="0"/>
              </a:defRPr>
            </a:lvl1pPr>
          </a:lstStyle>
          <a:p>
            <a:pPr marL="0" indent="0"/>
            <a:fld id="{CAD2D6BD-DE1B-4B5F-8B41-2702339687B9}" type="slidenum">
              <a:rPr lang="zh-CN" altLang="en-US"/>
            </a:fld>
            <a:endParaRPr lang="zh-CN" altLang="en-US"/>
          </a:p>
        </p:txBody>
      </p:sp>
      <p:pic>
        <p:nvPicPr>
          <p:cNvPr id="3" name="图片 2" descr="4c44cad1a003417d7423c5bff65a25a"/>
          <p:cNvPicPr>
            <a:picLocks noChangeAspect="1"/>
          </p:cNvPicPr>
          <p:nvPr userDrawn="1"/>
        </p:nvPicPr>
        <p:blipFill>
          <a:blip r:embed="rId2"/>
          <a:stretch>
            <a:fillRect/>
          </a:stretch>
        </p:blipFill>
        <p:spPr>
          <a:xfrm>
            <a:off x="9626600" y="81280"/>
            <a:ext cx="2484755" cy="47752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blipFill>
          <a:blip r:embed="rId2"/>
          <a:stretch>
            <a:fillRect/>
          </a:stretch>
        </a:blipFill>
        <a:effectLst/>
      </p:bgPr>
    </p:bg>
    <p:spTree>
      <p:nvGrpSpPr>
        <p:cNvPr id="1" name=""/>
        <p:cNvGrpSpPr/>
        <p:nvPr/>
      </p:nvGrpSpPr>
      <p:grpSpPr>
        <a:xfrm>
          <a:off x="0" y="0"/>
          <a:ext cx="0" cy="0"/>
          <a:chOff x="0" y="0"/>
          <a:chExt cx="0" cy="0"/>
        </a:xfrm>
      </p:grpSpPr>
      <p:sp>
        <p:nvSpPr>
          <p:cNvPr id="10" name="日期占位符"/>
          <p:cNvSpPr>
            <a:spLocks noGrp="1"/>
          </p:cNvSpPr>
          <p:nvPr>
            <p:ph type="dt" idx="10"/>
          </p:nvPr>
        </p:nvSpPr>
        <p:spPr>
          <a:xfrm>
            <a:off x="838200" y="6356360"/>
            <a:ext cx="2743200" cy="365125"/>
          </a:xfrm>
          <a:prstGeom prst="rect">
            <a:avLst/>
          </a:prstGeom>
        </p:spPr>
        <p:txBody>
          <a:bodyPr/>
          <a:lstStyle>
            <a:lvl1pPr marL="0" indent="0" defTabSz="914400" eaLnBrk="1" fontAlgn="auto" latinLnBrk="0" hangingPunct="1">
              <a:defRPr>
                <a:latin typeface="Arial" panose="020B0604020202020204" pitchFamily="34" charset="0"/>
                <a:ea typeface="微软雅黑" panose="020B0503020204020204" charset="-122"/>
                <a:cs typeface="Arial" panose="020B0604020202020204" pitchFamily="34" charset="0"/>
              </a:defRPr>
            </a:lvl1pPr>
          </a:lstStyle>
          <a:p>
            <a:pPr marL="0" indent="0"/>
            <a:fld id="{CAD2D6BD-DE1B-4B5F-8B41-2702339687B9}" type="datetime5">
              <a:rPr lang="zh-CN" altLang="en-US"/>
            </a:fld>
            <a:endParaRPr lang="zh-CN" altLang="en-US"/>
          </a:p>
        </p:txBody>
      </p:sp>
      <p:sp>
        <p:nvSpPr>
          <p:cNvPr id="12" name="编号占位符"/>
          <p:cNvSpPr>
            <a:spLocks noGrp="1"/>
          </p:cNvSpPr>
          <p:nvPr>
            <p:ph type="sldNum" idx="12"/>
          </p:nvPr>
        </p:nvSpPr>
        <p:spPr>
          <a:xfrm>
            <a:off x="8610600" y="6356360"/>
            <a:ext cx="2743200" cy="365125"/>
          </a:xfrm>
          <a:prstGeom prst="rect">
            <a:avLst/>
          </a:prstGeom>
        </p:spPr>
        <p:txBody>
          <a:bodyPr/>
          <a:lstStyle>
            <a:lvl1pPr marL="0" indent="0" defTabSz="914400" eaLnBrk="1" fontAlgn="auto" latinLnBrk="0" hangingPunct="1">
              <a:defRPr>
                <a:latin typeface="Arial" panose="020B0604020202020204" pitchFamily="34" charset="0"/>
                <a:ea typeface="微软雅黑" panose="020B0503020204020204" charset="-122"/>
                <a:cs typeface="Arial" panose="020B0604020202020204" pitchFamily="34" charset="0"/>
              </a:defRPr>
            </a:lvl1pPr>
          </a:lstStyle>
          <a:p>
            <a:pPr marL="0" indent="0"/>
            <a:fld id="{CAD2D6BD-DE1B-4B5F-8B41-2702339687B9}" type="slidenum">
              <a:rPr lang="zh-CN" altLang="en-US"/>
            </a:fld>
            <a:endParaRPr lang="zh-CN"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showMasterSp="0">
  <p:cSld name="空白">
    <p:bg>
      <p:bgPr>
        <a:blipFill>
          <a:blip r:embed="rId2"/>
          <a:stretch>
            <a:fillRect/>
          </a:stretch>
        </a:blipFill>
        <a:effectLst/>
      </p:bgPr>
    </p:bg>
    <p:spTree>
      <p:nvGrpSpPr>
        <p:cNvPr id="1" name=""/>
        <p:cNvGrpSpPr/>
        <p:nvPr/>
      </p:nvGrpSpPr>
      <p:grpSpPr>
        <a:xfrm>
          <a:off x="0" y="0"/>
          <a:ext cx="0" cy="0"/>
          <a:chOff x="0" y="0"/>
          <a:chExt cx="0" cy="0"/>
        </a:xfrm>
      </p:grpSpPr>
      <p:sp>
        <p:nvSpPr>
          <p:cNvPr id="17" name="矩形"/>
          <p:cNvSpPr/>
          <p:nvPr userDrawn="1"/>
        </p:nvSpPr>
        <p:spPr>
          <a:xfrm>
            <a:off x="0" y="0"/>
            <a:ext cx="12192000" cy="951719"/>
          </a:xfrm>
          <a:prstGeom prst="rect">
            <a:avLst/>
          </a:prstGeom>
          <a:gradFill>
            <a:gsLst>
              <a:gs pos="0">
                <a:srgbClr val="ADE1F9"/>
              </a:gs>
              <a:gs pos="100000">
                <a:srgbClr val="FFF2EC"/>
              </a:gs>
            </a:gsLst>
            <a:lin ang="17400000" scaled="0"/>
          </a:gradFill>
        </p:spPr>
        <p:style>
          <a:lnRef idx="0">
            <a:srgbClr val="FFFFFF"/>
          </a:lnRef>
          <a:fillRef idx="1">
            <a:schemeClr val="accent4"/>
          </a:fillRef>
          <a:effectRef idx="1">
            <a:schemeClr val="accent4"/>
          </a:effectRef>
          <a:fontRef idx="minor">
            <a:schemeClr val="lt1"/>
          </a:fontRef>
        </p:style>
        <p:txBody>
          <a:bodyPr rtlCol="0" anchor="ctr"/>
          <a:lstStyle/>
          <a:p>
            <a:pPr algn="ctr"/>
          </a:p>
        </p:txBody>
      </p:sp>
      <p:sp>
        <p:nvSpPr>
          <p:cNvPr id="18" name="标题"/>
          <p:cNvSpPr>
            <a:spLocks noGrp="1"/>
          </p:cNvSpPr>
          <p:nvPr>
            <p:ph type="title"/>
          </p:nvPr>
        </p:nvSpPr>
        <p:spPr>
          <a:xfrm>
            <a:off x="1095374" y="345270"/>
            <a:ext cx="10008055" cy="559605"/>
          </a:xfrm>
          <a:prstGeom prst="rect">
            <a:avLst/>
          </a:prstGeom>
          <a:noFill/>
          <a:ln w="9525" cap="flat" cmpd="sng">
            <a:noFill/>
            <a:prstDash val="solid"/>
            <a:miter/>
          </a:ln>
        </p:spPr>
        <p:txBody>
          <a:bodyPr vert="horz" wrap="square" lIns="91440" tIns="45720" rIns="91440" bIns="45720" anchor="ctr" anchorCtr="0">
            <a:normAutofit/>
          </a:bodyPr>
          <a:lstStyle>
            <a:lvl1pPr marL="0" indent="0" defTabSz="914400" eaLnBrk="1" fontAlgn="auto" latinLnBrk="0" hangingPunct="1">
              <a:defRPr sz="2800">
                <a:solidFill>
                  <a:schemeClr val="bg1"/>
                </a:solidFill>
              </a:defRPr>
            </a:lvl1pPr>
          </a:lstStyle>
          <a:p>
            <a:pPr marL="0" indent="0"/>
            <a:r>
              <a:rPr lang="zh-CN" altLang="en-US"/>
              <a:t>单击此处编辑母版标题样式</a:t>
            </a:r>
            <a:endParaRPr lang="zh-CN" altLang="en-US"/>
          </a:p>
        </p:txBody>
      </p:sp>
      <p:sp>
        <p:nvSpPr>
          <p:cNvPr id="19" name="矩形"/>
          <p:cNvSpPr/>
          <p:nvPr userDrawn="1"/>
        </p:nvSpPr>
        <p:spPr>
          <a:xfrm rot="2700000">
            <a:off x="252462" y="308024"/>
            <a:ext cx="590452" cy="590451"/>
          </a:xfrm>
          <a:prstGeom prst="rect">
            <a:avLst/>
          </a:prstGeom>
          <a:solidFill>
            <a:schemeClr val="bg2"/>
          </a:solidFill>
          <a:ln w="12700" cap="flat" cmpd="sng">
            <a:noFill/>
            <a:prstDash val="solid"/>
            <a:round/>
          </a:ln>
        </p:spPr>
        <p:txBody>
          <a:bodyPr rtlCol="0" anchor="ctr"/>
          <a:lstStyle/>
          <a:p>
            <a:pPr algn="ctr"/>
          </a:p>
        </p:txBody>
      </p:sp>
      <p:sp>
        <p:nvSpPr>
          <p:cNvPr id="20" name="矩形"/>
          <p:cNvSpPr/>
          <p:nvPr userDrawn="1"/>
        </p:nvSpPr>
        <p:spPr>
          <a:xfrm rot="2700000">
            <a:off x="773043" y="453955"/>
            <a:ext cx="298590" cy="298591"/>
          </a:xfrm>
          <a:prstGeom prst="rect">
            <a:avLst/>
          </a:prstGeom>
          <a:solidFill>
            <a:schemeClr val="accent5"/>
          </a:solidFill>
          <a:ln w="12700" cap="flat" cmpd="sng">
            <a:noFill/>
            <a:prstDash val="solid"/>
            <a:round/>
          </a:ln>
        </p:spPr>
        <p:txBody>
          <a:bodyPr rtlCol="0" anchor="ctr"/>
          <a:lstStyle/>
          <a:p>
            <a:pPr algn="ctr"/>
          </a:p>
        </p:txBody>
      </p:sp>
      <p:pic>
        <p:nvPicPr>
          <p:cNvPr id="8" name="图片 7" descr="4c44cad1a003417d7423c5bff65a25a"/>
          <p:cNvPicPr>
            <a:picLocks noChangeAspect="1"/>
          </p:cNvPicPr>
          <p:nvPr userDrawn="1"/>
        </p:nvPicPr>
        <p:blipFill>
          <a:blip r:embed="rId3"/>
          <a:stretch>
            <a:fillRect/>
          </a:stretch>
        </p:blipFill>
        <p:spPr>
          <a:xfrm>
            <a:off x="9626600" y="81280"/>
            <a:ext cx="2484755" cy="47752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仅标题">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7" Type="http://schemas.openxmlformats.org/officeDocument/2006/relationships/theme" Target="../theme/theme1.xml"/><Relationship Id="rId6" Type="http://schemas.openxmlformats.org/officeDocument/2006/relationships/image" Target="../media/image1.png"/><Relationship Id="rId5" Type="http://schemas.openxmlformats.org/officeDocument/2006/relationships/image" Target="../media/image2.pn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a:blip r:embed="rId5"/>
          <a:stretch>
            <a:fillRect/>
          </a:stretch>
        </a:blipFill>
        <a:effectLst/>
      </p:bgPr>
    </p:bg>
    <p:spTree>
      <p:nvGrpSpPr>
        <p:cNvPr id="1" name=""/>
        <p:cNvGrpSpPr/>
        <p:nvPr/>
      </p:nvGrpSpPr>
      <p:grpSpPr>
        <a:xfrm>
          <a:off x="0" y="0"/>
          <a:ext cx="0" cy="0"/>
          <a:chOff x="0" y="0"/>
          <a:chExt cx="0" cy="0"/>
        </a:xfrm>
      </p:grpSpPr>
      <p:sp>
        <p:nvSpPr>
          <p:cNvPr id="2" name="日期占位符"/>
          <p:cNvSpPr>
            <a:spLocks noGrp="1"/>
          </p:cNvSpPr>
          <p:nvPr>
            <p:ph type="dt" idx="2"/>
          </p:nvPr>
        </p:nvSpPr>
        <p:spPr>
          <a:xfrm>
            <a:off x="838200" y="6356360"/>
            <a:ext cx="2743200" cy="365125"/>
          </a:xfrm>
          <a:prstGeom prst="rect">
            <a:avLst/>
          </a:prstGeom>
          <a:noFill/>
          <a:ln w="9525" cap="flat" cmpd="sng">
            <a:noFill/>
            <a:prstDash val="solid"/>
            <a:miter/>
          </a:ln>
        </p:spPr>
        <p:txBody>
          <a:bodyPr vert="horz" wrap="square" lIns="91440" tIns="45720" rIns="91440" bIns="45720" anchor="ctr" anchorCtr="0">
            <a:noAutofit/>
          </a:bodyPr>
          <a:lstStyle>
            <a:lvl1pPr algn="l" defTabSz="914400" eaLnBrk="1" fontAlgn="base" latinLnBrk="0" hangingPunct="0">
              <a:buNone/>
              <a:defRPr sz="900">
                <a:solidFill>
                  <a:srgbClr val="8E8E8E"/>
                </a:solidFill>
                <a:latin typeface="Arial" panose="020B0604020202020204" pitchFamily="34" charset="0"/>
                <a:ea typeface="微软雅黑" panose="020B0503020204020204" charset="-122"/>
                <a:cs typeface="Arial" panose="020B0604020202020204" pitchFamily="34" charset="0"/>
              </a:defRPr>
            </a:lvl1pPr>
          </a:lstStyle>
          <a:p>
            <a:fld id="{CAD2D6BD-DE1B-4B5F-8B41-2702339687B9}" type="datetime5">
              <a:rPr lang="zh-CN" altLang="en-US"/>
            </a:fld>
            <a:endParaRPr lang="zh-CN" altLang="en-US"/>
          </a:p>
        </p:txBody>
      </p:sp>
      <p:sp>
        <p:nvSpPr>
          <p:cNvPr id="3" name="页脚占位符"/>
          <p:cNvSpPr>
            <a:spLocks noGrp="1"/>
          </p:cNvSpPr>
          <p:nvPr>
            <p:ph type="ftr" idx="3"/>
          </p:nvPr>
        </p:nvSpPr>
        <p:spPr>
          <a:xfrm>
            <a:off x="4038600" y="6356360"/>
            <a:ext cx="4114800" cy="365125"/>
          </a:xfrm>
          <a:prstGeom prst="rect">
            <a:avLst/>
          </a:prstGeom>
          <a:noFill/>
          <a:ln w="9525" cap="flat" cmpd="sng">
            <a:noFill/>
            <a:prstDash val="solid"/>
            <a:miter/>
          </a:ln>
        </p:spPr>
        <p:txBody>
          <a:bodyPr vert="horz" wrap="square" lIns="91440" tIns="45720" rIns="91440" bIns="45720" anchor="ctr" anchorCtr="0">
            <a:noAutofit/>
          </a:bodyPr>
          <a:lstStyle>
            <a:lvl1pPr algn="ctr" defTabSz="914400" eaLnBrk="1" fontAlgn="base" latinLnBrk="0" hangingPunct="0">
              <a:buNone/>
              <a:defRPr sz="900">
                <a:solidFill>
                  <a:srgbClr val="8E8E8E"/>
                </a:solidFill>
                <a:latin typeface="Arial" panose="020B0604020202020204" pitchFamily="34" charset="0"/>
                <a:ea typeface="微软雅黑" panose="020B0503020204020204" charset="-122"/>
                <a:cs typeface="Arial" panose="020B0604020202020204" pitchFamily="34" charset="0"/>
              </a:defRPr>
            </a:lvl1pPr>
          </a:lstStyle>
          <a:p>
            <a:endParaRPr lang="zh-CN" altLang="en-US"/>
          </a:p>
        </p:txBody>
      </p:sp>
      <p:sp>
        <p:nvSpPr>
          <p:cNvPr id="4" name="编号占位符"/>
          <p:cNvSpPr>
            <a:spLocks noGrp="1"/>
          </p:cNvSpPr>
          <p:nvPr>
            <p:ph type="sldNum" idx="4"/>
          </p:nvPr>
        </p:nvSpPr>
        <p:spPr>
          <a:xfrm>
            <a:off x="8610600" y="6356360"/>
            <a:ext cx="2743200" cy="365125"/>
          </a:xfrm>
          <a:prstGeom prst="rect">
            <a:avLst/>
          </a:prstGeom>
          <a:noFill/>
          <a:ln w="9525" cap="flat" cmpd="sng">
            <a:noFill/>
            <a:prstDash val="solid"/>
            <a:miter/>
          </a:ln>
        </p:spPr>
        <p:txBody>
          <a:bodyPr vert="horz" wrap="square" lIns="91440" tIns="45720" rIns="91440" bIns="45720" anchor="ctr" anchorCtr="0">
            <a:noAutofit/>
          </a:bodyPr>
          <a:lstStyle>
            <a:lvl1pPr algn="r" defTabSz="914400" eaLnBrk="1" fontAlgn="base" latinLnBrk="0" hangingPunct="0">
              <a:buNone/>
              <a:defRPr sz="900">
                <a:solidFill>
                  <a:srgbClr val="8E8E8E"/>
                </a:solidFill>
                <a:latin typeface="Arial" panose="020B0604020202020204" pitchFamily="34" charset="0"/>
                <a:ea typeface="微软雅黑" panose="020B0503020204020204" charset="-122"/>
                <a:cs typeface="Arial" panose="020B0604020202020204" pitchFamily="34" charset="0"/>
              </a:defRPr>
            </a:lvl1pPr>
          </a:lstStyle>
          <a:p>
            <a:fld id="{CAD2D6BD-DE1B-4B5F-8B41-2702339687B9}" type="slidenum">
              <a:rPr lang="zh-CN" altLang="en-US"/>
            </a:fld>
            <a:endParaRPr lang="zh-CN" altLang="en-US"/>
          </a:p>
        </p:txBody>
      </p:sp>
      <p:sp>
        <p:nvSpPr>
          <p:cNvPr id="5" name="文本"/>
          <p:cNvSpPr>
            <a:spLocks noGrp="1"/>
          </p:cNvSpPr>
          <p:nvPr>
            <p:ph type="body" idx="1"/>
          </p:nvPr>
        </p:nvSpPr>
        <p:spPr>
          <a:xfrm>
            <a:off x="2057403" y="1147315"/>
            <a:ext cx="9640020" cy="5208024"/>
          </a:xfrm>
          <a:prstGeom prst="rect">
            <a:avLst/>
          </a:prstGeom>
          <a:noFill/>
          <a:ln w="9525" cap="flat" cmpd="sng">
            <a:noFill/>
            <a:prstDash val="solid"/>
            <a:miter/>
          </a:ln>
        </p:spPr>
        <p:txBody>
          <a:bodyPr vert="horz" wrap="square" lIns="91440" tIns="45720" rIns="91440" bIns="45720" anchor="t" anchorCtr="0">
            <a:normAutofit/>
          </a:bodyPr>
          <a:lstStyle/>
          <a:p>
            <a:r>
              <a:rPr lang="zh-CN" altLang="en-US"/>
              <a:t>单击此处编辑母版文本样式</a:t>
            </a:r>
            <a:endParaRPr lang="en-US" altLang="zh-CN"/>
          </a:p>
          <a:p>
            <a:pPr lvl="1"/>
            <a:r>
              <a:rPr lang="zh-CN" altLang="en-US"/>
              <a:t>第二级</a:t>
            </a:r>
            <a:endParaRPr lang="zh-CN" altLang="en-US"/>
          </a:p>
        </p:txBody>
      </p:sp>
      <p:sp>
        <p:nvSpPr>
          <p:cNvPr id="6" name="矩形"/>
          <p:cNvSpPr/>
          <p:nvPr userDrawn="1"/>
        </p:nvSpPr>
        <p:spPr>
          <a:xfrm>
            <a:off x="4318000" y="2971804"/>
            <a:ext cx="3556000" cy="230832"/>
          </a:xfrm>
          <a:prstGeom prst="rect">
            <a:avLst/>
          </a:prstGeom>
          <a:noFill/>
          <a:ln w="9525" cap="flat" cmpd="sng">
            <a:noFill/>
            <a:prstDash val="solid"/>
            <a:miter/>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300" b="0" i="0" u="none" strike="noStrike" kern="1200" cap="none" spc="0" baseline="0">
                <a:solidFill>
                  <a:srgbClr val="FFFFFF">
                    <a:alpha val="0"/>
                  </a:srgbClr>
                </a:solidFill>
                <a:latin typeface="微软雅黑" panose="020B0503020204020204" charset="-122"/>
                <a:ea typeface="微软雅黑" panose="020B0503020204020204" charset="-122"/>
                <a:cs typeface="Arial" panose="020B0604020202020204" pitchFamily="34" charset="0"/>
                <a:sym typeface="微软雅黑" panose="020B0503020204020204" charset="-122"/>
              </a:rPr>
              <a:t>感谢您下载包图网平台上提供的</a:t>
            </a:r>
            <a:r>
              <a:rPr lang="en-US" altLang="zh-CN" sz="300" b="0" i="0" u="none" strike="noStrike" kern="1200" cap="none" spc="0" baseline="0">
                <a:solidFill>
                  <a:srgbClr val="FFFFFF">
                    <a:alpha val="0"/>
                  </a:srgbClr>
                </a:solidFill>
                <a:latin typeface="微软雅黑" panose="020B0503020204020204" charset="-122"/>
                <a:ea typeface="微软雅黑" panose="020B0503020204020204" charset="-122"/>
                <a:cs typeface="Arial" panose="020B0604020202020204" pitchFamily="34" charset="0"/>
                <a:sym typeface="微软雅黑" panose="020B0503020204020204" charset="-122"/>
              </a:rPr>
              <a:t>PPT</a:t>
            </a:r>
            <a:r>
              <a:rPr lang="zh-CN" altLang="en-US" sz="300" b="0" i="0" u="none" strike="noStrike" kern="1200" cap="none" spc="0" baseline="0">
                <a:solidFill>
                  <a:srgbClr val="FFFFFF">
                    <a:alpha val="0"/>
                  </a:srgbClr>
                </a:solidFill>
                <a:latin typeface="微软雅黑" panose="020B0503020204020204" charset="-122"/>
                <a:ea typeface="微软雅黑" panose="020B0503020204020204" charset="-122"/>
                <a:cs typeface="Arial" panose="020B0604020202020204" pitchFamily="34" charset="0"/>
                <a:sym typeface="微软雅黑" panose="020B0503020204020204" charset="-122"/>
              </a:rPr>
              <a:t>作品，为了您和包图网以及原创作者的利益，请勿复制、传播、销售，否则将承担法律责任！包图网将对作品进行维权，按照传播下载次数进行十倍的索取赔偿！</a:t>
            </a:r>
            <a:endParaRPr lang="en-US" altLang="zh-CN" sz="300" b="0" i="0" u="none" strike="noStrike" kern="1200" cap="none" spc="0" baseline="0">
              <a:solidFill>
                <a:srgbClr val="FFFFFF">
                  <a:alpha val="0"/>
                </a:srgbClr>
              </a:solidFill>
              <a:latin typeface="微软雅黑" panose="020B0503020204020204" charset="-122"/>
              <a:ea typeface="微软雅黑" panose="020B0503020204020204" charset="-122"/>
              <a:cs typeface="Arial" panose="020B0604020202020204" pitchFamily="34" charset="0"/>
              <a:sym typeface="微软雅黑" panose="020B0503020204020204" charset="-122"/>
            </a:endParaRPr>
          </a:p>
          <a:p>
            <a:pPr marL="0" indent="0" algn="l">
              <a:lnSpc>
                <a:spcPct val="100000"/>
              </a:lnSpc>
              <a:spcBef>
                <a:spcPts val="0"/>
              </a:spcBef>
              <a:spcAft>
                <a:spcPts val="0"/>
              </a:spcAft>
              <a:buNone/>
            </a:pPr>
            <a:r>
              <a:rPr lang="en-US" altLang="zh-CN" sz="600" b="0" i="0" u="none" strike="noStrike" kern="1200" cap="none" spc="0" baseline="0">
                <a:solidFill>
                  <a:srgbClr val="FFFFFF">
                    <a:alpha val="0"/>
                  </a:srgbClr>
                </a:solidFill>
                <a:latin typeface="微软雅黑" panose="020B0503020204020204" charset="-122"/>
                <a:ea typeface="微软雅黑" panose="020B0503020204020204" charset="-122"/>
                <a:cs typeface="Arial" panose="020B0604020202020204" pitchFamily="34" charset="0"/>
                <a:sym typeface="微软雅黑" panose="020B0503020204020204" charset="-122"/>
              </a:rPr>
              <a:t>ibaotu.com</a:t>
            </a:r>
            <a:endParaRPr lang="zh-CN" altLang="en-US" sz="600" b="0" i="0" u="none" strike="noStrike" kern="1200" cap="none" spc="0" baseline="0">
              <a:solidFill>
                <a:srgbClr val="FFFFFF">
                  <a:alpha val="0"/>
                </a:srgbClr>
              </a:solidFill>
              <a:latin typeface="微软雅黑" panose="020B0503020204020204" charset="-122"/>
              <a:ea typeface="微软雅黑" panose="020B0503020204020204" charset="-122"/>
              <a:cs typeface="Arial" panose="020B0604020202020204" pitchFamily="34" charset="0"/>
              <a:sym typeface="微软雅黑" panose="020B0503020204020204" charset="-122"/>
            </a:endParaRPr>
          </a:p>
        </p:txBody>
      </p:sp>
      <p:pic>
        <p:nvPicPr>
          <p:cNvPr id="8" name="图片 7" descr="4c44cad1a003417d7423c5bff65a25a"/>
          <p:cNvPicPr>
            <a:picLocks noChangeAspect="1"/>
          </p:cNvPicPr>
          <p:nvPr userDrawn="1"/>
        </p:nvPicPr>
        <p:blipFill>
          <a:blip r:embed="rId6"/>
          <a:stretch>
            <a:fillRect/>
          </a:stretch>
        </p:blipFill>
        <p:spPr>
          <a:xfrm>
            <a:off x="9626600" y="81280"/>
            <a:ext cx="2484755" cy="47752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marL="0" indent="0" algn="l" defTabSz="914400" eaLnBrk="1" fontAlgn="auto" latinLnBrk="0" hangingPunct="1">
        <a:lnSpc>
          <a:spcPct val="90000"/>
        </a:lnSpc>
        <a:spcBef>
          <a:spcPts val="0"/>
        </a:spcBef>
        <a:buNone/>
        <a:defRPr sz="3200" b="1" i="0" kern="1200" baseline="0">
          <a:solidFill>
            <a:srgbClr val="14324C"/>
          </a:solidFill>
          <a:latin typeface="微软雅黑" panose="020B0503020204020204" charset="-122"/>
          <a:ea typeface="微软雅黑" panose="020B0503020204020204" charset="-122"/>
          <a:cs typeface="Arial Black" panose="020B0A04020102020204" charset="0"/>
        </a:defRPr>
      </a:lvl1pPr>
    </p:titleStyle>
    <p:bodyStyle>
      <a:lvl1pPr marL="267970" indent="-267970" algn="just" defTabSz="914400" eaLnBrk="1" fontAlgn="auto" latinLnBrk="0" hangingPunct="1">
        <a:lnSpc>
          <a:spcPct val="110000"/>
        </a:lnSpc>
        <a:spcBef>
          <a:spcPts val="1350"/>
        </a:spcBef>
        <a:spcAft>
          <a:spcPts val="0"/>
        </a:spcAft>
        <a:buClr>
          <a:schemeClr val="accent1"/>
        </a:buClr>
        <a:buSzPct val="100000"/>
        <a:buFont typeface="Wingdings" panose="05000000000000000000" pitchFamily="2" charset="2"/>
        <a:buChar char=""/>
        <a:defRPr sz="2400" kern="1200" baseline="0">
          <a:solidFill>
            <a:schemeClr val="accent1"/>
          </a:solidFill>
          <a:latin typeface="微软雅黑" panose="020B0503020204020204" charset="-122"/>
          <a:ea typeface="微软雅黑" panose="020B0503020204020204" charset="-122"/>
          <a:cs typeface="Arial" panose="020B0604020202020204" pitchFamily="34" charset="0"/>
        </a:defRPr>
      </a:lvl1pPr>
      <a:lvl2pPr marL="267970" indent="-267970" algn="just" defTabSz="914400" eaLnBrk="1" fontAlgn="auto" latinLnBrk="0" hangingPunct="1">
        <a:lnSpc>
          <a:spcPct val="150000"/>
        </a:lnSpc>
        <a:spcBef>
          <a:spcPts val="0"/>
        </a:spcBef>
        <a:spcAft>
          <a:spcPts val="450"/>
        </a:spcAft>
        <a:buClr>
          <a:srgbClr val="646EB8"/>
        </a:buClr>
        <a:buFont typeface="幼圆" panose="02010509060101010101" pitchFamily="49" charset="-122"/>
        <a:buChar char=" "/>
        <a:defRPr sz="1600" kern="1200" baseline="0">
          <a:solidFill>
            <a:schemeClr val="tx1"/>
          </a:solidFill>
          <a:latin typeface="微软雅黑" panose="020B0503020204020204" charset="-122"/>
          <a:ea typeface="微软雅黑" panose="020B0503020204020204" charset="-122"/>
          <a:cs typeface="Arial" panose="020B0604020202020204" pitchFamily="34" charset="0"/>
        </a:defRPr>
      </a:lvl2pPr>
      <a:lvl3pPr marL="857250" indent="-171450" algn="l" defTabSz="914400" eaLnBrk="1" fontAlgn="auto" latinLnBrk="0" hangingPunct="1">
        <a:lnSpc>
          <a:spcPct val="90000"/>
        </a:lnSpc>
        <a:spcBef>
          <a:spcPts val="375"/>
        </a:spcBef>
        <a:buFont typeface="Arial" panose="020B0604020202020204" pitchFamily="34" charset="0"/>
        <a:buChar char="•"/>
        <a:defRPr sz="1500" kern="1200">
          <a:solidFill>
            <a:schemeClr val="tx1"/>
          </a:solidFill>
          <a:latin typeface="Arial" panose="020B0604020202020204" pitchFamily="34" charset="0"/>
          <a:ea typeface="微软雅黑" panose="020B0503020204020204" charset="-122"/>
          <a:cs typeface="Arial" panose="020B0604020202020204" pitchFamily="34" charset="0"/>
        </a:defRPr>
      </a:lvl3pPr>
      <a:lvl4pPr marL="1200150" indent="-171450" algn="l" defTabSz="914400" eaLnBrk="1" fontAlgn="auto"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微软雅黑" panose="020B0503020204020204" charset="-122"/>
          <a:cs typeface="Arial" panose="020B0604020202020204" pitchFamily="34" charset="0"/>
        </a:defRPr>
      </a:lvl4pPr>
      <a:lvl5pPr marL="1543050" indent="-171450" algn="l" defTabSz="914400" eaLnBrk="1" fontAlgn="auto"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微软雅黑" panose="020B0503020204020204" charset="-122"/>
          <a:cs typeface="Arial" panose="020B0604020202020204" pitchFamily="34" charset="0"/>
        </a:defRPr>
      </a:lvl5pPr>
      <a:lvl6pPr marL="1885950" indent="-171450" algn="l" defTabSz="914400" eaLnBrk="1" fontAlgn="auto"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微软雅黑" panose="020B0503020204020204" charset="-122"/>
          <a:cs typeface="Arial" panose="020B0604020202020204" pitchFamily="34" charset="0"/>
        </a:defRPr>
      </a:lvl6pPr>
      <a:lvl7pPr marL="2228850" indent="-171450" algn="l" defTabSz="914400" eaLnBrk="1" fontAlgn="auto"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微软雅黑" panose="020B0503020204020204" charset="-122"/>
          <a:cs typeface="Arial" panose="020B0604020202020204" pitchFamily="34" charset="0"/>
        </a:defRPr>
      </a:lvl7pPr>
      <a:lvl8pPr marL="2571750" indent="-171450" algn="l" defTabSz="914400" eaLnBrk="1" fontAlgn="auto"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微软雅黑" panose="020B0503020204020204" charset="-122"/>
          <a:cs typeface="Arial" panose="020B0604020202020204" pitchFamily="34" charset="0"/>
        </a:defRPr>
      </a:lvl8pPr>
      <a:lvl9pPr marL="2571750" indent="-171450" algn="l" defTabSz="914400" eaLnBrk="1" fontAlgn="auto"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微软雅黑" panose="020B0503020204020204" charset="-122"/>
          <a:cs typeface="Arial" panose="020B0604020202020204" pitchFamily="34" charset="0"/>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4" Type="http://schemas.openxmlformats.org/officeDocument/2006/relationships/notesSlide" Target="../notesSlides/notesSlide10.xml"/><Relationship Id="rId3" Type="http://schemas.openxmlformats.org/officeDocument/2006/relationships/slideLayout" Target="../slideLayouts/slideLayout3.xml"/><Relationship Id="rId2" Type="http://schemas.openxmlformats.org/officeDocument/2006/relationships/image" Target="../media/image3.png"/><Relationship Id="rId1"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17.xml.rels><?xml version="1.0" encoding="UTF-8" standalone="yes"?>
<Relationships xmlns="http://schemas.openxmlformats.org/package/2006/relationships"><Relationship Id="rId4" Type="http://schemas.openxmlformats.org/officeDocument/2006/relationships/notesSlide" Target="../notesSlides/notesSlide17.xml"/><Relationship Id="rId3" Type="http://schemas.openxmlformats.org/officeDocument/2006/relationships/slideLayout" Target="../slideLayouts/slideLayout3.xml"/><Relationship Id="rId2" Type="http://schemas.openxmlformats.org/officeDocument/2006/relationships/image" Target="../media/image3.png"/><Relationship Id="rId1"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21.xml.rels><?xml version="1.0" encoding="UTF-8" standalone="yes"?>
<Relationships xmlns="http://schemas.openxmlformats.org/package/2006/relationships"><Relationship Id="rId6" Type="http://schemas.openxmlformats.org/officeDocument/2006/relationships/notesSlide" Target="../notesSlides/notesSlide21.xml"/><Relationship Id="rId5" Type="http://schemas.openxmlformats.org/officeDocument/2006/relationships/vmlDrawing" Target="../drawings/vmlDrawing1.vml"/><Relationship Id="rId4" Type="http://schemas.openxmlformats.org/officeDocument/2006/relationships/slideLayout" Target="../slideLayouts/slideLayout3.xml"/><Relationship Id="rId3" Type="http://schemas.openxmlformats.org/officeDocument/2006/relationships/image" Target="../media/image4.emf"/><Relationship Id="rId2" Type="http://schemas.openxmlformats.org/officeDocument/2006/relationships/oleObject" Target="../embeddings/oleObject1.bin"/><Relationship Id="rId1" Type="http://schemas.openxmlformats.org/officeDocument/2006/relationships/image" Target="../media/image2.png"/></Relationships>
</file>

<file path=ppt/slides/_rels/slide22.xml.rels><?xml version="1.0" encoding="UTF-8" standalone="yes"?>
<Relationships xmlns="http://schemas.openxmlformats.org/package/2006/relationships"><Relationship Id="rId6" Type="http://schemas.openxmlformats.org/officeDocument/2006/relationships/notesSlide" Target="../notesSlides/notesSlide22.xml"/><Relationship Id="rId5" Type="http://schemas.openxmlformats.org/officeDocument/2006/relationships/vmlDrawing" Target="../drawings/vmlDrawing2.vml"/><Relationship Id="rId4" Type="http://schemas.openxmlformats.org/officeDocument/2006/relationships/slideLayout" Target="../slideLayouts/slideLayout3.xml"/><Relationship Id="rId3" Type="http://schemas.openxmlformats.org/officeDocument/2006/relationships/image" Target="../media/image5.emf"/><Relationship Id="rId2" Type="http://schemas.openxmlformats.org/officeDocument/2006/relationships/oleObject" Target="../embeddings/oleObject2.bin"/><Relationship Id="rId1"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9.xml.rels><?xml version="1.0" encoding="UTF-8" standalone="yes"?>
<Relationships xmlns="http://schemas.openxmlformats.org/package/2006/relationships"><Relationship Id="rId7" Type="http://schemas.openxmlformats.org/officeDocument/2006/relationships/notesSlide" Target="../notesSlides/notesSlide29.xml"/><Relationship Id="rId6" Type="http://schemas.openxmlformats.org/officeDocument/2006/relationships/vmlDrawing" Target="../drawings/vmlDrawing3.vml"/><Relationship Id="rId5" Type="http://schemas.openxmlformats.org/officeDocument/2006/relationships/slideLayout" Target="../slideLayouts/slideLayout3.xml"/><Relationship Id="rId4" Type="http://schemas.openxmlformats.org/officeDocument/2006/relationships/image" Target="../media/image3.png"/><Relationship Id="rId3" Type="http://schemas.openxmlformats.org/officeDocument/2006/relationships/image" Target="../media/image6.emf"/><Relationship Id="rId2" Type="http://schemas.openxmlformats.org/officeDocument/2006/relationships/oleObject" Target="../embeddings/oleObject3.bin"/><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32.xml.rels><?xml version="1.0" encoding="UTF-8" standalone="yes"?>
<Relationships xmlns="http://schemas.openxmlformats.org/package/2006/relationships"><Relationship Id="rId4" Type="http://schemas.openxmlformats.org/officeDocument/2006/relationships/notesSlide" Target="../notesSlides/notesSlide32.xml"/><Relationship Id="rId3" Type="http://schemas.openxmlformats.org/officeDocument/2006/relationships/slideLayout" Target="../slideLayouts/slideLayout3.xml"/><Relationship Id="rId2" Type="http://schemas.openxmlformats.org/officeDocument/2006/relationships/image" Target="../media/image3.png"/><Relationship Id="rId1"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35.xml.rels><?xml version="1.0" encoding="UTF-8" standalone="yes"?>
<Relationships xmlns="http://schemas.openxmlformats.org/package/2006/relationships"><Relationship Id="rId4" Type="http://schemas.openxmlformats.org/officeDocument/2006/relationships/notesSlide" Target="../notesSlides/notesSlide35.xml"/><Relationship Id="rId3" Type="http://schemas.openxmlformats.org/officeDocument/2006/relationships/slideLayout" Target="../slideLayouts/slideLayout3.xml"/><Relationship Id="rId2" Type="http://schemas.openxmlformats.org/officeDocument/2006/relationships/image" Target="../media/image3.png"/><Relationship Id="rId1"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39.xml.rels><?xml version="1.0" encoding="UTF-8" standalone="yes"?>
<Relationships xmlns="http://schemas.openxmlformats.org/package/2006/relationships"><Relationship Id="rId6" Type="http://schemas.openxmlformats.org/officeDocument/2006/relationships/notesSlide" Target="../notesSlides/notesSlide39.xml"/><Relationship Id="rId5" Type="http://schemas.openxmlformats.org/officeDocument/2006/relationships/vmlDrawing" Target="../drawings/vmlDrawing4.vml"/><Relationship Id="rId4" Type="http://schemas.openxmlformats.org/officeDocument/2006/relationships/slideLayout" Target="../slideLayouts/slideLayout3.xml"/><Relationship Id="rId3" Type="http://schemas.openxmlformats.org/officeDocument/2006/relationships/image" Target="../media/image7.emf"/><Relationship Id="rId2" Type="http://schemas.openxmlformats.org/officeDocument/2006/relationships/oleObject" Target="../embeddings/oleObject4.bin"/><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3.xml"/><Relationship Id="rId2" Type="http://schemas.openxmlformats.org/officeDocument/2006/relationships/image" Target="../media/image3.png"/><Relationship Id="rId1"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40.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2.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44.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3.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31" name="曲线"/>
          <p:cNvSpPr/>
          <p:nvPr/>
        </p:nvSpPr>
        <p:spPr>
          <a:xfrm>
            <a:off x="2" y="6081451"/>
            <a:ext cx="12191999" cy="807075"/>
          </a:xfrm>
          <a:custGeom>
            <a:avLst/>
            <a:gdLst>
              <a:gd name="T1" fmla="*/ 0 w 21600"/>
              <a:gd name="T2" fmla="*/ 0 h 21600"/>
              <a:gd name="T3" fmla="*/ 21600 w 21600"/>
              <a:gd name="T4" fmla="*/ 21600 h 21600"/>
            </a:gdLst>
            <a:ahLst/>
            <a:cxnLst/>
            <a:rect l="T1" t="T2" r="T3" b="T4"/>
            <a:pathLst>
              <a:path w="21600" h="21600">
                <a:moveTo>
                  <a:pt x="10800" y="0"/>
                </a:moveTo>
                <a:cubicBezTo>
                  <a:pt x="14876" y="0"/>
                  <a:pt x="18611" y="3413"/>
                  <a:pt x="21519" y="9096"/>
                </a:cubicBezTo>
                <a:lnTo>
                  <a:pt x="21599" y="9231"/>
                </a:lnTo>
                <a:lnTo>
                  <a:pt x="21599" y="21600"/>
                </a:lnTo>
                <a:lnTo>
                  <a:pt x="0" y="21600"/>
                </a:lnTo>
                <a:lnTo>
                  <a:pt x="0" y="9231"/>
                </a:lnTo>
                <a:lnTo>
                  <a:pt x="65" y="9096"/>
                </a:lnTo>
                <a:cubicBezTo>
                  <a:pt x="2982" y="3413"/>
                  <a:pt x="6719" y="0"/>
                  <a:pt x="10800" y="0"/>
                </a:cubicBezTo>
                <a:close/>
              </a:path>
            </a:pathLst>
          </a:custGeom>
          <a:solidFill>
            <a:srgbClr val="00AAB7"/>
          </a:solidFill>
          <a:ln w="12700" cap="flat" cmpd="sng">
            <a:noFill/>
            <a:prstDash val="solid"/>
            <a:round/>
          </a:ln>
        </p:spPr>
        <p:txBody>
          <a:bodyPr rtlCol="0" anchor="ctr"/>
          <a:lstStyle/>
          <a:p>
            <a:pPr algn="ctr"/>
          </a:p>
        </p:txBody>
      </p:sp>
      <p:sp>
        <p:nvSpPr>
          <p:cNvPr id="33" name="矩形"/>
          <p:cNvSpPr/>
          <p:nvPr/>
        </p:nvSpPr>
        <p:spPr>
          <a:xfrm>
            <a:off x="1769814" y="1529602"/>
            <a:ext cx="8652374" cy="2749550"/>
          </a:xfrm>
          <a:prstGeom prst="rect">
            <a:avLst/>
          </a:prstGeom>
          <a:noFill/>
          <a:ln w="9525" cap="flat" cmpd="sng">
            <a:noFill/>
            <a:prstDash val="solid"/>
            <a:miter/>
          </a:ln>
        </p:spPr>
        <p:txBody>
          <a:bodyPr vert="horz" wrap="square" lIns="91440" tIns="45720" rIns="91440" bIns="45720" anchor="t" anchorCtr="0">
            <a:spAutoFit/>
          </a:bodyPr>
          <a:lstStyle/>
          <a:p>
            <a:pPr marL="0" indent="0" algn="ctr">
              <a:lnSpc>
                <a:spcPct val="120000"/>
              </a:lnSpc>
              <a:spcBef>
                <a:spcPts val="0"/>
              </a:spcBef>
              <a:spcAft>
                <a:spcPts val="0"/>
              </a:spcAft>
              <a:buNone/>
            </a:pPr>
            <a:r>
              <a:rPr lang="zh-CN" altLang="en-US" sz="7200" b="0" i="0" u="none" strike="noStrike" kern="1200" cap="none" spc="0" baseline="0">
                <a:solidFill>
                  <a:schemeClr val="accent1"/>
                </a:solidFill>
                <a:latin typeface="微软雅黑" panose="020B0503020204020204" charset="-122"/>
                <a:ea typeface="微软雅黑" panose="020B0503020204020204" charset="-122"/>
                <a:cs typeface="经典综艺体简" pitchFamily="49" charset="-122"/>
              </a:rPr>
              <a:t>第一章</a:t>
            </a:r>
            <a:br>
              <a:rPr lang="zh-CN" altLang="en-US" sz="7200" b="0" i="0" u="none" strike="noStrike" kern="1200" cap="none" spc="0" baseline="0">
                <a:solidFill>
                  <a:schemeClr val="accent1"/>
                </a:solidFill>
                <a:latin typeface="微软雅黑" panose="020B0503020204020204" charset="-122"/>
                <a:ea typeface="微软雅黑" panose="020B0503020204020204" charset="-122"/>
                <a:cs typeface="经典综艺体简" pitchFamily="49" charset="-122"/>
              </a:rPr>
            </a:br>
            <a:r>
              <a:rPr lang="zh-CN" altLang="en-US" sz="7200" b="0" i="0" u="none" strike="noStrike" kern="1200" cap="none" spc="0" baseline="0">
                <a:solidFill>
                  <a:schemeClr val="accent1"/>
                </a:solidFill>
                <a:latin typeface="微软雅黑" panose="020B0503020204020204" charset="-122"/>
                <a:ea typeface="微软雅黑" panose="020B0503020204020204" charset="-122"/>
                <a:cs typeface="经典综艺体简" pitchFamily="49" charset="-122"/>
              </a:rPr>
              <a:t>总论</a:t>
            </a:r>
            <a:endParaRPr lang="zh-CN" altLang="en-US" sz="7200" b="0" i="0" u="none" strike="noStrike" kern="1200" cap="none" spc="0" baseline="0">
              <a:solidFill>
                <a:schemeClr val="accent1"/>
              </a:solidFill>
              <a:latin typeface="微软雅黑" panose="020B0503020204020204" charset="-122"/>
              <a:ea typeface="微软雅黑" panose="020B0503020204020204" charset="-122"/>
              <a:cs typeface="经典综艺体简" pitchFamily="49" charset="-122"/>
            </a:endParaRPr>
          </a:p>
        </p:txBody>
      </p:sp>
    </p:spTree>
  </p:cSld>
  <p:clrMapOvr>
    <a:masterClrMapping/>
  </p:clrMapOvr>
  <mc:AlternateContent xmlns:mc="http://schemas.openxmlformats.org/markup-compatibility/2006">
    <mc:Choice xmlns:p14="http://schemas.microsoft.com/office/powerpoint/2010/main" Requires="p14">
      <p:transition spd="slow" p14:dur="1500" advTm="0">
        <p:fade/>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iterate type="lt">
                                    <p:tmPct val="10000"/>
                                  </p:iterate>
                                  <p:childTnLst>
                                    <p:set>
                                      <p:cBhvr>
                                        <p:cTn id="6" dur="1" fill="hold">
                                          <p:stCondLst>
                                            <p:cond delay="0"/>
                                          </p:stCondLst>
                                        </p:cTn>
                                        <p:tgtEl>
                                          <p:spTgt spid="33"/>
                                        </p:tgtEl>
                                        <p:attrNameLst>
                                          <p:attrName>style.visibility</p:attrName>
                                        </p:attrNameLst>
                                      </p:cBhvr>
                                      <p:to>
                                        <p:strVal val="visible"/>
                                      </p:to>
                                    </p:set>
                                    <p:anim calcmode="lin" valueType="num">
                                      <p:cBhvr additive="base">
                                        <p:cTn id="7" dur="500" fill="hold"/>
                                        <p:tgtEl>
                                          <p:spTgt spid="33"/>
                                        </p:tgtEl>
                                        <p:attrNameLst>
                                          <p:attrName>ppt_x</p:attrName>
                                        </p:attrNameLst>
                                      </p:cBhvr>
                                      <p:tavLst>
                                        <p:tav tm="0">
                                          <p:val>
                                            <p:strVal val="0-#ppt_w/2"/>
                                          </p:val>
                                        </p:tav>
                                        <p:tav tm="100000">
                                          <p:val>
                                            <p:strVal val="#ppt_x"/>
                                          </p:val>
                                        </p:tav>
                                      </p:tavLst>
                                    </p:anim>
                                    <p:anim calcmode="lin" valueType="num">
                                      <p:cBhvr additive="base">
                                        <p:cTn id="8" dur="500" fill="hold"/>
                                        <p:tgtEl>
                                          <p:spTgt spid="33"/>
                                        </p:tgtEl>
                                        <p:attrNameLst>
                                          <p:attrName>ppt_y</p:attrName>
                                        </p:attrNameLst>
                                      </p:cBhvr>
                                      <p:tavLst>
                                        <p:tav tm="0">
                                          <p:val>
                                            <p:strVal val="#ppt_y"/>
                                          </p:val>
                                        </p:tav>
                                        <p:tav tm="100000">
                                          <p:val>
                                            <p:strVal val="#ppt_y"/>
                                          </p:val>
                                        </p:tav>
                                      </p:tavLst>
                                    </p:anim>
                                  </p:childTnLst>
                                </p:cTn>
                              </p:par>
                            </p:childTnLst>
                          </p:cTn>
                        </p:par>
                        <p:par>
                          <p:cTn id="9" fill="hold">
                            <p:stCondLst>
                              <p:cond delay="699"/>
                            </p:stCondLst>
                            <p:childTnLst>
                              <p:par>
                                <p:cTn id="10" presetID="26" presetClass="emph" presetSubtype="0" fill="hold" grpId="1" nodeType="afterEffect">
                                  <p:stCondLst>
                                    <p:cond delay="0"/>
                                  </p:stCondLst>
                                  <p:iterate type="lt">
                                    <p:tmPct val="10000"/>
                                  </p:iterate>
                                  <p:childTnLst>
                                    <p:animEffect transition="out" filter="fade">
                                      <p:cBhvr>
                                        <p:cTn id="11" dur="500" tmFilter="0, 0; .2, .5; .8, .5; 1, 0"/>
                                        <p:tgtEl>
                                          <p:spTgt spid="33"/>
                                        </p:tgtEl>
                                      </p:cBhvr>
                                    </p:animEffect>
                                    <p:animScale>
                                      <p:cBhvr>
                                        <p:cTn id="12" dur="250" autoRev="1" fill="hold"/>
                                        <p:tgtEl>
                                          <p:spTgt spid="33"/>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3" grpId="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7" name="矩形"/>
          <p:cNvSpPr/>
          <p:nvPr/>
        </p:nvSpPr>
        <p:spPr>
          <a:xfrm>
            <a:off x="1425064" y="305039"/>
            <a:ext cx="4411963"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考点2：法的分类和渊源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grpSp>
        <p:nvGrpSpPr>
          <p:cNvPr id="131" name="组合"/>
          <p:cNvGrpSpPr/>
          <p:nvPr/>
        </p:nvGrpSpPr>
        <p:grpSpPr>
          <a:xfrm>
            <a:off x="1117094" y="1577706"/>
            <a:ext cx="9928807" cy="2097051"/>
            <a:chOff x="1117094" y="1577706"/>
            <a:chExt cx="9928807" cy="2097051"/>
          </a:xfrm>
        </p:grpSpPr>
        <p:sp>
          <p:nvSpPr>
            <p:cNvPr id="128" name="矩形"/>
            <p:cNvSpPr/>
            <p:nvPr/>
          </p:nvSpPr>
          <p:spPr>
            <a:xfrm>
              <a:off x="1256059" y="2163362"/>
              <a:ext cx="9657958" cy="129159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在考试中，通常“××法”字样，表示法律；“××条例”字样，表示“行政法规”；“××省（市或经济特区等）××条例”表示地方性法规、自治条例和单行条例；“××特别行政区××”表示特别行政区的法；“××办法”“××规范”表示规章；“国际××”表示国际条约。</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129" name="剪去对角的矩形"/>
            <p:cNvSpPr/>
            <p:nvPr/>
          </p:nvSpPr>
          <p:spPr>
            <a:xfrm>
              <a:off x="1117094" y="1940139"/>
              <a:ext cx="9928807" cy="1734617"/>
            </a:xfrm>
            <a:prstGeom prst="snip2DiagRect">
              <a:avLst>
                <a:gd name="adj1" fmla="val 0"/>
                <a:gd name="adj2" fmla="val 14657"/>
              </a:avLst>
            </a:prstGeom>
            <a:noFill/>
            <a:ln w="25400" cap="flat" cmpd="sng">
              <a:solidFill>
                <a:srgbClr val="4BACC6"/>
              </a:solidFill>
              <a:prstDash val="sysDash"/>
              <a:round/>
            </a:ln>
          </p:spPr>
          <p:txBody>
            <a:bodyPr rtlCol="0" anchor="ctr"/>
            <a:lstStyle/>
            <a:p>
              <a:pPr algn="ctr"/>
            </a:p>
          </p:txBody>
        </p:sp>
        <p:sp>
          <p:nvSpPr>
            <p:cNvPr id="130" name="矩形"/>
            <p:cNvSpPr/>
            <p:nvPr/>
          </p:nvSpPr>
          <p:spPr>
            <a:xfrm>
              <a:off x="9697768" y="1577706"/>
              <a:ext cx="1128325" cy="358138"/>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1800" b="1" i="0" u="none" strike="noStrike" kern="1200" cap="none" spc="0" baseline="0">
                  <a:solidFill>
                    <a:srgbClr val="4BACC6"/>
                  </a:solidFill>
                  <a:latin typeface="微软雅黑" panose="020B0503020204020204" charset="-122"/>
                  <a:ea typeface="微软雅黑" panose="020B0503020204020204" charset="-122"/>
                  <a:cs typeface="Times New Roman" panose="02020603050405020304" charset="0"/>
                </a:rPr>
                <a:t>小旌笔记</a:t>
              </a:r>
              <a:endParaRPr lang="zh-CN" altLang="en-US" sz="1800" b="1" i="0" u="none" strike="noStrike" kern="1200" cap="none" spc="0" baseline="0">
                <a:solidFill>
                  <a:srgbClr val="4BACC6"/>
                </a:solidFill>
                <a:latin typeface="微软雅黑" panose="020B0503020204020204" charset="-122"/>
                <a:ea typeface="微软雅黑" panose="020B0503020204020204" charset="-122"/>
                <a:cs typeface="Times New Roman" panose="02020603050405020304" charset="0"/>
              </a:endParaRPr>
            </a:p>
          </p:txBody>
        </p:sp>
      </p:grpSp>
      <p:grpSp>
        <p:nvGrpSpPr>
          <p:cNvPr id="135" name="组合"/>
          <p:cNvGrpSpPr/>
          <p:nvPr/>
        </p:nvGrpSpPr>
        <p:grpSpPr>
          <a:xfrm>
            <a:off x="1117454" y="4421308"/>
            <a:ext cx="2356961" cy="1071959"/>
            <a:chOff x="1117454" y="4421308"/>
            <a:chExt cx="2356961" cy="1071959"/>
          </a:xfrm>
        </p:grpSpPr>
        <p:pic>
          <p:nvPicPr>
            <p:cNvPr id="132" name="图片"/>
            <p:cNvPicPr/>
            <p:nvPr/>
          </p:nvPicPr>
          <p:blipFill>
            <a:blip r:embed="rId2" cstate="print"/>
            <a:srcRect l="57115" t="49510"/>
            <a:stretch>
              <a:fillRect/>
            </a:stretch>
          </p:blipFill>
          <p:spPr>
            <a:xfrm>
              <a:off x="1117454" y="4421308"/>
              <a:ext cx="956413" cy="1071959"/>
            </a:xfrm>
            <a:custGeom>
              <a:avLst/>
              <a:gdLst>
                <a:gd name="T1" fmla="*/ 0 w 21600"/>
                <a:gd name="T2" fmla="*/ 0 h 21600"/>
                <a:gd name="T3" fmla="*/ 21600 w 21600"/>
                <a:gd name="T4" fmla="*/ 21600 h 21600"/>
              </a:gdLst>
              <a:ahLst/>
              <a:cxnLst/>
              <a:rect l="T1" t="T2" r="T3" b="T4"/>
              <a:pathLst>
                <a:path w="21600" h="21600">
                  <a:moveTo>
                    <a:pt x="0" y="0"/>
                  </a:moveTo>
                  <a:lnTo>
                    <a:pt x="21600" y="0"/>
                  </a:lnTo>
                  <a:lnTo>
                    <a:pt x="21600" y="21600"/>
                  </a:lnTo>
                  <a:lnTo>
                    <a:pt x="0" y="21600"/>
                  </a:lnTo>
                  <a:close/>
                </a:path>
              </a:pathLst>
            </a:custGeom>
            <a:noFill/>
            <a:ln w="9525" cap="flat" cmpd="sng">
              <a:noFill/>
              <a:prstDash val="solid"/>
              <a:miter/>
            </a:ln>
            <a:effectLst>
              <a:outerShdw blurRad="50800" dist="38100" dir="2700000" algn="tl" rotWithShape="0">
                <a:srgbClr val="000000">
                  <a:alpha val="39607"/>
                </a:srgbClr>
              </a:outerShdw>
            </a:effectLst>
          </p:spPr>
        </p:pic>
        <p:sp>
          <p:nvSpPr>
            <p:cNvPr id="133" name="矩形"/>
            <p:cNvSpPr/>
            <p:nvPr/>
          </p:nvSpPr>
          <p:spPr>
            <a:xfrm>
              <a:off x="2035333" y="4775857"/>
              <a:ext cx="1439082" cy="470740"/>
            </a:xfrm>
            <a:prstGeom prst="rect">
              <a:avLst/>
            </a:prstGeom>
            <a:solidFill>
              <a:srgbClr val="E4CE87"/>
            </a:solidFill>
            <a:ln w="25400" cap="flat" cmpd="sng">
              <a:noFill/>
              <a:prstDash val="solid"/>
              <a:round/>
            </a:ln>
            <a:effectLst>
              <a:outerShdw blurRad="50800" dist="38100" dir="2700000" algn="tl" rotWithShape="0">
                <a:srgbClr val="000000">
                  <a:alpha val="39607"/>
                </a:srgbClr>
              </a:outerShdw>
            </a:effectLst>
          </p:spPr>
          <p:txBody>
            <a:bodyPr rtlCol="0" anchor="ctr"/>
            <a:lstStyle/>
            <a:p>
              <a:pPr algn="ctr"/>
            </a:p>
          </p:txBody>
        </p:sp>
        <p:sp>
          <p:nvSpPr>
            <p:cNvPr id="134" name="矩形"/>
            <p:cNvSpPr/>
            <p:nvPr/>
          </p:nvSpPr>
          <p:spPr>
            <a:xfrm>
              <a:off x="2348952" y="4816437"/>
              <a:ext cx="883637" cy="358139"/>
            </a:xfrm>
            <a:prstGeom prst="rect">
              <a:avLst/>
            </a:prstGeom>
            <a:noFill/>
            <a:ln w="9525" cap="flat" cmpd="sng">
              <a:noFill/>
              <a:prstDash val="solid"/>
              <a:miter/>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1800" b="0" i="0" u="none" strike="noStrike" kern="1200" cap="none" spc="0" baseline="0" dirty="0">
                  <a:solidFill>
                    <a:schemeClr val="tx1"/>
                  </a:solidFill>
                  <a:latin typeface="微软雅黑" panose="020B0503020204020204" charset="-122"/>
                  <a:ea typeface="微软雅黑" panose="020B0503020204020204" charset="-122"/>
                  <a:cs typeface="Calibri" panose="020F0502020204030204" charset="0"/>
                </a:rPr>
                <a:t>敲黑板</a:t>
              </a:r>
              <a:endParaRPr lang="zh-CN" altLang="en-US" sz="1800" b="0" i="0" u="none" strike="noStrike" kern="1200" cap="none" spc="0" baseline="0" dirty="0">
                <a:solidFill>
                  <a:schemeClr val="tx1"/>
                </a:solidFill>
                <a:latin typeface="微软雅黑" panose="020B0503020204020204" charset="-122"/>
                <a:ea typeface="微软雅黑" panose="020B0503020204020204" charset="-122"/>
                <a:cs typeface="Calibri" panose="020F0502020204030204" charset="0"/>
              </a:endParaRPr>
            </a:p>
          </p:txBody>
        </p:sp>
      </p:grpSp>
      <p:sp>
        <p:nvSpPr>
          <p:cNvPr id="136" name="矩形"/>
          <p:cNvSpPr/>
          <p:nvPr/>
        </p:nvSpPr>
        <p:spPr>
          <a:xfrm>
            <a:off x="3702238" y="4886250"/>
            <a:ext cx="4762426" cy="3581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人民法院所作的判决书不属于我国法的渊源。</a:t>
            </a:r>
            <a:endParaRPr lang="zh-CN" altLang="en-US"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131"/>
                                        </p:tgtEl>
                                        <p:attrNameLst>
                                          <p:attrName>style.visibility</p:attrName>
                                        </p:attrNameLst>
                                      </p:cBhvr>
                                      <p:to>
                                        <p:strVal val="visible"/>
                                      </p:to>
                                    </p:set>
                                    <p:animEffect transition="in" filter="wipe(down)">
                                      <p:cBhvr>
                                        <p:cTn id="7" dur="500"/>
                                        <p:tgtEl>
                                          <p:spTgt spid="131"/>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35"/>
                                        </p:tgtEl>
                                        <p:attrNameLst>
                                          <p:attrName>style.visibility</p:attrName>
                                        </p:attrNameLst>
                                      </p:cBhvr>
                                      <p:to>
                                        <p:strVal val="visible"/>
                                      </p:to>
                                    </p:set>
                                    <p:animEffect transition="in" filter="fade">
                                      <p:cBhvr>
                                        <p:cTn id="11" dur="2000"/>
                                        <p:tgtEl>
                                          <p:spTgt spid="135"/>
                                        </p:tgtEl>
                                      </p:cBhvr>
                                    </p:animEffect>
                                  </p:childTnLst>
                                </p:cTn>
                              </p:par>
                            </p:childTnLst>
                          </p:cTn>
                        </p:par>
                        <p:par>
                          <p:cTn id="12" fill="hold">
                            <p:stCondLst>
                              <p:cond delay="2500"/>
                            </p:stCondLst>
                            <p:childTnLst>
                              <p:par>
                                <p:cTn id="13" presetID="22" presetClass="entr" presetSubtype="4" fill="hold" grpId="0" nodeType="afterEffect">
                                  <p:stCondLst>
                                    <p:cond delay="0"/>
                                  </p:stCondLst>
                                  <p:childTnLst>
                                    <p:set>
                                      <p:cBhvr>
                                        <p:cTn id="14" dur="1" fill="hold">
                                          <p:stCondLst>
                                            <p:cond delay="0"/>
                                          </p:stCondLst>
                                        </p:cTn>
                                        <p:tgtEl>
                                          <p:spTgt spid="136"/>
                                        </p:tgtEl>
                                        <p:attrNameLst>
                                          <p:attrName>style.visibility</p:attrName>
                                        </p:attrNameLst>
                                      </p:cBhvr>
                                      <p:to>
                                        <p:strVal val="visible"/>
                                      </p:to>
                                    </p:set>
                                    <p:animEffect transition="in" filter="wipe(down)">
                                      <p:cBhvr>
                                        <p:cTn id="15" dur="500"/>
                                        <p:tgtEl>
                                          <p:spTgt spid="1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 grpId="0" animBg="1"/>
      <p:bldP spid="135" grpId="0" animBg="1"/>
      <p:bldP spid="13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40" name="矩形"/>
          <p:cNvSpPr/>
          <p:nvPr/>
        </p:nvSpPr>
        <p:spPr>
          <a:xfrm>
            <a:off x="1425064" y="305039"/>
            <a:ext cx="4411963"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考点2：法的分类和渊源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sp>
        <p:nvSpPr>
          <p:cNvPr id="141" name="矩形"/>
          <p:cNvSpPr/>
          <p:nvPr/>
        </p:nvSpPr>
        <p:spPr>
          <a:xfrm>
            <a:off x="1574776" y="2256901"/>
            <a:ext cx="7319975" cy="2168525"/>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【例题】下列规范性文件中，属于行政法规的是（   ）。</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A</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国务院发布的《企业财务会计报告条例》</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B</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全国人民代表大会通过的《中华人民共和国民事诉讼法》</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C</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中国人民银行发布的《支付结算办法》</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D</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全国人民代表大会常务委员会通过的《中华人民共和国会计法》</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grpSp>
        <p:nvGrpSpPr>
          <p:cNvPr id="144" name="组合"/>
          <p:cNvGrpSpPr/>
          <p:nvPr/>
        </p:nvGrpSpPr>
        <p:grpSpPr>
          <a:xfrm>
            <a:off x="1773331" y="1444602"/>
            <a:ext cx="3187729" cy="570026"/>
            <a:chOff x="1773331" y="1444602"/>
            <a:chExt cx="3187729" cy="570026"/>
          </a:xfrm>
        </p:grpSpPr>
        <p:sp>
          <p:nvSpPr>
            <p:cNvPr id="142" name="矩形"/>
            <p:cNvSpPr/>
            <p:nvPr/>
          </p:nvSpPr>
          <p:spPr>
            <a:xfrm>
              <a:off x="1964850" y="1527554"/>
              <a:ext cx="2996209" cy="453390"/>
            </a:xfrm>
            <a:prstGeom prst="rect">
              <a:avLst/>
            </a:prstGeom>
            <a:noFill/>
            <a:ln w="9525" cap="flat" cmpd="sng">
              <a:noFill/>
              <a:prstDash val="solid"/>
              <a:miter/>
            </a:ln>
          </p:spPr>
          <p:txBody>
            <a:bodyPr vert="horz" wrap="none" lIns="91440" tIns="45720" rIns="91440" bIns="45720" anchor="t" anchorCtr="0">
              <a:spAutoFit/>
            </a:bodyPr>
            <a:lstStyle/>
            <a:p>
              <a:pPr marL="0" indent="0" algn="l">
                <a:lnSpc>
                  <a:spcPct val="100000"/>
                </a:lnSpc>
                <a:spcBef>
                  <a:spcPts val="0"/>
                </a:spcBef>
                <a:spcAft>
                  <a:spcPts val="0"/>
                </a:spcAft>
                <a:buNone/>
              </a:pPr>
              <a:r>
                <a:rPr lang="zh-CN" altLang="en-US" sz="2400" b="1" i="0" u="none" strike="noStrike" kern="1200" cap="none" spc="0" baseline="0">
                  <a:solidFill>
                    <a:srgbClr val="00AAB7"/>
                  </a:solidFill>
                  <a:latin typeface="微软雅黑" panose="020B0503020204020204" charset="-122"/>
                  <a:ea typeface="微软雅黑" panose="020B0503020204020204" charset="-122"/>
                  <a:cs typeface="Times New Roman" panose="02020603050405020304" charset="0"/>
                </a:rPr>
                <a:t>考查角度—</a:t>
              </a:r>
              <a:r>
                <a:rPr lang="zh-CN" altLang="en-US" sz="2000" b="1" i="0" u="none" strike="noStrike" kern="1200" cap="none" spc="0" baseline="0">
                  <a:solidFill>
                    <a:srgbClr val="00AAB7"/>
                  </a:solidFill>
                  <a:latin typeface="微软雅黑" panose="020B0503020204020204" charset="-122"/>
                  <a:ea typeface="微软雅黑" panose="020B0503020204020204" charset="-122"/>
                  <a:cs typeface="Times New Roman" panose="02020603050405020304" charset="0"/>
                </a:rPr>
                <a:t>法的渊源。</a:t>
              </a:r>
              <a:endParaRPr lang="zh-CN" altLang="en-US" sz="2000" b="1" i="0" u="none" strike="noStrike" kern="1200" cap="none" spc="0" baseline="0">
                <a:solidFill>
                  <a:schemeClr val="accent4"/>
                </a:solidFill>
                <a:latin typeface="微软雅黑" panose="020B0503020204020204" charset="-122"/>
                <a:ea typeface="微软雅黑" panose="020B0503020204020204" charset="-122"/>
                <a:cs typeface="Arial" panose="020B0604020202020204" pitchFamily="34" charset="0"/>
              </a:endParaRPr>
            </a:p>
          </p:txBody>
        </p:sp>
        <p:sp>
          <p:nvSpPr>
            <p:cNvPr id="143" name="剪去对角的矩形"/>
            <p:cNvSpPr/>
            <p:nvPr/>
          </p:nvSpPr>
          <p:spPr>
            <a:xfrm>
              <a:off x="1773331" y="1444602"/>
              <a:ext cx="3187729" cy="570026"/>
            </a:xfrm>
            <a:prstGeom prst="snip2DiagRect">
              <a:avLst>
                <a:gd name="adj1" fmla="val 0"/>
                <a:gd name="adj2" fmla="val 16467"/>
              </a:avLst>
            </a:prstGeom>
            <a:noFill/>
            <a:ln w="25400" cap="flat" cmpd="sng">
              <a:solidFill>
                <a:srgbClr val="4BACC6"/>
              </a:solidFill>
              <a:prstDash val="solid"/>
              <a:round/>
            </a:ln>
          </p:spPr>
          <p:txBody>
            <a:bodyPr rtlCol="0" anchor="ctr"/>
            <a:lstStyle/>
            <a:p>
              <a:pPr algn="ctr"/>
            </a:p>
          </p:txBody>
        </p:sp>
      </p:grpSp>
      <p:sp>
        <p:nvSpPr>
          <p:cNvPr id="145" name="矩形"/>
          <p:cNvSpPr/>
          <p:nvPr/>
        </p:nvSpPr>
        <p:spPr>
          <a:xfrm>
            <a:off x="1585521" y="4657654"/>
            <a:ext cx="8975344" cy="8915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【解析】根据关键字或制定机关进行判断，选项B、D属于法律，选项C属于部门规章。</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【答案】A</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4"/>
                                        </p:tgtEl>
                                        <p:attrNameLst>
                                          <p:attrName>style.visibility</p:attrName>
                                        </p:attrNameLst>
                                      </p:cBhvr>
                                      <p:to>
                                        <p:strVal val="visible"/>
                                      </p:to>
                                    </p:set>
                                    <p:animEffect transition="in" filter="fade">
                                      <p:cBhvr>
                                        <p:cTn id="7" dur="1000"/>
                                        <p:tgtEl>
                                          <p:spTgt spid="144"/>
                                        </p:tgtEl>
                                      </p:cBhvr>
                                    </p:animEffect>
                                    <p:anim calcmode="lin" valueType="num">
                                      <p:cBhvr>
                                        <p:cTn id="8" dur="1000" fill="hold"/>
                                        <p:tgtEl>
                                          <p:spTgt spid="144"/>
                                        </p:tgtEl>
                                        <p:attrNameLst>
                                          <p:attrName>ppt_x</p:attrName>
                                        </p:attrNameLst>
                                      </p:cBhvr>
                                      <p:tavLst>
                                        <p:tav tm="0">
                                          <p:val>
                                            <p:strVal val="#ppt_x"/>
                                          </p:val>
                                        </p:tav>
                                        <p:tav tm="100000">
                                          <p:val>
                                            <p:strVal val="#ppt_x"/>
                                          </p:val>
                                        </p:tav>
                                      </p:tavLst>
                                    </p:anim>
                                    <p:anim calcmode="lin" valueType="num">
                                      <p:cBhvr>
                                        <p:cTn id="9" dur="1000" fill="hold"/>
                                        <p:tgtEl>
                                          <p:spTgt spid="14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41"/>
                                        </p:tgtEl>
                                        <p:attrNameLst>
                                          <p:attrName>style.visibility</p:attrName>
                                        </p:attrNameLst>
                                      </p:cBhvr>
                                      <p:to>
                                        <p:strVal val="visible"/>
                                      </p:to>
                                    </p:set>
                                    <p:animEffect transition="in" filter="fade">
                                      <p:cBhvr>
                                        <p:cTn id="14" dur="1000"/>
                                        <p:tgtEl>
                                          <p:spTgt spid="141"/>
                                        </p:tgtEl>
                                      </p:cBhvr>
                                    </p:animEffect>
                                    <p:anim calcmode="lin" valueType="num">
                                      <p:cBhvr>
                                        <p:cTn id="15" dur="1000" fill="hold"/>
                                        <p:tgtEl>
                                          <p:spTgt spid="141"/>
                                        </p:tgtEl>
                                        <p:attrNameLst>
                                          <p:attrName>ppt_x</p:attrName>
                                        </p:attrNameLst>
                                      </p:cBhvr>
                                      <p:tavLst>
                                        <p:tav tm="0">
                                          <p:val>
                                            <p:strVal val="#ppt_x"/>
                                          </p:val>
                                        </p:tav>
                                        <p:tav tm="100000">
                                          <p:val>
                                            <p:strVal val="#ppt_x"/>
                                          </p:val>
                                        </p:tav>
                                      </p:tavLst>
                                    </p:anim>
                                    <p:anim calcmode="lin" valueType="num">
                                      <p:cBhvr>
                                        <p:cTn id="16" dur="1000" fill="hold"/>
                                        <p:tgtEl>
                                          <p:spTgt spid="14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45"/>
                                        </p:tgtEl>
                                        <p:attrNameLst>
                                          <p:attrName>style.visibility</p:attrName>
                                        </p:attrNameLst>
                                      </p:cBhvr>
                                      <p:to>
                                        <p:strVal val="visible"/>
                                      </p:to>
                                    </p:set>
                                    <p:animEffect transition="in" filter="fade">
                                      <p:cBhvr>
                                        <p:cTn id="21" dur="1000"/>
                                        <p:tgtEl>
                                          <p:spTgt spid="145"/>
                                        </p:tgtEl>
                                      </p:cBhvr>
                                    </p:animEffect>
                                    <p:anim calcmode="lin" valueType="num">
                                      <p:cBhvr>
                                        <p:cTn id="22" dur="1000" fill="hold"/>
                                        <p:tgtEl>
                                          <p:spTgt spid="145"/>
                                        </p:tgtEl>
                                        <p:attrNameLst>
                                          <p:attrName>ppt_x</p:attrName>
                                        </p:attrNameLst>
                                      </p:cBhvr>
                                      <p:tavLst>
                                        <p:tav tm="0">
                                          <p:val>
                                            <p:strVal val="#ppt_x"/>
                                          </p:val>
                                        </p:tav>
                                        <p:tav tm="100000">
                                          <p:val>
                                            <p:strVal val="#ppt_x"/>
                                          </p:val>
                                        </p:tav>
                                      </p:tavLst>
                                    </p:anim>
                                    <p:anim calcmode="lin" valueType="num">
                                      <p:cBhvr>
                                        <p:cTn id="23" dur="1000" fill="hold"/>
                                        <p:tgtEl>
                                          <p:spTgt spid="14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 grpId="0" animBg="1"/>
      <p:bldP spid="144" grpId="0" animBg="1"/>
      <p:bldP spid="14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49" name="矩形"/>
          <p:cNvSpPr/>
          <p:nvPr/>
        </p:nvSpPr>
        <p:spPr>
          <a:xfrm>
            <a:off x="1425064" y="305039"/>
            <a:ext cx="4411963"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考点2：法的分类和渊源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sp>
        <p:nvSpPr>
          <p:cNvPr id="150" name="矩形"/>
          <p:cNvSpPr/>
          <p:nvPr/>
        </p:nvSpPr>
        <p:spPr>
          <a:xfrm>
            <a:off x="485767" y="1406014"/>
            <a:ext cx="3406967" cy="358138"/>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en-US" altLang="zh-CN"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2</a:t>
            </a:r>
            <a:r>
              <a:rPr lang="en-US" altLang="zh-CN" sz="1800" b="1"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法的效力冲突及其解决方式</a:t>
            </a:r>
            <a:endParaRPr lang="zh-CN" altLang="en-US"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graphicFrame>
        <p:nvGraphicFramePr>
          <p:cNvPr id="422" name="表格"/>
          <p:cNvGraphicFramePr>
            <a:graphicFrameLocks noGrp="1"/>
          </p:cNvGraphicFramePr>
          <p:nvPr/>
        </p:nvGraphicFramePr>
        <p:xfrm>
          <a:off x="485035" y="2400038"/>
          <a:ext cx="11191659" cy="3519766"/>
        </p:xfrm>
        <a:graphic>
          <a:graphicData uri="http://schemas.openxmlformats.org/drawingml/2006/table">
            <a:tbl>
              <a:tblPr firstRow="1" bandRow="1">
                <a:noFill/>
                <a:tableStyleId>{E21FDBA9-8473-4C6B-88C4-D047F2264DB9}</a:tableStyleId>
              </a:tblPr>
              <a:tblGrid>
                <a:gridCol w="2180818"/>
                <a:gridCol w="9010841"/>
              </a:tblGrid>
              <a:tr h="747103">
                <a:tc>
                  <a:txBody>
                    <a:bodyPr/>
                    <a:lstStyle/>
                    <a:p>
                      <a:pPr marL="0" indent="0" algn="ctr">
                        <a:lnSpc>
                          <a:spcPct val="100000"/>
                        </a:lnSpc>
                        <a:spcBef>
                          <a:spcPts val="150"/>
                        </a:spcBef>
                        <a:spcAft>
                          <a:spcPts val="150"/>
                        </a:spcAft>
                        <a:buNone/>
                      </a:pPr>
                      <a:r>
                        <a:rPr lang="zh-CN" altLang="en-US" sz="1800" u="none" strike="noStrike" kern="0" cap="none" spc="0" baseline="0"/>
                        <a:t>原则</a:t>
                      </a:r>
                      <a:endParaRPr lang="zh-CN" altLang="en-US" sz="1800" u="none" strike="noStrike" kern="0" cap="none" spc="0" baseline="0"/>
                    </a:p>
                  </a:txBody>
                  <a:tcPr marL="46990" marR="46990" marT="9525" marB="0" anchor="ctr"/>
                </a:tc>
                <a:tc>
                  <a:txBody>
                    <a:bodyPr/>
                    <a:lstStyle/>
                    <a:p>
                      <a:pPr marL="0" indent="0" algn="ctr">
                        <a:lnSpc>
                          <a:spcPct val="100000"/>
                        </a:lnSpc>
                        <a:spcBef>
                          <a:spcPts val="150"/>
                        </a:spcBef>
                        <a:spcAft>
                          <a:spcPts val="150"/>
                        </a:spcAft>
                        <a:buNone/>
                      </a:pPr>
                      <a:r>
                        <a:rPr lang="zh-CN" altLang="en-US" sz="1800" u="none" strike="noStrike" kern="0" cap="none" spc="0" baseline="0"/>
                        <a:t>内容</a:t>
                      </a:r>
                      <a:endParaRPr lang="zh-CN" altLang="en-US" sz="1800" u="none" strike="noStrike" kern="0" cap="none" spc="0" baseline="0"/>
                    </a:p>
                  </a:txBody>
                  <a:tcPr marL="46990" marR="46990" marT="9525" marB="0" anchor="ctr"/>
                </a:tc>
              </a:tr>
              <a:tr h="866152">
                <a:tc>
                  <a:txBody>
                    <a:bodyPr/>
                    <a:lstStyle/>
                    <a:p>
                      <a:pPr marL="0" indent="0" algn="ctr">
                        <a:lnSpc>
                          <a:spcPct val="100000"/>
                        </a:lnSpc>
                        <a:spcBef>
                          <a:spcPts val="150"/>
                        </a:spcBef>
                        <a:spcAft>
                          <a:spcPts val="150"/>
                        </a:spcAft>
                        <a:buNone/>
                      </a:pPr>
                      <a:r>
                        <a:rPr lang="zh-CN" altLang="en-US" sz="1800" u="none" strike="noStrike" kern="100" cap="none" spc="0" baseline="0"/>
                        <a:t>根本法优于普通法</a:t>
                      </a:r>
                      <a:endParaRPr lang="zh-CN" altLang="en-US" sz="1800" u="none" strike="noStrike" kern="100" cap="none" spc="0" baseline="0"/>
                    </a:p>
                  </a:txBody>
                  <a:tcPr marL="46990" marR="46990" marT="9525" marB="0" anchor="ctr"/>
                </a:tc>
                <a:tc>
                  <a:txBody>
                    <a:bodyPr/>
                    <a:lstStyle/>
                    <a:p>
                      <a:pPr marL="0" indent="12700" algn="just">
                        <a:lnSpc>
                          <a:spcPct val="100000"/>
                        </a:lnSpc>
                        <a:spcBef>
                          <a:spcPts val="150"/>
                        </a:spcBef>
                        <a:spcAft>
                          <a:spcPts val="150"/>
                        </a:spcAft>
                        <a:buNone/>
                      </a:pPr>
                      <a:r>
                        <a:rPr lang="zh-CN" altLang="en-US" sz="1800" u="none" strike="noStrike" kern="100" cap="none" spc="0" baseline="0"/>
                        <a:t>宪法是国家根本法，具有最高法律效力，普通法必须以宪法为依据，不得同宪法相抵触</a:t>
                      </a:r>
                      <a:endParaRPr lang="zh-CN" altLang="en-US" sz="1800" u="none" strike="noStrike" kern="100" cap="none" spc="0" baseline="0"/>
                    </a:p>
                  </a:txBody>
                  <a:tcPr marL="46990" marR="46990" marT="9525" marB="0" anchor="ctr"/>
                </a:tc>
              </a:tr>
              <a:tr h="579704">
                <a:tc>
                  <a:txBody>
                    <a:bodyPr/>
                    <a:lstStyle/>
                    <a:p>
                      <a:pPr marL="0" indent="0" algn="ctr">
                        <a:lnSpc>
                          <a:spcPct val="100000"/>
                        </a:lnSpc>
                        <a:spcBef>
                          <a:spcPts val="150"/>
                        </a:spcBef>
                        <a:spcAft>
                          <a:spcPts val="150"/>
                        </a:spcAft>
                        <a:buNone/>
                      </a:pPr>
                      <a:r>
                        <a:rPr lang="zh-CN" altLang="en-US" sz="1800" u="none" strike="noStrike" kern="100" cap="none" spc="0" baseline="0"/>
                        <a:t>上位法优于下位法</a:t>
                      </a:r>
                      <a:endParaRPr lang="zh-CN" altLang="en-US" sz="1800" u="none" strike="noStrike" kern="100" cap="none" spc="0" baseline="0"/>
                    </a:p>
                  </a:txBody>
                  <a:tcPr marL="46990" marR="46990" marT="9525" marB="0" anchor="ctr"/>
                </a:tc>
                <a:tc>
                  <a:txBody>
                    <a:bodyPr/>
                    <a:lstStyle/>
                    <a:p>
                      <a:pPr marL="0" indent="12700" algn="just">
                        <a:lnSpc>
                          <a:spcPct val="100000"/>
                        </a:lnSpc>
                        <a:spcBef>
                          <a:spcPts val="150"/>
                        </a:spcBef>
                        <a:spcAft>
                          <a:spcPts val="150"/>
                        </a:spcAft>
                        <a:buNone/>
                      </a:pPr>
                      <a:r>
                        <a:rPr lang="zh-CN" altLang="en-US" sz="1800" u="none" strike="noStrike" kern="100" cap="none" spc="0" baseline="0"/>
                        <a:t>宪法&gt;法律&gt;行政法规&gt;地方性法规&gt;同级或下级地方政府规章</a:t>
                      </a:r>
                      <a:endParaRPr lang="zh-CN" altLang="en-US" sz="1800" u="none" strike="noStrike" kern="100" cap="none" spc="0" baseline="0"/>
                    </a:p>
                  </a:txBody>
                  <a:tcPr marL="46990" marR="46990" marT="9525" marB="0" anchor="ctr"/>
                </a:tc>
              </a:tr>
              <a:tr h="579704">
                <a:tc>
                  <a:txBody>
                    <a:bodyPr/>
                    <a:lstStyle/>
                    <a:p>
                      <a:pPr marL="0" indent="0" algn="ctr">
                        <a:lnSpc>
                          <a:spcPct val="100000"/>
                        </a:lnSpc>
                        <a:spcBef>
                          <a:spcPts val="150"/>
                        </a:spcBef>
                        <a:spcAft>
                          <a:spcPts val="150"/>
                        </a:spcAft>
                        <a:buNone/>
                      </a:pPr>
                      <a:r>
                        <a:rPr lang="zh-CN" altLang="en-US" sz="1800" u="none" strike="noStrike" kern="100" cap="none" spc="0" baseline="0"/>
                        <a:t>新法优于旧法</a:t>
                      </a:r>
                      <a:endParaRPr lang="zh-CN" altLang="en-US" sz="1800" u="none" strike="noStrike" kern="100" cap="none" spc="0" baseline="0"/>
                    </a:p>
                  </a:txBody>
                  <a:tcPr marL="46990" marR="46990" marT="9525" marB="0" anchor="ctr"/>
                </a:tc>
                <a:tc>
                  <a:txBody>
                    <a:bodyPr/>
                    <a:lstStyle/>
                    <a:p>
                      <a:pPr marL="0" indent="12700" algn="just">
                        <a:lnSpc>
                          <a:spcPct val="100000"/>
                        </a:lnSpc>
                        <a:spcBef>
                          <a:spcPts val="150"/>
                        </a:spcBef>
                        <a:spcAft>
                          <a:spcPts val="150"/>
                        </a:spcAft>
                        <a:buNone/>
                      </a:pPr>
                      <a:r>
                        <a:rPr lang="zh-CN" altLang="en-US" sz="1800" u="none" strike="noStrike" kern="100" cap="none" spc="0" baseline="0"/>
                        <a:t>同一国家机关在不同时期颁布的法产生冲突时，遵循新法优于旧法的原则</a:t>
                      </a:r>
                      <a:endParaRPr lang="zh-CN" altLang="en-US" sz="1800" u="none" strike="noStrike" kern="100" cap="none" spc="0" baseline="0"/>
                    </a:p>
                  </a:txBody>
                  <a:tcPr marL="46990" marR="46990" marT="9525" marB="0" anchor="ctr"/>
                </a:tc>
              </a:tr>
              <a:tr h="747103">
                <a:tc>
                  <a:txBody>
                    <a:bodyPr/>
                    <a:lstStyle/>
                    <a:p>
                      <a:pPr marL="0" indent="0" algn="ctr">
                        <a:lnSpc>
                          <a:spcPct val="100000"/>
                        </a:lnSpc>
                        <a:spcBef>
                          <a:spcPts val="150"/>
                        </a:spcBef>
                        <a:spcAft>
                          <a:spcPts val="150"/>
                        </a:spcAft>
                        <a:buNone/>
                      </a:pPr>
                      <a:r>
                        <a:rPr lang="zh-CN" altLang="en-US" sz="1800" u="none" strike="noStrike" kern="100" cap="none" spc="0" baseline="0"/>
                        <a:t>特别法优于一般法</a:t>
                      </a:r>
                      <a:endParaRPr lang="zh-CN" altLang="en-US" sz="1800" u="none" strike="noStrike" kern="100" cap="none" spc="0" baseline="0"/>
                    </a:p>
                  </a:txBody>
                  <a:tcPr marL="46990" marR="46990" marT="9525" marB="0" anchor="ctr"/>
                </a:tc>
                <a:tc>
                  <a:txBody>
                    <a:bodyPr/>
                    <a:lstStyle/>
                    <a:p>
                      <a:pPr marL="0" indent="12700" algn="just">
                        <a:lnSpc>
                          <a:spcPct val="100000"/>
                        </a:lnSpc>
                        <a:spcBef>
                          <a:spcPts val="150"/>
                        </a:spcBef>
                        <a:spcAft>
                          <a:spcPts val="150"/>
                        </a:spcAft>
                        <a:buNone/>
                      </a:pPr>
                      <a:r>
                        <a:rPr lang="zh-CN" altLang="en-US" sz="1800" u="none" strike="noStrike" kern="100" cap="none" spc="0" baseline="0"/>
                        <a:t>同一国家机关制定的法，特别规定与一般规定不一致的，适用特别规定</a:t>
                      </a:r>
                      <a:endParaRPr lang="zh-CN" altLang="en-US" sz="1800" u="none" strike="noStrike" kern="100" cap="none" spc="0" baseline="0"/>
                    </a:p>
                  </a:txBody>
                  <a:tcPr marL="46990" marR="46990" marT="9525" marB="0" anchor="ctr"/>
                </a:tc>
              </a:tr>
            </a:tbl>
          </a:graphicData>
        </a:graphic>
      </p:graphicFrame>
      <p:sp>
        <p:nvSpPr>
          <p:cNvPr id="423" name="文本框"/>
          <p:cNvSpPr txBox="1"/>
          <p:nvPr/>
        </p:nvSpPr>
        <p:spPr>
          <a:xfrm>
            <a:off x="4914825" y="1526174"/>
            <a:ext cx="3228925" cy="3581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解决法的效力冲突的一般原则</a:t>
            </a:r>
            <a:endParaRPr lang="zh-CN" altLang="en-US"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424" name="下箭头"/>
          <p:cNvSpPr/>
          <p:nvPr/>
        </p:nvSpPr>
        <p:spPr>
          <a:xfrm>
            <a:off x="6194086" y="1957723"/>
            <a:ext cx="512877" cy="366340"/>
          </a:xfrm>
          <a:prstGeom prst="downArrow">
            <a:avLst>
              <a:gd name="adj1" fmla="val 50000"/>
              <a:gd name="adj2" fmla="val 25000"/>
            </a:avLst>
          </a:prstGeom>
          <a:solidFill>
            <a:schemeClr val="accent1"/>
          </a:solidFill>
          <a:ln w="12700" cap="flat" cmpd="sng">
            <a:noFill/>
            <a:prstDash val="solid"/>
            <a:round/>
          </a:ln>
        </p:spPr>
        <p:txBody>
          <a:bodyPr rtlCol="0" anchor="ctr"/>
          <a:lstStyle/>
          <a:p>
            <a:pPr algn="c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0"/>
                                        </p:tgtEl>
                                        <p:attrNameLst>
                                          <p:attrName>style.visibility</p:attrName>
                                        </p:attrNameLst>
                                      </p:cBhvr>
                                      <p:to>
                                        <p:strVal val="visible"/>
                                      </p:to>
                                    </p:set>
                                    <p:animEffect transition="in" filter="fade">
                                      <p:cBhvr>
                                        <p:cTn id="7" dur="1000"/>
                                        <p:tgtEl>
                                          <p:spTgt spid="150"/>
                                        </p:tgtEl>
                                      </p:cBhvr>
                                    </p:animEffect>
                                    <p:anim calcmode="lin" valueType="num">
                                      <p:cBhvr>
                                        <p:cTn id="8" dur="1000" fill="hold"/>
                                        <p:tgtEl>
                                          <p:spTgt spid="150"/>
                                        </p:tgtEl>
                                        <p:attrNameLst>
                                          <p:attrName>ppt_x</p:attrName>
                                        </p:attrNameLst>
                                      </p:cBhvr>
                                      <p:tavLst>
                                        <p:tav tm="0">
                                          <p:val>
                                            <p:strVal val="#ppt_x"/>
                                          </p:val>
                                        </p:tav>
                                        <p:tav tm="100000">
                                          <p:val>
                                            <p:strVal val="#ppt_x"/>
                                          </p:val>
                                        </p:tav>
                                      </p:tavLst>
                                    </p:anim>
                                    <p:anim calcmode="lin" valueType="num">
                                      <p:cBhvr>
                                        <p:cTn id="9" dur="1000" fill="hold"/>
                                        <p:tgtEl>
                                          <p:spTgt spid="15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23"/>
                                        </p:tgtEl>
                                        <p:attrNameLst>
                                          <p:attrName>style.visibility</p:attrName>
                                        </p:attrNameLst>
                                      </p:cBhvr>
                                      <p:to>
                                        <p:strVal val="visible"/>
                                      </p:to>
                                    </p:set>
                                    <p:animEffect transition="in" filter="fade">
                                      <p:cBhvr>
                                        <p:cTn id="14" dur="1000"/>
                                        <p:tgtEl>
                                          <p:spTgt spid="423"/>
                                        </p:tgtEl>
                                      </p:cBhvr>
                                    </p:animEffect>
                                    <p:anim calcmode="lin" valueType="num">
                                      <p:cBhvr>
                                        <p:cTn id="15" dur="1000" fill="hold"/>
                                        <p:tgtEl>
                                          <p:spTgt spid="423"/>
                                        </p:tgtEl>
                                        <p:attrNameLst>
                                          <p:attrName>ppt_x</p:attrName>
                                        </p:attrNameLst>
                                      </p:cBhvr>
                                      <p:tavLst>
                                        <p:tav tm="0">
                                          <p:val>
                                            <p:strVal val="#ppt_x"/>
                                          </p:val>
                                        </p:tav>
                                        <p:tav tm="100000">
                                          <p:val>
                                            <p:strVal val="#ppt_x"/>
                                          </p:val>
                                        </p:tav>
                                      </p:tavLst>
                                    </p:anim>
                                    <p:anim calcmode="lin" valueType="num">
                                      <p:cBhvr>
                                        <p:cTn id="16" dur="1000" fill="hold"/>
                                        <p:tgtEl>
                                          <p:spTgt spid="42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24"/>
                                        </p:tgtEl>
                                        <p:attrNameLst>
                                          <p:attrName>style.visibility</p:attrName>
                                        </p:attrNameLst>
                                      </p:cBhvr>
                                      <p:to>
                                        <p:strVal val="visible"/>
                                      </p:to>
                                    </p:set>
                                    <p:animEffect transition="in" filter="fade">
                                      <p:cBhvr>
                                        <p:cTn id="21" dur="1000"/>
                                        <p:tgtEl>
                                          <p:spTgt spid="424"/>
                                        </p:tgtEl>
                                      </p:cBhvr>
                                    </p:animEffect>
                                    <p:anim calcmode="lin" valueType="num">
                                      <p:cBhvr>
                                        <p:cTn id="22" dur="1000" fill="hold"/>
                                        <p:tgtEl>
                                          <p:spTgt spid="424"/>
                                        </p:tgtEl>
                                        <p:attrNameLst>
                                          <p:attrName>ppt_x</p:attrName>
                                        </p:attrNameLst>
                                      </p:cBhvr>
                                      <p:tavLst>
                                        <p:tav tm="0">
                                          <p:val>
                                            <p:strVal val="#ppt_x"/>
                                          </p:val>
                                        </p:tav>
                                        <p:tav tm="100000">
                                          <p:val>
                                            <p:strVal val="#ppt_x"/>
                                          </p:val>
                                        </p:tav>
                                      </p:tavLst>
                                    </p:anim>
                                    <p:anim calcmode="lin" valueType="num">
                                      <p:cBhvr>
                                        <p:cTn id="23" dur="1000" fill="hold"/>
                                        <p:tgtEl>
                                          <p:spTgt spid="42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6" presetClass="entr" presetSubtype="26" fill="hold" nodeType="clickEffect">
                                  <p:stCondLst>
                                    <p:cond delay="0"/>
                                  </p:stCondLst>
                                  <p:childTnLst>
                                    <p:set>
                                      <p:cBhvr>
                                        <p:cTn id="27" dur="1" fill="hold">
                                          <p:stCondLst>
                                            <p:cond delay="0"/>
                                          </p:stCondLst>
                                        </p:cTn>
                                        <p:tgtEl>
                                          <p:spTgt spid="422"/>
                                        </p:tgtEl>
                                        <p:attrNameLst>
                                          <p:attrName>style.visibility</p:attrName>
                                        </p:attrNameLst>
                                      </p:cBhvr>
                                      <p:to>
                                        <p:strVal val="visible"/>
                                      </p:to>
                                    </p:set>
                                    <p:animEffect transition="in" filter="barn(inHorizontal)">
                                      <p:cBhvr>
                                        <p:cTn id="28" dur="500"/>
                                        <p:tgtEl>
                                          <p:spTgt spid="4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 grpId="0" animBg="1"/>
      <p:bldP spid="423" grpId="0" animBg="1"/>
      <p:bldP spid="42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426" name="矩形"/>
          <p:cNvSpPr/>
          <p:nvPr/>
        </p:nvSpPr>
        <p:spPr>
          <a:xfrm>
            <a:off x="1425064" y="305039"/>
            <a:ext cx="4411963"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考点2：法的分类和渊源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sp>
        <p:nvSpPr>
          <p:cNvPr id="427" name="矩形"/>
          <p:cNvSpPr/>
          <p:nvPr/>
        </p:nvSpPr>
        <p:spPr>
          <a:xfrm>
            <a:off x="599332" y="1174487"/>
            <a:ext cx="3406967" cy="358138"/>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en-US" altLang="zh-CN"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2</a:t>
            </a:r>
            <a:r>
              <a:rPr lang="en-US" altLang="zh-CN" sz="1800" b="1"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法的效力冲突及其解决方式</a:t>
            </a:r>
            <a:endParaRPr lang="zh-CN" altLang="en-US"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graphicFrame>
        <p:nvGraphicFramePr>
          <p:cNvPr id="428" name="表格"/>
          <p:cNvGraphicFramePr>
            <a:graphicFrameLocks noGrp="1"/>
          </p:cNvGraphicFramePr>
          <p:nvPr/>
        </p:nvGraphicFramePr>
        <p:xfrm>
          <a:off x="669451" y="2166313"/>
          <a:ext cx="10859248" cy="4166196"/>
        </p:xfrm>
        <a:graphic>
          <a:graphicData uri="http://schemas.openxmlformats.org/drawingml/2006/table">
            <a:tbl>
              <a:tblPr firstRow="1" bandRow="1">
                <a:noFill/>
                <a:tableStyleId>{77B2E756-1997-48F1-9C0F-72750738057A}</a:tableStyleId>
              </a:tblPr>
              <a:tblGrid>
                <a:gridCol w="4447921"/>
                <a:gridCol w="6411327"/>
              </a:tblGrid>
              <a:tr h="427850">
                <a:tc>
                  <a:txBody>
                    <a:bodyPr/>
                    <a:lstStyle/>
                    <a:p>
                      <a:pPr marL="0" indent="0" algn="ctr">
                        <a:lnSpc>
                          <a:spcPct val="130000"/>
                        </a:lnSpc>
                        <a:spcBef>
                          <a:spcPts val="150"/>
                        </a:spcBef>
                        <a:spcAft>
                          <a:spcPts val="150"/>
                        </a:spcAft>
                        <a:buNone/>
                      </a:pPr>
                      <a:r>
                        <a:rPr lang="zh-CN" altLang="en-US" sz="1800" u="none" strike="noStrike" kern="0" cap="none" spc="0" baseline="0"/>
                        <a:t>冲突类型</a:t>
                      </a:r>
                      <a:endParaRPr lang="zh-CN" altLang="en-US" sz="1800" u="none" strike="noStrike" kern="0" cap="none" spc="0" baseline="0"/>
                    </a:p>
                  </a:txBody>
                  <a:tcPr marL="46990" marR="46990" marT="9525" marB="0" anchor="ctr"/>
                </a:tc>
                <a:tc>
                  <a:txBody>
                    <a:bodyPr/>
                    <a:lstStyle/>
                    <a:p>
                      <a:pPr marL="0" indent="0" algn="ctr">
                        <a:lnSpc>
                          <a:spcPct val="130000"/>
                        </a:lnSpc>
                        <a:spcBef>
                          <a:spcPts val="150"/>
                        </a:spcBef>
                        <a:spcAft>
                          <a:spcPts val="150"/>
                        </a:spcAft>
                        <a:buNone/>
                      </a:pPr>
                      <a:r>
                        <a:rPr lang="zh-CN" altLang="en-US" sz="1800" u="none" strike="noStrike" kern="0" cap="none" spc="0" baseline="0"/>
                        <a:t>解决方式</a:t>
                      </a:r>
                      <a:endParaRPr lang="zh-CN" altLang="en-US" sz="1800" u="none" strike="noStrike" kern="0" cap="none" spc="0" baseline="0"/>
                    </a:p>
                  </a:txBody>
                  <a:tcPr marL="46990" marR="46990" marT="9525" marB="0" anchor="ctr"/>
                </a:tc>
              </a:tr>
              <a:tr h="367347">
                <a:tc>
                  <a:txBody>
                    <a:bodyPr/>
                    <a:lstStyle/>
                    <a:p>
                      <a:pPr marL="0" indent="12700" algn="just">
                        <a:lnSpc>
                          <a:spcPct val="130000"/>
                        </a:lnSpc>
                        <a:spcBef>
                          <a:spcPts val="150"/>
                        </a:spcBef>
                        <a:spcAft>
                          <a:spcPts val="150"/>
                        </a:spcAft>
                        <a:buNone/>
                      </a:pPr>
                      <a:r>
                        <a:rPr lang="zh-CN" altLang="en-US" sz="1800" u="none" strike="noStrike" kern="100" cap="none" spc="0" baseline="0"/>
                        <a:t>法律之间不一致</a:t>
                      </a:r>
                      <a:endParaRPr lang="zh-CN" altLang="en-US" sz="1800" u="none" strike="noStrike" kern="100" cap="none" spc="0" baseline="0"/>
                    </a:p>
                  </a:txBody>
                  <a:tcPr marL="46990" marR="46990" marT="9525" marB="0" anchor="ctr"/>
                </a:tc>
                <a:tc rowSpan="2">
                  <a:txBody>
                    <a:bodyPr/>
                    <a:lstStyle/>
                    <a:p>
                      <a:pPr marL="0" indent="12700" algn="just">
                        <a:lnSpc>
                          <a:spcPct val="130000"/>
                        </a:lnSpc>
                        <a:spcBef>
                          <a:spcPts val="150"/>
                        </a:spcBef>
                        <a:spcAft>
                          <a:spcPts val="150"/>
                        </a:spcAft>
                        <a:buNone/>
                      </a:pPr>
                      <a:r>
                        <a:rPr lang="zh-CN" altLang="en-US" sz="1800" u="none" strike="noStrike" kern="100" cap="none" spc="0" baseline="0"/>
                        <a:t>由全国人民代表大会常务委员会裁决</a:t>
                      </a:r>
                      <a:endParaRPr lang="zh-CN" altLang="en-US" sz="1800" u="none" strike="noStrike" kern="100" cap="none" spc="0" baseline="0"/>
                    </a:p>
                  </a:txBody>
                  <a:tcPr marL="36195" marR="36195" marT="0" marB="0" anchor="ctr"/>
                </a:tc>
              </a:tr>
              <a:tr h="331330">
                <a:tc>
                  <a:txBody>
                    <a:bodyPr/>
                    <a:lstStyle/>
                    <a:p>
                      <a:pPr marL="0" indent="12700" algn="just">
                        <a:lnSpc>
                          <a:spcPct val="130000"/>
                        </a:lnSpc>
                        <a:spcBef>
                          <a:spcPts val="150"/>
                        </a:spcBef>
                        <a:spcAft>
                          <a:spcPts val="150"/>
                        </a:spcAft>
                        <a:buNone/>
                      </a:pPr>
                      <a:r>
                        <a:rPr lang="zh-CN" altLang="en-US" sz="1800" u="none" strike="noStrike" kern="100" cap="none" spc="0" baseline="0"/>
                        <a:t>根据授权制定的法规与法律不一致</a:t>
                      </a:r>
                      <a:endParaRPr lang="zh-CN" altLang="en-US" sz="1800" u="none" strike="noStrike" kern="100" cap="none" spc="0" baseline="0"/>
                    </a:p>
                  </a:txBody>
                  <a:tcPr marL="46990" marR="46990" marT="9525" marB="0" anchor="ctr"/>
                </a:tc>
                <a:tc vMerge="1">
                  <a:tcPr marL="36195" marR="36195" marT="0" marB="0" anchor="ctr"/>
                </a:tc>
              </a:tr>
              <a:tr h="331330">
                <a:tc>
                  <a:txBody>
                    <a:bodyPr/>
                    <a:lstStyle/>
                    <a:p>
                      <a:pPr marL="0" indent="12700" algn="just">
                        <a:lnSpc>
                          <a:spcPct val="130000"/>
                        </a:lnSpc>
                        <a:spcBef>
                          <a:spcPts val="150"/>
                        </a:spcBef>
                        <a:spcAft>
                          <a:spcPts val="150"/>
                        </a:spcAft>
                        <a:buNone/>
                      </a:pPr>
                      <a:r>
                        <a:rPr lang="zh-CN" altLang="en-US" sz="1800" u="none" strike="noStrike" kern="100" cap="none" spc="0" baseline="0"/>
                        <a:t>行政法规之间不一致</a:t>
                      </a:r>
                      <a:endParaRPr lang="zh-CN" altLang="en-US" sz="1800" u="none" strike="noStrike" kern="100" cap="none" spc="0" baseline="0"/>
                    </a:p>
                  </a:txBody>
                  <a:tcPr marL="46990" marR="46990" marT="9525" marB="0" anchor="ctr"/>
                </a:tc>
                <a:tc>
                  <a:txBody>
                    <a:bodyPr/>
                    <a:lstStyle/>
                    <a:p>
                      <a:pPr marL="0" indent="12700" algn="just">
                        <a:lnSpc>
                          <a:spcPct val="130000"/>
                        </a:lnSpc>
                        <a:spcBef>
                          <a:spcPts val="150"/>
                        </a:spcBef>
                        <a:spcAft>
                          <a:spcPts val="150"/>
                        </a:spcAft>
                        <a:buNone/>
                      </a:pPr>
                      <a:r>
                        <a:rPr lang="zh-CN" altLang="en-US" sz="1800" u="none" strike="noStrike" kern="100" cap="none" spc="0" baseline="0"/>
                        <a:t>由国务院裁决</a:t>
                      </a:r>
                      <a:endParaRPr lang="zh-CN" altLang="en-US" sz="1800" u="none" strike="noStrike" kern="100" cap="none" spc="0" baseline="0"/>
                    </a:p>
                  </a:txBody>
                  <a:tcPr marL="36195" marR="36195" marT="0" marB="0" anchor="ctr"/>
                </a:tc>
              </a:tr>
              <a:tr h="270827">
                <a:tc>
                  <a:txBody>
                    <a:bodyPr/>
                    <a:lstStyle/>
                    <a:p>
                      <a:pPr marL="0" indent="12700" algn="just">
                        <a:lnSpc>
                          <a:spcPct val="130000"/>
                        </a:lnSpc>
                        <a:spcBef>
                          <a:spcPts val="150"/>
                        </a:spcBef>
                        <a:spcAft>
                          <a:spcPts val="150"/>
                        </a:spcAft>
                        <a:buNone/>
                      </a:pPr>
                      <a:r>
                        <a:rPr lang="zh-CN" altLang="en-US" sz="1800" u="none" strike="noStrike" kern="100" cap="none" spc="0" baseline="0"/>
                        <a:t>部门规章之间不一致</a:t>
                      </a:r>
                      <a:endParaRPr lang="zh-CN" altLang="en-US" sz="1800" u="none" strike="noStrike" kern="100" cap="none" spc="0" baseline="0"/>
                    </a:p>
                  </a:txBody>
                  <a:tcPr marL="46990" marR="46990" marT="9525" marB="0" anchor="ctr"/>
                </a:tc>
                <a:tc rowSpan="2">
                  <a:txBody>
                    <a:bodyPr/>
                    <a:lstStyle/>
                    <a:p>
                      <a:pPr marL="0" indent="12700" algn="just">
                        <a:lnSpc>
                          <a:spcPct val="130000"/>
                        </a:lnSpc>
                        <a:spcBef>
                          <a:spcPts val="150"/>
                        </a:spcBef>
                        <a:spcAft>
                          <a:spcPts val="150"/>
                        </a:spcAft>
                        <a:buNone/>
                      </a:pPr>
                      <a:r>
                        <a:rPr lang="zh-CN" altLang="en-US" sz="1800" u="none" strike="noStrike" kern="100" cap="none" spc="0" baseline="0"/>
                        <a:t>由国务院裁决</a:t>
                      </a:r>
                      <a:endParaRPr lang="zh-CN" altLang="en-US" sz="1800" u="none" strike="noStrike" kern="100" cap="none" spc="0" baseline="0"/>
                    </a:p>
                  </a:txBody>
                  <a:tcPr marL="36195" marR="36195" marT="0" marB="0" anchor="ctr"/>
                </a:tc>
              </a:tr>
              <a:tr h="269379">
                <a:tc>
                  <a:txBody>
                    <a:bodyPr/>
                    <a:lstStyle/>
                    <a:p>
                      <a:pPr marL="0" indent="12700" algn="just">
                        <a:lnSpc>
                          <a:spcPct val="130000"/>
                        </a:lnSpc>
                        <a:spcBef>
                          <a:spcPts val="150"/>
                        </a:spcBef>
                        <a:spcAft>
                          <a:spcPts val="150"/>
                        </a:spcAft>
                        <a:buNone/>
                      </a:pPr>
                      <a:r>
                        <a:rPr lang="zh-CN" altLang="en-US" sz="1800" u="none" strike="noStrike" kern="100" cap="none" spc="0" baseline="0"/>
                        <a:t>部门规章与地方政府规章之间不一致</a:t>
                      </a:r>
                      <a:endParaRPr lang="zh-CN" altLang="en-US" sz="1800" u="none" strike="noStrike" kern="100" cap="none" spc="0" baseline="0"/>
                    </a:p>
                  </a:txBody>
                  <a:tcPr marL="46990" marR="46990" marT="9525" marB="0" anchor="ctr"/>
                </a:tc>
                <a:tc vMerge="1">
                  <a:tcPr marL="36195" marR="36195" marT="0" marB="0" anchor="ctr"/>
                </a:tc>
              </a:tr>
              <a:tr h="1906435">
                <a:tc>
                  <a:txBody>
                    <a:bodyPr/>
                    <a:lstStyle/>
                    <a:p>
                      <a:pPr marL="0" indent="12700" algn="just">
                        <a:lnSpc>
                          <a:spcPct val="130000"/>
                        </a:lnSpc>
                        <a:spcBef>
                          <a:spcPts val="150"/>
                        </a:spcBef>
                        <a:spcAft>
                          <a:spcPts val="150"/>
                        </a:spcAft>
                        <a:buNone/>
                      </a:pPr>
                      <a:r>
                        <a:rPr lang="zh-CN" altLang="en-US" sz="1800" u="none" strike="noStrike" kern="100" cap="none" spc="0" baseline="0"/>
                        <a:t>地方性法规与部门规章之间不一致</a:t>
                      </a:r>
                      <a:endParaRPr lang="zh-CN" altLang="en-US" sz="1800" u="none" strike="noStrike" kern="100" cap="none" spc="0" baseline="0"/>
                    </a:p>
                  </a:txBody>
                  <a:tcPr marL="46990" marR="46990" marT="9525" marB="0" anchor="ctr"/>
                </a:tc>
                <a:tc>
                  <a:txBody>
                    <a:bodyPr/>
                    <a:lstStyle/>
                    <a:p>
                      <a:pPr marL="0" indent="12700" algn="l">
                        <a:lnSpc>
                          <a:spcPct val="130000"/>
                        </a:lnSpc>
                        <a:spcBef>
                          <a:spcPts val="150"/>
                        </a:spcBef>
                        <a:spcAft>
                          <a:spcPts val="150"/>
                        </a:spcAft>
                        <a:buNone/>
                      </a:pPr>
                      <a:r>
                        <a:rPr lang="zh-CN" altLang="en-US" sz="1800" u="none" strike="noStrike" kern="100" cap="none" spc="30" baseline="0"/>
                        <a:t>（1）同一机关制定的，由制定机关裁决</a:t>
                      </a:r>
                      <a:br>
                        <a:rPr lang="zh-CN" altLang="en-US" sz="1800" u="none" strike="noStrike" kern="100" cap="none" spc="0" baseline="0"/>
                      </a:br>
                      <a:r>
                        <a:rPr lang="en-US" altLang="zh-CN" sz="1800" u="none" strike="noStrike" kern="100" cap="none" spc="0" baseline="0"/>
                        <a:t>  </a:t>
                      </a:r>
                      <a:r>
                        <a:rPr lang="en-US" altLang="zh-CN" sz="1800" u="none" strike="noStrike" kern="100" cap="none" spc="30" baseline="0"/>
                        <a:t>  </a:t>
                      </a:r>
                      <a:r>
                        <a:rPr lang="zh-CN" altLang="en-US" sz="1800" u="none" strike="noStrike" kern="100" cap="none" spc="0" baseline="0"/>
                        <a:t>（2）不能确定如何适用时，由国务院提出意见，国务院认为应当适用地方性法规的，应当决定在该地方适用地方性法规的规定；认为应当适用部门规章的，应当提请全国人民代表大会常务委员会裁决</a:t>
                      </a:r>
                      <a:endParaRPr lang="zh-CN" altLang="en-US" sz="1800" u="none" strike="noStrike" kern="100" cap="none" spc="0" baseline="0"/>
                    </a:p>
                  </a:txBody>
                  <a:tcPr marL="36195" marR="36195" marT="0" marB="0" anchor="ctr"/>
                </a:tc>
              </a:tr>
            </a:tbl>
          </a:graphicData>
        </a:graphic>
      </p:graphicFrame>
      <p:sp>
        <p:nvSpPr>
          <p:cNvPr id="429" name="文本框"/>
          <p:cNvSpPr txBox="1"/>
          <p:nvPr/>
        </p:nvSpPr>
        <p:spPr>
          <a:xfrm>
            <a:off x="4371908" y="1403817"/>
            <a:ext cx="3243579" cy="3581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解决法的效力冲突的特殊方式</a:t>
            </a:r>
            <a:endParaRPr lang="zh-CN" altLang="en-US"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430" name="下箭头"/>
          <p:cNvSpPr/>
          <p:nvPr/>
        </p:nvSpPr>
        <p:spPr>
          <a:xfrm>
            <a:off x="5736893" y="1748908"/>
            <a:ext cx="512877" cy="366340"/>
          </a:xfrm>
          <a:prstGeom prst="downArrow">
            <a:avLst>
              <a:gd name="adj1" fmla="val 50000"/>
              <a:gd name="adj2" fmla="val 25000"/>
            </a:avLst>
          </a:prstGeom>
          <a:solidFill>
            <a:schemeClr val="accent1"/>
          </a:solidFill>
          <a:ln w="12700" cap="flat" cmpd="sng">
            <a:noFill/>
            <a:prstDash val="solid"/>
            <a:round/>
          </a:ln>
        </p:spPr>
        <p:txBody>
          <a:bodyPr rtlCol="0" anchor="ctr"/>
          <a:lstStyle/>
          <a:p>
            <a:pPr algn="c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27"/>
                                        </p:tgtEl>
                                        <p:attrNameLst>
                                          <p:attrName>style.visibility</p:attrName>
                                        </p:attrNameLst>
                                      </p:cBhvr>
                                      <p:to>
                                        <p:strVal val="visible"/>
                                      </p:to>
                                    </p:set>
                                    <p:animEffect transition="in" filter="fade">
                                      <p:cBhvr>
                                        <p:cTn id="7" dur="1000"/>
                                        <p:tgtEl>
                                          <p:spTgt spid="427"/>
                                        </p:tgtEl>
                                      </p:cBhvr>
                                    </p:animEffect>
                                    <p:anim calcmode="lin" valueType="num">
                                      <p:cBhvr>
                                        <p:cTn id="8" dur="1000" fill="hold"/>
                                        <p:tgtEl>
                                          <p:spTgt spid="427"/>
                                        </p:tgtEl>
                                        <p:attrNameLst>
                                          <p:attrName>ppt_x</p:attrName>
                                        </p:attrNameLst>
                                      </p:cBhvr>
                                      <p:tavLst>
                                        <p:tav tm="0">
                                          <p:val>
                                            <p:strVal val="#ppt_x"/>
                                          </p:val>
                                        </p:tav>
                                        <p:tav tm="100000">
                                          <p:val>
                                            <p:strVal val="#ppt_x"/>
                                          </p:val>
                                        </p:tav>
                                      </p:tavLst>
                                    </p:anim>
                                    <p:anim calcmode="lin" valueType="num">
                                      <p:cBhvr>
                                        <p:cTn id="9" dur="1000" fill="hold"/>
                                        <p:tgtEl>
                                          <p:spTgt spid="42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29"/>
                                        </p:tgtEl>
                                        <p:attrNameLst>
                                          <p:attrName>style.visibility</p:attrName>
                                        </p:attrNameLst>
                                      </p:cBhvr>
                                      <p:to>
                                        <p:strVal val="visible"/>
                                      </p:to>
                                    </p:set>
                                    <p:animEffect transition="in" filter="fade">
                                      <p:cBhvr>
                                        <p:cTn id="14" dur="1000"/>
                                        <p:tgtEl>
                                          <p:spTgt spid="429"/>
                                        </p:tgtEl>
                                      </p:cBhvr>
                                    </p:animEffect>
                                    <p:anim calcmode="lin" valueType="num">
                                      <p:cBhvr>
                                        <p:cTn id="15" dur="1000" fill="hold"/>
                                        <p:tgtEl>
                                          <p:spTgt spid="429"/>
                                        </p:tgtEl>
                                        <p:attrNameLst>
                                          <p:attrName>ppt_x</p:attrName>
                                        </p:attrNameLst>
                                      </p:cBhvr>
                                      <p:tavLst>
                                        <p:tav tm="0">
                                          <p:val>
                                            <p:strVal val="#ppt_x"/>
                                          </p:val>
                                        </p:tav>
                                        <p:tav tm="100000">
                                          <p:val>
                                            <p:strVal val="#ppt_x"/>
                                          </p:val>
                                        </p:tav>
                                      </p:tavLst>
                                    </p:anim>
                                    <p:anim calcmode="lin" valueType="num">
                                      <p:cBhvr>
                                        <p:cTn id="16" dur="1000" fill="hold"/>
                                        <p:tgtEl>
                                          <p:spTgt spid="42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30"/>
                                        </p:tgtEl>
                                        <p:attrNameLst>
                                          <p:attrName>style.visibility</p:attrName>
                                        </p:attrNameLst>
                                      </p:cBhvr>
                                      <p:to>
                                        <p:strVal val="visible"/>
                                      </p:to>
                                    </p:set>
                                    <p:animEffect transition="in" filter="fade">
                                      <p:cBhvr>
                                        <p:cTn id="21" dur="1000"/>
                                        <p:tgtEl>
                                          <p:spTgt spid="430"/>
                                        </p:tgtEl>
                                      </p:cBhvr>
                                    </p:animEffect>
                                    <p:anim calcmode="lin" valueType="num">
                                      <p:cBhvr>
                                        <p:cTn id="22" dur="1000" fill="hold"/>
                                        <p:tgtEl>
                                          <p:spTgt spid="430"/>
                                        </p:tgtEl>
                                        <p:attrNameLst>
                                          <p:attrName>ppt_x</p:attrName>
                                        </p:attrNameLst>
                                      </p:cBhvr>
                                      <p:tavLst>
                                        <p:tav tm="0">
                                          <p:val>
                                            <p:strVal val="#ppt_x"/>
                                          </p:val>
                                        </p:tav>
                                        <p:tav tm="100000">
                                          <p:val>
                                            <p:strVal val="#ppt_x"/>
                                          </p:val>
                                        </p:tav>
                                      </p:tavLst>
                                    </p:anim>
                                    <p:anim calcmode="lin" valueType="num">
                                      <p:cBhvr>
                                        <p:cTn id="23" dur="1000" fill="hold"/>
                                        <p:tgtEl>
                                          <p:spTgt spid="430"/>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6" presetClass="entr" presetSubtype="26" fill="hold" nodeType="clickEffect">
                                  <p:stCondLst>
                                    <p:cond delay="0"/>
                                  </p:stCondLst>
                                  <p:childTnLst>
                                    <p:set>
                                      <p:cBhvr>
                                        <p:cTn id="27" dur="1" fill="hold">
                                          <p:stCondLst>
                                            <p:cond delay="0"/>
                                          </p:stCondLst>
                                        </p:cTn>
                                        <p:tgtEl>
                                          <p:spTgt spid="428"/>
                                        </p:tgtEl>
                                        <p:attrNameLst>
                                          <p:attrName>style.visibility</p:attrName>
                                        </p:attrNameLst>
                                      </p:cBhvr>
                                      <p:to>
                                        <p:strVal val="visible"/>
                                      </p:to>
                                    </p:set>
                                    <p:animEffect transition="in" filter="barn(inHorizontal)">
                                      <p:cBhvr>
                                        <p:cTn id="28" dur="500"/>
                                        <p:tgtEl>
                                          <p:spTgt spid="4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7" grpId="0" animBg="1"/>
      <p:bldP spid="429" grpId="0" animBg="1"/>
      <p:bldP spid="43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432" name="矩形"/>
          <p:cNvSpPr/>
          <p:nvPr/>
        </p:nvSpPr>
        <p:spPr>
          <a:xfrm>
            <a:off x="1425064" y="305039"/>
            <a:ext cx="4411963"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考点2：法的分类和渊源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sp>
        <p:nvSpPr>
          <p:cNvPr id="433" name="矩形"/>
          <p:cNvSpPr/>
          <p:nvPr/>
        </p:nvSpPr>
        <p:spPr>
          <a:xfrm>
            <a:off x="1574776" y="2696510"/>
            <a:ext cx="7319975" cy="2168525"/>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【例题1】下列规范性文件中，法律效力最高的是（   ）。</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A</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全国人民代表大会常务委员会通过的《中华人民共和国劳动合同法》</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B</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财政部发布的《会计基础工作规范》</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C</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国务院发布的《中华人民共和国个人所得税法实施条例》</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D</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全国人民代表大会通过的《中华人民共和国宪法》</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grpSp>
        <p:nvGrpSpPr>
          <p:cNvPr id="501" name="组合"/>
          <p:cNvGrpSpPr/>
          <p:nvPr/>
        </p:nvGrpSpPr>
        <p:grpSpPr>
          <a:xfrm>
            <a:off x="1773331" y="1810942"/>
            <a:ext cx="6520619" cy="570026"/>
            <a:chOff x="1773331" y="1810942"/>
            <a:chExt cx="6520619" cy="570026"/>
          </a:xfrm>
        </p:grpSpPr>
        <p:sp>
          <p:nvSpPr>
            <p:cNvPr id="434" name="矩形"/>
            <p:cNvSpPr/>
            <p:nvPr/>
          </p:nvSpPr>
          <p:spPr>
            <a:xfrm>
              <a:off x="1964850" y="1893894"/>
              <a:ext cx="6207475" cy="453390"/>
            </a:xfrm>
            <a:prstGeom prst="rect">
              <a:avLst/>
            </a:prstGeom>
            <a:noFill/>
            <a:ln w="9525" cap="flat" cmpd="sng">
              <a:noFill/>
              <a:prstDash val="solid"/>
              <a:miter/>
            </a:ln>
          </p:spPr>
          <p:txBody>
            <a:bodyPr vert="horz" wrap="none" lIns="91440" tIns="45720" rIns="91440" bIns="45720" anchor="t" anchorCtr="0">
              <a:spAutoFit/>
            </a:bodyPr>
            <a:lstStyle/>
            <a:p>
              <a:pPr marL="0" indent="0" algn="l">
                <a:lnSpc>
                  <a:spcPct val="100000"/>
                </a:lnSpc>
                <a:spcBef>
                  <a:spcPts val="0"/>
                </a:spcBef>
                <a:spcAft>
                  <a:spcPts val="0"/>
                </a:spcAft>
                <a:buNone/>
              </a:pPr>
              <a:r>
                <a:rPr lang="zh-CN" altLang="en-US" sz="2400" b="1" i="0" u="none" strike="noStrike" kern="1200" cap="none" spc="0" baseline="0">
                  <a:solidFill>
                    <a:srgbClr val="00AAB7"/>
                  </a:solidFill>
                  <a:latin typeface="微软雅黑" panose="020B0503020204020204" charset="-122"/>
                  <a:ea typeface="微软雅黑" panose="020B0503020204020204" charset="-122"/>
                  <a:cs typeface="Times New Roman" panose="02020603050405020304" charset="0"/>
                </a:rPr>
                <a:t>考查角度—</a:t>
              </a:r>
              <a:r>
                <a:rPr lang="en-US" altLang="zh-CN" sz="2400" b="1" i="0" u="none" strike="noStrike" kern="1200" cap="none" spc="0" baseline="0">
                  <a:solidFill>
                    <a:srgbClr val="00AAB7"/>
                  </a:solidFill>
                  <a:latin typeface="微软雅黑" panose="020B0503020204020204" charset="-122"/>
                  <a:ea typeface="微软雅黑" panose="020B0503020204020204" charset="-122"/>
                  <a:cs typeface="Times New Roman" panose="02020603050405020304" charset="0"/>
                </a:rPr>
                <a:t>  </a:t>
              </a:r>
              <a:r>
                <a:rPr lang="zh-CN" altLang="en-US" sz="2000" b="1" i="0" u="none" strike="noStrike" kern="1200" cap="none" spc="0" baseline="0">
                  <a:solidFill>
                    <a:srgbClr val="00AAB7"/>
                  </a:solidFill>
                  <a:latin typeface="微软雅黑" panose="020B0503020204020204" charset="-122"/>
                  <a:ea typeface="微软雅黑" panose="020B0503020204020204" charset="-122"/>
                  <a:cs typeface="Times New Roman" panose="02020603050405020304" charset="0"/>
                </a:rPr>
                <a:t>法的效力等级、适用规则的具体应用。</a:t>
              </a:r>
              <a:endParaRPr lang="zh-CN" altLang="en-US" sz="2000" b="1" i="0" u="none" strike="noStrike" kern="1200" cap="none" spc="0" baseline="0">
                <a:solidFill>
                  <a:schemeClr val="accent4"/>
                </a:solidFill>
                <a:latin typeface="微软雅黑" panose="020B0503020204020204" charset="-122"/>
                <a:ea typeface="微软雅黑" panose="020B0503020204020204" charset="-122"/>
                <a:cs typeface="Arial" panose="020B0604020202020204" pitchFamily="34" charset="0"/>
              </a:endParaRPr>
            </a:p>
          </p:txBody>
        </p:sp>
        <p:sp>
          <p:nvSpPr>
            <p:cNvPr id="435" name="剪去对角的矩形"/>
            <p:cNvSpPr/>
            <p:nvPr/>
          </p:nvSpPr>
          <p:spPr>
            <a:xfrm>
              <a:off x="1773331" y="1810942"/>
              <a:ext cx="6520619" cy="570026"/>
            </a:xfrm>
            <a:prstGeom prst="snip2DiagRect">
              <a:avLst>
                <a:gd name="adj1" fmla="val 0"/>
                <a:gd name="adj2" fmla="val 16324"/>
              </a:avLst>
            </a:prstGeom>
            <a:noFill/>
            <a:ln w="25400" cap="flat" cmpd="sng">
              <a:solidFill>
                <a:srgbClr val="4BACC6"/>
              </a:solidFill>
              <a:prstDash val="solid"/>
              <a:round/>
            </a:ln>
          </p:spPr>
          <p:txBody>
            <a:bodyPr rtlCol="0" anchor="ctr"/>
            <a:lstStyle/>
            <a:p>
              <a:pPr algn="ctr"/>
            </a:p>
          </p:txBody>
        </p:sp>
      </p:grpSp>
      <p:sp>
        <p:nvSpPr>
          <p:cNvPr id="437" name="文本框"/>
          <p:cNvSpPr txBox="1"/>
          <p:nvPr/>
        </p:nvSpPr>
        <p:spPr>
          <a:xfrm>
            <a:off x="1572333" y="5097263"/>
            <a:ext cx="1472689" cy="3581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【答案】D</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01"/>
                                        </p:tgtEl>
                                        <p:attrNameLst>
                                          <p:attrName>style.visibility</p:attrName>
                                        </p:attrNameLst>
                                      </p:cBhvr>
                                      <p:to>
                                        <p:strVal val="visible"/>
                                      </p:to>
                                    </p:set>
                                    <p:animEffect transition="in" filter="fade">
                                      <p:cBhvr>
                                        <p:cTn id="7" dur="1000"/>
                                        <p:tgtEl>
                                          <p:spTgt spid="501"/>
                                        </p:tgtEl>
                                      </p:cBhvr>
                                    </p:animEffect>
                                    <p:anim calcmode="lin" valueType="num">
                                      <p:cBhvr>
                                        <p:cTn id="8" dur="1000" fill="hold"/>
                                        <p:tgtEl>
                                          <p:spTgt spid="501"/>
                                        </p:tgtEl>
                                        <p:attrNameLst>
                                          <p:attrName>ppt_x</p:attrName>
                                        </p:attrNameLst>
                                      </p:cBhvr>
                                      <p:tavLst>
                                        <p:tav tm="0">
                                          <p:val>
                                            <p:strVal val="#ppt_x"/>
                                          </p:val>
                                        </p:tav>
                                        <p:tav tm="100000">
                                          <p:val>
                                            <p:strVal val="#ppt_x"/>
                                          </p:val>
                                        </p:tav>
                                      </p:tavLst>
                                    </p:anim>
                                    <p:anim calcmode="lin" valueType="num">
                                      <p:cBhvr>
                                        <p:cTn id="9" dur="1000" fill="hold"/>
                                        <p:tgtEl>
                                          <p:spTgt spid="50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33"/>
                                        </p:tgtEl>
                                        <p:attrNameLst>
                                          <p:attrName>style.visibility</p:attrName>
                                        </p:attrNameLst>
                                      </p:cBhvr>
                                      <p:to>
                                        <p:strVal val="visible"/>
                                      </p:to>
                                    </p:set>
                                    <p:animEffect transition="in" filter="fade">
                                      <p:cBhvr>
                                        <p:cTn id="14" dur="1000"/>
                                        <p:tgtEl>
                                          <p:spTgt spid="433"/>
                                        </p:tgtEl>
                                      </p:cBhvr>
                                    </p:animEffect>
                                    <p:anim calcmode="lin" valueType="num">
                                      <p:cBhvr>
                                        <p:cTn id="15" dur="1000" fill="hold"/>
                                        <p:tgtEl>
                                          <p:spTgt spid="433"/>
                                        </p:tgtEl>
                                        <p:attrNameLst>
                                          <p:attrName>ppt_x</p:attrName>
                                        </p:attrNameLst>
                                      </p:cBhvr>
                                      <p:tavLst>
                                        <p:tav tm="0">
                                          <p:val>
                                            <p:strVal val="#ppt_x"/>
                                          </p:val>
                                        </p:tav>
                                        <p:tav tm="100000">
                                          <p:val>
                                            <p:strVal val="#ppt_x"/>
                                          </p:val>
                                        </p:tav>
                                      </p:tavLst>
                                    </p:anim>
                                    <p:anim calcmode="lin" valueType="num">
                                      <p:cBhvr>
                                        <p:cTn id="16" dur="1000" fill="hold"/>
                                        <p:tgtEl>
                                          <p:spTgt spid="43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37"/>
                                        </p:tgtEl>
                                        <p:attrNameLst>
                                          <p:attrName>style.visibility</p:attrName>
                                        </p:attrNameLst>
                                      </p:cBhvr>
                                      <p:to>
                                        <p:strVal val="visible"/>
                                      </p:to>
                                    </p:set>
                                    <p:animEffect transition="in" filter="fade">
                                      <p:cBhvr>
                                        <p:cTn id="21" dur="1000"/>
                                        <p:tgtEl>
                                          <p:spTgt spid="437"/>
                                        </p:tgtEl>
                                      </p:cBhvr>
                                    </p:animEffect>
                                    <p:anim calcmode="lin" valueType="num">
                                      <p:cBhvr>
                                        <p:cTn id="22" dur="1000" fill="hold"/>
                                        <p:tgtEl>
                                          <p:spTgt spid="437"/>
                                        </p:tgtEl>
                                        <p:attrNameLst>
                                          <p:attrName>ppt_x</p:attrName>
                                        </p:attrNameLst>
                                      </p:cBhvr>
                                      <p:tavLst>
                                        <p:tav tm="0">
                                          <p:val>
                                            <p:strVal val="#ppt_x"/>
                                          </p:val>
                                        </p:tav>
                                        <p:tav tm="100000">
                                          <p:val>
                                            <p:strVal val="#ppt_x"/>
                                          </p:val>
                                        </p:tav>
                                      </p:tavLst>
                                    </p:anim>
                                    <p:anim calcmode="lin" valueType="num">
                                      <p:cBhvr>
                                        <p:cTn id="23" dur="1000" fill="hold"/>
                                        <p:tgtEl>
                                          <p:spTgt spid="43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3" grpId="0" animBg="1"/>
      <p:bldP spid="501" grpId="0" animBg="1"/>
      <p:bldP spid="43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439" name="矩形"/>
          <p:cNvSpPr/>
          <p:nvPr/>
        </p:nvSpPr>
        <p:spPr>
          <a:xfrm>
            <a:off x="1425064" y="305039"/>
            <a:ext cx="4411963"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考点2：法的分类和渊源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sp>
        <p:nvSpPr>
          <p:cNvPr id="440" name="文本框"/>
          <p:cNvSpPr txBox="1"/>
          <p:nvPr/>
        </p:nvSpPr>
        <p:spPr>
          <a:xfrm>
            <a:off x="556837" y="1962852"/>
            <a:ext cx="11136753" cy="258445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【例题2】下列关于规范性法律文件适用规则的表述中，正确的有（   ）。</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A</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行政法规之间对同一事项的新的一般规定与旧的特别规定不一致，不能确定如何适用时，由国务院裁决</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B</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根据授权制定的法规与法律不一致，不能确定如何适用时，由全国人民代表大会常务委员会裁决</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C</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部门规章与地方政府规章之间对同一事项的规定不一致时，由国务院裁决</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D</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法律之间对同一事项的新的一般规定与旧的特别规定不一致，不能确定如何适用时，由全国人民代表大会常务委员会裁决</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441" name="文本框"/>
          <p:cNvSpPr txBox="1"/>
          <p:nvPr/>
        </p:nvSpPr>
        <p:spPr>
          <a:xfrm>
            <a:off x="557570" y="4601238"/>
            <a:ext cx="1889584" cy="3581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【答案】ABCD</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40"/>
                                        </p:tgtEl>
                                        <p:attrNameLst>
                                          <p:attrName>style.visibility</p:attrName>
                                        </p:attrNameLst>
                                      </p:cBhvr>
                                      <p:to>
                                        <p:strVal val="visible"/>
                                      </p:to>
                                    </p:set>
                                    <p:animEffect transition="in" filter="wipe(down)">
                                      <p:cBhvr>
                                        <p:cTn id="7" dur="500"/>
                                        <p:tgtEl>
                                          <p:spTgt spid="44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41"/>
                                        </p:tgtEl>
                                        <p:attrNameLst>
                                          <p:attrName>style.visibility</p:attrName>
                                        </p:attrNameLst>
                                      </p:cBhvr>
                                      <p:to>
                                        <p:strVal val="visible"/>
                                      </p:to>
                                    </p:set>
                                    <p:animEffect transition="in" filter="fade">
                                      <p:cBhvr>
                                        <p:cTn id="12" dur="2000"/>
                                        <p:tgtEl>
                                          <p:spTgt spid="4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 grpId="0" animBg="1"/>
      <p:bldP spid="44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54" name="矩形"/>
          <p:cNvSpPr/>
          <p:nvPr/>
        </p:nvSpPr>
        <p:spPr>
          <a:xfrm>
            <a:off x="1425064" y="305039"/>
            <a:ext cx="3422842" cy="45339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考点3：法律关系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sp>
        <p:nvSpPr>
          <p:cNvPr id="155" name="矩形"/>
          <p:cNvSpPr/>
          <p:nvPr/>
        </p:nvSpPr>
        <p:spPr>
          <a:xfrm>
            <a:off x="1884455" y="1724730"/>
            <a:ext cx="7098216" cy="8915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法律关系是指被法律规范所调整的权利与义务关系，由法律关系的主体、法律关系的客体和法律关系的内容三个要素构成。</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grpSp>
        <p:nvGrpSpPr>
          <p:cNvPr id="159" name="组合"/>
          <p:cNvGrpSpPr/>
          <p:nvPr/>
        </p:nvGrpSpPr>
        <p:grpSpPr>
          <a:xfrm>
            <a:off x="1883868" y="3096079"/>
            <a:ext cx="4456283" cy="601905"/>
            <a:chOff x="1883868" y="3096079"/>
            <a:chExt cx="4456283" cy="601905"/>
          </a:xfrm>
        </p:grpSpPr>
        <p:sp>
          <p:nvSpPr>
            <p:cNvPr id="156" name="圆角矩形"/>
            <p:cNvSpPr/>
            <p:nvPr/>
          </p:nvSpPr>
          <p:spPr>
            <a:xfrm>
              <a:off x="1883868" y="3103222"/>
              <a:ext cx="4456283" cy="594761"/>
            </a:xfrm>
            <a:prstGeom prst="roundRect">
              <a:avLst>
                <a:gd name="adj" fmla="val 50000"/>
              </a:avLst>
            </a:prstGeom>
            <a:noFill/>
            <a:ln w="12700" cap="flat" cmpd="sng">
              <a:solidFill>
                <a:srgbClr val="00AAB7"/>
              </a:solidFill>
              <a:prstDash val="dash"/>
              <a:round/>
            </a:ln>
          </p:spPr>
          <p:txBody>
            <a:bodyPr rtlCol="0" anchor="ctr"/>
            <a:lstStyle/>
            <a:p>
              <a:pPr algn="ctr"/>
            </a:p>
          </p:txBody>
        </p:sp>
        <p:sp>
          <p:nvSpPr>
            <p:cNvPr id="157" name="流程图: 离页连接符"/>
            <p:cNvSpPr/>
            <p:nvPr/>
          </p:nvSpPr>
          <p:spPr>
            <a:xfrm>
              <a:off x="2207770" y="3096079"/>
              <a:ext cx="884759" cy="601905"/>
            </a:xfrm>
            <a:prstGeom prst="flowChartOffpageConnector">
              <a:avLst/>
            </a:prstGeom>
            <a:solidFill>
              <a:schemeClr val="accent4"/>
            </a:solidFill>
            <a:ln w="12700" cap="flat" cmpd="sng">
              <a:noFill/>
              <a:prstDash val="solid"/>
              <a:round/>
            </a:ln>
          </p:spPr>
          <p:txBody>
            <a:bodyPr vert="horz" wrap="square" lIns="91440" tIns="108000" rIns="91440" bIns="45720" anchor="ctr" anchorCtr="0">
              <a:noAutofit/>
            </a:bodyPr>
            <a:lstStyle/>
            <a:p>
              <a:pPr marL="0" indent="0" algn="ctr" fontAlgn="auto">
                <a:lnSpc>
                  <a:spcPct val="100000"/>
                </a:lnSpc>
                <a:spcBef>
                  <a:spcPts val="0"/>
                </a:spcBef>
                <a:spcAft>
                  <a:spcPts val="0"/>
                </a:spcAft>
                <a:buNone/>
              </a:pPr>
              <a:r>
                <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rPr>
                <a:t>（一）</a:t>
              </a:r>
              <a:endPar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endParaRPr>
            </a:p>
          </p:txBody>
        </p:sp>
        <p:sp>
          <p:nvSpPr>
            <p:cNvPr id="158" name="矩形"/>
            <p:cNvSpPr/>
            <p:nvPr/>
          </p:nvSpPr>
          <p:spPr>
            <a:xfrm>
              <a:off x="3341052" y="3138993"/>
              <a:ext cx="2681605" cy="520061"/>
            </a:xfrm>
            <a:prstGeom prst="rect">
              <a:avLst/>
            </a:prstGeom>
            <a:noFill/>
            <a:ln w="9525" cap="flat" cmpd="sng">
              <a:noFill/>
              <a:prstDash val="solid"/>
              <a:miter/>
            </a:ln>
          </p:spPr>
          <p:txBody>
            <a:bodyPr vert="horz" wrap="none" lIns="91440" tIns="45720" rIns="91440" bIns="45720" anchor="t" anchorCtr="0">
              <a:spAutoFit/>
            </a:bodyPr>
            <a:lstStyle/>
            <a:p>
              <a:pPr marL="0" indent="0" algn="l" fontAlgn="auto">
                <a:lnSpc>
                  <a:spcPct val="100000"/>
                </a:lnSpc>
                <a:spcBef>
                  <a:spcPts val="0"/>
                </a:spcBef>
                <a:spcAft>
                  <a:spcPts val="0"/>
                </a:spcAft>
                <a:buNone/>
              </a:pPr>
              <a:r>
                <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rPr>
                <a:t>法律关系的主体</a:t>
              </a:r>
              <a:endPar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endParaRPr>
            </a:p>
          </p:txBody>
        </p:sp>
      </p:grpSp>
      <p:sp>
        <p:nvSpPr>
          <p:cNvPr id="160" name="矩形"/>
          <p:cNvSpPr/>
          <p:nvPr/>
        </p:nvSpPr>
        <p:spPr>
          <a:xfrm>
            <a:off x="1880184" y="3954676"/>
            <a:ext cx="7339142" cy="49149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法律关系主体是指参加法律关系，依法享有权利和承担义务的当事人。</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500" advTm="0">
        <p:split dir="in"/>
      </p:transition>
    </mc:Choice>
    <mc:Fallback>
      <p:transition spd="slow" advTm="0">
        <p:split dir="in"/>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5"/>
                                        </p:tgtEl>
                                        <p:attrNameLst>
                                          <p:attrName>style.visibility</p:attrName>
                                        </p:attrNameLst>
                                      </p:cBhvr>
                                      <p:to>
                                        <p:strVal val="visible"/>
                                      </p:to>
                                    </p:set>
                                    <p:animEffect transition="in" filter="fade">
                                      <p:cBhvr>
                                        <p:cTn id="7" dur="1000"/>
                                        <p:tgtEl>
                                          <p:spTgt spid="155"/>
                                        </p:tgtEl>
                                      </p:cBhvr>
                                    </p:animEffect>
                                    <p:anim calcmode="lin" valueType="num">
                                      <p:cBhvr>
                                        <p:cTn id="8" dur="1000" fill="hold"/>
                                        <p:tgtEl>
                                          <p:spTgt spid="155"/>
                                        </p:tgtEl>
                                        <p:attrNameLst>
                                          <p:attrName>ppt_x</p:attrName>
                                        </p:attrNameLst>
                                      </p:cBhvr>
                                      <p:tavLst>
                                        <p:tav tm="0">
                                          <p:val>
                                            <p:strVal val="#ppt_x"/>
                                          </p:val>
                                        </p:tav>
                                        <p:tav tm="100000">
                                          <p:val>
                                            <p:strVal val="#ppt_x"/>
                                          </p:val>
                                        </p:tav>
                                      </p:tavLst>
                                    </p:anim>
                                    <p:anim calcmode="lin" valueType="num">
                                      <p:cBhvr>
                                        <p:cTn id="9" dur="1000" fill="hold"/>
                                        <p:tgtEl>
                                          <p:spTgt spid="15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59"/>
                                        </p:tgtEl>
                                        <p:attrNameLst>
                                          <p:attrName>style.visibility</p:attrName>
                                        </p:attrNameLst>
                                      </p:cBhvr>
                                      <p:to>
                                        <p:strVal val="visible"/>
                                      </p:to>
                                    </p:set>
                                    <p:animEffect transition="in" filter="fade">
                                      <p:cBhvr>
                                        <p:cTn id="14" dur="1000"/>
                                        <p:tgtEl>
                                          <p:spTgt spid="159"/>
                                        </p:tgtEl>
                                      </p:cBhvr>
                                    </p:animEffect>
                                    <p:anim calcmode="lin" valueType="num">
                                      <p:cBhvr>
                                        <p:cTn id="15" dur="1000" fill="hold"/>
                                        <p:tgtEl>
                                          <p:spTgt spid="159"/>
                                        </p:tgtEl>
                                        <p:attrNameLst>
                                          <p:attrName>ppt_x</p:attrName>
                                        </p:attrNameLst>
                                      </p:cBhvr>
                                      <p:tavLst>
                                        <p:tav tm="0">
                                          <p:val>
                                            <p:strVal val="#ppt_x"/>
                                          </p:val>
                                        </p:tav>
                                        <p:tav tm="100000">
                                          <p:val>
                                            <p:strVal val="#ppt_x"/>
                                          </p:val>
                                        </p:tav>
                                      </p:tavLst>
                                    </p:anim>
                                    <p:anim calcmode="lin" valueType="num">
                                      <p:cBhvr>
                                        <p:cTn id="16" dur="1000" fill="hold"/>
                                        <p:tgtEl>
                                          <p:spTgt spid="15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60"/>
                                        </p:tgtEl>
                                        <p:attrNameLst>
                                          <p:attrName>style.visibility</p:attrName>
                                        </p:attrNameLst>
                                      </p:cBhvr>
                                      <p:to>
                                        <p:strVal val="visible"/>
                                      </p:to>
                                    </p:set>
                                    <p:animEffect transition="in" filter="fade">
                                      <p:cBhvr>
                                        <p:cTn id="21" dur="1000"/>
                                        <p:tgtEl>
                                          <p:spTgt spid="160"/>
                                        </p:tgtEl>
                                      </p:cBhvr>
                                    </p:animEffect>
                                    <p:anim calcmode="lin" valueType="num">
                                      <p:cBhvr>
                                        <p:cTn id="22" dur="1000" fill="hold"/>
                                        <p:tgtEl>
                                          <p:spTgt spid="160"/>
                                        </p:tgtEl>
                                        <p:attrNameLst>
                                          <p:attrName>ppt_x</p:attrName>
                                        </p:attrNameLst>
                                      </p:cBhvr>
                                      <p:tavLst>
                                        <p:tav tm="0">
                                          <p:val>
                                            <p:strVal val="#ppt_x"/>
                                          </p:val>
                                        </p:tav>
                                        <p:tav tm="100000">
                                          <p:val>
                                            <p:strVal val="#ppt_x"/>
                                          </p:val>
                                        </p:tav>
                                      </p:tavLst>
                                    </p:anim>
                                    <p:anim calcmode="lin" valueType="num">
                                      <p:cBhvr>
                                        <p:cTn id="23" dur="1000" fill="hold"/>
                                        <p:tgtEl>
                                          <p:spTgt spid="16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 grpId="0" animBg="1"/>
      <p:bldP spid="159" grpId="0" animBg="1"/>
      <p:bldP spid="16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grpSp>
        <p:nvGrpSpPr>
          <p:cNvPr id="192" name="组合"/>
          <p:cNvGrpSpPr/>
          <p:nvPr/>
        </p:nvGrpSpPr>
        <p:grpSpPr>
          <a:xfrm>
            <a:off x="1749543" y="1752341"/>
            <a:ext cx="4456283" cy="601905"/>
            <a:chOff x="1749543" y="1752341"/>
            <a:chExt cx="4456283" cy="601905"/>
          </a:xfrm>
        </p:grpSpPr>
        <p:sp>
          <p:nvSpPr>
            <p:cNvPr id="189" name="圆角矩形"/>
            <p:cNvSpPr/>
            <p:nvPr/>
          </p:nvSpPr>
          <p:spPr>
            <a:xfrm>
              <a:off x="1749543" y="1759484"/>
              <a:ext cx="4456283" cy="594761"/>
            </a:xfrm>
            <a:prstGeom prst="roundRect">
              <a:avLst>
                <a:gd name="adj" fmla="val 50000"/>
              </a:avLst>
            </a:prstGeom>
            <a:noFill/>
            <a:ln w="12700" cap="flat" cmpd="sng">
              <a:solidFill>
                <a:srgbClr val="00AAB7"/>
              </a:solidFill>
              <a:prstDash val="dash"/>
              <a:round/>
            </a:ln>
          </p:spPr>
          <p:txBody>
            <a:bodyPr rtlCol="0" anchor="ctr"/>
            <a:lstStyle/>
            <a:p>
              <a:pPr algn="ctr"/>
            </a:p>
          </p:txBody>
        </p:sp>
        <p:sp>
          <p:nvSpPr>
            <p:cNvPr id="190" name="流程图: 离页连接符"/>
            <p:cNvSpPr/>
            <p:nvPr/>
          </p:nvSpPr>
          <p:spPr>
            <a:xfrm>
              <a:off x="2073446" y="1752341"/>
              <a:ext cx="884759" cy="601905"/>
            </a:xfrm>
            <a:prstGeom prst="flowChartOffpageConnector">
              <a:avLst/>
            </a:prstGeom>
            <a:solidFill>
              <a:schemeClr val="accent4"/>
            </a:solidFill>
            <a:ln w="12700" cap="flat" cmpd="sng">
              <a:noFill/>
              <a:prstDash val="solid"/>
              <a:round/>
            </a:ln>
          </p:spPr>
          <p:txBody>
            <a:bodyPr vert="horz" wrap="square" lIns="91440" tIns="108000" rIns="91440" bIns="45720" anchor="ctr" anchorCtr="0">
              <a:noAutofit/>
            </a:bodyPr>
            <a:lstStyle/>
            <a:p>
              <a:pPr marL="0" indent="0" algn="ctr" fontAlgn="auto">
                <a:lnSpc>
                  <a:spcPct val="100000"/>
                </a:lnSpc>
                <a:spcBef>
                  <a:spcPts val="0"/>
                </a:spcBef>
                <a:spcAft>
                  <a:spcPts val="0"/>
                </a:spcAft>
                <a:buNone/>
              </a:pPr>
              <a:r>
                <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rPr>
                <a:t>（二）</a:t>
              </a:r>
              <a:endPar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endParaRPr>
            </a:p>
          </p:txBody>
        </p:sp>
        <p:sp>
          <p:nvSpPr>
            <p:cNvPr id="191" name="矩形"/>
            <p:cNvSpPr/>
            <p:nvPr/>
          </p:nvSpPr>
          <p:spPr>
            <a:xfrm>
              <a:off x="3206727" y="1795255"/>
              <a:ext cx="2681605" cy="520061"/>
            </a:xfrm>
            <a:prstGeom prst="rect">
              <a:avLst/>
            </a:prstGeom>
            <a:noFill/>
            <a:ln w="9525" cap="flat" cmpd="sng">
              <a:noFill/>
              <a:prstDash val="solid"/>
              <a:miter/>
            </a:ln>
          </p:spPr>
          <p:txBody>
            <a:bodyPr vert="horz" wrap="none" lIns="91440" tIns="45720" rIns="91440" bIns="45720" anchor="t" anchorCtr="0">
              <a:spAutoFit/>
            </a:bodyPr>
            <a:lstStyle/>
            <a:p>
              <a:pPr marL="0" indent="0" algn="l" fontAlgn="auto">
                <a:lnSpc>
                  <a:spcPct val="100000"/>
                </a:lnSpc>
                <a:spcBef>
                  <a:spcPts val="0"/>
                </a:spcBef>
                <a:spcAft>
                  <a:spcPts val="0"/>
                </a:spcAft>
                <a:buNone/>
              </a:pPr>
              <a:r>
                <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rPr>
                <a:t>法律关系的客体</a:t>
              </a:r>
              <a:endPar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endParaRPr>
            </a:p>
          </p:txBody>
        </p:sp>
      </p:grpSp>
      <p:sp>
        <p:nvSpPr>
          <p:cNvPr id="194" name="矩形"/>
          <p:cNvSpPr/>
          <p:nvPr/>
        </p:nvSpPr>
        <p:spPr>
          <a:xfrm>
            <a:off x="1425064" y="305039"/>
            <a:ext cx="3422842"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考点3：法律关系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sp>
        <p:nvSpPr>
          <p:cNvPr id="442" name="文本框"/>
          <p:cNvSpPr txBox="1"/>
          <p:nvPr/>
        </p:nvSpPr>
        <p:spPr>
          <a:xfrm>
            <a:off x="1749543" y="2771732"/>
            <a:ext cx="9035523" cy="8915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法律关系的客体是指法律关系主体的权利和义务所指向的对象，主要包括物，人身、人格，智力成果，信息、数据、网络虚拟财产，行为五大类。</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443" name="文本框"/>
          <p:cNvSpPr txBox="1"/>
          <p:nvPr/>
        </p:nvSpPr>
        <p:spPr>
          <a:xfrm>
            <a:off x="3451661" y="4114737"/>
            <a:ext cx="7713668" cy="1291589"/>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人的整体只能是法律关系的主体，不能作为法律关系的客体。当人的头发、血液、骨髓、精子和其他器官从身体中分离出去，成为与身体相分的外部之物时，在某些情况下也可视为法律上的“物”，成为法律关系的客体。</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grpSp>
        <p:nvGrpSpPr>
          <p:cNvPr id="447" name="组合"/>
          <p:cNvGrpSpPr/>
          <p:nvPr/>
        </p:nvGrpSpPr>
        <p:grpSpPr>
          <a:xfrm>
            <a:off x="996732" y="4111341"/>
            <a:ext cx="2356963" cy="1071959"/>
            <a:chOff x="996732" y="4111341"/>
            <a:chExt cx="2356963" cy="1071959"/>
          </a:xfrm>
        </p:grpSpPr>
        <p:sp>
          <p:nvSpPr>
            <p:cNvPr id="444" name="矩形"/>
            <p:cNvSpPr/>
            <p:nvPr/>
          </p:nvSpPr>
          <p:spPr>
            <a:xfrm>
              <a:off x="1914611" y="4465890"/>
              <a:ext cx="1439084" cy="470740"/>
            </a:xfrm>
            <a:prstGeom prst="rect">
              <a:avLst/>
            </a:prstGeom>
            <a:solidFill>
              <a:srgbClr val="E4CE87"/>
            </a:solidFill>
            <a:ln w="25400" cap="flat" cmpd="sng">
              <a:noFill/>
              <a:prstDash val="solid"/>
              <a:round/>
            </a:ln>
          </p:spPr>
          <p:txBody>
            <a:bodyPr rtlCol="0" anchor="ctr"/>
            <a:lstStyle/>
            <a:p>
              <a:pPr algn="ctr"/>
            </a:p>
          </p:txBody>
        </p:sp>
        <p:sp>
          <p:nvSpPr>
            <p:cNvPr id="445" name="矩形"/>
            <p:cNvSpPr/>
            <p:nvPr/>
          </p:nvSpPr>
          <p:spPr>
            <a:xfrm>
              <a:off x="2063378" y="4474966"/>
              <a:ext cx="1141551" cy="453389"/>
            </a:xfrm>
            <a:prstGeom prst="rect">
              <a:avLst/>
            </a:prstGeom>
            <a:noFill/>
            <a:ln w="9525" cap="flat" cmpd="sng">
              <a:noFill/>
              <a:prstDash val="solid"/>
              <a:miter/>
            </a:ln>
          </p:spPr>
          <p:txBody>
            <a:bodyPr vert="horz" wrap="square" lIns="91440" tIns="45720" rIns="91440" bIns="45720" anchor="t" anchorCtr="0">
              <a:spAutoFit/>
            </a:bodyPr>
            <a:lstStyle/>
            <a:p>
              <a:pPr marL="0" indent="0" algn="l" defTabSz="1219200" eaLnBrk="1" fontAlgn="auto" latinLnBrk="0" hangingPunct="1">
                <a:lnSpc>
                  <a:spcPct val="100000"/>
                </a:lnSpc>
                <a:spcBef>
                  <a:spcPts val="0"/>
                </a:spcBef>
                <a:spcAft>
                  <a:spcPts val="0"/>
                </a:spcAft>
                <a:buNone/>
              </a:pPr>
              <a:r>
                <a:rPr lang="zh-CN" altLang="en-US" sz="2400" b="0" i="0" u="none" strike="noStrike" kern="1200" cap="none" spc="0" baseline="0">
                  <a:solidFill>
                    <a:srgbClr val="000000"/>
                  </a:solidFill>
                  <a:latin typeface="微软雅黑" panose="020B0503020204020204" charset="-122"/>
                  <a:ea typeface="微软雅黑" panose="020B0503020204020204" charset="-122"/>
                  <a:cs typeface="Calibri" panose="020F0502020204030204" charset="0"/>
                </a:rPr>
                <a:t>小提示</a:t>
              </a:r>
              <a:endParaRPr lang="zh-CN" altLang="en-US" sz="2400" b="0" i="0" u="none" strike="noStrike" kern="1200" cap="none" spc="0" baseline="0">
                <a:solidFill>
                  <a:srgbClr val="000000"/>
                </a:solidFill>
                <a:latin typeface="微软雅黑" panose="020B0503020204020204" charset="-122"/>
                <a:ea typeface="微软雅黑" panose="020B0503020204020204" charset="-122"/>
                <a:cs typeface="Calibri" panose="020F0502020204030204" charset="0"/>
              </a:endParaRPr>
            </a:p>
          </p:txBody>
        </p:sp>
        <p:pic>
          <p:nvPicPr>
            <p:cNvPr id="446" name="图片"/>
            <p:cNvPicPr/>
            <p:nvPr/>
          </p:nvPicPr>
          <p:blipFill>
            <a:blip r:embed="rId2" cstate="print"/>
            <a:srcRect l="57115" t="49510"/>
            <a:stretch>
              <a:fillRect/>
            </a:stretch>
          </p:blipFill>
          <p:spPr>
            <a:xfrm>
              <a:off x="996732" y="4111341"/>
              <a:ext cx="956414" cy="1071959"/>
            </a:xfrm>
            <a:custGeom>
              <a:avLst/>
              <a:gdLst>
                <a:gd name="T1" fmla="*/ 0 w 21600"/>
                <a:gd name="T2" fmla="*/ 0 h 21600"/>
                <a:gd name="T3" fmla="*/ 21600 w 21600"/>
                <a:gd name="T4" fmla="*/ 21600 h 21600"/>
              </a:gdLst>
              <a:ahLst/>
              <a:cxnLst/>
              <a:rect l="T1" t="T2" r="T3" b="T4"/>
              <a:pathLst>
                <a:path w="21600" h="21600">
                  <a:moveTo>
                    <a:pt x="0" y="0"/>
                  </a:moveTo>
                  <a:lnTo>
                    <a:pt x="21600" y="0"/>
                  </a:lnTo>
                  <a:lnTo>
                    <a:pt x="21600" y="21599"/>
                  </a:lnTo>
                  <a:lnTo>
                    <a:pt x="0" y="21599"/>
                  </a:lnTo>
                  <a:close/>
                </a:path>
              </a:pathLst>
            </a:custGeom>
            <a:noFill/>
            <a:ln w="9525" cap="flat" cmpd="sng">
              <a:noFill/>
              <a:prstDash val="solid"/>
              <a:miter/>
            </a:ln>
          </p:spPr>
        </p:pic>
      </p:grpSp>
    </p:spTree>
  </p:cSld>
  <p:clrMapOvr>
    <a:masterClrMapping/>
  </p:clrMapOvr>
  <mc:AlternateContent xmlns:mc="http://schemas.openxmlformats.org/markup-compatibility/2006">
    <mc:Choice xmlns:p14="http://schemas.microsoft.com/office/powerpoint/2010/main" Requires="p14">
      <p:transition spd="slow" p14:dur="2500" advTm="0">
        <p:checker/>
      </p:transition>
    </mc:Choice>
    <mc:Fallback>
      <p:transition spd="slow" advTm="0">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2"/>
                                        </p:tgtEl>
                                        <p:attrNameLst>
                                          <p:attrName>style.visibility</p:attrName>
                                        </p:attrNameLst>
                                      </p:cBhvr>
                                      <p:to>
                                        <p:strVal val="visible"/>
                                      </p:to>
                                    </p:set>
                                    <p:animEffect transition="in" filter="fade">
                                      <p:cBhvr>
                                        <p:cTn id="7" dur="1000"/>
                                        <p:tgtEl>
                                          <p:spTgt spid="192"/>
                                        </p:tgtEl>
                                      </p:cBhvr>
                                    </p:animEffect>
                                    <p:anim calcmode="lin" valueType="num">
                                      <p:cBhvr>
                                        <p:cTn id="8" dur="1000" fill="hold"/>
                                        <p:tgtEl>
                                          <p:spTgt spid="192"/>
                                        </p:tgtEl>
                                        <p:attrNameLst>
                                          <p:attrName>ppt_x</p:attrName>
                                        </p:attrNameLst>
                                      </p:cBhvr>
                                      <p:tavLst>
                                        <p:tav tm="0">
                                          <p:val>
                                            <p:strVal val="#ppt_x"/>
                                          </p:val>
                                        </p:tav>
                                        <p:tav tm="100000">
                                          <p:val>
                                            <p:strVal val="#ppt_x"/>
                                          </p:val>
                                        </p:tav>
                                      </p:tavLst>
                                    </p:anim>
                                    <p:anim calcmode="lin" valueType="num">
                                      <p:cBhvr>
                                        <p:cTn id="9" dur="1000" fill="hold"/>
                                        <p:tgtEl>
                                          <p:spTgt spid="19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42"/>
                                        </p:tgtEl>
                                        <p:attrNameLst>
                                          <p:attrName>style.visibility</p:attrName>
                                        </p:attrNameLst>
                                      </p:cBhvr>
                                      <p:to>
                                        <p:strVal val="visible"/>
                                      </p:to>
                                    </p:set>
                                    <p:animEffect transition="in" filter="fade">
                                      <p:cBhvr>
                                        <p:cTn id="14" dur="1000"/>
                                        <p:tgtEl>
                                          <p:spTgt spid="442"/>
                                        </p:tgtEl>
                                      </p:cBhvr>
                                    </p:animEffect>
                                    <p:anim calcmode="lin" valueType="num">
                                      <p:cBhvr>
                                        <p:cTn id="15" dur="1000" fill="hold"/>
                                        <p:tgtEl>
                                          <p:spTgt spid="442"/>
                                        </p:tgtEl>
                                        <p:attrNameLst>
                                          <p:attrName>ppt_x</p:attrName>
                                        </p:attrNameLst>
                                      </p:cBhvr>
                                      <p:tavLst>
                                        <p:tav tm="0">
                                          <p:val>
                                            <p:strVal val="#ppt_x"/>
                                          </p:val>
                                        </p:tav>
                                        <p:tav tm="100000">
                                          <p:val>
                                            <p:strVal val="#ppt_x"/>
                                          </p:val>
                                        </p:tav>
                                      </p:tavLst>
                                    </p:anim>
                                    <p:anim calcmode="lin" valueType="num">
                                      <p:cBhvr>
                                        <p:cTn id="16" dur="1000" fill="hold"/>
                                        <p:tgtEl>
                                          <p:spTgt spid="44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447"/>
                                        </p:tgtEl>
                                        <p:attrNameLst>
                                          <p:attrName>style.visibility</p:attrName>
                                        </p:attrNameLst>
                                      </p:cBhvr>
                                      <p:to>
                                        <p:strVal val="visible"/>
                                      </p:to>
                                    </p:set>
                                    <p:animEffect transition="in" filter="fade">
                                      <p:cBhvr>
                                        <p:cTn id="21" dur="2000"/>
                                        <p:tgtEl>
                                          <p:spTgt spid="447"/>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443"/>
                                        </p:tgtEl>
                                        <p:attrNameLst>
                                          <p:attrName>style.visibility</p:attrName>
                                        </p:attrNameLst>
                                      </p:cBhvr>
                                      <p:to>
                                        <p:strVal val="visible"/>
                                      </p:to>
                                    </p:set>
                                    <p:animEffect transition="in" filter="fade">
                                      <p:cBhvr>
                                        <p:cTn id="26" dur="1000"/>
                                        <p:tgtEl>
                                          <p:spTgt spid="443"/>
                                        </p:tgtEl>
                                      </p:cBhvr>
                                    </p:animEffect>
                                    <p:anim calcmode="lin" valueType="num">
                                      <p:cBhvr>
                                        <p:cTn id="27" dur="1000" fill="hold"/>
                                        <p:tgtEl>
                                          <p:spTgt spid="443"/>
                                        </p:tgtEl>
                                        <p:attrNameLst>
                                          <p:attrName>ppt_x</p:attrName>
                                        </p:attrNameLst>
                                      </p:cBhvr>
                                      <p:tavLst>
                                        <p:tav tm="0">
                                          <p:val>
                                            <p:strVal val="#ppt_x"/>
                                          </p:val>
                                        </p:tav>
                                        <p:tav tm="100000">
                                          <p:val>
                                            <p:strVal val="#ppt_x"/>
                                          </p:val>
                                        </p:tav>
                                      </p:tavLst>
                                    </p:anim>
                                    <p:anim calcmode="lin" valueType="num">
                                      <p:cBhvr>
                                        <p:cTn id="28" dur="1000" fill="hold"/>
                                        <p:tgtEl>
                                          <p:spTgt spid="44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 grpId="0" animBg="1"/>
      <p:bldP spid="442" grpId="0" animBg="1"/>
      <p:bldP spid="443" grpId="0" animBg="1"/>
      <p:bldP spid="44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211" name="矩形"/>
          <p:cNvSpPr/>
          <p:nvPr/>
        </p:nvSpPr>
        <p:spPr>
          <a:xfrm>
            <a:off x="1425064" y="305039"/>
            <a:ext cx="3422842"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考点3：法律关系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grpSp>
        <p:nvGrpSpPr>
          <p:cNvPr id="215" name="组合"/>
          <p:cNvGrpSpPr/>
          <p:nvPr/>
        </p:nvGrpSpPr>
        <p:grpSpPr>
          <a:xfrm>
            <a:off x="1235201" y="1514220"/>
            <a:ext cx="4456283" cy="601905"/>
            <a:chOff x="1235201" y="1514220"/>
            <a:chExt cx="4456283" cy="601905"/>
          </a:xfrm>
        </p:grpSpPr>
        <p:sp>
          <p:nvSpPr>
            <p:cNvPr id="212" name="圆角矩形"/>
            <p:cNvSpPr/>
            <p:nvPr/>
          </p:nvSpPr>
          <p:spPr>
            <a:xfrm>
              <a:off x="1235201" y="1521363"/>
              <a:ext cx="4456283" cy="594761"/>
            </a:xfrm>
            <a:prstGeom prst="roundRect">
              <a:avLst>
                <a:gd name="adj" fmla="val 50000"/>
              </a:avLst>
            </a:prstGeom>
            <a:noFill/>
            <a:ln w="12700" cap="flat" cmpd="sng">
              <a:solidFill>
                <a:srgbClr val="00AAB7"/>
              </a:solidFill>
              <a:prstDash val="dash"/>
              <a:round/>
            </a:ln>
          </p:spPr>
          <p:txBody>
            <a:bodyPr rtlCol="0" anchor="ctr"/>
            <a:lstStyle/>
            <a:p>
              <a:pPr algn="ctr"/>
            </a:p>
          </p:txBody>
        </p:sp>
        <p:sp>
          <p:nvSpPr>
            <p:cNvPr id="213" name="流程图: 离页连接符"/>
            <p:cNvSpPr/>
            <p:nvPr/>
          </p:nvSpPr>
          <p:spPr>
            <a:xfrm>
              <a:off x="1559104" y="1514220"/>
              <a:ext cx="884759" cy="601905"/>
            </a:xfrm>
            <a:prstGeom prst="flowChartOffpageConnector">
              <a:avLst/>
            </a:prstGeom>
            <a:solidFill>
              <a:schemeClr val="accent4"/>
            </a:solidFill>
            <a:ln w="12700" cap="flat" cmpd="sng">
              <a:noFill/>
              <a:prstDash val="solid"/>
              <a:round/>
            </a:ln>
          </p:spPr>
          <p:txBody>
            <a:bodyPr vert="horz" wrap="square" lIns="91440" tIns="108000" rIns="91440" bIns="45720" anchor="ctr" anchorCtr="0">
              <a:noAutofit/>
            </a:bodyPr>
            <a:lstStyle/>
            <a:p>
              <a:pPr marL="0" indent="0" algn="ctr" fontAlgn="auto">
                <a:lnSpc>
                  <a:spcPct val="100000"/>
                </a:lnSpc>
                <a:spcBef>
                  <a:spcPts val="0"/>
                </a:spcBef>
                <a:spcAft>
                  <a:spcPts val="0"/>
                </a:spcAft>
                <a:buNone/>
              </a:pPr>
              <a:r>
                <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rPr>
                <a:t>（三）</a:t>
              </a:r>
              <a:endPar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endParaRPr>
            </a:p>
          </p:txBody>
        </p:sp>
        <p:sp>
          <p:nvSpPr>
            <p:cNvPr id="214" name="矩形"/>
            <p:cNvSpPr/>
            <p:nvPr/>
          </p:nvSpPr>
          <p:spPr>
            <a:xfrm>
              <a:off x="2692385" y="1557134"/>
              <a:ext cx="2681601" cy="520065"/>
            </a:xfrm>
            <a:prstGeom prst="rect">
              <a:avLst/>
            </a:prstGeom>
            <a:noFill/>
            <a:ln w="9525" cap="flat" cmpd="sng">
              <a:noFill/>
              <a:prstDash val="solid"/>
              <a:miter/>
            </a:ln>
          </p:spPr>
          <p:txBody>
            <a:bodyPr vert="horz" wrap="none" lIns="91440" tIns="45720" rIns="91440" bIns="45720" anchor="t" anchorCtr="0">
              <a:spAutoFit/>
            </a:bodyPr>
            <a:lstStyle/>
            <a:p>
              <a:pPr marL="0" indent="0" algn="l" fontAlgn="auto">
                <a:lnSpc>
                  <a:spcPct val="100000"/>
                </a:lnSpc>
                <a:spcBef>
                  <a:spcPts val="0"/>
                </a:spcBef>
                <a:spcAft>
                  <a:spcPts val="0"/>
                </a:spcAft>
                <a:buNone/>
              </a:pPr>
              <a:r>
                <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rPr>
                <a:t>法律关系的内容</a:t>
              </a:r>
              <a:endPar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endParaRPr>
            </a:p>
          </p:txBody>
        </p:sp>
      </p:grpSp>
      <p:sp>
        <p:nvSpPr>
          <p:cNvPr id="216" name="矩形"/>
          <p:cNvSpPr/>
          <p:nvPr/>
        </p:nvSpPr>
        <p:spPr>
          <a:xfrm>
            <a:off x="1175952" y="2382923"/>
            <a:ext cx="6475679" cy="491488"/>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法律关系的内容是指法律关系主体所享有的权利和承担的义务。</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grpSp>
        <p:nvGrpSpPr>
          <p:cNvPr id="502" name="组合"/>
          <p:cNvGrpSpPr/>
          <p:nvPr/>
        </p:nvGrpSpPr>
        <p:grpSpPr>
          <a:xfrm>
            <a:off x="1286587" y="3360235"/>
            <a:ext cx="9234714" cy="586836"/>
            <a:chOff x="1286587" y="3360235"/>
            <a:chExt cx="9234714" cy="586836"/>
          </a:xfrm>
        </p:grpSpPr>
        <p:sp>
          <p:nvSpPr>
            <p:cNvPr id="217" name="矩形"/>
            <p:cNvSpPr/>
            <p:nvPr/>
          </p:nvSpPr>
          <p:spPr>
            <a:xfrm>
              <a:off x="1407037" y="3360235"/>
              <a:ext cx="9026343" cy="525779"/>
            </a:xfrm>
            <a:prstGeom prst="rect">
              <a:avLst/>
            </a:prstGeom>
            <a:noFill/>
            <a:ln w="9525" cap="flat" cmpd="sng">
              <a:noFill/>
              <a:prstDash val="solid"/>
              <a:miter/>
            </a:ln>
          </p:spPr>
          <p:txBody>
            <a:bodyPr vert="horz" wrap="square" lIns="91440" tIns="45720" rIns="91440" bIns="45720" anchor="t" anchorCtr="0">
              <a:spAutoFit/>
            </a:bodyPr>
            <a:lstStyle/>
            <a:p>
              <a:pPr marL="0" indent="0" algn="l">
                <a:lnSpc>
                  <a:spcPct val="120000"/>
                </a:lnSpc>
                <a:spcBef>
                  <a:spcPts val="0"/>
                </a:spcBef>
                <a:spcAft>
                  <a:spcPts val="0"/>
                </a:spcAft>
                <a:buNone/>
              </a:pPr>
              <a:r>
                <a:rPr lang="zh-CN" altLang="en-US" sz="2400" b="1" i="0" u="none" strike="noStrike" kern="1200" cap="none" spc="0" baseline="0">
                  <a:solidFill>
                    <a:srgbClr val="00AAB7"/>
                  </a:solidFill>
                  <a:latin typeface="微软雅黑" panose="020B0503020204020204" charset="-122"/>
                  <a:ea typeface="微软雅黑" panose="020B0503020204020204" charset="-122"/>
                  <a:cs typeface="Times New Roman" panose="02020603050405020304" charset="0"/>
                </a:rPr>
                <a:t>考查角度—</a:t>
              </a:r>
              <a:r>
                <a:rPr lang="zh-CN" altLang="en-US" sz="2000" b="1" i="0" u="none" strike="noStrike" kern="1200" cap="none" spc="0" baseline="0">
                  <a:solidFill>
                    <a:srgbClr val="00AAB7"/>
                  </a:solidFill>
                  <a:latin typeface="微软雅黑" panose="020B0503020204020204" charset="-122"/>
                  <a:ea typeface="微软雅黑" panose="020B0503020204020204" charset="-122"/>
                  <a:cs typeface="Times New Roman" panose="02020603050405020304" charset="0"/>
                </a:rPr>
                <a:t>法律关系的三要素、辨析法律关系的客体、法律关系内容的定义。</a:t>
              </a:r>
              <a:endParaRPr lang="zh-CN" altLang="en-US" sz="2000" b="0" i="0" u="none" strike="noStrike" kern="1200" cap="none" spc="0" baseline="0">
                <a:solidFill>
                  <a:schemeClr val="accent4"/>
                </a:solidFill>
                <a:latin typeface="微软雅黑" panose="020B0503020204020204" charset="-122"/>
                <a:ea typeface="微软雅黑" panose="020B0503020204020204" charset="-122"/>
                <a:cs typeface="Arial" panose="020B0604020202020204" pitchFamily="34" charset="0"/>
              </a:endParaRPr>
            </a:p>
          </p:txBody>
        </p:sp>
        <p:sp>
          <p:nvSpPr>
            <p:cNvPr id="218" name="剪去对角的矩形"/>
            <p:cNvSpPr/>
            <p:nvPr/>
          </p:nvSpPr>
          <p:spPr>
            <a:xfrm>
              <a:off x="1286587" y="3421292"/>
              <a:ext cx="9234714" cy="525779"/>
            </a:xfrm>
            <a:prstGeom prst="snip2DiagRect">
              <a:avLst>
                <a:gd name="adj1" fmla="val 0"/>
                <a:gd name="adj2" fmla="val 15611"/>
              </a:avLst>
            </a:prstGeom>
            <a:noFill/>
            <a:ln w="25400" cap="flat" cmpd="sng">
              <a:solidFill>
                <a:srgbClr val="4BACC6"/>
              </a:solidFill>
              <a:prstDash val="solid"/>
              <a:round/>
            </a:ln>
          </p:spPr>
          <p:txBody>
            <a:bodyPr rtlCol="0" anchor="ctr"/>
            <a:lstStyle/>
            <a:p>
              <a:pPr algn="ctr"/>
            </a:p>
          </p:txBody>
        </p:sp>
      </p:grpSp>
      <p:sp>
        <p:nvSpPr>
          <p:cNvPr id="220" name="矩形"/>
          <p:cNvSpPr/>
          <p:nvPr/>
        </p:nvSpPr>
        <p:spPr>
          <a:xfrm>
            <a:off x="1133457" y="4231233"/>
            <a:ext cx="10005006" cy="92202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【例题1</a:t>
            </a:r>
            <a:r>
              <a:rPr lang="zh-CN" altLang="en-US"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多选】下列各项中，属于法律关系构成要素的有（   ）。</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A</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主体		B</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内容	　　　C</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客体	　　D</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法律事件</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221" name="矩形"/>
          <p:cNvSpPr/>
          <p:nvPr/>
        </p:nvSpPr>
        <p:spPr>
          <a:xfrm>
            <a:off x="1161787" y="5314869"/>
            <a:ext cx="1980681" cy="3581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【答案】ＡＢＣ</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p:transition spd="slow" advTm="0">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5"/>
                                        </p:tgtEl>
                                        <p:attrNameLst>
                                          <p:attrName>style.visibility</p:attrName>
                                        </p:attrNameLst>
                                      </p:cBhvr>
                                      <p:to>
                                        <p:strVal val="visible"/>
                                      </p:to>
                                    </p:set>
                                    <p:animEffect transition="in" filter="fade">
                                      <p:cBhvr>
                                        <p:cTn id="7" dur="1000"/>
                                        <p:tgtEl>
                                          <p:spTgt spid="215"/>
                                        </p:tgtEl>
                                      </p:cBhvr>
                                    </p:animEffect>
                                    <p:anim calcmode="lin" valueType="num">
                                      <p:cBhvr>
                                        <p:cTn id="8" dur="1000" fill="hold"/>
                                        <p:tgtEl>
                                          <p:spTgt spid="215"/>
                                        </p:tgtEl>
                                        <p:attrNameLst>
                                          <p:attrName>ppt_x</p:attrName>
                                        </p:attrNameLst>
                                      </p:cBhvr>
                                      <p:tavLst>
                                        <p:tav tm="0">
                                          <p:val>
                                            <p:strVal val="#ppt_x"/>
                                          </p:val>
                                        </p:tav>
                                        <p:tav tm="100000">
                                          <p:val>
                                            <p:strVal val="#ppt_x"/>
                                          </p:val>
                                        </p:tav>
                                      </p:tavLst>
                                    </p:anim>
                                    <p:anim calcmode="lin" valueType="num">
                                      <p:cBhvr>
                                        <p:cTn id="9" dur="1000" fill="hold"/>
                                        <p:tgtEl>
                                          <p:spTgt spid="21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16"/>
                                        </p:tgtEl>
                                        <p:attrNameLst>
                                          <p:attrName>style.visibility</p:attrName>
                                        </p:attrNameLst>
                                      </p:cBhvr>
                                      <p:to>
                                        <p:strVal val="visible"/>
                                      </p:to>
                                    </p:set>
                                    <p:animEffect transition="in" filter="fade">
                                      <p:cBhvr>
                                        <p:cTn id="14" dur="1000"/>
                                        <p:tgtEl>
                                          <p:spTgt spid="216"/>
                                        </p:tgtEl>
                                      </p:cBhvr>
                                    </p:animEffect>
                                    <p:anim calcmode="lin" valueType="num">
                                      <p:cBhvr>
                                        <p:cTn id="15" dur="1000" fill="hold"/>
                                        <p:tgtEl>
                                          <p:spTgt spid="216"/>
                                        </p:tgtEl>
                                        <p:attrNameLst>
                                          <p:attrName>ppt_x</p:attrName>
                                        </p:attrNameLst>
                                      </p:cBhvr>
                                      <p:tavLst>
                                        <p:tav tm="0">
                                          <p:val>
                                            <p:strVal val="#ppt_x"/>
                                          </p:val>
                                        </p:tav>
                                        <p:tav tm="100000">
                                          <p:val>
                                            <p:strVal val="#ppt_x"/>
                                          </p:val>
                                        </p:tav>
                                      </p:tavLst>
                                    </p:anim>
                                    <p:anim calcmode="lin" valueType="num">
                                      <p:cBhvr>
                                        <p:cTn id="16" dur="1000" fill="hold"/>
                                        <p:tgtEl>
                                          <p:spTgt spid="21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02"/>
                                        </p:tgtEl>
                                        <p:attrNameLst>
                                          <p:attrName>style.visibility</p:attrName>
                                        </p:attrNameLst>
                                      </p:cBhvr>
                                      <p:to>
                                        <p:strVal val="visible"/>
                                      </p:to>
                                    </p:set>
                                    <p:animEffect transition="in" filter="fade">
                                      <p:cBhvr>
                                        <p:cTn id="21" dur="1000"/>
                                        <p:tgtEl>
                                          <p:spTgt spid="502"/>
                                        </p:tgtEl>
                                      </p:cBhvr>
                                    </p:animEffect>
                                    <p:anim calcmode="lin" valueType="num">
                                      <p:cBhvr>
                                        <p:cTn id="22" dur="1000" fill="hold"/>
                                        <p:tgtEl>
                                          <p:spTgt spid="502"/>
                                        </p:tgtEl>
                                        <p:attrNameLst>
                                          <p:attrName>ppt_x</p:attrName>
                                        </p:attrNameLst>
                                      </p:cBhvr>
                                      <p:tavLst>
                                        <p:tav tm="0">
                                          <p:val>
                                            <p:strVal val="#ppt_x"/>
                                          </p:val>
                                        </p:tav>
                                        <p:tav tm="100000">
                                          <p:val>
                                            <p:strVal val="#ppt_x"/>
                                          </p:val>
                                        </p:tav>
                                      </p:tavLst>
                                    </p:anim>
                                    <p:anim calcmode="lin" valueType="num">
                                      <p:cBhvr>
                                        <p:cTn id="23" dur="1000" fill="hold"/>
                                        <p:tgtEl>
                                          <p:spTgt spid="50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20"/>
                                        </p:tgtEl>
                                        <p:attrNameLst>
                                          <p:attrName>style.visibility</p:attrName>
                                        </p:attrNameLst>
                                      </p:cBhvr>
                                      <p:to>
                                        <p:strVal val="visible"/>
                                      </p:to>
                                    </p:set>
                                    <p:animEffect transition="in" filter="fade">
                                      <p:cBhvr>
                                        <p:cTn id="28" dur="1000"/>
                                        <p:tgtEl>
                                          <p:spTgt spid="220"/>
                                        </p:tgtEl>
                                      </p:cBhvr>
                                    </p:animEffect>
                                    <p:anim calcmode="lin" valueType="num">
                                      <p:cBhvr>
                                        <p:cTn id="29" dur="1000" fill="hold"/>
                                        <p:tgtEl>
                                          <p:spTgt spid="220"/>
                                        </p:tgtEl>
                                        <p:attrNameLst>
                                          <p:attrName>ppt_x</p:attrName>
                                        </p:attrNameLst>
                                      </p:cBhvr>
                                      <p:tavLst>
                                        <p:tav tm="0">
                                          <p:val>
                                            <p:strVal val="#ppt_x"/>
                                          </p:val>
                                        </p:tav>
                                        <p:tav tm="100000">
                                          <p:val>
                                            <p:strVal val="#ppt_x"/>
                                          </p:val>
                                        </p:tav>
                                      </p:tavLst>
                                    </p:anim>
                                    <p:anim calcmode="lin" valueType="num">
                                      <p:cBhvr>
                                        <p:cTn id="30" dur="1000" fill="hold"/>
                                        <p:tgtEl>
                                          <p:spTgt spid="22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21"/>
                                        </p:tgtEl>
                                        <p:attrNameLst>
                                          <p:attrName>style.visibility</p:attrName>
                                        </p:attrNameLst>
                                      </p:cBhvr>
                                      <p:to>
                                        <p:strVal val="visible"/>
                                      </p:to>
                                    </p:set>
                                    <p:animEffect transition="in" filter="fade">
                                      <p:cBhvr>
                                        <p:cTn id="35" dur="1000"/>
                                        <p:tgtEl>
                                          <p:spTgt spid="221"/>
                                        </p:tgtEl>
                                      </p:cBhvr>
                                    </p:animEffect>
                                    <p:anim calcmode="lin" valueType="num">
                                      <p:cBhvr>
                                        <p:cTn id="36" dur="1000" fill="hold"/>
                                        <p:tgtEl>
                                          <p:spTgt spid="221"/>
                                        </p:tgtEl>
                                        <p:attrNameLst>
                                          <p:attrName>ppt_x</p:attrName>
                                        </p:attrNameLst>
                                      </p:cBhvr>
                                      <p:tavLst>
                                        <p:tav tm="0">
                                          <p:val>
                                            <p:strVal val="#ppt_x"/>
                                          </p:val>
                                        </p:tav>
                                        <p:tav tm="100000">
                                          <p:val>
                                            <p:strVal val="#ppt_x"/>
                                          </p:val>
                                        </p:tav>
                                      </p:tavLst>
                                    </p:anim>
                                    <p:anim calcmode="lin" valueType="num">
                                      <p:cBhvr>
                                        <p:cTn id="37" dur="1000" fill="hold"/>
                                        <p:tgtEl>
                                          <p:spTgt spid="2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 grpId="0" animBg="1"/>
      <p:bldP spid="216" grpId="0" animBg="1"/>
      <p:bldP spid="502" grpId="0" animBg="1"/>
      <p:bldP spid="220" grpId="0" animBg="1"/>
      <p:bldP spid="22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449" name="矩形"/>
          <p:cNvSpPr/>
          <p:nvPr/>
        </p:nvSpPr>
        <p:spPr>
          <a:xfrm>
            <a:off x="1425064" y="305039"/>
            <a:ext cx="3422842"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考点3：法律关系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sp>
        <p:nvSpPr>
          <p:cNvPr id="450" name="文本框"/>
          <p:cNvSpPr txBox="1"/>
          <p:nvPr/>
        </p:nvSpPr>
        <p:spPr>
          <a:xfrm>
            <a:off x="817672" y="1451441"/>
            <a:ext cx="9747591" cy="92202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【例题2</a:t>
            </a:r>
            <a:r>
              <a:rPr lang="zh-CN" altLang="en-US"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多选】下列各项中，属于法律关系客体的有（   ）。</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A</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数字人民币	　B</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电子商务平台经营者	　　C</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支付账户	　　　D</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个人消费信息数据</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451" name="文本框"/>
          <p:cNvSpPr txBox="1"/>
          <p:nvPr/>
        </p:nvSpPr>
        <p:spPr>
          <a:xfrm>
            <a:off x="842583" y="2518225"/>
            <a:ext cx="1707146" cy="3581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【答案】ACD</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452" name="文本框"/>
          <p:cNvSpPr txBox="1"/>
          <p:nvPr/>
        </p:nvSpPr>
        <p:spPr>
          <a:xfrm>
            <a:off x="820602" y="3349818"/>
            <a:ext cx="10565263" cy="1337945"/>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【例题3</a:t>
            </a:r>
            <a:r>
              <a:rPr lang="zh-CN" altLang="en-US"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单选】甲企业和正大电脑专卖店签订了一份购买50台电脑的合同，该买卖合同中，50台电脑属于（   ）。</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A</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法律关系的主体	B</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法律关系的内容	C</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法律关系的事实	D</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法律关系的客体</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453" name="文本框"/>
          <p:cNvSpPr txBox="1"/>
          <p:nvPr/>
        </p:nvSpPr>
        <p:spPr>
          <a:xfrm>
            <a:off x="817527" y="4730778"/>
            <a:ext cx="9056083" cy="891540"/>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【解析】50台电脑属于法律关系的客体，甲企业和正大电脑专卖店属于法律关系的主体。</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fontAlgn="auto">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【答案】D</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50"/>
                                        </p:tgtEl>
                                        <p:attrNameLst>
                                          <p:attrName>style.visibility</p:attrName>
                                        </p:attrNameLst>
                                      </p:cBhvr>
                                      <p:to>
                                        <p:strVal val="visible"/>
                                      </p:to>
                                    </p:set>
                                    <p:animEffect transition="in" filter="fade">
                                      <p:cBhvr>
                                        <p:cTn id="7" dur="1000"/>
                                        <p:tgtEl>
                                          <p:spTgt spid="450"/>
                                        </p:tgtEl>
                                      </p:cBhvr>
                                    </p:animEffect>
                                    <p:anim calcmode="lin" valueType="num">
                                      <p:cBhvr>
                                        <p:cTn id="8" dur="1000" fill="hold"/>
                                        <p:tgtEl>
                                          <p:spTgt spid="450"/>
                                        </p:tgtEl>
                                        <p:attrNameLst>
                                          <p:attrName>ppt_x</p:attrName>
                                        </p:attrNameLst>
                                      </p:cBhvr>
                                      <p:tavLst>
                                        <p:tav tm="0">
                                          <p:val>
                                            <p:strVal val="#ppt_x"/>
                                          </p:val>
                                        </p:tav>
                                        <p:tav tm="100000">
                                          <p:val>
                                            <p:strVal val="#ppt_x"/>
                                          </p:val>
                                        </p:tav>
                                      </p:tavLst>
                                    </p:anim>
                                    <p:anim calcmode="lin" valueType="num">
                                      <p:cBhvr>
                                        <p:cTn id="9" dur="1000" fill="hold"/>
                                        <p:tgtEl>
                                          <p:spTgt spid="45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51"/>
                                        </p:tgtEl>
                                        <p:attrNameLst>
                                          <p:attrName>style.visibility</p:attrName>
                                        </p:attrNameLst>
                                      </p:cBhvr>
                                      <p:to>
                                        <p:strVal val="visible"/>
                                      </p:to>
                                    </p:set>
                                    <p:animEffect transition="in" filter="fade">
                                      <p:cBhvr>
                                        <p:cTn id="14" dur="1000"/>
                                        <p:tgtEl>
                                          <p:spTgt spid="451"/>
                                        </p:tgtEl>
                                      </p:cBhvr>
                                    </p:animEffect>
                                    <p:anim calcmode="lin" valueType="num">
                                      <p:cBhvr>
                                        <p:cTn id="15" dur="1000" fill="hold"/>
                                        <p:tgtEl>
                                          <p:spTgt spid="451"/>
                                        </p:tgtEl>
                                        <p:attrNameLst>
                                          <p:attrName>ppt_x</p:attrName>
                                        </p:attrNameLst>
                                      </p:cBhvr>
                                      <p:tavLst>
                                        <p:tav tm="0">
                                          <p:val>
                                            <p:strVal val="#ppt_x"/>
                                          </p:val>
                                        </p:tav>
                                        <p:tav tm="100000">
                                          <p:val>
                                            <p:strVal val="#ppt_x"/>
                                          </p:val>
                                        </p:tav>
                                      </p:tavLst>
                                    </p:anim>
                                    <p:anim calcmode="lin" valueType="num">
                                      <p:cBhvr>
                                        <p:cTn id="16" dur="1000" fill="hold"/>
                                        <p:tgtEl>
                                          <p:spTgt spid="45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52"/>
                                        </p:tgtEl>
                                        <p:attrNameLst>
                                          <p:attrName>style.visibility</p:attrName>
                                        </p:attrNameLst>
                                      </p:cBhvr>
                                      <p:to>
                                        <p:strVal val="visible"/>
                                      </p:to>
                                    </p:set>
                                    <p:animEffect transition="in" filter="fade">
                                      <p:cBhvr>
                                        <p:cTn id="21" dur="1000"/>
                                        <p:tgtEl>
                                          <p:spTgt spid="452"/>
                                        </p:tgtEl>
                                      </p:cBhvr>
                                    </p:animEffect>
                                    <p:anim calcmode="lin" valueType="num">
                                      <p:cBhvr>
                                        <p:cTn id="22" dur="1000" fill="hold"/>
                                        <p:tgtEl>
                                          <p:spTgt spid="452"/>
                                        </p:tgtEl>
                                        <p:attrNameLst>
                                          <p:attrName>ppt_x</p:attrName>
                                        </p:attrNameLst>
                                      </p:cBhvr>
                                      <p:tavLst>
                                        <p:tav tm="0">
                                          <p:val>
                                            <p:strVal val="#ppt_x"/>
                                          </p:val>
                                        </p:tav>
                                        <p:tav tm="100000">
                                          <p:val>
                                            <p:strVal val="#ppt_x"/>
                                          </p:val>
                                        </p:tav>
                                      </p:tavLst>
                                    </p:anim>
                                    <p:anim calcmode="lin" valueType="num">
                                      <p:cBhvr>
                                        <p:cTn id="23" dur="1000" fill="hold"/>
                                        <p:tgtEl>
                                          <p:spTgt spid="45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53"/>
                                        </p:tgtEl>
                                        <p:attrNameLst>
                                          <p:attrName>style.visibility</p:attrName>
                                        </p:attrNameLst>
                                      </p:cBhvr>
                                      <p:to>
                                        <p:strVal val="visible"/>
                                      </p:to>
                                    </p:set>
                                    <p:animEffect transition="in" filter="fade">
                                      <p:cBhvr>
                                        <p:cTn id="28" dur="1000"/>
                                        <p:tgtEl>
                                          <p:spTgt spid="453"/>
                                        </p:tgtEl>
                                      </p:cBhvr>
                                    </p:animEffect>
                                    <p:anim calcmode="lin" valueType="num">
                                      <p:cBhvr>
                                        <p:cTn id="29" dur="1000" fill="hold"/>
                                        <p:tgtEl>
                                          <p:spTgt spid="453"/>
                                        </p:tgtEl>
                                        <p:attrNameLst>
                                          <p:attrName>ppt_x</p:attrName>
                                        </p:attrNameLst>
                                      </p:cBhvr>
                                      <p:tavLst>
                                        <p:tav tm="0">
                                          <p:val>
                                            <p:strVal val="#ppt_x"/>
                                          </p:val>
                                        </p:tav>
                                        <p:tav tm="100000">
                                          <p:val>
                                            <p:strVal val="#ppt_x"/>
                                          </p:val>
                                        </p:tav>
                                      </p:tavLst>
                                    </p:anim>
                                    <p:anim calcmode="lin" valueType="num">
                                      <p:cBhvr>
                                        <p:cTn id="30" dur="1000" fill="hold"/>
                                        <p:tgtEl>
                                          <p:spTgt spid="45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 grpId="0" animBg="1"/>
      <p:bldP spid="451" grpId="0" animBg="1"/>
      <p:bldP spid="452" grpId="0" animBg="1"/>
      <p:bldP spid="45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grpSp>
        <p:nvGrpSpPr>
          <p:cNvPr id="42" name="组合"/>
          <p:cNvGrpSpPr/>
          <p:nvPr/>
        </p:nvGrpSpPr>
        <p:grpSpPr>
          <a:xfrm>
            <a:off x="2035895" y="2367818"/>
            <a:ext cx="2357994" cy="3819525"/>
            <a:chOff x="2035895" y="2367818"/>
            <a:chExt cx="2357994" cy="3819525"/>
          </a:xfrm>
        </p:grpSpPr>
        <p:sp>
          <p:nvSpPr>
            <p:cNvPr id="39" name="曲线"/>
            <p:cNvSpPr/>
            <p:nvPr/>
          </p:nvSpPr>
          <p:spPr>
            <a:xfrm>
              <a:off x="2035895" y="2367818"/>
              <a:ext cx="2344889" cy="3819525"/>
            </a:xfrm>
            <a:custGeom>
              <a:avLst/>
              <a:gdLst>
                <a:gd name="T1" fmla="*/ 0 w 21600"/>
                <a:gd name="T2" fmla="*/ 0 h 21600"/>
                <a:gd name="T3" fmla="*/ 21600 w 21600"/>
                <a:gd name="T4" fmla="*/ 21600 h 21600"/>
              </a:gdLst>
              <a:ahLst/>
              <a:cxnLst/>
              <a:rect l="T1" t="T2" r="T3" b="T4"/>
              <a:pathLst>
                <a:path w="21600" h="21600">
                  <a:moveTo>
                    <a:pt x="10799" y="0"/>
                  </a:moveTo>
                  <a:cubicBezTo>
                    <a:pt x="11197" y="0"/>
                    <a:pt x="11596" y="52"/>
                    <a:pt x="11897" y="162"/>
                  </a:cubicBezTo>
                  <a:cubicBezTo>
                    <a:pt x="20499" y="3209"/>
                    <a:pt x="20499" y="3209"/>
                    <a:pt x="20499" y="3209"/>
                  </a:cubicBezTo>
                  <a:cubicBezTo>
                    <a:pt x="21100" y="3423"/>
                    <a:pt x="21599" y="3949"/>
                    <a:pt x="21599" y="4385"/>
                  </a:cubicBezTo>
                  <a:lnTo>
                    <a:pt x="21599" y="7231"/>
                  </a:lnTo>
                  <a:lnTo>
                    <a:pt x="21599" y="8282"/>
                  </a:lnTo>
                  <a:lnTo>
                    <a:pt x="21599" y="10478"/>
                  </a:lnTo>
                  <a:lnTo>
                    <a:pt x="21599" y="11129"/>
                  </a:lnTo>
                  <a:lnTo>
                    <a:pt x="21599" y="13325"/>
                  </a:lnTo>
                  <a:lnTo>
                    <a:pt x="21599" y="14376"/>
                  </a:lnTo>
                  <a:lnTo>
                    <a:pt x="21599" y="17221"/>
                  </a:lnTo>
                  <a:cubicBezTo>
                    <a:pt x="21599" y="17647"/>
                    <a:pt x="21100" y="18180"/>
                    <a:pt x="20499" y="18398"/>
                  </a:cubicBezTo>
                  <a:cubicBezTo>
                    <a:pt x="11897" y="21443"/>
                    <a:pt x="11897" y="21443"/>
                    <a:pt x="11897" y="21443"/>
                  </a:cubicBezTo>
                  <a:cubicBezTo>
                    <a:pt x="11294" y="21651"/>
                    <a:pt x="10300" y="21651"/>
                    <a:pt x="9698" y="21443"/>
                  </a:cubicBezTo>
                  <a:cubicBezTo>
                    <a:pt x="1097" y="18398"/>
                    <a:pt x="1097" y="18398"/>
                    <a:pt x="1097" y="18398"/>
                  </a:cubicBezTo>
                  <a:cubicBezTo>
                    <a:pt x="496" y="18180"/>
                    <a:pt x="0" y="17647"/>
                    <a:pt x="0" y="17221"/>
                  </a:cubicBezTo>
                  <a:cubicBezTo>
                    <a:pt x="0" y="16078"/>
                    <a:pt x="0" y="15151"/>
                    <a:pt x="0" y="14395"/>
                  </a:cubicBezTo>
                  <a:lnTo>
                    <a:pt x="0" y="14376"/>
                  </a:lnTo>
                  <a:lnTo>
                    <a:pt x="0" y="13699"/>
                  </a:lnTo>
                  <a:lnTo>
                    <a:pt x="0" y="13325"/>
                  </a:lnTo>
                  <a:lnTo>
                    <a:pt x="0" y="13303"/>
                  </a:lnTo>
                  <a:lnTo>
                    <a:pt x="0" y="13109"/>
                  </a:lnTo>
                  <a:cubicBezTo>
                    <a:pt x="0" y="12929"/>
                    <a:pt x="0" y="12764"/>
                    <a:pt x="0" y="12617"/>
                  </a:cubicBezTo>
                  <a:lnTo>
                    <a:pt x="0" y="12364"/>
                  </a:lnTo>
                  <a:lnTo>
                    <a:pt x="0" y="12253"/>
                  </a:lnTo>
                  <a:lnTo>
                    <a:pt x="0" y="12212"/>
                  </a:lnTo>
                  <a:cubicBezTo>
                    <a:pt x="0" y="12033"/>
                    <a:pt x="0" y="11882"/>
                    <a:pt x="0" y="11756"/>
                  </a:cubicBezTo>
                  <a:lnTo>
                    <a:pt x="0" y="11550"/>
                  </a:lnTo>
                  <a:lnTo>
                    <a:pt x="0" y="11449"/>
                  </a:lnTo>
                  <a:lnTo>
                    <a:pt x="0" y="11314"/>
                  </a:lnTo>
                  <a:lnTo>
                    <a:pt x="0" y="11224"/>
                  </a:lnTo>
                  <a:cubicBezTo>
                    <a:pt x="0" y="11129"/>
                    <a:pt x="0" y="11129"/>
                    <a:pt x="0" y="11129"/>
                  </a:cubicBezTo>
                  <a:lnTo>
                    <a:pt x="0" y="10853"/>
                  </a:lnTo>
                  <a:lnTo>
                    <a:pt x="0" y="10500"/>
                  </a:lnTo>
                  <a:lnTo>
                    <a:pt x="0" y="10478"/>
                  </a:lnTo>
                  <a:lnTo>
                    <a:pt x="0" y="10262"/>
                  </a:lnTo>
                  <a:lnTo>
                    <a:pt x="0" y="9925"/>
                  </a:lnTo>
                  <a:lnTo>
                    <a:pt x="0" y="9770"/>
                  </a:lnTo>
                  <a:lnTo>
                    <a:pt x="0" y="9421"/>
                  </a:lnTo>
                  <a:lnTo>
                    <a:pt x="0" y="9406"/>
                  </a:lnTo>
                  <a:lnTo>
                    <a:pt x="0" y="9365"/>
                  </a:lnTo>
                  <a:lnTo>
                    <a:pt x="0" y="8985"/>
                  </a:lnTo>
                  <a:lnTo>
                    <a:pt x="0" y="8909"/>
                  </a:lnTo>
                  <a:lnTo>
                    <a:pt x="0" y="8610"/>
                  </a:lnTo>
                  <a:lnTo>
                    <a:pt x="0" y="8603"/>
                  </a:lnTo>
                  <a:lnTo>
                    <a:pt x="0" y="8467"/>
                  </a:lnTo>
                  <a:lnTo>
                    <a:pt x="0" y="8377"/>
                  </a:lnTo>
                  <a:lnTo>
                    <a:pt x="0" y="8294"/>
                  </a:lnTo>
                  <a:lnTo>
                    <a:pt x="0" y="8282"/>
                  </a:lnTo>
                  <a:lnTo>
                    <a:pt x="0" y="8029"/>
                  </a:lnTo>
                  <a:lnTo>
                    <a:pt x="0" y="7653"/>
                  </a:lnTo>
                  <a:lnTo>
                    <a:pt x="0" y="7640"/>
                  </a:lnTo>
                  <a:cubicBezTo>
                    <a:pt x="0" y="7231"/>
                    <a:pt x="0" y="7231"/>
                    <a:pt x="0" y="7231"/>
                  </a:cubicBezTo>
                  <a:lnTo>
                    <a:pt x="0" y="7078"/>
                  </a:lnTo>
                  <a:cubicBezTo>
                    <a:pt x="0" y="4385"/>
                    <a:pt x="0" y="4385"/>
                    <a:pt x="0" y="4385"/>
                  </a:cubicBezTo>
                  <a:cubicBezTo>
                    <a:pt x="0" y="3949"/>
                    <a:pt x="496" y="3423"/>
                    <a:pt x="1097" y="3209"/>
                  </a:cubicBezTo>
                  <a:cubicBezTo>
                    <a:pt x="9698" y="162"/>
                    <a:pt x="9698" y="162"/>
                    <a:pt x="9698" y="162"/>
                  </a:cubicBezTo>
                  <a:cubicBezTo>
                    <a:pt x="9999" y="52"/>
                    <a:pt x="10398" y="0"/>
                    <a:pt x="10799" y="0"/>
                  </a:cubicBezTo>
                  <a:close/>
                </a:path>
              </a:pathLst>
            </a:custGeom>
            <a:solidFill>
              <a:schemeClr val="accent4"/>
            </a:solidFill>
            <a:ln w="12700" cap="flat" cmpd="sng">
              <a:noFill/>
              <a:prstDash val="solid"/>
              <a:round/>
            </a:ln>
          </p:spPr>
          <p:txBody>
            <a:bodyPr rtlCol="0" anchor="ctr"/>
            <a:lstStyle/>
            <a:p>
              <a:pPr algn="ctr"/>
            </a:p>
          </p:txBody>
        </p:sp>
        <p:sp>
          <p:nvSpPr>
            <p:cNvPr id="40" name="矩形"/>
            <p:cNvSpPr/>
            <p:nvPr/>
          </p:nvSpPr>
          <p:spPr>
            <a:xfrm>
              <a:off x="2638950" y="2688798"/>
              <a:ext cx="1057092" cy="910589"/>
            </a:xfrm>
            <a:prstGeom prst="rect">
              <a:avLst/>
            </a:prstGeom>
            <a:noFill/>
            <a:ln w="9525" cap="flat" cmpd="sng">
              <a:noFill/>
              <a:prstDash val="solid"/>
              <a:miter/>
            </a:ln>
          </p:spPr>
          <p:txBody>
            <a:bodyPr vert="horz" wrap="square" lIns="91440" tIns="45720" rIns="91440" bIns="45720" anchor="t" anchorCtr="0">
              <a:spAutoFit/>
            </a:bodyPr>
            <a:lstStyle/>
            <a:p>
              <a:pPr marL="0" indent="0" algn="ctr">
                <a:lnSpc>
                  <a:spcPct val="100000"/>
                </a:lnSpc>
                <a:spcBef>
                  <a:spcPts val="0"/>
                </a:spcBef>
                <a:spcAft>
                  <a:spcPts val="0"/>
                </a:spcAft>
                <a:buNone/>
              </a:pPr>
              <a:r>
                <a:rPr lang="en-US" altLang="zh-CN" sz="5400" b="0" i="0" u="none" strike="noStrike" kern="1200" cap="none" spc="0" baseline="0">
                  <a:solidFill>
                    <a:srgbClr val="BEFAFF"/>
                  </a:solidFill>
                  <a:latin typeface="Agency FB" panose="020B0503020202020204" pitchFamily="34" charset="0"/>
                  <a:ea typeface="微软雅黑" panose="020B0503020204020204" charset="-122"/>
                  <a:cs typeface="Arial" panose="020B0604020202020204" pitchFamily="34" charset="0"/>
                </a:rPr>
                <a:t>1</a:t>
              </a:r>
              <a:endParaRPr lang="zh-CN" altLang="en-US" sz="5400" b="0" i="0" u="none" strike="noStrike" kern="1200" cap="none" spc="0" baseline="0">
                <a:solidFill>
                  <a:srgbClr val="BEFAFF"/>
                </a:solidFill>
                <a:latin typeface="Agency FB" panose="020B0503020202020204" pitchFamily="34" charset="0"/>
                <a:ea typeface="微软雅黑" panose="020B0503020204020204" charset="-122"/>
                <a:cs typeface="Arial" panose="020B0604020202020204" pitchFamily="34" charset="0"/>
              </a:endParaRPr>
            </a:p>
          </p:txBody>
        </p:sp>
        <p:sp>
          <p:nvSpPr>
            <p:cNvPr id="41" name="矩形"/>
            <p:cNvSpPr/>
            <p:nvPr/>
          </p:nvSpPr>
          <p:spPr>
            <a:xfrm>
              <a:off x="2035895" y="3378851"/>
              <a:ext cx="2357994" cy="2306002"/>
            </a:xfrm>
            <a:prstGeom prst="rect">
              <a:avLst/>
            </a:prstGeom>
            <a:noFill/>
            <a:ln w="9525" cap="flat" cmpd="sng">
              <a:noFill/>
              <a:prstDash val="solid"/>
              <a:miter/>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2000" b="1"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rPr>
                <a:t>       法律基础</a:t>
              </a:r>
              <a:br>
                <a:rPr lang="zh-CN" altLang="en-US" sz="2000" b="1"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rPr>
              </a:br>
              <a:r>
                <a:rPr lang="en-US" altLang="zh-CN" sz="2000" b="0"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rPr>
                <a:t>1．</a:t>
              </a:r>
              <a:r>
                <a:rPr lang="zh-CN" altLang="en-US" sz="2000" b="0"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rPr>
                <a:t>法的本质与特征</a:t>
              </a:r>
              <a:br>
                <a:rPr lang="zh-CN" altLang="en-US" sz="2000" b="0"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rPr>
              </a:br>
              <a:r>
                <a:rPr lang="en-US" altLang="zh-CN" sz="2000" b="0"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rPr>
                <a:t>2．</a:t>
              </a:r>
              <a:r>
                <a:rPr lang="zh-CN" altLang="en-US" sz="2000" b="0"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rPr>
                <a:t>法的分类和渊源</a:t>
              </a:r>
              <a:br>
                <a:rPr lang="zh-CN" altLang="en-US" sz="2000" b="0"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rPr>
              </a:br>
              <a:r>
                <a:rPr lang="en-US" altLang="zh-CN" sz="2000" b="0"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rPr>
                <a:t>3．</a:t>
              </a:r>
              <a:r>
                <a:rPr lang="zh-CN" altLang="en-US" sz="2000" b="0"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rPr>
                <a:t>法律关系</a:t>
              </a:r>
              <a:br>
                <a:rPr lang="zh-CN" altLang="en-US" sz="2000" b="0"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rPr>
              </a:br>
              <a:r>
                <a:rPr lang="en-US" altLang="zh-CN" sz="2000" b="0"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rPr>
                <a:t>4．</a:t>
              </a:r>
              <a:r>
                <a:rPr lang="zh-CN" altLang="en-US" sz="2000" b="0"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rPr>
                <a:t>法律事实</a:t>
              </a:r>
              <a:endParaRPr lang="zh-CN" altLang="en-US" sz="2000" b="0"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endParaRPr>
            </a:p>
          </p:txBody>
        </p:sp>
      </p:grpSp>
      <p:grpSp>
        <p:nvGrpSpPr>
          <p:cNvPr id="46" name="组合"/>
          <p:cNvGrpSpPr/>
          <p:nvPr/>
        </p:nvGrpSpPr>
        <p:grpSpPr>
          <a:xfrm>
            <a:off x="4943699" y="2367818"/>
            <a:ext cx="2574097" cy="3819525"/>
            <a:chOff x="4943699" y="2367818"/>
            <a:chExt cx="2574097" cy="3819525"/>
          </a:xfrm>
        </p:grpSpPr>
        <p:sp>
          <p:nvSpPr>
            <p:cNvPr id="43" name="曲线"/>
            <p:cNvSpPr/>
            <p:nvPr/>
          </p:nvSpPr>
          <p:spPr>
            <a:xfrm>
              <a:off x="4996941" y="2367818"/>
              <a:ext cx="2344889" cy="3819525"/>
            </a:xfrm>
            <a:custGeom>
              <a:avLst/>
              <a:gdLst>
                <a:gd name="T1" fmla="*/ 0 w 21600"/>
                <a:gd name="T2" fmla="*/ 0 h 21600"/>
                <a:gd name="T3" fmla="*/ 21600 w 21600"/>
                <a:gd name="T4" fmla="*/ 21600 h 21600"/>
              </a:gdLst>
              <a:ahLst/>
              <a:cxnLst/>
              <a:rect l="T1" t="T2" r="T3" b="T4"/>
              <a:pathLst>
                <a:path w="21600" h="21600">
                  <a:moveTo>
                    <a:pt x="10799" y="0"/>
                  </a:moveTo>
                  <a:cubicBezTo>
                    <a:pt x="11199" y="0"/>
                    <a:pt x="11597" y="52"/>
                    <a:pt x="11898" y="162"/>
                  </a:cubicBezTo>
                  <a:cubicBezTo>
                    <a:pt x="20500" y="3209"/>
                    <a:pt x="20500" y="3209"/>
                    <a:pt x="20500" y="3209"/>
                  </a:cubicBezTo>
                  <a:cubicBezTo>
                    <a:pt x="21103" y="3423"/>
                    <a:pt x="21600" y="3949"/>
                    <a:pt x="21600" y="4385"/>
                  </a:cubicBezTo>
                  <a:lnTo>
                    <a:pt x="21600" y="7231"/>
                  </a:lnTo>
                  <a:lnTo>
                    <a:pt x="21600" y="8282"/>
                  </a:lnTo>
                  <a:lnTo>
                    <a:pt x="21600" y="10478"/>
                  </a:lnTo>
                  <a:lnTo>
                    <a:pt x="21600" y="11129"/>
                  </a:lnTo>
                  <a:lnTo>
                    <a:pt x="21600" y="13325"/>
                  </a:lnTo>
                  <a:lnTo>
                    <a:pt x="21600" y="14376"/>
                  </a:lnTo>
                  <a:lnTo>
                    <a:pt x="21600" y="17221"/>
                  </a:lnTo>
                  <a:cubicBezTo>
                    <a:pt x="21600" y="17647"/>
                    <a:pt x="21103" y="18180"/>
                    <a:pt x="20500" y="18398"/>
                  </a:cubicBezTo>
                  <a:cubicBezTo>
                    <a:pt x="11898" y="21443"/>
                    <a:pt x="11898" y="21443"/>
                    <a:pt x="11898" y="21443"/>
                  </a:cubicBezTo>
                  <a:cubicBezTo>
                    <a:pt x="11294" y="21651"/>
                    <a:pt x="10302" y="21651"/>
                    <a:pt x="9700" y="21443"/>
                  </a:cubicBezTo>
                  <a:cubicBezTo>
                    <a:pt x="1099" y="18398"/>
                    <a:pt x="1099" y="18398"/>
                    <a:pt x="1099" y="18398"/>
                  </a:cubicBezTo>
                  <a:cubicBezTo>
                    <a:pt x="495" y="18180"/>
                    <a:pt x="0" y="17647"/>
                    <a:pt x="0" y="17221"/>
                  </a:cubicBezTo>
                  <a:cubicBezTo>
                    <a:pt x="0" y="16078"/>
                    <a:pt x="0" y="15151"/>
                    <a:pt x="0" y="14395"/>
                  </a:cubicBezTo>
                  <a:lnTo>
                    <a:pt x="0" y="14376"/>
                  </a:lnTo>
                  <a:lnTo>
                    <a:pt x="0" y="13699"/>
                  </a:lnTo>
                  <a:lnTo>
                    <a:pt x="0" y="13325"/>
                  </a:lnTo>
                  <a:lnTo>
                    <a:pt x="0" y="13303"/>
                  </a:lnTo>
                  <a:lnTo>
                    <a:pt x="0" y="13109"/>
                  </a:lnTo>
                  <a:cubicBezTo>
                    <a:pt x="0" y="12929"/>
                    <a:pt x="0" y="12764"/>
                    <a:pt x="0" y="12617"/>
                  </a:cubicBezTo>
                  <a:lnTo>
                    <a:pt x="0" y="12364"/>
                  </a:lnTo>
                  <a:lnTo>
                    <a:pt x="0" y="12253"/>
                  </a:lnTo>
                  <a:lnTo>
                    <a:pt x="0" y="12212"/>
                  </a:lnTo>
                  <a:cubicBezTo>
                    <a:pt x="0" y="12033"/>
                    <a:pt x="0" y="11882"/>
                    <a:pt x="0" y="11756"/>
                  </a:cubicBezTo>
                  <a:lnTo>
                    <a:pt x="0" y="11550"/>
                  </a:lnTo>
                  <a:lnTo>
                    <a:pt x="0" y="11449"/>
                  </a:lnTo>
                  <a:lnTo>
                    <a:pt x="0" y="11314"/>
                  </a:lnTo>
                  <a:lnTo>
                    <a:pt x="0" y="11224"/>
                  </a:lnTo>
                  <a:cubicBezTo>
                    <a:pt x="0" y="11129"/>
                    <a:pt x="0" y="11129"/>
                    <a:pt x="0" y="11129"/>
                  </a:cubicBezTo>
                  <a:lnTo>
                    <a:pt x="0" y="10853"/>
                  </a:lnTo>
                  <a:lnTo>
                    <a:pt x="0" y="10500"/>
                  </a:lnTo>
                  <a:lnTo>
                    <a:pt x="0" y="10478"/>
                  </a:lnTo>
                  <a:lnTo>
                    <a:pt x="0" y="10262"/>
                  </a:lnTo>
                  <a:lnTo>
                    <a:pt x="0" y="9925"/>
                  </a:lnTo>
                  <a:lnTo>
                    <a:pt x="0" y="9770"/>
                  </a:lnTo>
                  <a:lnTo>
                    <a:pt x="0" y="9421"/>
                  </a:lnTo>
                  <a:lnTo>
                    <a:pt x="0" y="9406"/>
                  </a:lnTo>
                  <a:lnTo>
                    <a:pt x="0" y="9365"/>
                  </a:lnTo>
                  <a:lnTo>
                    <a:pt x="0" y="8985"/>
                  </a:lnTo>
                  <a:lnTo>
                    <a:pt x="0" y="8909"/>
                  </a:lnTo>
                  <a:lnTo>
                    <a:pt x="0" y="8610"/>
                  </a:lnTo>
                  <a:lnTo>
                    <a:pt x="0" y="8603"/>
                  </a:lnTo>
                  <a:lnTo>
                    <a:pt x="0" y="8467"/>
                  </a:lnTo>
                  <a:lnTo>
                    <a:pt x="0" y="8377"/>
                  </a:lnTo>
                  <a:lnTo>
                    <a:pt x="0" y="8294"/>
                  </a:lnTo>
                  <a:lnTo>
                    <a:pt x="0" y="8282"/>
                  </a:lnTo>
                  <a:lnTo>
                    <a:pt x="0" y="8029"/>
                  </a:lnTo>
                  <a:lnTo>
                    <a:pt x="0" y="7653"/>
                  </a:lnTo>
                  <a:lnTo>
                    <a:pt x="0" y="7640"/>
                  </a:lnTo>
                  <a:cubicBezTo>
                    <a:pt x="0" y="7231"/>
                    <a:pt x="0" y="7231"/>
                    <a:pt x="0" y="7231"/>
                  </a:cubicBezTo>
                  <a:lnTo>
                    <a:pt x="0" y="7078"/>
                  </a:lnTo>
                  <a:cubicBezTo>
                    <a:pt x="0" y="4385"/>
                    <a:pt x="0" y="4385"/>
                    <a:pt x="0" y="4385"/>
                  </a:cubicBezTo>
                  <a:cubicBezTo>
                    <a:pt x="0" y="3949"/>
                    <a:pt x="495" y="3423"/>
                    <a:pt x="1099" y="3209"/>
                  </a:cubicBezTo>
                  <a:cubicBezTo>
                    <a:pt x="9700" y="162"/>
                    <a:pt x="9700" y="162"/>
                    <a:pt x="9700" y="162"/>
                  </a:cubicBezTo>
                  <a:cubicBezTo>
                    <a:pt x="10001" y="52"/>
                    <a:pt x="10399" y="0"/>
                    <a:pt x="10799" y="0"/>
                  </a:cubicBezTo>
                  <a:close/>
                </a:path>
              </a:pathLst>
            </a:custGeom>
            <a:solidFill>
              <a:schemeClr val="accent4"/>
            </a:solidFill>
            <a:ln w="12700" cap="flat" cmpd="sng">
              <a:noFill/>
              <a:prstDash val="solid"/>
              <a:round/>
            </a:ln>
          </p:spPr>
          <p:txBody>
            <a:bodyPr rtlCol="0" anchor="ctr"/>
            <a:lstStyle/>
            <a:p>
              <a:pPr algn="ctr"/>
            </a:p>
          </p:txBody>
        </p:sp>
        <p:sp>
          <p:nvSpPr>
            <p:cNvPr id="44" name="矩形"/>
            <p:cNvSpPr/>
            <p:nvPr/>
          </p:nvSpPr>
          <p:spPr>
            <a:xfrm>
              <a:off x="5567412" y="2694818"/>
              <a:ext cx="1057092" cy="910590"/>
            </a:xfrm>
            <a:prstGeom prst="rect">
              <a:avLst/>
            </a:prstGeom>
            <a:noFill/>
            <a:ln w="9525" cap="flat" cmpd="sng">
              <a:noFill/>
              <a:prstDash val="solid"/>
              <a:miter/>
            </a:ln>
          </p:spPr>
          <p:txBody>
            <a:bodyPr vert="horz" wrap="square" lIns="91440" tIns="45720" rIns="91440" bIns="45720" anchor="t" anchorCtr="0">
              <a:spAutoFit/>
            </a:bodyPr>
            <a:lstStyle/>
            <a:p>
              <a:pPr marL="0" indent="0" algn="ctr">
                <a:lnSpc>
                  <a:spcPct val="100000"/>
                </a:lnSpc>
                <a:spcBef>
                  <a:spcPts val="0"/>
                </a:spcBef>
                <a:spcAft>
                  <a:spcPts val="0"/>
                </a:spcAft>
                <a:buNone/>
              </a:pPr>
              <a:r>
                <a:rPr lang="en-US" altLang="zh-CN" sz="5400" b="0" i="0" u="none" strike="noStrike" kern="1200" cap="none" spc="0" baseline="0">
                  <a:solidFill>
                    <a:srgbClr val="BEFAFF"/>
                  </a:solidFill>
                  <a:latin typeface="Agency FB" panose="020B0503020202020204" pitchFamily="34" charset="0"/>
                  <a:ea typeface="微软雅黑" panose="020B0503020204020204" charset="-122"/>
                  <a:cs typeface="Arial" panose="020B0604020202020204" pitchFamily="34" charset="0"/>
                </a:rPr>
                <a:t>2</a:t>
              </a:r>
              <a:endParaRPr lang="zh-CN" altLang="en-US" sz="5400" b="0" i="0" u="none" strike="noStrike" kern="1200" cap="none" spc="0" baseline="0">
                <a:solidFill>
                  <a:srgbClr val="BEFAFF"/>
                </a:solidFill>
                <a:latin typeface="Agency FB" panose="020B0503020202020204" pitchFamily="34" charset="0"/>
                <a:ea typeface="微软雅黑" panose="020B0503020204020204" charset="-122"/>
                <a:cs typeface="Arial" panose="020B0604020202020204" pitchFamily="34" charset="0"/>
              </a:endParaRPr>
            </a:p>
          </p:txBody>
        </p:sp>
        <p:sp>
          <p:nvSpPr>
            <p:cNvPr id="45" name="矩形"/>
            <p:cNvSpPr/>
            <p:nvPr/>
          </p:nvSpPr>
          <p:spPr>
            <a:xfrm>
              <a:off x="4943699" y="3399610"/>
              <a:ext cx="2574097" cy="1420177"/>
            </a:xfrm>
            <a:prstGeom prst="rect">
              <a:avLst/>
            </a:prstGeom>
            <a:noFill/>
            <a:ln w="9525" cap="flat" cmpd="sng">
              <a:noFill/>
              <a:prstDash val="solid"/>
              <a:miter/>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2000" b="1"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rPr>
                <a:t>         法律主体</a:t>
              </a:r>
              <a:br>
                <a:rPr lang="zh-CN" altLang="en-US" sz="2000" b="1"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rPr>
              </a:br>
              <a:r>
                <a:rPr lang="en-US" altLang="zh-CN" sz="2000" b="0"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rPr>
                <a:t>1．</a:t>
              </a:r>
              <a:r>
                <a:rPr lang="zh-CN" altLang="en-US" sz="2000" b="0"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rPr>
                <a:t>法律主体的分类</a:t>
              </a:r>
              <a:r>
                <a:rPr lang="en-US" altLang="zh-CN" sz="2000" b="0"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rPr>
                <a:t>        2．</a:t>
              </a:r>
              <a:r>
                <a:rPr lang="zh-CN" altLang="en-US" sz="2000" b="0"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rPr>
                <a:t>法律主体资格</a:t>
              </a:r>
              <a:endParaRPr lang="zh-CN" altLang="en-US" sz="2000" b="0"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endParaRPr>
            </a:p>
          </p:txBody>
        </p:sp>
      </p:grpSp>
      <p:grpSp>
        <p:nvGrpSpPr>
          <p:cNvPr id="50" name="组合"/>
          <p:cNvGrpSpPr/>
          <p:nvPr/>
        </p:nvGrpSpPr>
        <p:grpSpPr>
          <a:xfrm>
            <a:off x="7957995" y="2367818"/>
            <a:ext cx="2344888" cy="3819525"/>
            <a:chOff x="7957995" y="2367818"/>
            <a:chExt cx="2344888" cy="3819525"/>
          </a:xfrm>
        </p:grpSpPr>
        <p:sp>
          <p:nvSpPr>
            <p:cNvPr id="47" name="曲线"/>
            <p:cNvSpPr/>
            <p:nvPr/>
          </p:nvSpPr>
          <p:spPr>
            <a:xfrm>
              <a:off x="7957995" y="2367818"/>
              <a:ext cx="2344888" cy="3819525"/>
            </a:xfrm>
            <a:custGeom>
              <a:avLst/>
              <a:gdLst>
                <a:gd name="T1" fmla="*/ 0 w 21600"/>
                <a:gd name="T2" fmla="*/ 0 h 21600"/>
                <a:gd name="T3" fmla="*/ 21600 w 21600"/>
                <a:gd name="T4" fmla="*/ 21600 h 21600"/>
              </a:gdLst>
              <a:ahLst/>
              <a:cxnLst/>
              <a:rect l="T1" t="T2" r="T3" b="T4"/>
              <a:pathLst>
                <a:path w="21600" h="21600">
                  <a:moveTo>
                    <a:pt x="10798" y="0"/>
                  </a:moveTo>
                  <a:cubicBezTo>
                    <a:pt x="11199" y="0"/>
                    <a:pt x="11595" y="52"/>
                    <a:pt x="11895" y="162"/>
                  </a:cubicBezTo>
                  <a:cubicBezTo>
                    <a:pt x="20499" y="3209"/>
                    <a:pt x="20499" y="3209"/>
                    <a:pt x="20499" y="3209"/>
                  </a:cubicBezTo>
                  <a:cubicBezTo>
                    <a:pt x="21101" y="3423"/>
                    <a:pt x="21597" y="3949"/>
                    <a:pt x="21597" y="4385"/>
                  </a:cubicBezTo>
                  <a:lnTo>
                    <a:pt x="21597" y="7231"/>
                  </a:lnTo>
                  <a:lnTo>
                    <a:pt x="21597" y="8282"/>
                  </a:lnTo>
                  <a:lnTo>
                    <a:pt x="21597" y="10478"/>
                  </a:lnTo>
                  <a:lnTo>
                    <a:pt x="21597" y="11129"/>
                  </a:lnTo>
                  <a:lnTo>
                    <a:pt x="21597" y="13325"/>
                  </a:lnTo>
                  <a:lnTo>
                    <a:pt x="21597" y="14376"/>
                  </a:lnTo>
                  <a:lnTo>
                    <a:pt x="21597" y="17221"/>
                  </a:lnTo>
                  <a:cubicBezTo>
                    <a:pt x="21597" y="17647"/>
                    <a:pt x="21101" y="18180"/>
                    <a:pt x="20499" y="18398"/>
                  </a:cubicBezTo>
                  <a:cubicBezTo>
                    <a:pt x="11895" y="21443"/>
                    <a:pt x="11895" y="21443"/>
                    <a:pt x="11895" y="21443"/>
                  </a:cubicBezTo>
                  <a:cubicBezTo>
                    <a:pt x="11295" y="21651"/>
                    <a:pt x="10302" y="21651"/>
                    <a:pt x="9699" y="21443"/>
                  </a:cubicBezTo>
                  <a:cubicBezTo>
                    <a:pt x="1099" y="18398"/>
                    <a:pt x="1099" y="18398"/>
                    <a:pt x="1099" y="18398"/>
                  </a:cubicBezTo>
                  <a:cubicBezTo>
                    <a:pt x="495" y="18180"/>
                    <a:pt x="0" y="17647"/>
                    <a:pt x="0" y="17221"/>
                  </a:cubicBezTo>
                  <a:cubicBezTo>
                    <a:pt x="0" y="16078"/>
                    <a:pt x="0" y="15151"/>
                    <a:pt x="0" y="14395"/>
                  </a:cubicBezTo>
                  <a:lnTo>
                    <a:pt x="0" y="14376"/>
                  </a:lnTo>
                  <a:lnTo>
                    <a:pt x="0" y="13699"/>
                  </a:lnTo>
                  <a:lnTo>
                    <a:pt x="0" y="13325"/>
                  </a:lnTo>
                  <a:lnTo>
                    <a:pt x="0" y="13303"/>
                  </a:lnTo>
                  <a:lnTo>
                    <a:pt x="0" y="13109"/>
                  </a:lnTo>
                  <a:cubicBezTo>
                    <a:pt x="0" y="12929"/>
                    <a:pt x="0" y="12764"/>
                    <a:pt x="0" y="12617"/>
                  </a:cubicBezTo>
                  <a:lnTo>
                    <a:pt x="0" y="12364"/>
                  </a:lnTo>
                  <a:lnTo>
                    <a:pt x="0" y="12253"/>
                  </a:lnTo>
                  <a:lnTo>
                    <a:pt x="0" y="12212"/>
                  </a:lnTo>
                  <a:cubicBezTo>
                    <a:pt x="0" y="12033"/>
                    <a:pt x="0" y="11882"/>
                    <a:pt x="0" y="11756"/>
                  </a:cubicBezTo>
                  <a:lnTo>
                    <a:pt x="0" y="11550"/>
                  </a:lnTo>
                  <a:lnTo>
                    <a:pt x="0" y="11449"/>
                  </a:lnTo>
                  <a:lnTo>
                    <a:pt x="0" y="11314"/>
                  </a:lnTo>
                  <a:lnTo>
                    <a:pt x="0" y="11224"/>
                  </a:lnTo>
                  <a:cubicBezTo>
                    <a:pt x="0" y="11129"/>
                    <a:pt x="0" y="11129"/>
                    <a:pt x="0" y="11129"/>
                  </a:cubicBezTo>
                  <a:lnTo>
                    <a:pt x="0" y="10853"/>
                  </a:lnTo>
                  <a:lnTo>
                    <a:pt x="0" y="10500"/>
                  </a:lnTo>
                  <a:lnTo>
                    <a:pt x="0" y="10478"/>
                  </a:lnTo>
                  <a:lnTo>
                    <a:pt x="0" y="10262"/>
                  </a:lnTo>
                  <a:lnTo>
                    <a:pt x="0" y="9925"/>
                  </a:lnTo>
                  <a:lnTo>
                    <a:pt x="0" y="9770"/>
                  </a:lnTo>
                  <a:lnTo>
                    <a:pt x="0" y="9421"/>
                  </a:lnTo>
                  <a:lnTo>
                    <a:pt x="0" y="9406"/>
                  </a:lnTo>
                  <a:lnTo>
                    <a:pt x="0" y="9365"/>
                  </a:lnTo>
                  <a:lnTo>
                    <a:pt x="0" y="8985"/>
                  </a:lnTo>
                  <a:lnTo>
                    <a:pt x="0" y="8909"/>
                  </a:lnTo>
                  <a:lnTo>
                    <a:pt x="0" y="8610"/>
                  </a:lnTo>
                  <a:lnTo>
                    <a:pt x="0" y="8603"/>
                  </a:lnTo>
                  <a:lnTo>
                    <a:pt x="0" y="8467"/>
                  </a:lnTo>
                  <a:lnTo>
                    <a:pt x="0" y="8377"/>
                  </a:lnTo>
                  <a:lnTo>
                    <a:pt x="0" y="8294"/>
                  </a:lnTo>
                  <a:lnTo>
                    <a:pt x="0" y="8282"/>
                  </a:lnTo>
                  <a:lnTo>
                    <a:pt x="0" y="8029"/>
                  </a:lnTo>
                  <a:lnTo>
                    <a:pt x="0" y="7653"/>
                  </a:lnTo>
                  <a:lnTo>
                    <a:pt x="0" y="7640"/>
                  </a:lnTo>
                  <a:cubicBezTo>
                    <a:pt x="0" y="7231"/>
                    <a:pt x="0" y="7231"/>
                    <a:pt x="0" y="7231"/>
                  </a:cubicBezTo>
                  <a:lnTo>
                    <a:pt x="0" y="7078"/>
                  </a:lnTo>
                  <a:cubicBezTo>
                    <a:pt x="0" y="4385"/>
                    <a:pt x="0" y="4385"/>
                    <a:pt x="0" y="4385"/>
                  </a:cubicBezTo>
                  <a:cubicBezTo>
                    <a:pt x="0" y="3949"/>
                    <a:pt x="495" y="3423"/>
                    <a:pt x="1099" y="3209"/>
                  </a:cubicBezTo>
                  <a:cubicBezTo>
                    <a:pt x="9699" y="162"/>
                    <a:pt x="9699" y="162"/>
                    <a:pt x="9699" y="162"/>
                  </a:cubicBezTo>
                  <a:cubicBezTo>
                    <a:pt x="9999" y="52"/>
                    <a:pt x="10398" y="0"/>
                    <a:pt x="10798" y="0"/>
                  </a:cubicBezTo>
                  <a:close/>
                </a:path>
              </a:pathLst>
            </a:custGeom>
            <a:solidFill>
              <a:schemeClr val="accent4"/>
            </a:solidFill>
            <a:ln w="12700" cap="flat" cmpd="sng">
              <a:noFill/>
              <a:prstDash val="solid"/>
              <a:round/>
            </a:ln>
          </p:spPr>
          <p:txBody>
            <a:bodyPr rtlCol="0" anchor="ctr"/>
            <a:lstStyle/>
            <a:p>
              <a:pPr algn="ctr"/>
            </a:p>
          </p:txBody>
        </p:sp>
        <p:sp>
          <p:nvSpPr>
            <p:cNvPr id="48" name="矩形"/>
            <p:cNvSpPr/>
            <p:nvPr/>
          </p:nvSpPr>
          <p:spPr>
            <a:xfrm>
              <a:off x="8613345" y="2694818"/>
              <a:ext cx="1057092" cy="910590"/>
            </a:xfrm>
            <a:prstGeom prst="rect">
              <a:avLst/>
            </a:prstGeom>
            <a:noFill/>
            <a:ln w="9525" cap="flat" cmpd="sng">
              <a:noFill/>
              <a:prstDash val="solid"/>
              <a:miter/>
            </a:ln>
          </p:spPr>
          <p:txBody>
            <a:bodyPr vert="horz" wrap="square" lIns="91440" tIns="45720" rIns="91440" bIns="45720" anchor="t" anchorCtr="0">
              <a:spAutoFit/>
            </a:bodyPr>
            <a:lstStyle/>
            <a:p>
              <a:pPr marL="0" indent="0" algn="ctr">
                <a:lnSpc>
                  <a:spcPct val="100000"/>
                </a:lnSpc>
                <a:spcBef>
                  <a:spcPts val="0"/>
                </a:spcBef>
                <a:spcAft>
                  <a:spcPts val="0"/>
                </a:spcAft>
                <a:buNone/>
              </a:pPr>
              <a:r>
                <a:rPr lang="en-US" altLang="zh-CN" sz="5400" b="0" i="0" u="none" strike="noStrike" kern="1200" cap="none" spc="0" baseline="0">
                  <a:solidFill>
                    <a:srgbClr val="BEFAFF"/>
                  </a:solidFill>
                  <a:latin typeface="Agency FB" panose="020B0503020202020204" pitchFamily="34" charset="0"/>
                  <a:ea typeface="微软雅黑" panose="020B0503020204020204" charset="-122"/>
                  <a:cs typeface="Arial" panose="020B0604020202020204" pitchFamily="34" charset="0"/>
                </a:rPr>
                <a:t>3</a:t>
              </a:r>
              <a:endParaRPr lang="zh-CN" altLang="en-US" sz="5400" b="0" i="0" u="none" strike="noStrike" kern="1200" cap="none" spc="0" baseline="0">
                <a:solidFill>
                  <a:srgbClr val="BEFAFF"/>
                </a:solidFill>
                <a:latin typeface="Agency FB" panose="020B0503020202020204" pitchFamily="34" charset="0"/>
                <a:ea typeface="微软雅黑" panose="020B0503020204020204" charset="-122"/>
                <a:cs typeface="Arial" panose="020B0604020202020204" pitchFamily="34" charset="0"/>
              </a:endParaRPr>
            </a:p>
          </p:txBody>
        </p:sp>
        <p:sp>
          <p:nvSpPr>
            <p:cNvPr id="49" name="矩形"/>
            <p:cNvSpPr/>
            <p:nvPr/>
          </p:nvSpPr>
          <p:spPr>
            <a:xfrm>
              <a:off x="8300216" y="3385690"/>
              <a:ext cx="1581701" cy="1420177"/>
            </a:xfrm>
            <a:prstGeom prst="rect">
              <a:avLst/>
            </a:prstGeom>
            <a:noFill/>
            <a:ln w="9525" cap="flat" cmpd="sng">
              <a:noFill/>
              <a:prstDash val="solid"/>
              <a:miter/>
            </a:ln>
          </p:spPr>
          <p:txBody>
            <a:bodyPr vert="horz" wrap="square" lIns="91440" tIns="45720" rIns="91440" bIns="45720" anchor="t" anchorCtr="0">
              <a:spAutoFit/>
            </a:bodyPr>
            <a:lstStyle/>
            <a:p>
              <a:pPr marL="0" indent="0" algn="ctr">
                <a:lnSpc>
                  <a:spcPct val="150000"/>
                </a:lnSpc>
                <a:spcBef>
                  <a:spcPts val="0"/>
                </a:spcBef>
                <a:spcAft>
                  <a:spcPts val="0"/>
                </a:spcAft>
                <a:buNone/>
              </a:pPr>
              <a:r>
                <a:rPr lang="zh-CN" altLang="en-US" sz="2000" b="1"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rPr>
                <a:t>法律责任</a:t>
              </a:r>
              <a:br>
                <a:rPr lang="zh-CN" altLang="en-US" sz="2000" b="1"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rPr>
              </a:br>
              <a:r>
                <a:rPr lang="zh-CN" altLang="en-US" sz="2000" b="0"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rPr>
                <a:t>法律责任的种类</a:t>
              </a:r>
              <a:endParaRPr lang="zh-CN" altLang="en-US" sz="2000" b="0" i="0" u="none" strike="noStrike" kern="1200" cap="none" spc="0" baseline="0">
                <a:solidFill>
                  <a:schemeClr val="bg1"/>
                </a:solidFill>
                <a:latin typeface="Century Gothic" panose="020B0502020202020204" pitchFamily="34" charset="0"/>
                <a:ea typeface="微软雅黑" panose="020B0503020204020204" charset="-122"/>
                <a:cs typeface="Arial" panose="020B0604020202020204" pitchFamily="34" charset="0"/>
              </a:endParaRPr>
            </a:p>
          </p:txBody>
        </p:sp>
      </p:grpSp>
      <p:sp>
        <p:nvSpPr>
          <p:cNvPr id="51" name="矩形"/>
          <p:cNvSpPr/>
          <p:nvPr/>
        </p:nvSpPr>
        <p:spPr>
          <a:xfrm>
            <a:off x="3999584" y="755629"/>
            <a:ext cx="4300632" cy="1596390"/>
          </a:xfrm>
          <a:prstGeom prst="rect">
            <a:avLst/>
          </a:prstGeom>
          <a:noFill/>
          <a:ln w="9525" cap="flat" cmpd="sng">
            <a:noFill/>
            <a:prstDash val="solid"/>
            <a:miter/>
          </a:ln>
        </p:spPr>
        <p:txBody>
          <a:bodyPr vert="horz" wrap="square" lIns="91440" tIns="45720" rIns="91440" bIns="45720" anchor="t" anchorCtr="0">
            <a:spAutoFit/>
          </a:bodyPr>
          <a:lstStyle/>
          <a:p>
            <a:pPr marL="0" indent="0" algn="ctr">
              <a:lnSpc>
                <a:spcPct val="100000"/>
              </a:lnSpc>
              <a:spcBef>
                <a:spcPts val="0"/>
              </a:spcBef>
              <a:spcAft>
                <a:spcPts val="0"/>
              </a:spcAft>
              <a:buNone/>
            </a:pPr>
            <a:r>
              <a:rPr lang="en-US" altLang="zh-CN" sz="6000" b="0" i="0" u="none" strike="noStrike" kern="1200" cap="none" spc="0" baseline="0">
                <a:solidFill>
                  <a:srgbClr val="797979"/>
                </a:solidFill>
                <a:latin typeface="微软雅黑" panose="020B0503020204020204" charset="-122"/>
                <a:ea typeface="微软雅黑" panose="020B0503020204020204" charset="-122"/>
                <a:cs typeface="Arial" panose="020B0604020202020204" pitchFamily="34" charset="0"/>
              </a:rPr>
              <a:t>CONTENTS</a:t>
            </a:r>
            <a:endParaRPr lang="en-US" altLang="zh-CN" sz="6000" b="0" i="0" u="none" strike="noStrike" kern="1200" cap="none" spc="0" baseline="0">
              <a:solidFill>
                <a:srgbClr val="797979"/>
              </a:solidFill>
              <a:latin typeface="微软雅黑" panose="020B0503020204020204" charset="-122"/>
              <a:ea typeface="微软雅黑" panose="020B0503020204020204" charset="-122"/>
              <a:cs typeface="Arial" panose="020B0604020202020204" pitchFamily="34" charset="0"/>
            </a:endParaRPr>
          </a:p>
          <a:p>
            <a:pPr marL="0" indent="0" algn="ctr">
              <a:lnSpc>
                <a:spcPct val="100000"/>
              </a:lnSpc>
              <a:spcBef>
                <a:spcPts val="0"/>
              </a:spcBef>
              <a:spcAft>
                <a:spcPts val="0"/>
              </a:spcAft>
              <a:buNone/>
            </a:pPr>
            <a:r>
              <a:rPr lang="zh-CN" altLang="en-US" sz="4000" b="0" i="0" u="none" strike="noStrike" kern="1200" cap="none" spc="0" baseline="0">
                <a:solidFill>
                  <a:srgbClr val="797979"/>
                </a:solidFill>
                <a:latin typeface="微软雅黑" panose="020B0503020204020204" charset="-122"/>
                <a:ea typeface="微软雅黑" panose="020B0503020204020204" charset="-122"/>
                <a:cs typeface="Arial" panose="020B0604020202020204" pitchFamily="34" charset="0"/>
              </a:rPr>
              <a:t>目录</a:t>
            </a:r>
            <a:endParaRPr lang="zh-CN" altLang="en-US" sz="4000" b="0" i="0" u="none" strike="noStrike" kern="1200" cap="none" spc="0" baseline="0">
              <a:solidFill>
                <a:srgbClr val="797979"/>
              </a:solidFill>
              <a:latin typeface="微软雅黑" panose="020B0503020204020204" charset="-122"/>
              <a:ea typeface="微软雅黑" panose="020B0503020204020204" charset="-122"/>
              <a:cs typeface="Arial" panose="020B0604020202020204" pitchFamily="34" charset="0"/>
            </a:endParaRPr>
          </a:p>
        </p:txBody>
      </p:sp>
      <p:sp>
        <p:nvSpPr>
          <p:cNvPr id="52" name="直线"/>
          <p:cNvSpPr/>
          <p:nvPr/>
        </p:nvSpPr>
        <p:spPr>
          <a:xfrm>
            <a:off x="4037744" y="1678595"/>
            <a:ext cx="4238625" cy="0"/>
          </a:xfrm>
          <a:prstGeom prst="line">
            <a:avLst/>
          </a:prstGeom>
          <a:noFill/>
          <a:ln w="6350" cap="flat" cmpd="sng">
            <a:solidFill>
              <a:srgbClr val="86D7D4"/>
            </a:solidFill>
            <a:prstDash val="solid"/>
            <a:round/>
          </a:ln>
        </p:spPr>
        <p:txBody>
          <a:bodyPr rtlCol="0" anchor="ctr"/>
          <a:lstStyle/>
          <a:p>
            <a:pPr algn="ctr"/>
          </a:p>
        </p:txBody>
      </p:sp>
    </p:spTree>
  </p:cSld>
  <p:clrMapOvr>
    <a:masterClrMapping/>
  </p:clrMapOvr>
  <mc:AlternateContent xmlns:mc="http://schemas.openxmlformats.org/markup-compatibility/2006">
    <mc:Choice xmlns:p14="http://schemas.microsoft.com/office/powerpoint/2010/main" Requires="p14">
      <p:transition spd="slow" p14:dur="900" advTm="0">
        <p14:warp dir="in"/>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51"/>
                                        </p:tgtEl>
                                        <p:attrNameLst>
                                          <p:attrName>style.visibility</p:attrName>
                                        </p:attrNameLst>
                                      </p:cBhvr>
                                      <p:to>
                                        <p:strVal val="visible"/>
                                      </p:to>
                                    </p:set>
                                    <p:animEffect transition="in" filter="barn(inVertical)">
                                      <p:cBhvr>
                                        <p:cTn id="7" dur="500"/>
                                        <p:tgtEl>
                                          <p:spTgt spid="51"/>
                                        </p:tgtEl>
                                      </p:cBhvr>
                                    </p:animEffect>
                                  </p:childTnLst>
                                </p:cTn>
                              </p:par>
                              <p:par>
                                <p:cTn id="8" presetID="16" presetClass="entr" presetSubtype="37" fill="hold" grpId="0" nodeType="withEffect">
                                  <p:stCondLst>
                                    <p:cond delay="0"/>
                                  </p:stCondLst>
                                  <p:childTnLst>
                                    <p:set>
                                      <p:cBhvr>
                                        <p:cTn id="9" dur="1" fill="hold">
                                          <p:stCondLst>
                                            <p:cond delay="0"/>
                                          </p:stCondLst>
                                        </p:cTn>
                                        <p:tgtEl>
                                          <p:spTgt spid="52"/>
                                        </p:tgtEl>
                                        <p:attrNameLst>
                                          <p:attrName>style.visibility</p:attrName>
                                        </p:attrNameLst>
                                      </p:cBhvr>
                                      <p:to>
                                        <p:strVal val="visible"/>
                                      </p:to>
                                    </p:set>
                                    <p:animEffect transition="in" filter="barn(outVertical)">
                                      <p:cBhvr>
                                        <p:cTn id="10" dur="500"/>
                                        <p:tgtEl>
                                          <p:spTgt spid="52"/>
                                        </p:tgtEl>
                                      </p:cBhvr>
                                    </p:animEffect>
                                  </p:childTnLst>
                                </p:cTn>
                              </p:par>
                            </p:childTnLst>
                          </p:cTn>
                        </p:par>
                        <p:par>
                          <p:cTn id="11" fill="hold">
                            <p:stCondLst>
                              <p:cond delay="500"/>
                            </p:stCondLst>
                            <p:childTnLst>
                              <p:par>
                                <p:cTn id="12" presetID="42" presetClass="entr" presetSubtype="0" fill="hold" grpId="0" nodeType="afterEffect">
                                  <p:stCondLst>
                                    <p:cond delay="0"/>
                                  </p:stCondLst>
                                  <p:childTnLst>
                                    <p:set>
                                      <p:cBhvr>
                                        <p:cTn id="13" dur="1" fill="hold">
                                          <p:stCondLst>
                                            <p:cond delay="0"/>
                                          </p:stCondLst>
                                        </p:cTn>
                                        <p:tgtEl>
                                          <p:spTgt spid="42"/>
                                        </p:tgtEl>
                                        <p:attrNameLst>
                                          <p:attrName>style.visibility</p:attrName>
                                        </p:attrNameLst>
                                      </p:cBhvr>
                                      <p:to>
                                        <p:strVal val="visible"/>
                                      </p:to>
                                    </p:set>
                                    <p:animEffect transition="in" filter="fade">
                                      <p:cBhvr>
                                        <p:cTn id="14" dur="1000"/>
                                        <p:tgtEl>
                                          <p:spTgt spid="42"/>
                                        </p:tgtEl>
                                      </p:cBhvr>
                                    </p:animEffect>
                                    <p:anim calcmode="lin" valueType="num">
                                      <p:cBhvr>
                                        <p:cTn id="15" dur="1000" fill="hold"/>
                                        <p:tgtEl>
                                          <p:spTgt spid="42"/>
                                        </p:tgtEl>
                                        <p:attrNameLst>
                                          <p:attrName>ppt_x</p:attrName>
                                        </p:attrNameLst>
                                      </p:cBhvr>
                                      <p:tavLst>
                                        <p:tav tm="0">
                                          <p:val>
                                            <p:strVal val="#ppt_x"/>
                                          </p:val>
                                        </p:tav>
                                        <p:tav tm="100000">
                                          <p:val>
                                            <p:strVal val="#ppt_x"/>
                                          </p:val>
                                        </p:tav>
                                      </p:tavLst>
                                    </p:anim>
                                    <p:anim calcmode="lin" valueType="num">
                                      <p:cBhvr>
                                        <p:cTn id="16" dur="1000" fill="hold"/>
                                        <p:tgtEl>
                                          <p:spTgt spid="42"/>
                                        </p:tgtEl>
                                        <p:attrNameLst>
                                          <p:attrName>ppt_y</p:attrName>
                                        </p:attrNameLst>
                                      </p:cBhvr>
                                      <p:tavLst>
                                        <p:tav tm="0">
                                          <p:val>
                                            <p:strVal val="#ppt_y+.1"/>
                                          </p:val>
                                        </p:tav>
                                        <p:tav tm="100000">
                                          <p:val>
                                            <p:strVal val="#ppt_y"/>
                                          </p:val>
                                        </p:tav>
                                      </p:tavLst>
                                    </p:anim>
                                  </p:childTnLst>
                                </p:cTn>
                              </p:par>
                            </p:childTnLst>
                          </p:cTn>
                        </p:par>
                        <p:par>
                          <p:cTn id="17" fill="hold">
                            <p:stCondLst>
                              <p:cond delay="1500"/>
                            </p:stCondLst>
                            <p:childTnLst>
                              <p:par>
                                <p:cTn id="18" presetID="42" presetClass="entr" presetSubtype="0" fill="hold" grpId="0" nodeType="afterEffect">
                                  <p:stCondLst>
                                    <p:cond delay="500"/>
                                  </p:stCondLst>
                                  <p:childTnLst>
                                    <p:set>
                                      <p:cBhvr>
                                        <p:cTn id="19" dur="1" fill="hold">
                                          <p:stCondLst>
                                            <p:cond delay="0"/>
                                          </p:stCondLst>
                                        </p:cTn>
                                        <p:tgtEl>
                                          <p:spTgt spid="46"/>
                                        </p:tgtEl>
                                        <p:attrNameLst>
                                          <p:attrName>style.visibility</p:attrName>
                                        </p:attrNameLst>
                                      </p:cBhvr>
                                      <p:to>
                                        <p:strVal val="visible"/>
                                      </p:to>
                                    </p:set>
                                    <p:animEffect transition="in" filter="fade">
                                      <p:cBhvr>
                                        <p:cTn id="20" dur="1000"/>
                                        <p:tgtEl>
                                          <p:spTgt spid="46"/>
                                        </p:tgtEl>
                                      </p:cBhvr>
                                    </p:animEffect>
                                    <p:anim calcmode="lin" valueType="num">
                                      <p:cBhvr>
                                        <p:cTn id="21" dur="1000" fill="hold"/>
                                        <p:tgtEl>
                                          <p:spTgt spid="46"/>
                                        </p:tgtEl>
                                        <p:attrNameLst>
                                          <p:attrName>ppt_x</p:attrName>
                                        </p:attrNameLst>
                                      </p:cBhvr>
                                      <p:tavLst>
                                        <p:tav tm="0">
                                          <p:val>
                                            <p:strVal val="#ppt_x"/>
                                          </p:val>
                                        </p:tav>
                                        <p:tav tm="100000">
                                          <p:val>
                                            <p:strVal val="#ppt_x"/>
                                          </p:val>
                                        </p:tav>
                                      </p:tavLst>
                                    </p:anim>
                                    <p:anim calcmode="lin" valueType="num">
                                      <p:cBhvr>
                                        <p:cTn id="22" dur="1000" fill="hold"/>
                                        <p:tgtEl>
                                          <p:spTgt spid="46"/>
                                        </p:tgtEl>
                                        <p:attrNameLst>
                                          <p:attrName>ppt_y</p:attrName>
                                        </p:attrNameLst>
                                      </p:cBhvr>
                                      <p:tavLst>
                                        <p:tav tm="0">
                                          <p:val>
                                            <p:strVal val="#ppt_y+.1"/>
                                          </p:val>
                                        </p:tav>
                                        <p:tav tm="100000">
                                          <p:val>
                                            <p:strVal val="#ppt_y"/>
                                          </p:val>
                                        </p:tav>
                                      </p:tavLst>
                                    </p:anim>
                                  </p:childTnLst>
                                </p:cTn>
                              </p:par>
                            </p:childTnLst>
                          </p:cTn>
                        </p:par>
                        <p:par>
                          <p:cTn id="23" fill="hold">
                            <p:stCondLst>
                              <p:cond delay="3000"/>
                            </p:stCondLst>
                            <p:childTnLst>
                              <p:par>
                                <p:cTn id="24" presetID="42" presetClass="entr" presetSubtype="0" fill="hold" grpId="0" nodeType="afterEffect">
                                  <p:stCondLst>
                                    <p:cond delay="1000"/>
                                  </p:stCondLst>
                                  <p:childTnLst>
                                    <p:set>
                                      <p:cBhvr>
                                        <p:cTn id="25" dur="1" fill="hold">
                                          <p:stCondLst>
                                            <p:cond delay="0"/>
                                          </p:stCondLst>
                                        </p:cTn>
                                        <p:tgtEl>
                                          <p:spTgt spid="50"/>
                                        </p:tgtEl>
                                        <p:attrNameLst>
                                          <p:attrName>style.visibility</p:attrName>
                                        </p:attrNameLst>
                                      </p:cBhvr>
                                      <p:to>
                                        <p:strVal val="visible"/>
                                      </p:to>
                                    </p:set>
                                    <p:animEffect transition="in" filter="fade">
                                      <p:cBhvr>
                                        <p:cTn id="26" dur="1000"/>
                                        <p:tgtEl>
                                          <p:spTgt spid="50"/>
                                        </p:tgtEl>
                                      </p:cBhvr>
                                    </p:animEffect>
                                    <p:anim calcmode="lin" valueType="num">
                                      <p:cBhvr>
                                        <p:cTn id="27" dur="1000" fill="hold"/>
                                        <p:tgtEl>
                                          <p:spTgt spid="50"/>
                                        </p:tgtEl>
                                        <p:attrNameLst>
                                          <p:attrName>ppt_x</p:attrName>
                                        </p:attrNameLst>
                                      </p:cBhvr>
                                      <p:tavLst>
                                        <p:tav tm="0">
                                          <p:val>
                                            <p:strVal val="#ppt_x"/>
                                          </p:val>
                                        </p:tav>
                                        <p:tav tm="100000">
                                          <p:val>
                                            <p:strVal val="#ppt_x"/>
                                          </p:val>
                                        </p:tav>
                                      </p:tavLst>
                                    </p:anim>
                                    <p:anim calcmode="lin" valueType="num">
                                      <p:cBhvr>
                                        <p:cTn id="28" dur="1000" fill="hold"/>
                                        <p:tgtEl>
                                          <p:spTgt spid="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P spid="46" grpId="0" animBg="1"/>
      <p:bldP spid="50" grpId="0" animBg="1"/>
      <p:bldP spid="51" grpId="0"/>
      <p:bldP spid="5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455" name="矩形"/>
          <p:cNvSpPr/>
          <p:nvPr/>
        </p:nvSpPr>
        <p:spPr>
          <a:xfrm>
            <a:off x="1425064" y="305039"/>
            <a:ext cx="3422842"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考点3：法律关系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sp>
        <p:nvSpPr>
          <p:cNvPr id="456" name="文本框"/>
          <p:cNvSpPr txBox="1"/>
          <p:nvPr/>
        </p:nvSpPr>
        <p:spPr>
          <a:xfrm>
            <a:off x="1107813" y="1613363"/>
            <a:ext cx="10272191" cy="50673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【例题4</a:t>
            </a:r>
            <a:r>
              <a:rPr lang="zh-CN" altLang="en-US"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判断】法律关系的内容是指法律关系主体的权利和义务所指向的对象。	（   ）</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457" name="文本框"/>
          <p:cNvSpPr txBox="1"/>
          <p:nvPr/>
        </p:nvSpPr>
        <p:spPr>
          <a:xfrm>
            <a:off x="1104738" y="2194236"/>
            <a:ext cx="1301385" cy="491490"/>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458" name="文本框"/>
          <p:cNvSpPr txBox="1"/>
          <p:nvPr/>
        </p:nvSpPr>
        <p:spPr>
          <a:xfrm>
            <a:off x="1101663" y="3192004"/>
            <a:ext cx="9185180" cy="1337945"/>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【例题5</a:t>
            </a:r>
            <a:r>
              <a:rPr lang="zh-CN" altLang="en-US"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多选】下列各项中，可以成为法律关系主体的有（   ）。</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fontAlgn="auto">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A</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个人独资企业		B</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未成年人	　C</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基金会	　D</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搜索引擎机器人</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459" name="文本框"/>
          <p:cNvSpPr txBox="1"/>
          <p:nvPr/>
        </p:nvSpPr>
        <p:spPr>
          <a:xfrm>
            <a:off x="1098588" y="4290148"/>
            <a:ext cx="9468872" cy="891540"/>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【解析】选项D属于商品（人造物），可以成为法律关系的客体，不能成为法律关系的主体。</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fontAlgn="auto">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【答案】ABC</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p:transition spd="slow">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56"/>
                                        </p:tgtEl>
                                        <p:attrNameLst>
                                          <p:attrName>style.visibility</p:attrName>
                                        </p:attrNameLst>
                                      </p:cBhvr>
                                      <p:to>
                                        <p:strVal val="visible"/>
                                      </p:to>
                                    </p:set>
                                    <p:animEffect transition="in" filter="fade">
                                      <p:cBhvr>
                                        <p:cTn id="7" dur="1000"/>
                                        <p:tgtEl>
                                          <p:spTgt spid="456"/>
                                        </p:tgtEl>
                                      </p:cBhvr>
                                    </p:animEffect>
                                    <p:anim calcmode="lin" valueType="num">
                                      <p:cBhvr>
                                        <p:cTn id="8" dur="1000" fill="hold"/>
                                        <p:tgtEl>
                                          <p:spTgt spid="456"/>
                                        </p:tgtEl>
                                        <p:attrNameLst>
                                          <p:attrName>ppt_x</p:attrName>
                                        </p:attrNameLst>
                                      </p:cBhvr>
                                      <p:tavLst>
                                        <p:tav tm="0">
                                          <p:val>
                                            <p:strVal val="#ppt_x"/>
                                          </p:val>
                                        </p:tav>
                                        <p:tav tm="100000">
                                          <p:val>
                                            <p:strVal val="#ppt_x"/>
                                          </p:val>
                                        </p:tav>
                                      </p:tavLst>
                                    </p:anim>
                                    <p:anim calcmode="lin" valueType="num">
                                      <p:cBhvr>
                                        <p:cTn id="9" dur="1000" fill="hold"/>
                                        <p:tgtEl>
                                          <p:spTgt spid="45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57"/>
                                        </p:tgtEl>
                                        <p:attrNameLst>
                                          <p:attrName>style.visibility</p:attrName>
                                        </p:attrNameLst>
                                      </p:cBhvr>
                                      <p:to>
                                        <p:strVal val="visible"/>
                                      </p:to>
                                    </p:set>
                                    <p:animEffect transition="in" filter="fade">
                                      <p:cBhvr>
                                        <p:cTn id="14" dur="1000"/>
                                        <p:tgtEl>
                                          <p:spTgt spid="457"/>
                                        </p:tgtEl>
                                      </p:cBhvr>
                                    </p:animEffect>
                                    <p:anim calcmode="lin" valueType="num">
                                      <p:cBhvr>
                                        <p:cTn id="15" dur="1000" fill="hold"/>
                                        <p:tgtEl>
                                          <p:spTgt spid="457"/>
                                        </p:tgtEl>
                                        <p:attrNameLst>
                                          <p:attrName>ppt_x</p:attrName>
                                        </p:attrNameLst>
                                      </p:cBhvr>
                                      <p:tavLst>
                                        <p:tav tm="0">
                                          <p:val>
                                            <p:strVal val="#ppt_x"/>
                                          </p:val>
                                        </p:tav>
                                        <p:tav tm="100000">
                                          <p:val>
                                            <p:strVal val="#ppt_x"/>
                                          </p:val>
                                        </p:tav>
                                      </p:tavLst>
                                    </p:anim>
                                    <p:anim calcmode="lin" valueType="num">
                                      <p:cBhvr>
                                        <p:cTn id="16" dur="1000" fill="hold"/>
                                        <p:tgtEl>
                                          <p:spTgt spid="45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58"/>
                                        </p:tgtEl>
                                        <p:attrNameLst>
                                          <p:attrName>style.visibility</p:attrName>
                                        </p:attrNameLst>
                                      </p:cBhvr>
                                      <p:to>
                                        <p:strVal val="visible"/>
                                      </p:to>
                                    </p:set>
                                    <p:animEffect transition="in" filter="fade">
                                      <p:cBhvr>
                                        <p:cTn id="21" dur="1000"/>
                                        <p:tgtEl>
                                          <p:spTgt spid="458"/>
                                        </p:tgtEl>
                                      </p:cBhvr>
                                    </p:animEffect>
                                    <p:anim calcmode="lin" valueType="num">
                                      <p:cBhvr>
                                        <p:cTn id="22" dur="1000" fill="hold"/>
                                        <p:tgtEl>
                                          <p:spTgt spid="458"/>
                                        </p:tgtEl>
                                        <p:attrNameLst>
                                          <p:attrName>ppt_x</p:attrName>
                                        </p:attrNameLst>
                                      </p:cBhvr>
                                      <p:tavLst>
                                        <p:tav tm="0">
                                          <p:val>
                                            <p:strVal val="#ppt_x"/>
                                          </p:val>
                                        </p:tav>
                                        <p:tav tm="100000">
                                          <p:val>
                                            <p:strVal val="#ppt_x"/>
                                          </p:val>
                                        </p:tav>
                                      </p:tavLst>
                                    </p:anim>
                                    <p:anim calcmode="lin" valueType="num">
                                      <p:cBhvr>
                                        <p:cTn id="23" dur="1000" fill="hold"/>
                                        <p:tgtEl>
                                          <p:spTgt spid="45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59"/>
                                        </p:tgtEl>
                                        <p:attrNameLst>
                                          <p:attrName>style.visibility</p:attrName>
                                        </p:attrNameLst>
                                      </p:cBhvr>
                                      <p:to>
                                        <p:strVal val="visible"/>
                                      </p:to>
                                    </p:set>
                                    <p:animEffect transition="in" filter="fade">
                                      <p:cBhvr>
                                        <p:cTn id="28" dur="1000"/>
                                        <p:tgtEl>
                                          <p:spTgt spid="459"/>
                                        </p:tgtEl>
                                      </p:cBhvr>
                                    </p:animEffect>
                                    <p:anim calcmode="lin" valueType="num">
                                      <p:cBhvr>
                                        <p:cTn id="29" dur="1000" fill="hold"/>
                                        <p:tgtEl>
                                          <p:spTgt spid="459"/>
                                        </p:tgtEl>
                                        <p:attrNameLst>
                                          <p:attrName>ppt_x</p:attrName>
                                        </p:attrNameLst>
                                      </p:cBhvr>
                                      <p:tavLst>
                                        <p:tav tm="0">
                                          <p:val>
                                            <p:strVal val="#ppt_x"/>
                                          </p:val>
                                        </p:tav>
                                        <p:tav tm="100000">
                                          <p:val>
                                            <p:strVal val="#ppt_x"/>
                                          </p:val>
                                        </p:tav>
                                      </p:tavLst>
                                    </p:anim>
                                    <p:anim calcmode="lin" valueType="num">
                                      <p:cBhvr>
                                        <p:cTn id="30" dur="1000" fill="hold"/>
                                        <p:tgtEl>
                                          <p:spTgt spid="45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6" grpId="0" animBg="1"/>
      <p:bldP spid="457" grpId="0" animBg="1"/>
      <p:bldP spid="458" grpId="0" animBg="1"/>
      <p:bldP spid="45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225" name="矩形"/>
          <p:cNvSpPr/>
          <p:nvPr/>
        </p:nvSpPr>
        <p:spPr>
          <a:xfrm>
            <a:off x="900247" y="-1145356"/>
            <a:ext cx="722814" cy="584775"/>
          </a:xfrm>
          <a:prstGeom prst="rect">
            <a:avLst/>
          </a:prstGeom>
          <a:noFill/>
          <a:ln w="9525" cap="flat" cmpd="sng">
            <a:noFill/>
            <a:prstDash val="solid"/>
            <a:miter/>
          </a:ln>
        </p:spPr>
        <p:txBody>
          <a:bodyPr rtlCol="0" anchor="ctr"/>
          <a:lstStyle/>
          <a:p>
            <a:pPr algn="ctr"/>
          </a:p>
        </p:txBody>
      </p:sp>
      <p:sp>
        <p:nvSpPr>
          <p:cNvPr id="226" name="矩形"/>
          <p:cNvSpPr/>
          <p:nvPr/>
        </p:nvSpPr>
        <p:spPr>
          <a:xfrm>
            <a:off x="1425064" y="305039"/>
            <a:ext cx="3422842"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考点4：法律事实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grpSp>
        <p:nvGrpSpPr>
          <p:cNvPr id="464" name="组合"/>
          <p:cNvGrpSpPr/>
          <p:nvPr/>
        </p:nvGrpSpPr>
        <p:grpSpPr>
          <a:xfrm>
            <a:off x="1426430" y="1922323"/>
            <a:ext cx="3306446" cy="601905"/>
            <a:chOff x="1426430" y="1922323"/>
            <a:chExt cx="3306446" cy="601905"/>
          </a:xfrm>
        </p:grpSpPr>
        <p:sp>
          <p:nvSpPr>
            <p:cNvPr id="460" name="圆角矩形"/>
            <p:cNvSpPr/>
            <p:nvPr/>
          </p:nvSpPr>
          <p:spPr>
            <a:xfrm>
              <a:off x="1426430" y="1929466"/>
              <a:ext cx="3306446" cy="594761"/>
            </a:xfrm>
            <a:prstGeom prst="roundRect">
              <a:avLst>
                <a:gd name="adj" fmla="val 50000"/>
              </a:avLst>
            </a:prstGeom>
            <a:noFill/>
            <a:ln w="12700" cap="flat" cmpd="sng">
              <a:solidFill>
                <a:srgbClr val="00AAB7"/>
              </a:solidFill>
              <a:prstDash val="dash"/>
              <a:round/>
            </a:ln>
          </p:spPr>
          <p:txBody>
            <a:bodyPr rtlCol="0" anchor="ctr"/>
            <a:lstStyle/>
            <a:p>
              <a:pPr algn="ctr"/>
            </a:p>
          </p:txBody>
        </p:sp>
        <p:sp>
          <p:nvSpPr>
            <p:cNvPr id="461" name="流程图: 离页连接符"/>
            <p:cNvSpPr/>
            <p:nvPr/>
          </p:nvSpPr>
          <p:spPr>
            <a:xfrm>
              <a:off x="1750333" y="1922323"/>
              <a:ext cx="884759" cy="601905"/>
            </a:xfrm>
            <a:prstGeom prst="flowChartOffpageConnector">
              <a:avLst/>
            </a:prstGeom>
            <a:solidFill>
              <a:schemeClr val="accent4"/>
            </a:solidFill>
            <a:ln w="12700" cap="flat" cmpd="sng">
              <a:noFill/>
              <a:prstDash val="solid"/>
              <a:round/>
            </a:ln>
          </p:spPr>
          <p:txBody>
            <a:bodyPr vert="horz" wrap="square" lIns="91440" tIns="108000" rIns="91440" bIns="45720" anchor="ctr" anchorCtr="0">
              <a:noAutofit/>
            </a:bodyPr>
            <a:lstStyle/>
            <a:p>
              <a:pPr marL="0" indent="0" algn="ctr" fontAlgn="auto">
                <a:lnSpc>
                  <a:spcPct val="100000"/>
                </a:lnSpc>
                <a:spcBef>
                  <a:spcPts val="0"/>
                </a:spcBef>
                <a:spcAft>
                  <a:spcPts val="0"/>
                </a:spcAft>
                <a:buNone/>
              </a:pPr>
              <a:r>
                <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rPr>
                <a:t>（一）</a:t>
              </a:r>
              <a:endPar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endParaRPr>
            </a:p>
          </p:txBody>
        </p:sp>
        <p:sp>
          <p:nvSpPr>
            <p:cNvPr id="462" name="矩形"/>
            <p:cNvSpPr/>
            <p:nvPr/>
          </p:nvSpPr>
          <p:spPr>
            <a:xfrm>
              <a:off x="2883615" y="1965237"/>
              <a:ext cx="1614804" cy="520065"/>
            </a:xfrm>
            <a:prstGeom prst="rect">
              <a:avLst/>
            </a:prstGeom>
            <a:noFill/>
            <a:ln w="9525" cap="flat" cmpd="sng">
              <a:noFill/>
              <a:prstDash val="solid"/>
              <a:miter/>
            </a:ln>
          </p:spPr>
          <p:txBody>
            <a:bodyPr vert="horz" wrap="none" lIns="91440" tIns="45720" rIns="91440" bIns="45720" anchor="t" anchorCtr="0">
              <a:spAutoFit/>
            </a:bodyPr>
            <a:lstStyle/>
            <a:p>
              <a:pPr marL="0" indent="0" algn="l">
                <a:lnSpc>
                  <a:spcPct val="100000"/>
                </a:lnSpc>
                <a:spcBef>
                  <a:spcPts val="0"/>
                </a:spcBef>
                <a:spcAft>
                  <a:spcPts val="0"/>
                </a:spcAft>
                <a:buNone/>
              </a:pPr>
              <a:r>
                <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rPr>
                <a:t>法律事件</a:t>
              </a:r>
              <a:endPar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endParaRPr>
            </a:p>
          </p:txBody>
        </p:sp>
      </p:grpSp>
      <p:sp>
        <p:nvSpPr>
          <p:cNvPr id="465" name="文本框"/>
          <p:cNvSpPr txBox="1"/>
          <p:nvPr/>
        </p:nvSpPr>
        <p:spPr>
          <a:xfrm>
            <a:off x="5070886" y="1778949"/>
            <a:ext cx="5501703" cy="8915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法律事件是指不以当事人的主观意志为转移的，能够引起法律关系发生、变更和消灭的法定情况或者现象。</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graphicFrame>
        <p:nvGraphicFramePr>
          <p:cNvPr id="466" name="对象"/>
          <p:cNvGraphicFramePr>
            <a:graphicFrameLocks noChangeAspect="1"/>
          </p:cNvGraphicFramePr>
          <p:nvPr/>
        </p:nvGraphicFramePr>
        <p:xfrm>
          <a:off x="1423612" y="3259009"/>
          <a:ext cx="9055022" cy="1488764"/>
        </p:xfrm>
        <a:graphic>
          <a:graphicData uri="http://schemas.openxmlformats.org/presentationml/2006/ole">
            <mc:AlternateContent xmlns:mc="http://schemas.openxmlformats.org/markup-compatibility/2006">
              <mc:Choice xmlns:v="urn:schemas-microsoft-com:vml" Requires="v">
                <p:oleObj spid="_x0000_s1027" name="package" r:id="rId2" imgW="4805680" imgH="797560" progId="package">
                  <p:embed/>
                </p:oleObj>
              </mc:Choice>
              <mc:Fallback>
                <p:oleObj name="package" r:id="rId2" imgW="4805680" imgH="797560" progId="package">
                  <p:embed/>
                  <p:pic>
                    <p:nvPicPr>
                      <p:cNvPr id="0" name="对象"/>
                      <p:cNvPicPr>
                        <a:picLocks noChangeAspect="1"/>
                      </p:cNvPicPr>
                      <p:nvPr/>
                    </p:nvPicPr>
                    <p:blipFill>
                      <a:blip r:embed="rId3" cstate="print"/>
                      <a:stretch>
                        <a:fillRect/>
                      </a:stretch>
                    </p:blipFill>
                    <p:spPr>
                      <a:xfrm>
                        <a:off x="1423612" y="3259009"/>
                        <a:ext cx="9055022" cy="1488764"/>
                      </a:xfrm>
                      <a:prstGeom prst="rect">
                        <a:avLst/>
                      </a:prstGeom>
                      <a:noFill/>
                      <a:ln w="9525" cap="flat" cmpd="sng">
                        <a:noFill/>
                        <a:prstDash val="solid"/>
                        <a:miter/>
                      </a:ln>
                    </p:spPr>
                  </p:pic>
                </p:oleObj>
              </mc:Fallback>
            </mc:AlternateContent>
          </a:graphicData>
        </a:graphic>
      </p:graphicFrame>
    </p:spTree>
  </p:cSld>
  <p:clrMapOvr>
    <a:masterClrMapping/>
  </p:clrMapOvr>
  <mc:AlternateContent xmlns:mc="http://schemas.openxmlformats.org/markup-compatibility/2006">
    <mc:Choice xmlns:p14="http://schemas.microsoft.com/office/powerpoint/2010/main" Requires="p14">
      <p:transition spd="slow" p14:dur="1200" advTm="0">
        <p:dissolve/>
      </p:transition>
    </mc:Choice>
    <mc:Fallback>
      <p:transition spd="slow" advTm="0">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64"/>
                                        </p:tgtEl>
                                        <p:attrNameLst>
                                          <p:attrName>style.visibility</p:attrName>
                                        </p:attrNameLst>
                                      </p:cBhvr>
                                      <p:to>
                                        <p:strVal val="visible"/>
                                      </p:to>
                                    </p:set>
                                    <p:animEffect transition="in" filter="fade">
                                      <p:cBhvr>
                                        <p:cTn id="7" dur="1000"/>
                                        <p:tgtEl>
                                          <p:spTgt spid="464"/>
                                        </p:tgtEl>
                                      </p:cBhvr>
                                    </p:animEffect>
                                    <p:anim calcmode="lin" valueType="num">
                                      <p:cBhvr>
                                        <p:cTn id="8" dur="1000" fill="hold"/>
                                        <p:tgtEl>
                                          <p:spTgt spid="464"/>
                                        </p:tgtEl>
                                        <p:attrNameLst>
                                          <p:attrName>ppt_x</p:attrName>
                                        </p:attrNameLst>
                                      </p:cBhvr>
                                      <p:tavLst>
                                        <p:tav tm="0">
                                          <p:val>
                                            <p:strVal val="#ppt_x"/>
                                          </p:val>
                                        </p:tav>
                                        <p:tav tm="100000">
                                          <p:val>
                                            <p:strVal val="#ppt_x"/>
                                          </p:val>
                                        </p:tav>
                                      </p:tavLst>
                                    </p:anim>
                                    <p:anim calcmode="lin" valueType="num">
                                      <p:cBhvr>
                                        <p:cTn id="9" dur="1000" fill="hold"/>
                                        <p:tgtEl>
                                          <p:spTgt spid="464"/>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465"/>
                                        </p:tgtEl>
                                        <p:attrNameLst>
                                          <p:attrName>style.visibility</p:attrName>
                                        </p:attrNameLst>
                                      </p:cBhvr>
                                      <p:to>
                                        <p:strVal val="visible"/>
                                      </p:to>
                                    </p:set>
                                    <p:animEffect transition="in" filter="fade">
                                      <p:cBhvr>
                                        <p:cTn id="13" dur="1000"/>
                                        <p:tgtEl>
                                          <p:spTgt spid="465"/>
                                        </p:tgtEl>
                                      </p:cBhvr>
                                    </p:animEffect>
                                    <p:anim calcmode="lin" valueType="num">
                                      <p:cBhvr>
                                        <p:cTn id="14" dur="1000" fill="hold"/>
                                        <p:tgtEl>
                                          <p:spTgt spid="465"/>
                                        </p:tgtEl>
                                        <p:attrNameLst>
                                          <p:attrName>ppt_x</p:attrName>
                                        </p:attrNameLst>
                                      </p:cBhvr>
                                      <p:tavLst>
                                        <p:tav tm="0">
                                          <p:val>
                                            <p:strVal val="#ppt_x"/>
                                          </p:val>
                                        </p:tav>
                                        <p:tav tm="100000">
                                          <p:val>
                                            <p:strVal val="#ppt_x"/>
                                          </p:val>
                                        </p:tav>
                                      </p:tavLst>
                                    </p:anim>
                                    <p:anim calcmode="lin" valueType="num">
                                      <p:cBhvr>
                                        <p:cTn id="15" dur="1000" fill="hold"/>
                                        <p:tgtEl>
                                          <p:spTgt spid="465"/>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22" presetClass="entr" presetSubtype="4" fill="hold" nodeType="afterEffect">
                                  <p:stCondLst>
                                    <p:cond delay="0"/>
                                  </p:stCondLst>
                                  <p:childTnLst>
                                    <p:set>
                                      <p:cBhvr>
                                        <p:cTn id="18" dur="1" fill="hold">
                                          <p:stCondLst>
                                            <p:cond delay="0"/>
                                          </p:stCondLst>
                                        </p:cTn>
                                        <p:tgtEl>
                                          <p:spTgt spid="466"/>
                                        </p:tgtEl>
                                        <p:attrNameLst>
                                          <p:attrName>style.visibility</p:attrName>
                                        </p:attrNameLst>
                                      </p:cBhvr>
                                      <p:to>
                                        <p:strVal val="visible"/>
                                      </p:to>
                                    </p:set>
                                    <p:animEffect transition="in" filter="wipe(down)">
                                      <p:cBhvr>
                                        <p:cTn id="19" dur="500"/>
                                        <p:tgtEl>
                                          <p:spTgt spid="4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4" grpId="0" animBg="1"/>
      <p:bldP spid="46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468" name="矩形"/>
          <p:cNvSpPr/>
          <p:nvPr/>
        </p:nvSpPr>
        <p:spPr>
          <a:xfrm>
            <a:off x="1425064" y="305039"/>
            <a:ext cx="3422842"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考点4：法律事实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grpSp>
        <p:nvGrpSpPr>
          <p:cNvPr id="472" name="组合"/>
          <p:cNvGrpSpPr/>
          <p:nvPr/>
        </p:nvGrpSpPr>
        <p:grpSpPr>
          <a:xfrm>
            <a:off x="620481" y="1336178"/>
            <a:ext cx="3306446" cy="601905"/>
            <a:chOff x="620481" y="1336178"/>
            <a:chExt cx="3306446" cy="601905"/>
          </a:xfrm>
        </p:grpSpPr>
        <p:sp>
          <p:nvSpPr>
            <p:cNvPr id="469" name="圆角矩形"/>
            <p:cNvSpPr/>
            <p:nvPr/>
          </p:nvSpPr>
          <p:spPr>
            <a:xfrm>
              <a:off x="620481" y="1343321"/>
              <a:ext cx="3306446" cy="594761"/>
            </a:xfrm>
            <a:prstGeom prst="roundRect">
              <a:avLst>
                <a:gd name="adj" fmla="val 50000"/>
              </a:avLst>
            </a:prstGeom>
            <a:noFill/>
            <a:ln w="12700" cap="flat" cmpd="sng">
              <a:solidFill>
                <a:srgbClr val="00AAB7"/>
              </a:solidFill>
              <a:prstDash val="dash"/>
              <a:round/>
            </a:ln>
          </p:spPr>
          <p:txBody>
            <a:bodyPr rtlCol="0" anchor="ctr"/>
            <a:lstStyle/>
            <a:p>
              <a:pPr algn="ctr"/>
            </a:p>
          </p:txBody>
        </p:sp>
        <p:sp>
          <p:nvSpPr>
            <p:cNvPr id="470" name="流程图: 离页连接符"/>
            <p:cNvSpPr/>
            <p:nvPr/>
          </p:nvSpPr>
          <p:spPr>
            <a:xfrm>
              <a:off x="944384" y="1336178"/>
              <a:ext cx="884759" cy="601905"/>
            </a:xfrm>
            <a:prstGeom prst="flowChartOffpageConnector">
              <a:avLst/>
            </a:prstGeom>
            <a:solidFill>
              <a:schemeClr val="accent4"/>
            </a:solidFill>
            <a:ln w="12700" cap="flat" cmpd="sng">
              <a:noFill/>
              <a:prstDash val="solid"/>
              <a:round/>
            </a:ln>
          </p:spPr>
          <p:txBody>
            <a:bodyPr vert="horz" wrap="square" lIns="91440" tIns="108000" rIns="91440" bIns="45720" anchor="ctr" anchorCtr="0">
              <a:noAutofit/>
            </a:bodyPr>
            <a:lstStyle/>
            <a:p>
              <a:pPr marL="0" indent="0" algn="ctr" fontAlgn="auto">
                <a:lnSpc>
                  <a:spcPct val="100000"/>
                </a:lnSpc>
                <a:spcBef>
                  <a:spcPts val="0"/>
                </a:spcBef>
                <a:spcAft>
                  <a:spcPts val="0"/>
                </a:spcAft>
                <a:buNone/>
              </a:pPr>
              <a:r>
                <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rPr>
                <a:t>（二）</a:t>
              </a:r>
              <a:endPar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endParaRPr>
            </a:p>
          </p:txBody>
        </p:sp>
        <p:sp>
          <p:nvSpPr>
            <p:cNvPr id="471" name="矩形"/>
            <p:cNvSpPr/>
            <p:nvPr/>
          </p:nvSpPr>
          <p:spPr>
            <a:xfrm>
              <a:off x="2077665" y="1379092"/>
              <a:ext cx="1614804" cy="520065"/>
            </a:xfrm>
            <a:prstGeom prst="rect">
              <a:avLst/>
            </a:prstGeom>
            <a:noFill/>
            <a:ln w="9525" cap="flat" cmpd="sng">
              <a:noFill/>
              <a:prstDash val="solid"/>
              <a:miter/>
            </a:ln>
          </p:spPr>
          <p:txBody>
            <a:bodyPr vert="horz" wrap="none" lIns="91440" tIns="45720" rIns="91440" bIns="45720" anchor="t" anchorCtr="0">
              <a:spAutoFit/>
            </a:bodyPr>
            <a:lstStyle/>
            <a:p>
              <a:pPr marL="0" indent="0" algn="l">
                <a:lnSpc>
                  <a:spcPct val="100000"/>
                </a:lnSpc>
                <a:spcBef>
                  <a:spcPts val="0"/>
                </a:spcBef>
                <a:spcAft>
                  <a:spcPts val="0"/>
                </a:spcAft>
                <a:buNone/>
              </a:pPr>
              <a:r>
                <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rPr>
                <a:t>法律行为</a:t>
              </a:r>
              <a:endPar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endParaRPr>
            </a:p>
          </p:txBody>
        </p:sp>
      </p:grpSp>
      <p:sp>
        <p:nvSpPr>
          <p:cNvPr id="473" name="文本框"/>
          <p:cNvSpPr txBox="1"/>
          <p:nvPr/>
        </p:nvSpPr>
        <p:spPr>
          <a:xfrm>
            <a:off x="4042200" y="1195003"/>
            <a:ext cx="7626968" cy="8915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法律行为是指以法律关系主体意志为转移，能够引起法律后果，即引起法律关系发生、变更和消灭的人们有意识的活动，如签订合同、订立遗嘱等。</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graphicFrame>
        <p:nvGraphicFramePr>
          <p:cNvPr id="474" name="对象"/>
          <p:cNvGraphicFramePr>
            <a:graphicFrameLocks noChangeAspect="1"/>
          </p:cNvGraphicFramePr>
          <p:nvPr/>
        </p:nvGraphicFramePr>
        <p:xfrm>
          <a:off x="1496878" y="2184470"/>
          <a:ext cx="9137989" cy="4421048"/>
        </p:xfrm>
        <a:graphic>
          <a:graphicData uri="http://schemas.openxmlformats.org/presentationml/2006/ole">
            <mc:AlternateContent xmlns:mc="http://schemas.openxmlformats.org/markup-compatibility/2006">
              <mc:Choice xmlns:v="urn:schemas-microsoft-com:vml" Requires="v">
                <p:oleObj spid="_x0000_s2051" name="package" r:id="rId2" imgW="5887720" imgH="2854960" progId="package">
                  <p:embed/>
                </p:oleObj>
              </mc:Choice>
              <mc:Fallback>
                <p:oleObj name="package" r:id="rId2" imgW="5887720" imgH="2854960" progId="package">
                  <p:embed/>
                  <p:pic>
                    <p:nvPicPr>
                      <p:cNvPr id="0" name="对象"/>
                      <p:cNvPicPr>
                        <a:picLocks noChangeAspect="1"/>
                      </p:cNvPicPr>
                      <p:nvPr/>
                    </p:nvPicPr>
                    <p:blipFill>
                      <a:blip r:embed="rId3" cstate="print"/>
                      <a:stretch>
                        <a:fillRect/>
                      </a:stretch>
                    </p:blipFill>
                    <p:spPr>
                      <a:xfrm>
                        <a:off x="1496878" y="2184470"/>
                        <a:ext cx="9137989" cy="4421048"/>
                      </a:xfrm>
                      <a:prstGeom prst="rect">
                        <a:avLst/>
                      </a:prstGeom>
                      <a:noFill/>
                      <a:ln w="9525" cap="flat" cmpd="sng">
                        <a:noFill/>
                        <a:prstDash val="solid"/>
                        <a:miter/>
                      </a:ln>
                    </p:spPr>
                  </p:pic>
                </p:oleObj>
              </mc:Fallback>
            </mc:AlternateContent>
          </a:graphicData>
        </a:graphic>
      </p:graphicFrame>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72"/>
                                        </p:tgtEl>
                                        <p:attrNameLst>
                                          <p:attrName>style.visibility</p:attrName>
                                        </p:attrNameLst>
                                      </p:cBhvr>
                                      <p:to>
                                        <p:strVal val="visible"/>
                                      </p:to>
                                    </p:set>
                                    <p:animEffect transition="in" filter="fade">
                                      <p:cBhvr>
                                        <p:cTn id="7" dur="1000"/>
                                        <p:tgtEl>
                                          <p:spTgt spid="472"/>
                                        </p:tgtEl>
                                      </p:cBhvr>
                                    </p:animEffect>
                                    <p:anim calcmode="lin" valueType="num">
                                      <p:cBhvr>
                                        <p:cTn id="8" dur="1000" fill="hold"/>
                                        <p:tgtEl>
                                          <p:spTgt spid="472"/>
                                        </p:tgtEl>
                                        <p:attrNameLst>
                                          <p:attrName>ppt_x</p:attrName>
                                        </p:attrNameLst>
                                      </p:cBhvr>
                                      <p:tavLst>
                                        <p:tav tm="0">
                                          <p:val>
                                            <p:strVal val="#ppt_x"/>
                                          </p:val>
                                        </p:tav>
                                        <p:tav tm="100000">
                                          <p:val>
                                            <p:strVal val="#ppt_x"/>
                                          </p:val>
                                        </p:tav>
                                      </p:tavLst>
                                    </p:anim>
                                    <p:anim calcmode="lin" valueType="num">
                                      <p:cBhvr>
                                        <p:cTn id="9" dur="1000" fill="hold"/>
                                        <p:tgtEl>
                                          <p:spTgt spid="47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73"/>
                                        </p:tgtEl>
                                        <p:attrNameLst>
                                          <p:attrName>style.visibility</p:attrName>
                                        </p:attrNameLst>
                                      </p:cBhvr>
                                      <p:to>
                                        <p:strVal val="visible"/>
                                      </p:to>
                                    </p:set>
                                    <p:animEffect transition="in" filter="fade">
                                      <p:cBhvr>
                                        <p:cTn id="14" dur="1000"/>
                                        <p:tgtEl>
                                          <p:spTgt spid="473"/>
                                        </p:tgtEl>
                                      </p:cBhvr>
                                    </p:animEffect>
                                    <p:anim calcmode="lin" valueType="num">
                                      <p:cBhvr>
                                        <p:cTn id="15" dur="1000" fill="hold"/>
                                        <p:tgtEl>
                                          <p:spTgt spid="473"/>
                                        </p:tgtEl>
                                        <p:attrNameLst>
                                          <p:attrName>ppt_x</p:attrName>
                                        </p:attrNameLst>
                                      </p:cBhvr>
                                      <p:tavLst>
                                        <p:tav tm="0">
                                          <p:val>
                                            <p:strVal val="#ppt_x"/>
                                          </p:val>
                                        </p:tav>
                                        <p:tav tm="100000">
                                          <p:val>
                                            <p:strVal val="#ppt_x"/>
                                          </p:val>
                                        </p:tav>
                                      </p:tavLst>
                                    </p:anim>
                                    <p:anim calcmode="lin" valueType="num">
                                      <p:cBhvr>
                                        <p:cTn id="16" dur="1000" fill="hold"/>
                                        <p:tgtEl>
                                          <p:spTgt spid="47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6" fill="hold" nodeType="clickEffect">
                                  <p:stCondLst>
                                    <p:cond delay="0"/>
                                  </p:stCondLst>
                                  <p:childTnLst>
                                    <p:set>
                                      <p:cBhvr>
                                        <p:cTn id="20" dur="1" fill="hold">
                                          <p:stCondLst>
                                            <p:cond delay="0"/>
                                          </p:stCondLst>
                                        </p:cTn>
                                        <p:tgtEl>
                                          <p:spTgt spid="474"/>
                                        </p:tgtEl>
                                        <p:attrNameLst>
                                          <p:attrName>style.visibility</p:attrName>
                                        </p:attrNameLst>
                                      </p:cBhvr>
                                      <p:to>
                                        <p:strVal val="visible"/>
                                      </p:to>
                                    </p:set>
                                    <p:animEffect transition="in" filter="barn(inHorizontal)">
                                      <p:cBhvr>
                                        <p:cTn id="21" dur="500"/>
                                        <p:tgtEl>
                                          <p:spTgt spid="4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2" grpId="0" animBg="1"/>
      <p:bldP spid="47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476" name="矩形"/>
          <p:cNvSpPr/>
          <p:nvPr/>
        </p:nvSpPr>
        <p:spPr>
          <a:xfrm>
            <a:off x="1425064" y="305039"/>
            <a:ext cx="3422842"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考点4：法律事实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grpSp>
        <p:nvGrpSpPr>
          <p:cNvPr id="503" name="组合"/>
          <p:cNvGrpSpPr/>
          <p:nvPr/>
        </p:nvGrpSpPr>
        <p:grpSpPr>
          <a:xfrm>
            <a:off x="1354483" y="2152861"/>
            <a:ext cx="9610824" cy="2755858"/>
            <a:chOff x="1354483" y="2152861"/>
            <a:chExt cx="9610824" cy="2755858"/>
          </a:xfrm>
        </p:grpSpPr>
        <p:sp>
          <p:nvSpPr>
            <p:cNvPr id="477" name="矩形"/>
            <p:cNvSpPr/>
            <p:nvPr/>
          </p:nvSpPr>
          <p:spPr>
            <a:xfrm>
              <a:off x="1420179" y="3031590"/>
              <a:ext cx="9471858" cy="129159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律事件属于一种客观情况，不以当事人的主观意志为转移，如地震，并不是你想让它发生就能发生，不想发生就不发生的。法律行为，是人们有意识的活动，可以法律关系主体的意志为转移，如签订买卖合同，你想签就签，不想签可以不签。</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478" name="剪去对角的矩形"/>
            <p:cNvSpPr/>
            <p:nvPr/>
          </p:nvSpPr>
          <p:spPr>
            <a:xfrm>
              <a:off x="1354483" y="2515294"/>
              <a:ext cx="9610824" cy="2393425"/>
            </a:xfrm>
            <a:prstGeom prst="snip2DiagRect">
              <a:avLst>
                <a:gd name="adj1" fmla="val 0"/>
                <a:gd name="adj2" fmla="val 14819"/>
              </a:avLst>
            </a:prstGeom>
            <a:noFill/>
            <a:ln w="25400" cap="flat" cmpd="sng">
              <a:solidFill>
                <a:srgbClr val="4BACC6"/>
              </a:solidFill>
              <a:prstDash val="sysDash"/>
              <a:round/>
            </a:ln>
          </p:spPr>
          <p:txBody>
            <a:bodyPr rtlCol="0" anchor="ctr"/>
            <a:lstStyle/>
            <a:p>
              <a:pPr algn="ctr"/>
            </a:p>
          </p:txBody>
        </p:sp>
        <p:sp>
          <p:nvSpPr>
            <p:cNvPr id="479" name="矩形"/>
            <p:cNvSpPr/>
            <p:nvPr/>
          </p:nvSpPr>
          <p:spPr>
            <a:xfrm>
              <a:off x="9495548" y="2152861"/>
              <a:ext cx="1128326" cy="35813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1800" b="1" i="0" u="none" strike="noStrike" kern="1200" cap="none" spc="0" baseline="0">
                  <a:solidFill>
                    <a:srgbClr val="4BACC6"/>
                  </a:solidFill>
                  <a:latin typeface="微软雅黑" panose="020B0503020204020204" charset="-122"/>
                  <a:ea typeface="微软雅黑" panose="020B0503020204020204" charset="-122"/>
                  <a:cs typeface="Times New Roman" panose="02020603050405020304" charset="0"/>
                </a:rPr>
                <a:t>小旌笔记</a:t>
              </a:r>
              <a:endParaRPr lang="zh-CN" altLang="en-US" sz="1800" b="1" i="0" u="none" strike="noStrike" kern="1200" cap="none" spc="0" baseline="0">
                <a:solidFill>
                  <a:srgbClr val="4BACC6"/>
                </a:solidFill>
                <a:latin typeface="微软雅黑" panose="020B0503020204020204" charset="-122"/>
                <a:ea typeface="微软雅黑" panose="020B0503020204020204" charset="-122"/>
                <a:cs typeface="Times New Roman" panose="02020603050405020304" charset="0"/>
              </a:endParaRPr>
            </a:p>
          </p:txBody>
        </p:sp>
      </p:gr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03"/>
                                        </p:tgtEl>
                                        <p:attrNameLst>
                                          <p:attrName>style.visibility</p:attrName>
                                        </p:attrNameLst>
                                      </p:cBhvr>
                                      <p:to>
                                        <p:strVal val="visible"/>
                                      </p:to>
                                    </p:set>
                                    <p:animEffect transition="in" filter="wipe(down)">
                                      <p:cBhvr>
                                        <p:cTn id="7" dur="500"/>
                                        <p:tgtEl>
                                          <p:spTgt spid="5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232" name="矩形"/>
          <p:cNvSpPr/>
          <p:nvPr/>
        </p:nvSpPr>
        <p:spPr>
          <a:xfrm>
            <a:off x="1425064" y="305039"/>
            <a:ext cx="3422842"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考点4：法律事实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grpSp>
        <p:nvGrpSpPr>
          <p:cNvPr id="480" name="组合"/>
          <p:cNvGrpSpPr/>
          <p:nvPr/>
        </p:nvGrpSpPr>
        <p:grpSpPr>
          <a:xfrm>
            <a:off x="1086809" y="1543919"/>
            <a:ext cx="9786179" cy="537988"/>
            <a:chOff x="1086809" y="1543919"/>
            <a:chExt cx="9786179" cy="537988"/>
          </a:xfrm>
        </p:grpSpPr>
        <p:sp>
          <p:nvSpPr>
            <p:cNvPr id="233" name="矩形"/>
            <p:cNvSpPr/>
            <p:nvPr/>
          </p:nvSpPr>
          <p:spPr>
            <a:xfrm>
              <a:off x="1207259" y="1556129"/>
              <a:ext cx="9665729" cy="525778"/>
            </a:xfrm>
            <a:prstGeom prst="rect">
              <a:avLst/>
            </a:prstGeom>
            <a:noFill/>
            <a:ln w="9525" cap="flat" cmpd="sng">
              <a:noFill/>
              <a:prstDash val="solid"/>
              <a:miter/>
            </a:ln>
          </p:spPr>
          <p:txBody>
            <a:bodyPr vert="horz" wrap="square" lIns="91440" tIns="45720" rIns="91440" bIns="45720" anchor="t" anchorCtr="0">
              <a:spAutoFit/>
            </a:bodyPr>
            <a:lstStyle/>
            <a:p>
              <a:pPr marL="0" indent="0" algn="l">
                <a:lnSpc>
                  <a:spcPct val="120000"/>
                </a:lnSpc>
                <a:spcBef>
                  <a:spcPts val="0"/>
                </a:spcBef>
                <a:spcAft>
                  <a:spcPts val="0"/>
                </a:spcAft>
                <a:buNone/>
              </a:pPr>
              <a:r>
                <a:rPr lang="zh-CN" altLang="en-US" sz="2400" b="1" i="0" u="none" strike="noStrike" kern="1200" cap="none" spc="0" baseline="0">
                  <a:solidFill>
                    <a:srgbClr val="00AAB7"/>
                  </a:solidFill>
                  <a:latin typeface="微软雅黑" panose="020B0503020204020204" charset="-122"/>
                  <a:ea typeface="微软雅黑" panose="020B0503020204020204" charset="-122"/>
                  <a:cs typeface="Times New Roman" panose="02020603050405020304" charset="0"/>
                </a:rPr>
                <a:t>考查角度—</a:t>
              </a:r>
              <a:r>
                <a:rPr lang="zh-CN" altLang="en-US" sz="2000" b="1" i="0" u="none" strike="noStrike" kern="1200" cap="none" spc="0" baseline="0">
                  <a:solidFill>
                    <a:srgbClr val="00AAB7"/>
                  </a:solidFill>
                  <a:latin typeface="微软雅黑" panose="020B0503020204020204" charset="-122"/>
                  <a:ea typeface="微软雅黑" panose="020B0503020204020204" charset="-122"/>
                  <a:cs typeface="Times New Roman" panose="02020603050405020304" charset="0"/>
                </a:rPr>
                <a:t>辨析法律事件与法律行为、辨析自然事件与社会事件、法律行为的分类</a:t>
              </a:r>
              <a:endParaRPr lang="zh-CN" altLang="en-US" sz="2000" b="0" i="0" u="none" strike="noStrike" kern="1200" cap="none" spc="0" baseline="0">
                <a:solidFill>
                  <a:schemeClr val="accent4"/>
                </a:solidFill>
                <a:latin typeface="微软雅黑" panose="020B0503020204020204" charset="-122"/>
                <a:ea typeface="微软雅黑" panose="020B0503020204020204" charset="-122"/>
                <a:cs typeface="Arial" panose="020B0604020202020204" pitchFamily="34" charset="0"/>
              </a:endParaRPr>
            </a:p>
          </p:txBody>
        </p:sp>
        <p:sp>
          <p:nvSpPr>
            <p:cNvPr id="234" name="剪去对角的矩形"/>
            <p:cNvSpPr/>
            <p:nvPr/>
          </p:nvSpPr>
          <p:spPr>
            <a:xfrm>
              <a:off x="1086809" y="1543919"/>
              <a:ext cx="9786179" cy="525777"/>
            </a:xfrm>
            <a:prstGeom prst="snip2DiagRect">
              <a:avLst>
                <a:gd name="adj1" fmla="val 0"/>
                <a:gd name="adj2" fmla="val 15472"/>
              </a:avLst>
            </a:prstGeom>
            <a:noFill/>
            <a:ln w="25400" cap="flat" cmpd="sng">
              <a:solidFill>
                <a:srgbClr val="4BACC6"/>
              </a:solidFill>
              <a:prstDash val="solid"/>
              <a:round/>
            </a:ln>
          </p:spPr>
          <p:txBody>
            <a:bodyPr rtlCol="0" anchor="ctr"/>
            <a:lstStyle/>
            <a:p>
              <a:pPr algn="ctr"/>
            </a:p>
          </p:txBody>
        </p:sp>
      </p:grpSp>
      <p:sp>
        <p:nvSpPr>
          <p:cNvPr id="236" name="矩形"/>
          <p:cNvSpPr/>
          <p:nvPr/>
        </p:nvSpPr>
        <p:spPr>
          <a:xfrm>
            <a:off x="1086809" y="2354346"/>
            <a:ext cx="9292840" cy="92202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【例题</a:t>
            </a: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1</a:t>
            </a:r>
            <a:r>
              <a:rPr lang="zh-CN" altLang="en-US"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多选】下列法律事实中，属于法律行为的有（   ）。</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A</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爆发洪水        B．台风登陆            C．书立遗嘱            D．买卖房屋</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237" name="矩形"/>
          <p:cNvSpPr/>
          <p:nvPr/>
        </p:nvSpPr>
        <p:spPr>
          <a:xfrm>
            <a:off x="1110110" y="3278359"/>
            <a:ext cx="1527541" cy="491490"/>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【答案】CD</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238" name="矩形"/>
          <p:cNvSpPr/>
          <p:nvPr/>
        </p:nvSpPr>
        <p:spPr>
          <a:xfrm>
            <a:off x="1082368" y="4206767"/>
            <a:ext cx="9292839" cy="922020"/>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【例题2</a:t>
            </a:r>
            <a:r>
              <a:rPr lang="zh-CN" altLang="en-US"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单选】下列各项中，属于法律事实中的相对事件的是（   ）。</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fontAlgn="auto">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A</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．地震	       B．爆发战争            C．纵火	  D．行政命令</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239" name="矩形"/>
          <p:cNvSpPr/>
          <p:nvPr/>
        </p:nvSpPr>
        <p:spPr>
          <a:xfrm>
            <a:off x="1088818" y="5281222"/>
            <a:ext cx="7375357" cy="891540"/>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【解析】选项A属于自然事件（绝对事件）；选项C、D属于法律行为。</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fontAlgn="auto">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【答案】B</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p:transition spd="slow" advTm="0">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80"/>
                                        </p:tgtEl>
                                        <p:attrNameLst>
                                          <p:attrName>style.visibility</p:attrName>
                                        </p:attrNameLst>
                                      </p:cBhvr>
                                      <p:to>
                                        <p:strVal val="visible"/>
                                      </p:to>
                                    </p:set>
                                    <p:animEffect transition="in" filter="fade">
                                      <p:cBhvr>
                                        <p:cTn id="7" dur="1000"/>
                                        <p:tgtEl>
                                          <p:spTgt spid="480"/>
                                        </p:tgtEl>
                                      </p:cBhvr>
                                    </p:animEffect>
                                    <p:anim calcmode="lin" valueType="num">
                                      <p:cBhvr>
                                        <p:cTn id="8" dur="1000" fill="hold"/>
                                        <p:tgtEl>
                                          <p:spTgt spid="480"/>
                                        </p:tgtEl>
                                        <p:attrNameLst>
                                          <p:attrName>ppt_x</p:attrName>
                                        </p:attrNameLst>
                                      </p:cBhvr>
                                      <p:tavLst>
                                        <p:tav tm="0">
                                          <p:val>
                                            <p:strVal val="#ppt_x"/>
                                          </p:val>
                                        </p:tav>
                                        <p:tav tm="100000">
                                          <p:val>
                                            <p:strVal val="#ppt_x"/>
                                          </p:val>
                                        </p:tav>
                                      </p:tavLst>
                                    </p:anim>
                                    <p:anim calcmode="lin" valueType="num">
                                      <p:cBhvr>
                                        <p:cTn id="9" dur="1000" fill="hold"/>
                                        <p:tgtEl>
                                          <p:spTgt spid="48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36"/>
                                        </p:tgtEl>
                                        <p:attrNameLst>
                                          <p:attrName>style.visibility</p:attrName>
                                        </p:attrNameLst>
                                      </p:cBhvr>
                                      <p:to>
                                        <p:strVal val="visible"/>
                                      </p:to>
                                    </p:set>
                                    <p:animEffect transition="in" filter="fade">
                                      <p:cBhvr>
                                        <p:cTn id="14" dur="1000"/>
                                        <p:tgtEl>
                                          <p:spTgt spid="236"/>
                                        </p:tgtEl>
                                      </p:cBhvr>
                                    </p:animEffect>
                                    <p:anim calcmode="lin" valueType="num">
                                      <p:cBhvr>
                                        <p:cTn id="15" dur="1000" fill="hold"/>
                                        <p:tgtEl>
                                          <p:spTgt spid="236"/>
                                        </p:tgtEl>
                                        <p:attrNameLst>
                                          <p:attrName>ppt_x</p:attrName>
                                        </p:attrNameLst>
                                      </p:cBhvr>
                                      <p:tavLst>
                                        <p:tav tm="0">
                                          <p:val>
                                            <p:strVal val="#ppt_x"/>
                                          </p:val>
                                        </p:tav>
                                        <p:tav tm="100000">
                                          <p:val>
                                            <p:strVal val="#ppt_x"/>
                                          </p:val>
                                        </p:tav>
                                      </p:tavLst>
                                    </p:anim>
                                    <p:anim calcmode="lin" valueType="num">
                                      <p:cBhvr>
                                        <p:cTn id="16" dur="1000" fill="hold"/>
                                        <p:tgtEl>
                                          <p:spTgt spid="23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37"/>
                                        </p:tgtEl>
                                        <p:attrNameLst>
                                          <p:attrName>style.visibility</p:attrName>
                                        </p:attrNameLst>
                                      </p:cBhvr>
                                      <p:to>
                                        <p:strVal val="visible"/>
                                      </p:to>
                                    </p:set>
                                    <p:animEffect transition="in" filter="fade">
                                      <p:cBhvr>
                                        <p:cTn id="21" dur="1000"/>
                                        <p:tgtEl>
                                          <p:spTgt spid="237"/>
                                        </p:tgtEl>
                                      </p:cBhvr>
                                    </p:animEffect>
                                    <p:anim calcmode="lin" valueType="num">
                                      <p:cBhvr>
                                        <p:cTn id="22" dur="1000" fill="hold"/>
                                        <p:tgtEl>
                                          <p:spTgt spid="237"/>
                                        </p:tgtEl>
                                        <p:attrNameLst>
                                          <p:attrName>ppt_x</p:attrName>
                                        </p:attrNameLst>
                                      </p:cBhvr>
                                      <p:tavLst>
                                        <p:tav tm="0">
                                          <p:val>
                                            <p:strVal val="#ppt_x"/>
                                          </p:val>
                                        </p:tav>
                                        <p:tav tm="100000">
                                          <p:val>
                                            <p:strVal val="#ppt_x"/>
                                          </p:val>
                                        </p:tav>
                                      </p:tavLst>
                                    </p:anim>
                                    <p:anim calcmode="lin" valueType="num">
                                      <p:cBhvr>
                                        <p:cTn id="23" dur="1000" fill="hold"/>
                                        <p:tgtEl>
                                          <p:spTgt spid="23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38"/>
                                        </p:tgtEl>
                                        <p:attrNameLst>
                                          <p:attrName>style.visibility</p:attrName>
                                        </p:attrNameLst>
                                      </p:cBhvr>
                                      <p:to>
                                        <p:strVal val="visible"/>
                                      </p:to>
                                    </p:set>
                                    <p:animEffect transition="in" filter="fade">
                                      <p:cBhvr>
                                        <p:cTn id="28" dur="1000"/>
                                        <p:tgtEl>
                                          <p:spTgt spid="238"/>
                                        </p:tgtEl>
                                      </p:cBhvr>
                                    </p:animEffect>
                                    <p:anim calcmode="lin" valueType="num">
                                      <p:cBhvr>
                                        <p:cTn id="29" dur="1000" fill="hold"/>
                                        <p:tgtEl>
                                          <p:spTgt spid="238"/>
                                        </p:tgtEl>
                                        <p:attrNameLst>
                                          <p:attrName>ppt_x</p:attrName>
                                        </p:attrNameLst>
                                      </p:cBhvr>
                                      <p:tavLst>
                                        <p:tav tm="0">
                                          <p:val>
                                            <p:strVal val="#ppt_x"/>
                                          </p:val>
                                        </p:tav>
                                        <p:tav tm="100000">
                                          <p:val>
                                            <p:strVal val="#ppt_x"/>
                                          </p:val>
                                        </p:tav>
                                      </p:tavLst>
                                    </p:anim>
                                    <p:anim calcmode="lin" valueType="num">
                                      <p:cBhvr>
                                        <p:cTn id="30" dur="1000" fill="hold"/>
                                        <p:tgtEl>
                                          <p:spTgt spid="23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39"/>
                                        </p:tgtEl>
                                        <p:attrNameLst>
                                          <p:attrName>style.visibility</p:attrName>
                                        </p:attrNameLst>
                                      </p:cBhvr>
                                      <p:to>
                                        <p:strVal val="visible"/>
                                      </p:to>
                                    </p:set>
                                    <p:animEffect transition="in" filter="fade">
                                      <p:cBhvr>
                                        <p:cTn id="35" dur="1000"/>
                                        <p:tgtEl>
                                          <p:spTgt spid="239"/>
                                        </p:tgtEl>
                                      </p:cBhvr>
                                    </p:animEffect>
                                    <p:anim calcmode="lin" valueType="num">
                                      <p:cBhvr>
                                        <p:cTn id="36" dur="1000" fill="hold"/>
                                        <p:tgtEl>
                                          <p:spTgt spid="239"/>
                                        </p:tgtEl>
                                        <p:attrNameLst>
                                          <p:attrName>ppt_x</p:attrName>
                                        </p:attrNameLst>
                                      </p:cBhvr>
                                      <p:tavLst>
                                        <p:tav tm="0">
                                          <p:val>
                                            <p:strVal val="#ppt_x"/>
                                          </p:val>
                                        </p:tav>
                                        <p:tav tm="100000">
                                          <p:val>
                                            <p:strVal val="#ppt_x"/>
                                          </p:val>
                                        </p:tav>
                                      </p:tavLst>
                                    </p:anim>
                                    <p:anim calcmode="lin" valueType="num">
                                      <p:cBhvr>
                                        <p:cTn id="37" dur="1000" fill="hold"/>
                                        <p:tgtEl>
                                          <p:spTgt spid="23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0" grpId="0" animBg="1"/>
      <p:bldP spid="236" grpId="0" animBg="1"/>
      <p:bldP spid="237" grpId="0" animBg="1"/>
      <p:bldP spid="238" grpId="0" animBg="1"/>
      <p:bldP spid="23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486" name="矩形"/>
          <p:cNvSpPr/>
          <p:nvPr/>
        </p:nvSpPr>
        <p:spPr>
          <a:xfrm>
            <a:off x="1425064" y="305039"/>
            <a:ext cx="3422842"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考点4：法律事实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sp>
        <p:nvSpPr>
          <p:cNvPr id="487" name="矩形"/>
          <p:cNvSpPr/>
          <p:nvPr/>
        </p:nvSpPr>
        <p:spPr>
          <a:xfrm>
            <a:off x="1428638" y="2087805"/>
            <a:ext cx="9292838" cy="2168525"/>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【例题3</a:t>
            </a:r>
            <a:r>
              <a:rPr lang="zh-CN" altLang="en-US"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单选】根据行为是否需要特定形式或实质要件，法律行为可以分为（   ）。</a:t>
            </a: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fontAlgn="auto">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A</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．单方的法律行为和多方的法律行为         </a:t>
            </a:r>
            <a:b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b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B．有偿的法律行为和无偿的法律行为</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fontAlgn="auto">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C</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．要式的法律行为和非要式的法律行为       </a:t>
            </a:r>
            <a:b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b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D．主法律行为和从法律行为</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488" name="矩形"/>
          <p:cNvSpPr/>
          <p:nvPr/>
        </p:nvSpPr>
        <p:spPr>
          <a:xfrm>
            <a:off x="1433378" y="4334306"/>
            <a:ext cx="1524699" cy="491488"/>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【答案】C</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87"/>
                                        </p:tgtEl>
                                        <p:attrNameLst>
                                          <p:attrName>style.visibility</p:attrName>
                                        </p:attrNameLst>
                                      </p:cBhvr>
                                      <p:to>
                                        <p:strVal val="visible"/>
                                      </p:to>
                                    </p:set>
                                    <p:animEffect transition="in" filter="fade">
                                      <p:cBhvr>
                                        <p:cTn id="7" dur="1000"/>
                                        <p:tgtEl>
                                          <p:spTgt spid="487"/>
                                        </p:tgtEl>
                                      </p:cBhvr>
                                    </p:animEffect>
                                    <p:anim calcmode="lin" valueType="num">
                                      <p:cBhvr>
                                        <p:cTn id="8" dur="1000" fill="hold"/>
                                        <p:tgtEl>
                                          <p:spTgt spid="487"/>
                                        </p:tgtEl>
                                        <p:attrNameLst>
                                          <p:attrName>ppt_x</p:attrName>
                                        </p:attrNameLst>
                                      </p:cBhvr>
                                      <p:tavLst>
                                        <p:tav tm="0">
                                          <p:val>
                                            <p:strVal val="#ppt_x"/>
                                          </p:val>
                                        </p:tav>
                                        <p:tav tm="100000">
                                          <p:val>
                                            <p:strVal val="#ppt_x"/>
                                          </p:val>
                                        </p:tav>
                                      </p:tavLst>
                                    </p:anim>
                                    <p:anim calcmode="lin" valueType="num">
                                      <p:cBhvr>
                                        <p:cTn id="9" dur="1000" fill="hold"/>
                                        <p:tgtEl>
                                          <p:spTgt spid="48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88"/>
                                        </p:tgtEl>
                                        <p:attrNameLst>
                                          <p:attrName>style.visibility</p:attrName>
                                        </p:attrNameLst>
                                      </p:cBhvr>
                                      <p:to>
                                        <p:strVal val="visible"/>
                                      </p:to>
                                    </p:set>
                                    <p:animEffect transition="in" filter="fade">
                                      <p:cBhvr>
                                        <p:cTn id="14" dur="1000"/>
                                        <p:tgtEl>
                                          <p:spTgt spid="488"/>
                                        </p:tgtEl>
                                      </p:cBhvr>
                                    </p:animEffect>
                                    <p:anim calcmode="lin" valueType="num">
                                      <p:cBhvr>
                                        <p:cTn id="15" dur="1000" fill="hold"/>
                                        <p:tgtEl>
                                          <p:spTgt spid="488"/>
                                        </p:tgtEl>
                                        <p:attrNameLst>
                                          <p:attrName>ppt_x</p:attrName>
                                        </p:attrNameLst>
                                      </p:cBhvr>
                                      <p:tavLst>
                                        <p:tav tm="0">
                                          <p:val>
                                            <p:strVal val="#ppt_x"/>
                                          </p:val>
                                        </p:tav>
                                        <p:tav tm="100000">
                                          <p:val>
                                            <p:strVal val="#ppt_x"/>
                                          </p:val>
                                        </p:tav>
                                      </p:tavLst>
                                    </p:anim>
                                    <p:anim calcmode="lin" valueType="num">
                                      <p:cBhvr>
                                        <p:cTn id="16" dur="1000" fill="hold"/>
                                        <p:tgtEl>
                                          <p:spTgt spid="48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7" grpId="0" animBg="1"/>
      <p:bldP spid="488"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245" name="矩形"/>
          <p:cNvSpPr/>
          <p:nvPr/>
        </p:nvSpPr>
        <p:spPr>
          <a:xfrm>
            <a:off x="1425064" y="305039"/>
            <a:ext cx="3422842"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考点4：法律事实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sp>
        <p:nvSpPr>
          <p:cNvPr id="246" name="矩形"/>
          <p:cNvSpPr/>
          <p:nvPr/>
        </p:nvSpPr>
        <p:spPr>
          <a:xfrm>
            <a:off x="956393" y="1422377"/>
            <a:ext cx="8202121" cy="80518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29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【拓展1</a:t>
            </a:r>
            <a:r>
              <a:rPr lang="zh-CN" altLang="en-US"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单选】下列会直接影响法律关系发生、变更、消灭的是（   ）。</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29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A</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．法律事实	  B．客体	C．主体		D．行为</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247" name="矩形"/>
          <p:cNvSpPr/>
          <p:nvPr/>
        </p:nvSpPr>
        <p:spPr>
          <a:xfrm>
            <a:off x="960643" y="2364703"/>
            <a:ext cx="1370258" cy="435482"/>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29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【答案】A</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248" name="矩形"/>
          <p:cNvSpPr/>
          <p:nvPr/>
        </p:nvSpPr>
        <p:spPr>
          <a:xfrm>
            <a:off x="959768" y="3237674"/>
            <a:ext cx="10375741" cy="1162685"/>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29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【拓展2</a:t>
            </a:r>
            <a:r>
              <a:rPr lang="zh-CN" altLang="en-US"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单选】甲公司与乙公司签订租赁合同，约定甲公司承租乙公司一台挖掘机，租期1个月，租金1万元。引起该租赁法律关系发生的法律事实是（   ）。</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fontAlgn="auto">
              <a:lnSpc>
                <a:spcPct val="129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A</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租赁的挖掘机　　　</a:t>
            </a: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B</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．甲公司和乙公司         C．</a:t>
            </a: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1万元租金	D</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．签订租赁合同的行为</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250" name="矩形"/>
          <p:cNvSpPr/>
          <p:nvPr/>
        </p:nvSpPr>
        <p:spPr>
          <a:xfrm>
            <a:off x="963142" y="4523731"/>
            <a:ext cx="10375740" cy="112356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29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【解析】“租赁的挖掘机”和“1万元租金”属于法律关系的客体；“甲公司和乙公司”属于法律关系的主体；“签订租赁合同的行为”属于法律事实。</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fontAlgn="auto">
              <a:lnSpc>
                <a:spcPct val="129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【答案】D</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p:transition spd="slow" advTm="0">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46"/>
                                        </p:tgtEl>
                                        <p:attrNameLst>
                                          <p:attrName>style.visibility</p:attrName>
                                        </p:attrNameLst>
                                      </p:cBhvr>
                                      <p:to>
                                        <p:strVal val="visible"/>
                                      </p:to>
                                    </p:set>
                                    <p:animEffect transition="in" filter="fade">
                                      <p:cBhvr>
                                        <p:cTn id="7" dur="1000"/>
                                        <p:tgtEl>
                                          <p:spTgt spid="246"/>
                                        </p:tgtEl>
                                      </p:cBhvr>
                                    </p:animEffect>
                                    <p:anim calcmode="lin" valueType="num">
                                      <p:cBhvr>
                                        <p:cTn id="8" dur="1000" fill="hold"/>
                                        <p:tgtEl>
                                          <p:spTgt spid="246"/>
                                        </p:tgtEl>
                                        <p:attrNameLst>
                                          <p:attrName>ppt_x</p:attrName>
                                        </p:attrNameLst>
                                      </p:cBhvr>
                                      <p:tavLst>
                                        <p:tav tm="0">
                                          <p:val>
                                            <p:strVal val="#ppt_x"/>
                                          </p:val>
                                        </p:tav>
                                        <p:tav tm="100000">
                                          <p:val>
                                            <p:strVal val="#ppt_x"/>
                                          </p:val>
                                        </p:tav>
                                      </p:tavLst>
                                    </p:anim>
                                    <p:anim calcmode="lin" valueType="num">
                                      <p:cBhvr>
                                        <p:cTn id="9" dur="1000" fill="hold"/>
                                        <p:tgtEl>
                                          <p:spTgt spid="24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47"/>
                                        </p:tgtEl>
                                        <p:attrNameLst>
                                          <p:attrName>style.visibility</p:attrName>
                                        </p:attrNameLst>
                                      </p:cBhvr>
                                      <p:to>
                                        <p:strVal val="visible"/>
                                      </p:to>
                                    </p:set>
                                    <p:animEffect transition="in" filter="fade">
                                      <p:cBhvr>
                                        <p:cTn id="14" dur="1000"/>
                                        <p:tgtEl>
                                          <p:spTgt spid="247"/>
                                        </p:tgtEl>
                                      </p:cBhvr>
                                    </p:animEffect>
                                    <p:anim calcmode="lin" valueType="num">
                                      <p:cBhvr>
                                        <p:cTn id="15" dur="1000" fill="hold"/>
                                        <p:tgtEl>
                                          <p:spTgt spid="247"/>
                                        </p:tgtEl>
                                        <p:attrNameLst>
                                          <p:attrName>ppt_x</p:attrName>
                                        </p:attrNameLst>
                                      </p:cBhvr>
                                      <p:tavLst>
                                        <p:tav tm="0">
                                          <p:val>
                                            <p:strVal val="#ppt_x"/>
                                          </p:val>
                                        </p:tav>
                                        <p:tav tm="100000">
                                          <p:val>
                                            <p:strVal val="#ppt_x"/>
                                          </p:val>
                                        </p:tav>
                                      </p:tavLst>
                                    </p:anim>
                                    <p:anim calcmode="lin" valueType="num">
                                      <p:cBhvr>
                                        <p:cTn id="16" dur="1000" fill="hold"/>
                                        <p:tgtEl>
                                          <p:spTgt spid="24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48"/>
                                        </p:tgtEl>
                                        <p:attrNameLst>
                                          <p:attrName>style.visibility</p:attrName>
                                        </p:attrNameLst>
                                      </p:cBhvr>
                                      <p:to>
                                        <p:strVal val="visible"/>
                                      </p:to>
                                    </p:set>
                                    <p:animEffect transition="in" filter="fade">
                                      <p:cBhvr>
                                        <p:cTn id="21" dur="1000"/>
                                        <p:tgtEl>
                                          <p:spTgt spid="248"/>
                                        </p:tgtEl>
                                      </p:cBhvr>
                                    </p:animEffect>
                                    <p:anim calcmode="lin" valueType="num">
                                      <p:cBhvr>
                                        <p:cTn id="22" dur="1000" fill="hold"/>
                                        <p:tgtEl>
                                          <p:spTgt spid="248"/>
                                        </p:tgtEl>
                                        <p:attrNameLst>
                                          <p:attrName>ppt_x</p:attrName>
                                        </p:attrNameLst>
                                      </p:cBhvr>
                                      <p:tavLst>
                                        <p:tav tm="0">
                                          <p:val>
                                            <p:strVal val="#ppt_x"/>
                                          </p:val>
                                        </p:tav>
                                        <p:tav tm="100000">
                                          <p:val>
                                            <p:strVal val="#ppt_x"/>
                                          </p:val>
                                        </p:tav>
                                      </p:tavLst>
                                    </p:anim>
                                    <p:anim calcmode="lin" valueType="num">
                                      <p:cBhvr>
                                        <p:cTn id="23" dur="1000" fill="hold"/>
                                        <p:tgtEl>
                                          <p:spTgt spid="24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50"/>
                                        </p:tgtEl>
                                        <p:attrNameLst>
                                          <p:attrName>style.visibility</p:attrName>
                                        </p:attrNameLst>
                                      </p:cBhvr>
                                      <p:to>
                                        <p:strVal val="visible"/>
                                      </p:to>
                                    </p:set>
                                    <p:animEffect transition="in" filter="fade">
                                      <p:cBhvr>
                                        <p:cTn id="28" dur="1000"/>
                                        <p:tgtEl>
                                          <p:spTgt spid="250"/>
                                        </p:tgtEl>
                                      </p:cBhvr>
                                    </p:animEffect>
                                    <p:anim calcmode="lin" valueType="num">
                                      <p:cBhvr>
                                        <p:cTn id="29" dur="1000" fill="hold"/>
                                        <p:tgtEl>
                                          <p:spTgt spid="250"/>
                                        </p:tgtEl>
                                        <p:attrNameLst>
                                          <p:attrName>ppt_x</p:attrName>
                                        </p:attrNameLst>
                                      </p:cBhvr>
                                      <p:tavLst>
                                        <p:tav tm="0">
                                          <p:val>
                                            <p:strVal val="#ppt_x"/>
                                          </p:val>
                                        </p:tav>
                                        <p:tav tm="100000">
                                          <p:val>
                                            <p:strVal val="#ppt_x"/>
                                          </p:val>
                                        </p:tav>
                                      </p:tavLst>
                                    </p:anim>
                                    <p:anim calcmode="lin" valueType="num">
                                      <p:cBhvr>
                                        <p:cTn id="30" dur="1000" fill="hold"/>
                                        <p:tgtEl>
                                          <p:spTgt spid="2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6" grpId="0" animBg="1"/>
      <p:bldP spid="247" grpId="0" animBg="1"/>
      <p:bldP spid="248" grpId="0" animBg="1"/>
      <p:bldP spid="25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482" name="矩形"/>
          <p:cNvSpPr/>
          <p:nvPr/>
        </p:nvSpPr>
        <p:spPr>
          <a:xfrm>
            <a:off x="1425064" y="305039"/>
            <a:ext cx="3422842"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考点4：法律事实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sp>
        <p:nvSpPr>
          <p:cNvPr id="483" name="矩形"/>
          <p:cNvSpPr/>
          <p:nvPr/>
        </p:nvSpPr>
        <p:spPr>
          <a:xfrm>
            <a:off x="1264418" y="1961198"/>
            <a:ext cx="7266921" cy="779525"/>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29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【拓展3</a:t>
            </a:r>
            <a:r>
              <a:rPr lang="zh-CN" altLang="en-US"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单选2015】下列法律行为属于单方行为的是（   ）。</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fontAlgn="auto">
              <a:lnSpc>
                <a:spcPct val="129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A</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．立遗嘱	B．缔结婚姻	C．签订合同	D．销售商品</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484" name="矩形"/>
          <p:cNvSpPr/>
          <p:nvPr/>
        </p:nvSpPr>
        <p:spPr>
          <a:xfrm>
            <a:off x="1265251" y="3126015"/>
            <a:ext cx="9754275" cy="1691640"/>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解析】单方行为是指由法律主体一方的意思表示即可成立的法律行为；多方行为是指由两个或两个以上的多方法律主体意思表示一致而成立的法律行为。缔结婚姻、签订合同、销售商品，至少需要两个法律主体意思表示一致才能成立，属于多方行为。</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fontAlgn="auto">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【答案】A</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500">
        <p:split dir="in"/>
      </p:transition>
    </mc:Choice>
    <mc:Fallback>
      <p:transition spd="slow">
        <p:split dir="in"/>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83"/>
                                        </p:tgtEl>
                                        <p:attrNameLst>
                                          <p:attrName>style.visibility</p:attrName>
                                        </p:attrNameLst>
                                      </p:cBhvr>
                                      <p:to>
                                        <p:strVal val="visible"/>
                                      </p:to>
                                    </p:set>
                                    <p:animEffect transition="in" filter="fade">
                                      <p:cBhvr>
                                        <p:cTn id="7" dur="1000"/>
                                        <p:tgtEl>
                                          <p:spTgt spid="483"/>
                                        </p:tgtEl>
                                      </p:cBhvr>
                                    </p:animEffect>
                                    <p:anim calcmode="lin" valueType="num">
                                      <p:cBhvr>
                                        <p:cTn id="8" dur="1000" fill="hold"/>
                                        <p:tgtEl>
                                          <p:spTgt spid="483"/>
                                        </p:tgtEl>
                                        <p:attrNameLst>
                                          <p:attrName>ppt_x</p:attrName>
                                        </p:attrNameLst>
                                      </p:cBhvr>
                                      <p:tavLst>
                                        <p:tav tm="0">
                                          <p:val>
                                            <p:strVal val="#ppt_x"/>
                                          </p:val>
                                        </p:tav>
                                        <p:tav tm="100000">
                                          <p:val>
                                            <p:strVal val="#ppt_x"/>
                                          </p:val>
                                        </p:tav>
                                      </p:tavLst>
                                    </p:anim>
                                    <p:anim calcmode="lin" valueType="num">
                                      <p:cBhvr>
                                        <p:cTn id="9" dur="1000" fill="hold"/>
                                        <p:tgtEl>
                                          <p:spTgt spid="48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84"/>
                                        </p:tgtEl>
                                        <p:attrNameLst>
                                          <p:attrName>style.visibility</p:attrName>
                                        </p:attrNameLst>
                                      </p:cBhvr>
                                      <p:to>
                                        <p:strVal val="visible"/>
                                      </p:to>
                                    </p:set>
                                    <p:animEffect transition="in" filter="fade">
                                      <p:cBhvr>
                                        <p:cTn id="14" dur="1000"/>
                                        <p:tgtEl>
                                          <p:spTgt spid="484"/>
                                        </p:tgtEl>
                                      </p:cBhvr>
                                    </p:animEffect>
                                    <p:anim calcmode="lin" valueType="num">
                                      <p:cBhvr>
                                        <p:cTn id="15" dur="1000" fill="hold"/>
                                        <p:tgtEl>
                                          <p:spTgt spid="484"/>
                                        </p:tgtEl>
                                        <p:attrNameLst>
                                          <p:attrName>ppt_x</p:attrName>
                                        </p:attrNameLst>
                                      </p:cBhvr>
                                      <p:tavLst>
                                        <p:tav tm="0">
                                          <p:val>
                                            <p:strVal val="#ppt_x"/>
                                          </p:val>
                                        </p:tav>
                                        <p:tav tm="100000">
                                          <p:val>
                                            <p:strVal val="#ppt_x"/>
                                          </p:val>
                                        </p:tav>
                                      </p:tavLst>
                                    </p:anim>
                                    <p:anim calcmode="lin" valueType="num">
                                      <p:cBhvr>
                                        <p:cTn id="16" dur="1000" fill="hold"/>
                                        <p:tgtEl>
                                          <p:spTgt spid="48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3" grpId="0" animBg="1"/>
      <p:bldP spid="48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255" name="椭圆"/>
          <p:cNvSpPr/>
          <p:nvPr/>
        </p:nvSpPr>
        <p:spPr>
          <a:xfrm>
            <a:off x="5082443" y="1425144"/>
            <a:ext cx="2036774" cy="2049536"/>
          </a:xfrm>
          <a:prstGeom prst="ellipse">
            <a:avLst/>
          </a:prstGeom>
          <a:solidFill>
            <a:schemeClr val="accent4"/>
          </a:solidFill>
          <a:ln w="12700" cap="flat" cmpd="sng">
            <a:noFill/>
            <a:prstDash val="solid"/>
            <a:round/>
          </a:ln>
        </p:spPr>
        <p:txBody>
          <a:bodyPr rtlCol="0" anchor="ctr"/>
          <a:lstStyle/>
          <a:p>
            <a:pPr algn="ctr"/>
          </a:p>
        </p:txBody>
      </p:sp>
      <p:sp>
        <p:nvSpPr>
          <p:cNvPr id="256" name="矩形"/>
          <p:cNvSpPr/>
          <p:nvPr/>
        </p:nvSpPr>
        <p:spPr>
          <a:xfrm>
            <a:off x="3667097" y="3594446"/>
            <a:ext cx="4861927" cy="905827"/>
          </a:xfrm>
          <a:prstGeom prst="rect">
            <a:avLst/>
          </a:prstGeom>
          <a:noFill/>
          <a:ln w="9525" cap="flat" cmpd="sng">
            <a:noFill/>
            <a:prstDash val="solid"/>
            <a:miter/>
          </a:ln>
        </p:spPr>
        <p:txBody>
          <a:bodyPr vert="horz" wrap="square" lIns="91440" tIns="45720" rIns="91440" bIns="45720" anchor="t" anchorCtr="0">
            <a:spAutoFit/>
          </a:bodyPr>
          <a:lstStyle/>
          <a:p>
            <a:pPr marL="0" indent="25400" algn="ctr">
              <a:lnSpc>
                <a:spcPct val="150000"/>
              </a:lnSpc>
              <a:spcBef>
                <a:spcPts val="0"/>
              </a:spcBef>
              <a:spcAft>
                <a:spcPts val="0"/>
              </a:spcAft>
              <a:buNone/>
            </a:pPr>
            <a:r>
              <a:rPr lang="zh-CN" altLang="en-US" sz="3600" b="1" i="0" u="none" strike="noStrike" kern="100" cap="none" spc="0" baseline="0">
                <a:solidFill>
                  <a:schemeClr val="accent1"/>
                </a:solidFill>
                <a:latin typeface="微软雅黑" panose="020B0503020204020204" charset="-122"/>
                <a:ea typeface="微软雅黑" panose="020B0503020204020204" charset="-122"/>
                <a:cs typeface="Times New Roman" panose="02020603050405020304" charset="0"/>
              </a:rPr>
              <a:t>法律主体 </a:t>
            </a:r>
            <a:r>
              <a:rPr lang="en-US" altLang="zh-CN" sz="3600" b="1" i="0" u="none" strike="noStrike" kern="100" cap="none" spc="0" baseline="0">
                <a:solidFill>
                  <a:schemeClr val="accent1"/>
                </a:solidFill>
                <a:latin typeface="微软雅黑" panose="020B0503020204020204" charset="-122"/>
                <a:ea typeface="微软雅黑" panose="020B0503020204020204" charset="-122"/>
                <a:cs typeface="Times New Roman" panose="02020603050405020304" charset="0"/>
              </a:rPr>
              <a:t> </a:t>
            </a:r>
            <a:endParaRPr lang="zh-CN" altLang="en-US" sz="3600" b="1" i="0" u="none" strike="noStrike" kern="1200" cap="none" spc="0" baseline="0">
              <a:solidFill>
                <a:schemeClr val="accent1"/>
              </a:solidFill>
              <a:latin typeface="微软雅黑" panose="020B0503020204020204" charset="-122"/>
              <a:ea typeface="微软雅黑" panose="020B0503020204020204" charset="-122"/>
              <a:cs typeface="Arial" panose="020B0604020202020204" pitchFamily="34" charset="0"/>
            </a:endParaRPr>
          </a:p>
        </p:txBody>
      </p:sp>
      <p:sp>
        <p:nvSpPr>
          <p:cNvPr id="257" name="矩形"/>
          <p:cNvSpPr/>
          <p:nvPr/>
        </p:nvSpPr>
        <p:spPr>
          <a:xfrm>
            <a:off x="5086455" y="2173557"/>
            <a:ext cx="1972436" cy="634363"/>
          </a:xfrm>
          <a:prstGeom prst="rect">
            <a:avLst/>
          </a:prstGeom>
          <a:noFill/>
          <a:ln w="9525" cap="flat" cmpd="sng">
            <a:noFill/>
            <a:prstDash val="solid"/>
            <a:miter/>
          </a:ln>
        </p:spPr>
        <p:txBody>
          <a:bodyPr vert="horz" wrap="square" lIns="91440" tIns="45720" rIns="91440" bIns="45720" anchor="t" anchorCtr="0">
            <a:spAutoFit/>
          </a:bodyPr>
          <a:lstStyle/>
          <a:p>
            <a:pPr marL="0" indent="0" algn="ctr" fontAlgn="auto">
              <a:lnSpc>
                <a:spcPct val="100000"/>
              </a:lnSpc>
              <a:spcBef>
                <a:spcPts val="0"/>
              </a:spcBef>
              <a:spcAft>
                <a:spcPts val="0"/>
              </a:spcAft>
              <a:buNone/>
            </a:pPr>
            <a:r>
              <a:rPr lang="zh-CN" altLang="en-US" sz="3600" b="1" i="0" u="none" strike="noStrike" kern="1200" cap="none" spc="-150" baseline="0">
                <a:solidFill>
                  <a:schemeClr val="bg1"/>
                </a:solidFill>
                <a:latin typeface="微软雅黑" panose="020B0503020204020204" charset="-122"/>
                <a:ea typeface="微软雅黑" panose="020B0503020204020204" charset="-122"/>
                <a:cs typeface="Arial" panose="020B0604020202020204" pitchFamily="34" charset="0"/>
              </a:rPr>
              <a:t>第二节</a:t>
            </a:r>
            <a:endParaRPr lang="zh-CN" altLang="en-US" sz="3600" b="1" i="0" u="none" strike="noStrike" kern="1200" cap="none" spc="-150" baseline="0">
              <a:solidFill>
                <a:schemeClr val="bg1"/>
              </a:solidFill>
              <a:latin typeface="微软雅黑" panose="020B0503020204020204" charset="-122"/>
              <a:ea typeface="微软雅黑" panose="020B0503020204020204" charset="-122"/>
              <a:cs typeface="Arial" panose="020B0604020202020204" pitchFamily="34" charset="0"/>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55"/>
                                        </p:tgtEl>
                                        <p:attrNameLst>
                                          <p:attrName>style.visibility</p:attrName>
                                        </p:attrNameLst>
                                      </p:cBhvr>
                                      <p:to>
                                        <p:strVal val="visible"/>
                                      </p:to>
                                    </p:set>
                                    <p:anim calcmode="lin" valueType="num">
                                      <p:cBhvr>
                                        <p:cTn id="7" dur="500" fill="hold"/>
                                        <p:tgtEl>
                                          <p:spTgt spid="255"/>
                                        </p:tgtEl>
                                        <p:attrNameLst>
                                          <p:attrName>ppt_w</p:attrName>
                                        </p:attrNameLst>
                                      </p:cBhvr>
                                      <p:tavLst>
                                        <p:tav tm="0">
                                          <p:val>
                                            <p:fltVal val="0"/>
                                          </p:val>
                                        </p:tav>
                                        <p:tav tm="100000">
                                          <p:val>
                                            <p:strVal val="#ppt_w"/>
                                          </p:val>
                                        </p:tav>
                                      </p:tavLst>
                                    </p:anim>
                                    <p:anim calcmode="lin" valueType="num">
                                      <p:cBhvr>
                                        <p:cTn id="8" dur="500" fill="hold"/>
                                        <p:tgtEl>
                                          <p:spTgt spid="255"/>
                                        </p:tgtEl>
                                        <p:attrNameLst>
                                          <p:attrName>ppt_h</p:attrName>
                                        </p:attrNameLst>
                                      </p:cBhvr>
                                      <p:tavLst>
                                        <p:tav tm="0">
                                          <p:val>
                                            <p:fltVal val="0"/>
                                          </p:val>
                                        </p:tav>
                                        <p:tav tm="100000">
                                          <p:val>
                                            <p:strVal val="#ppt_h"/>
                                          </p:val>
                                        </p:tav>
                                      </p:tavLst>
                                    </p:anim>
                                    <p:animEffect transition="in" filter="fade">
                                      <p:cBhvr>
                                        <p:cTn id="9" dur="500"/>
                                        <p:tgtEl>
                                          <p:spTgt spid="255"/>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257"/>
                                        </p:tgtEl>
                                        <p:attrNameLst>
                                          <p:attrName>style.visibility</p:attrName>
                                        </p:attrNameLst>
                                      </p:cBhvr>
                                      <p:to>
                                        <p:strVal val="visible"/>
                                      </p:to>
                                    </p:set>
                                    <p:animEffect transition="in" filter="fade">
                                      <p:cBhvr>
                                        <p:cTn id="13" dur="500"/>
                                        <p:tgtEl>
                                          <p:spTgt spid="257"/>
                                        </p:tgtEl>
                                      </p:cBhvr>
                                    </p:animEffect>
                                  </p:childTnLst>
                                </p:cTn>
                              </p:par>
                            </p:childTnLst>
                          </p:cTn>
                        </p:par>
                        <p:par>
                          <p:cTn id="14" fill="hold">
                            <p:stCondLst>
                              <p:cond delay="1000"/>
                            </p:stCondLst>
                            <p:childTnLst>
                              <p:par>
                                <p:cTn id="15" presetID="42" presetClass="entr" presetSubtype="0" fill="hold" grpId="0" nodeType="afterEffect">
                                  <p:stCondLst>
                                    <p:cond delay="0"/>
                                  </p:stCondLst>
                                  <p:iterate type="lt">
                                    <p:tmPct val="0"/>
                                  </p:iterate>
                                  <p:childTnLst>
                                    <p:set>
                                      <p:cBhvr>
                                        <p:cTn id="16" dur="1" fill="hold">
                                          <p:stCondLst>
                                            <p:cond delay="0"/>
                                          </p:stCondLst>
                                        </p:cTn>
                                        <p:tgtEl>
                                          <p:spTgt spid="256"/>
                                        </p:tgtEl>
                                        <p:attrNameLst>
                                          <p:attrName>style.visibility</p:attrName>
                                        </p:attrNameLst>
                                      </p:cBhvr>
                                      <p:to>
                                        <p:strVal val="visible"/>
                                      </p:to>
                                    </p:set>
                                    <p:animEffect transition="in" filter="fade">
                                      <p:cBhvr>
                                        <p:cTn id="17" dur="1000"/>
                                        <p:tgtEl>
                                          <p:spTgt spid="256"/>
                                        </p:tgtEl>
                                      </p:cBhvr>
                                    </p:animEffect>
                                    <p:anim calcmode="lin" valueType="num">
                                      <p:cBhvr>
                                        <p:cTn id="18" dur="1000" fill="hold"/>
                                        <p:tgtEl>
                                          <p:spTgt spid="256"/>
                                        </p:tgtEl>
                                        <p:attrNameLst>
                                          <p:attrName>ppt_x</p:attrName>
                                        </p:attrNameLst>
                                      </p:cBhvr>
                                      <p:tavLst>
                                        <p:tav tm="0">
                                          <p:val>
                                            <p:strVal val="#ppt_x"/>
                                          </p:val>
                                        </p:tav>
                                        <p:tav tm="100000">
                                          <p:val>
                                            <p:strVal val="#ppt_x"/>
                                          </p:val>
                                        </p:tav>
                                      </p:tavLst>
                                    </p:anim>
                                    <p:anim calcmode="lin" valueType="num">
                                      <p:cBhvr>
                                        <p:cTn id="19" dur="1000" fill="hold"/>
                                        <p:tgtEl>
                                          <p:spTgt spid="256"/>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26" presetClass="emph" presetSubtype="0" fill="hold" grpId="1" nodeType="afterEffect">
                                  <p:stCondLst>
                                    <p:cond delay="0"/>
                                  </p:stCondLst>
                                  <p:iterate type="lt">
                                    <p:tmPct val="10000"/>
                                  </p:iterate>
                                  <p:childTnLst>
                                    <p:animEffect transition="out" filter="fade">
                                      <p:cBhvr>
                                        <p:cTn id="22" dur="500" tmFilter="0, 0; .2, .5; .8, .5; 1, 0"/>
                                        <p:tgtEl>
                                          <p:spTgt spid="256"/>
                                        </p:tgtEl>
                                      </p:cBhvr>
                                    </p:animEffect>
                                    <p:animScale>
                                      <p:cBhvr>
                                        <p:cTn id="23" dur="250" autoRev="1" fill="hold"/>
                                        <p:tgtEl>
                                          <p:spTgt spid="256"/>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5" grpId="0" animBg="1"/>
      <p:bldP spid="256" grpId="0"/>
      <p:bldP spid="256" grpId="1"/>
      <p:bldP spid="257"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261" name="矩形"/>
          <p:cNvSpPr/>
          <p:nvPr/>
        </p:nvSpPr>
        <p:spPr>
          <a:xfrm>
            <a:off x="1425064" y="305039"/>
            <a:ext cx="4319156" cy="45339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考点1：法律主体的分类</a:t>
            </a:r>
            <a:r>
              <a:rPr lang="en-US" altLang="zh-CN"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graphicFrame>
        <p:nvGraphicFramePr>
          <p:cNvPr id="262" name="对象"/>
          <p:cNvGraphicFramePr>
            <a:graphicFrameLocks noChangeAspect="1"/>
          </p:cNvGraphicFramePr>
          <p:nvPr/>
        </p:nvGraphicFramePr>
        <p:xfrm>
          <a:off x="875517" y="1377474"/>
          <a:ext cx="10530845" cy="3813569"/>
        </p:xfrm>
        <a:graphic>
          <a:graphicData uri="http://schemas.openxmlformats.org/presentationml/2006/ole">
            <mc:AlternateContent xmlns:mc="http://schemas.openxmlformats.org/markup-compatibility/2006">
              <mc:Choice xmlns:v="urn:schemas-microsoft-com:vml" Requires="v">
                <p:oleObj spid="_x0000_s3075" name="package" r:id="rId2" imgW="5586730" imgH="2029460" progId="package">
                  <p:embed/>
                </p:oleObj>
              </mc:Choice>
              <mc:Fallback>
                <p:oleObj name="package" r:id="rId2" imgW="5586730" imgH="2029460" progId="package">
                  <p:embed/>
                  <p:pic>
                    <p:nvPicPr>
                      <p:cNvPr id="0" name="对象"/>
                      <p:cNvPicPr>
                        <a:picLocks noChangeAspect="1"/>
                      </p:cNvPicPr>
                      <p:nvPr/>
                    </p:nvPicPr>
                    <p:blipFill>
                      <a:blip r:embed="rId3" cstate="print"/>
                      <a:stretch>
                        <a:fillRect/>
                      </a:stretch>
                    </p:blipFill>
                    <p:spPr>
                      <a:xfrm>
                        <a:off x="875517" y="1377474"/>
                        <a:ext cx="10530845" cy="3813569"/>
                      </a:xfrm>
                      <a:prstGeom prst="rect">
                        <a:avLst/>
                      </a:prstGeom>
                      <a:noFill/>
                      <a:ln w="9525" cap="flat" cmpd="sng">
                        <a:noFill/>
                        <a:prstDash val="solid"/>
                        <a:miter/>
                      </a:ln>
                    </p:spPr>
                  </p:pic>
                </p:oleObj>
              </mc:Fallback>
            </mc:AlternateContent>
          </a:graphicData>
        </a:graphic>
      </p:graphicFrame>
      <p:sp>
        <p:nvSpPr>
          <p:cNvPr id="263" name="矩形"/>
          <p:cNvSpPr/>
          <p:nvPr/>
        </p:nvSpPr>
        <p:spPr>
          <a:xfrm>
            <a:off x="3562295" y="5650436"/>
            <a:ext cx="5439429" cy="3581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自然人在出生之前也可以成为特殊法律关系的主体。</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grpSp>
        <p:nvGrpSpPr>
          <p:cNvPr id="500" name="组合"/>
          <p:cNvGrpSpPr/>
          <p:nvPr/>
        </p:nvGrpSpPr>
        <p:grpSpPr>
          <a:xfrm>
            <a:off x="1057545" y="5192784"/>
            <a:ext cx="2356963" cy="1071959"/>
            <a:chOff x="1057545" y="5192784"/>
            <a:chExt cx="2356963" cy="1071959"/>
          </a:xfrm>
        </p:grpSpPr>
        <p:sp>
          <p:nvSpPr>
            <p:cNvPr id="497" name="矩形"/>
            <p:cNvSpPr/>
            <p:nvPr/>
          </p:nvSpPr>
          <p:spPr>
            <a:xfrm>
              <a:off x="1975424" y="5547333"/>
              <a:ext cx="1439084" cy="470740"/>
            </a:xfrm>
            <a:prstGeom prst="rect">
              <a:avLst/>
            </a:prstGeom>
            <a:solidFill>
              <a:srgbClr val="E4CE87"/>
            </a:solidFill>
            <a:ln w="25400" cap="flat" cmpd="sng">
              <a:noFill/>
              <a:prstDash val="solid"/>
              <a:round/>
            </a:ln>
          </p:spPr>
          <p:txBody>
            <a:bodyPr rtlCol="0" anchor="ctr"/>
            <a:lstStyle/>
            <a:p>
              <a:pPr algn="ctr"/>
            </a:p>
          </p:txBody>
        </p:sp>
        <p:sp>
          <p:nvSpPr>
            <p:cNvPr id="498" name="矩形"/>
            <p:cNvSpPr/>
            <p:nvPr/>
          </p:nvSpPr>
          <p:spPr>
            <a:xfrm>
              <a:off x="2124192" y="5556409"/>
              <a:ext cx="1141551" cy="453389"/>
            </a:xfrm>
            <a:prstGeom prst="rect">
              <a:avLst/>
            </a:prstGeom>
            <a:noFill/>
            <a:ln w="9525" cap="flat" cmpd="sng">
              <a:noFill/>
              <a:prstDash val="solid"/>
              <a:miter/>
            </a:ln>
          </p:spPr>
          <p:txBody>
            <a:bodyPr vert="horz" wrap="square" lIns="91440" tIns="45720" rIns="91440" bIns="45720" anchor="t" anchorCtr="0">
              <a:spAutoFit/>
            </a:bodyPr>
            <a:lstStyle/>
            <a:p>
              <a:pPr marL="0" indent="0" algn="l" defTabSz="1219200" eaLnBrk="1" fontAlgn="auto" latinLnBrk="0" hangingPunct="1">
                <a:lnSpc>
                  <a:spcPct val="100000"/>
                </a:lnSpc>
                <a:spcBef>
                  <a:spcPts val="0"/>
                </a:spcBef>
                <a:spcAft>
                  <a:spcPts val="0"/>
                </a:spcAft>
                <a:buNone/>
              </a:pPr>
              <a:r>
                <a:rPr lang="zh-CN" altLang="en-US" sz="2400" b="0" i="0" u="none" strike="noStrike" kern="1200" cap="none" spc="0" baseline="0">
                  <a:solidFill>
                    <a:srgbClr val="000000"/>
                  </a:solidFill>
                  <a:latin typeface="微软雅黑" panose="020B0503020204020204" charset="-122"/>
                  <a:ea typeface="微软雅黑" panose="020B0503020204020204" charset="-122"/>
                  <a:cs typeface="Calibri" panose="020F0502020204030204" charset="0"/>
                </a:rPr>
                <a:t>小提示</a:t>
              </a:r>
              <a:endParaRPr lang="zh-CN" altLang="en-US" sz="2400" b="0" i="0" u="none" strike="noStrike" kern="1200" cap="none" spc="0" baseline="0">
                <a:solidFill>
                  <a:srgbClr val="000000"/>
                </a:solidFill>
                <a:latin typeface="微软雅黑" panose="020B0503020204020204" charset="-122"/>
                <a:ea typeface="微软雅黑" panose="020B0503020204020204" charset="-122"/>
                <a:cs typeface="Calibri" panose="020F0502020204030204" charset="0"/>
              </a:endParaRPr>
            </a:p>
          </p:txBody>
        </p:sp>
        <p:pic>
          <p:nvPicPr>
            <p:cNvPr id="499" name="图片"/>
            <p:cNvPicPr/>
            <p:nvPr/>
          </p:nvPicPr>
          <p:blipFill>
            <a:blip r:embed="rId4" cstate="print"/>
            <a:srcRect l="57115" t="49510"/>
            <a:stretch>
              <a:fillRect/>
            </a:stretch>
          </p:blipFill>
          <p:spPr>
            <a:xfrm>
              <a:off x="1057545" y="5192784"/>
              <a:ext cx="956414" cy="1071959"/>
            </a:xfrm>
            <a:custGeom>
              <a:avLst/>
              <a:gdLst>
                <a:gd name="T1" fmla="*/ 0 w 21600"/>
                <a:gd name="T2" fmla="*/ 0 h 21600"/>
                <a:gd name="T3" fmla="*/ 21600 w 21600"/>
                <a:gd name="T4" fmla="*/ 21600 h 21600"/>
              </a:gdLst>
              <a:ahLst/>
              <a:cxnLst/>
              <a:rect l="T1" t="T2" r="T3" b="T4"/>
              <a:pathLst>
                <a:path w="21600" h="21600">
                  <a:moveTo>
                    <a:pt x="0" y="0"/>
                  </a:moveTo>
                  <a:lnTo>
                    <a:pt x="21599" y="0"/>
                  </a:lnTo>
                  <a:lnTo>
                    <a:pt x="21599" y="21600"/>
                  </a:lnTo>
                  <a:lnTo>
                    <a:pt x="0" y="21600"/>
                  </a:lnTo>
                  <a:close/>
                </a:path>
              </a:pathLst>
            </a:custGeom>
            <a:noFill/>
            <a:ln w="9525" cap="flat" cmpd="sng">
              <a:noFill/>
              <a:prstDash val="solid"/>
              <a:miter/>
            </a:ln>
          </p:spPr>
        </p:pic>
      </p:gr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nodeType="afterEffect">
                                  <p:stCondLst>
                                    <p:cond delay="0"/>
                                  </p:stCondLst>
                                  <p:childTnLst>
                                    <p:set>
                                      <p:cBhvr>
                                        <p:cTn id="6" dur="1" fill="hold">
                                          <p:stCondLst>
                                            <p:cond delay="0"/>
                                          </p:stCondLst>
                                        </p:cTn>
                                        <p:tgtEl>
                                          <p:spTgt spid="262"/>
                                        </p:tgtEl>
                                        <p:attrNameLst>
                                          <p:attrName>style.visibility</p:attrName>
                                        </p:attrNameLst>
                                      </p:cBhvr>
                                      <p:to>
                                        <p:strVal val="visible"/>
                                      </p:to>
                                    </p:set>
                                    <p:animEffect transition="in" filter="barn(inHorizontal)">
                                      <p:cBhvr>
                                        <p:cTn id="7" dur="500"/>
                                        <p:tgtEl>
                                          <p:spTgt spid="26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500"/>
                                        </p:tgtEl>
                                        <p:attrNameLst>
                                          <p:attrName>style.visibility</p:attrName>
                                        </p:attrNameLst>
                                      </p:cBhvr>
                                      <p:to>
                                        <p:strVal val="visible"/>
                                      </p:to>
                                    </p:set>
                                    <p:animEffect transition="in" filter="fade">
                                      <p:cBhvr>
                                        <p:cTn id="11" dur="2000"/>
                                        <p:tgtEl>
                                          <p:spTgt spid="500"/>
                                        </p:tgtEl>
                                      </p:cBhvr>
                                    </p:animEffect>
                                  </p:childTnLst>
                                </p:cTn>
                              </p:par>
                            </p:childTnLst>
                          </p:cTn>
                        </p:par>
                        <p:par>
                          <p:cTn id="12" fill="hold">
                            <p:stCondLst>
                              <p:cond delay="2500"/>
                            </p:stCondLst>
                            <p:childTnLst>
                              <p:par>
                                <p:cTn id="13" presetID="10" presetClass="entr" presetSubtype="0" fill="hold" grpId="0" nodeType="afterEffect">
                                  <p:stCondLst>
                                    <p:cond delay="0"/>
                                  </p:stCondLst>
                                  <p:childTnLst>
                                    <p:set>
                                      <p:cBhvr>
                                        <p:cTn id="14" dur="1" fill="hold">
                                          <p:stCondLst>
                                            <p:cond delay="0"/>
                                          </p:stCondLst>
                                        </p:cTn>
                                        <p:tgtEl>
                                          <p:spTgt spid="263"/>
                                        </p:tgtEl>
                                        <p:attrNameLst>
                                          <p:attrName>style.visibility</p:attrName>
                                        </p:attrNameLst>
                                      </p:cBhvr>
                                      <p:to>
                                        <p:strVal val="visible"/>
                                      </p:to>
                                    </p:set>
                                    <p:animEffect transition="in" filter="fade">
                                      <p:cBhvr>
                                        <p:cTn id="15" dur="2000"/>
                                        <p:tgtEl>
                                          <p:spTgt spid="2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3" grpId="0" animBg="1"/>
      <p:bldP spid="50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56" name="椭圆"/>
          <p:cNvSpPr/>
          <p:nvPr/>
        </p:nvSpPr>
        <p:spPr>
          <a:xfrm>
            <a:off x="5082443" y="1149061"/>
            <a:ext cx="2036774" cy="2049536"/>
          </a:xfrm>
          <a:prstGeom prst="ellipse">
            <a:avLst/>
          </a:prstGeom>
          <a:solidFill>
            <a:schemeClr val="accent4"/>
          </a:solidFill>
          <a:ln w="12700" cap="flat" cmpd="sng">
            <a:noFill/>
            <a:prstDash val="solid"/>
            <a:round/>
          </a:ln>
        </p:spPr>
        <p:txBody>
          <a:bodyPr rtlCol="0" anchor="ctr"/>
          <a:lstStyle/>
          <a:p>
            <a:pPr algn="ctr"/>
          </a:p>
        </p:txBody>
      </p:sp>
      <p:sp>
        <p:nvSpPr>
          <p:cNvPr id="57" name="矩形"/>
          <p:cNvSpPr/>
          <p:nvPr/>
        </p:nvSpPr>
        <p:spPr>
          <a:xfrm>
            <a:off x="1819275" y="3320711"/>
            <a:ext cx="8553450" cy="1106805"/>
          </a:xfrm>
          <a:prstGeom prst="rect">
            <a:avLst/>
          </a:prstGeom>
          <a:noFill/>
          <a:ln w="9525" cap="flat" cmpd="sng">
            <a:noFill/>
            <a:prstDash val="solid"/>
            <a:miter/>
          </a:ln>
        </p:spPr>
        <p:txBody>
          <a:bodyPr vert="horz" wrap="square" lIns="91440" tIns="45720" rIns="91440" bIns="45720" anchor="t" anchorCtr="0">
            <a:spAutoFit/>
          </a:bodyPr>
          <a:lstStyle/>
          <a:p>
            <a:pPr indent="558800" algn="l">
              <a:lnSpc>
                <a:spcPct val="150000"/>
              </a:lnSpc>
              <a:spcBef>
                <a:spcPts val="0"/>
              </a:spcBef>
              <a:spcAft>
                <a:spcPts val="0"/>
              </a:spcAft>
              <a:buNone/>
              <a:extLst>
                <a:ext uri="{35155182-B16C-46BC-9424-99874614C6A1}">
                  <wpsdc:indentchars xmlns:wpsdc="http://www.wps.cn/officeDocument/2017/drawingmlCustomData" val="200" checksum="1956455923"/>
                </a:ext>
              </a:extLst>
            </a:pPr>
            <a:r>
              <a:rPr lang="zh-CN" altLang="en-US" sz="2200" b="1" i="0" u="none" strike="noStrike" kern="100" cap="none" spc="0" baseline="0">
                <a:solidFill>
                  <a:schemeClr val="accent1"/>
                </a:solidFill>
                <a:latin typeface="微软雅黑" panose="020B0503020204020204" charset="-122"/>
                <a:ea typeface="微软雅黑" panose="020B0503020204020204" charset="-122"/>
                <a:cs typeface="Times New Roman" panose="02020603050405020304" charset="0"/>
              </a:rPr>
              <a:t>法是由国家制定或认可，以权利义务为主要内容，由国家强制力保证实施的社会行为规范及相应的规范性文件的总称。</a:t>
            </a:r>
            <a:endParaRPr lang="zh-CN" altLang="en-US" sz="2200" b="1" i="0" u="none" strike="noStrike" kern="1200" cap="none" spc="0" baseline="0">
              <a:solidFill>
                <a:schemeClr val="accent1"/>
              </a:solidFill>
              <a:latin typeface="微软雅黑" panose="020B0503020204020204" charset="-122"/>
              <a:ea typeface="微软雅黑" panose="020B0503020204020204" charset="-122"/>
              <a:cs typeface="Arial" panose="020B0604020202020204" pitchFamily="34" charset="0"/>
            </a:endParaRPr>
          </a:p>
        </p:txBody>
      </p:sp>
      <p:sp>
        <p:nvSpPr>
          <p:cNvPr id="58" name="矩形"/>
          <p:cNvSpPr/>
          <p:nvPr/>
        </p:nvSpPr>
        <p:spPr>
          <a:xfrm>
            <a:off x="5086455" y="1552371"/>
            <a:ext cx="1972436" cy="1177290"/>
          </a:xfrm>
          <a:prstGeom prst="rect">
            <a:avLst/>
          </a:prstGeom>
          <a:noFill/>
          <a:ln w="9525" cap="flat" cmpd="sng">
            <a:noFill/>
            <a:prstDash val="solid"/>
            <a:miter/>
          </a:ln>
        </p:spPr>
        <p:txBody>
          <a:bodyPr vert="horz" wrap="square" lIns="91440" tIns="45720" rIns="91440" bIns="45720" anchor="t" anchorCtr="0">
            <a:spAutoFit/>
          </a:bodyPr>
          <a:lstStyle/>
          <a:p>
            <a:pPr marL="0" indent="0" algn="ctr">
              <a:lnSpc>
                <a:spcPct val="100000"/>
              </a:lnSpc>
              <a:spcBef>
                <a:spcPts val="0"/>
              </a:spcBef>
              <a:spcAft>
                <a:spcPts val="0"/>
              </a:spcAft>
              <a:buNone/>
            </a:pPr>
            <a:r>
              <a:rPr lang="zh-CN" altLang="en-US" sz="3600" b="1" i="0" u="none" strike="noStrike" kern="1200" cap="none" spc="-150" baseline="0">
                <a:solidFill>
                  <a:schemeClr val="bg1"/>
                </a:solidFill>
                <a:latin typeface="微软雅黑" panose="020B0503020204020204" charset="-122"/>
                <a:ea typeface="微软雅黑" panose="020B0503020204020204" charset="-122"/>
                <a:cs typeface="Arial" panose="020B0604020202020204" pitchFamily="34" charset="0"/>
              </a:rPr>
              <a:t>第一节</a:t>
            </a:r>
            <a:br>
              <a:rPr lang="zh-CN" altLang="en-US" sz="3600" b="1" i="0" u="none" strike="noStrike" kern="1200" cap="none" spc="-150" baseline="0">
                <a:solidFill>
                  <a:schemeClr val="bg1"/>
                </a:solidFill>
                <a:latin typeface="微软雅黑" panose="020B0503020204020204" charset="-122"/>
                <a:ea typeface="微软雅黑" panose="020B0503020204020204" charset="-122"/>
                <a:cs typeface="Arial" panose="020B0604020202020204" pitchFamily="34" charset="0"/>
              </a:rPr>
            </a:br>
            <a:r>
              <a:rPr lang="zh-CN" altLang="en-US" sz="3600" b="1" i="0" u="none" strike="noStrike" kern="1200" cap="none" spc="-150" baseline="0">
                <a:solidFill>
                  <a:schemeClr val="bg1"/>
                </a:solidFill>
                <a:latin typeface="微软雅黑" panose="020B0503020204020204" charset="-122"/>
                <a:ea typeface="微软雅黑" panose="020B0503020204020204" charset="-122"/>
                <a:cs typeface="Arial" panose="020B0604020202020204" pitchFamily="34" charset="0"/>
              </a:rPr>
              <a:t>法律基础</a:t>
            </a:r>
            <a:endParaRPr lang="zh-CN" altLang="en-US" sz="3600" b="1" i="0" u="none" strike="noStrike" kern="1200" cap="none" spc="-150" baseline="0">
              <a:solidFill>
                <a:schemeClr val="bg1"/>
              </a:solidFill>
              <a:latin typeface="微软雅黑" panose="020B0503020204020204" charset="-122"/>
              <a:ea typeface="微软雅黑" panose="020B0503020204020204" charset="-122"/>
              <a:cs typeface="Arial" panose="020B0604020202020204" pitchFamily="34" charset="0"/>
            </a:endParaRPr>
          </a:p>
        </p:txBody>
      </p:sp>
    </p:spTree>
  </p:cSld>
  <p:clrMapOvr>
    <a:masterClrMapping/>
  </p:clrMapOvr>
  <p:transition spd="slow" advTm="0">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56"/>
                                        </p:tgtEl>
                                        <p:attrNameLst>
                                          <p:attrName>style.visibility</p:attrName>
                                        </p:attrNameLst>
                                      </p:cBhvr>
                                      <p:to>
                                        <p:strVal val="visible"/>
                                      </p:to>
                                    </p:set>
                                    <p:anim calcmode="lin" valueType="num">
                                      <p:cBhvr>
                                        <p:cTn id="7" dur="500" fill="hold"/>
                                        <p:tgtEl>
                                          <p:spTgt spid="56"/>
                                        </p:tgtEl>
                                        <p:attrNameLst>
                                          <p:attrName>ppt_w</p:attrName>
                                        </p:attrNameLst>
                                      </p:cBhvr>
                                      <p:tavLst>
                                        <p:tav tm="0">
                                          <p:val>
                                            <p:fltVal val="0"/>
                                          </p:val>
                                        </p:tav>
                                        <p:tav tm="100000">
                                          <p:val>
                                            <p:strVal val="#ppt_w"/>
                                          </p:val>
                                        </p:tav>
                                      </p:tavLst>
                                    </p:anim>
                                    <p:anim calcmode="lin" valueType="num">
                                      <p:cBhvr>
                                        <p:cTn id="8" dur="500" fill="hold"/>
                                        <p:tgtEl>
                                          <p:spTgt spid="56"/>
                                        </p:tgtEl>
                                        <p:attrNameLst>
                                          <p:attrName>ppt_h</p:attrName>
                                        </p:attrNameLst>
                                      </p:cBhvr>
                                      <p:tavLst>
                                        <p:tav tm="0">
                                          <p:val>
                                            <p:fltVal val="0"/>
                                          </p:val>
                                        </p:tav>
                                        <p:tav tm="100000">
                                          <p:val>
                                            <p:strVal val="#ppt_h"/>
                                          </p:val>
                                        </p:tav>
                                      </p:tavLst>
                                    </p:anim>
                                    <p:animEffect transition="in" filter="fade">
                                      <p:cBhvr>
                                        <p:cTn id="9" dur="500"/>
                                        <p:tgtEl>
                                          <p:spTgt spid="56"/>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58"/>
                                        </p:tgtEl>
                                        <p:attrNameLst>
                                          <p:attrName>style.visibility</p:attrName>
                                        </p:attrNameLst>
                                      </p:cBhvr>
                                      <p:to>
                                        <p:strVal val="visible"/>
                                      </p:to>
                                    </p:set>
                                    <p:animEffect transition="in" filter="fade">
                                      <p:cBhvr>
                                        <p:cTn id="13" dur="500"/>
                                        <p:tgtEl>
                                          <p:spTgt spid="58"/>
                                        </p:tgtEl>
                                      </p:cBhvr>
                                    </p:animEffect>
                                  </p:childTnLst>
                                </p:cTn>
                              </p:par>
                            </p:childTnLst>
                          </p:cTn>
                        </p:par>
                        <p:par>
                          <p:cTn id="14" fill="hold">
                            <p:stCondLst>
                              <p:cond delay="1000"/>
                            </p:stCondLst>
                            <p:childTnLst>
                              <p:par>
                                <p:cTn id="15" presetID="42" presetClass="entr" presetSubtype="0" fill="hold" grpId="0" nodeType="afterEffect">
                                  <p:stCondLst>
                                    <p:cond delay="0"/>
                                  </p:stCondLst>
                                  <p:iterate type="lt">
                                    <p:tmPct val="0"/>
                                  </p:iterate>
                                  <p:childTnLst>
                                    <p:set>
                                      <p:cBhvr>
                                        <p:cTn id="16" dur="1" fill="hold">
                                          <p:stCondLst>
                                            <p:cond delay="0"/>
                                          </p:stCondLst>
                                        </p:cTn>
                                        <p:tgtEl>
                                          <p:spTgt spid="57"/>
                                        </p:tgtEl>
                                        <p:attrNameLst>
                                          <p:attrName>style.visibility</p:attrName>
                                        </p:attrNameLst>
                                      </p:cBhvr>
                                      <p:to>
                                        <p:strVal val="visible"/>
                                      </p:to>
                                    </p:set>
                                    <p:animEffect transition="in" filter="fade">
                                      <p:cBhvr>
                                        <p:cTn id="17" dur="1000"/>
                                        <p:tgtEl>
                                          <p:spTgt spid="57"/>
                                        </p:tgtEl>
                                      </p:cBhvr>
                                    </p:animEffect>
                                    <p:anim calcmode="lin" valueType="num">
                                      <p:cBhvr>
                                        <p:cTn id="18" dur="1000" fill="hold"/>
                                        <p:tgtEl>
                                          <p:spTgt spid="57"/>
                                        </p:tgtEl>
                                        <p:attrNameLst>
                                          <p:attrName>ppt_x</p:attrName>
                                        </p:attrNameLst>
                                      </p:cBhvr>
                                      <p:tavLst>
                                        <p:tav tm="0">
                                          <p:val>
                                            <p:strVal val="#ppt_x"/>
                                          </p:val>
                                        </p:tav>
                                        <p:tav tm="100000">
                                          <p:val>
                                            <p:strVal val="#ppt_x"/>
                                          </p:val>
                                        </p:tav>
                                      </p:tavLst>
                                    </p:anim>
                                    <p:anim calcmode="lin" valueType="num">
                                      <p:cBhvr>
                                        <p:cTn id="19" dur="1000" fill="hold"/>
                                        <p:tgtEl>
                                          <p:spTgt spid="57"/>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26" presetClass="emph" presetSubtype="0" fill="hold" grpId="1" nodeType="afterEffect">
                                  <p:stCondLst>
                                    <p:cond delay="0"/>
                                  </p:stCondLst>
                                  <p:iterate type="lt">
                                    <p:tmPct val="10000"/>
                                  </p:iterate>
                                  <p:childTnLst>
                                    <p:animEffect transition="out" filter="fade">
                                      <p:cBhvr>
                                        <p:cTn id="22" dur="500" tmFilter="0, 0; .2, .5; .8, .5; 1, 0"/>
                                        <p:tgtEl>
                                          <p:spTgt spid="57"/>
                                        </p:tgtEl>
                                      </p:cBhvr>
                                    </p:animEffect>
                                    <p:animScale>
                                      <p:cBhvr>
                                        <p:cTn id="23" dur="250" autoRev="1" fill="hold"/>
                                        <p:tgtEl>
                                          <p:spTgt spid="57"/>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animBg="1"/>
      <p:bldP spid="57" grpId="0"/>
      <p:bldP spid="57" grpId="1"/>
      <p:bldP spid="58"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267" name="矩形"/>
          <p:cNvSpPr/>
          <p:nvPr/>
        </p:nvSpPr>
        <p:spPr>
          <a:xfrm>
            <a:off x="1425064" y="305039"/>
            <a:ext cx="4319156" cy="453390"/>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考点1：法律主体的分类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grpSp>
        <p:nvGrpSpPr>
          <p:cNvPr id="504" name="组合"/>
          <p:cNvGrpSpPr/>
          <p:nvPr/>
        </p:nvGrpSpPr>
        <p:grpSpPr>
          <a:xfrm>
            <a:off x="1204828" y="2163575"/>
            <a:ext cx="1251833" cy="673011"/>
            <a:chOff x="1204828" y="2163575"/>
            <a:chExt cx="1251833" cy="673011"/>
          </a:xfrm>
        </p:grpSpPr>
        <p:sp>
          <p:nvSpPr>
            <p:cNvPr id="268" name="矩形"/>
            <p:cNvSpPr/>
            <p:nvPr/>
          </p:nvSpPr>
          <p:spPr>
            <a:xfrm>
              <a:off x="1204828" y="2163575"/>
              <a:ext cx="1251833" cy="673011"/>
            </a:xfrm>
            <a:prstGeom prst="rect">
              <a:avLst/>
            </a:prstGeom>
            <a:solidFill>
              <a:srgbClr val="B9D6DA">
                <a:alpha val="60000"/>
              </a:srgbClr>
            </a:solidFill>
            <a:ln w="25400" cap="flat" cmpd="sng">
              <a:noFill/>
              <a:prstDash val="solid"/>
              <a:round/>
            </a:ln>
            <a:effectLst>
              <a:outerShdw blurRad="50800" dist="38100" dir="2700000" algn="tl" rotWithShape="0">
                <a:srgbClr val="000000">
                  <a:alpha val="39607"/>
                </a:srgbClr>
              </a:outerShdw>
            </a:effectLst>
          </p:spPr>
          <p:txBody>
            <a:bodyPr rtlCol="0" anchor="ctr"/>
            <a:lstStyle/>
            <a:p>
              <a:pPr algn="ctr"/>
            </a:p>
          </p:txBody>
        </p:sp>
        <p:sp>
          <p:nvSpPr>
            <p:cNvPr id="269" name="矩形"/>
            <p:cNvSpPr/>
            <p:nvPr/>
          </p:nvSpPr>
          <p:spPr>
            <a:xfrm>
              <a:off x="1347701" y="2456647"/>
              <a:ext cx="963907" cy="281087"/>
            </a:xfrm>
            <a:prstGeom prst="rect">
              <a:avLst/>
            </a:prstGeom>
            <a:noFill/>
            <a:ln w="9525" cap="flat" cmpd="sng">
              <a:noFill/>
              <a:prstDash val="solid"/>
              <a:miter/>
            </a:ln>
          </p:spPr>
          <p:txBody>
            <a:bodyPr vert="horz" wrap="square" lIns="91440" tIns="45720" rIns="91440" bIns="45720" anchor="ctr" anchorCtr="0">
              <a:noAutofit/>
            </a:bodyPr>
            <a:lstStyle/>
            <a:p>
              <a:pPr marL="0" indent="0" algn="ctr" defTabSz="914400" eaLnBrk="0" latinLnBrk="0" hangingPunct="0">
                <a:lnSpc>
                  <a:spcPct val="90000"/>
                </a:lnSpc>
                <a:spcBef>
                  <a:spcPts val="0"/>
                </a:spcBef>
                <a:spcAft>
                  <a:spcPts val="0"/>
                </a:spcAft>
                <a:buNone/>
              </a:pPr>
              <a:r>
                <a:rPr lang="zh-CN" altLang="en-US" sz="2300" b="1" i="0" u="none" strike="noStrike" kern="1200" cap="none" spc="0" baseline="0">
                  <a:solidFill>
                    <a:schemeClr val="tx1"/>
                  </a:solidFill>
                  <a:latin typeface="微软雅黑" panose="020B0503020204020204" charset="-122"/>
                  <a:ea typeface="微软雅黑" panose="020B0503020204020204" charset="-122"/>
                  <a:cs typeface="Calibri" panose="020F0502020204030204" charset="0"/>
                </a:rPr>
                <a:t>定义</a:t>
              </a:r>
              <a:endParaRPr lang="zh-CN" altLang="en-US" sz="2300" b="1" i="0" u="none" strike="noStrike" kern="1200" cap="none" spc="0" baseline="0">
                <a:solidFill>
                  <a:schemeClr val="tx1"/>
                </a:solidFill>
                <a:latin typeface="微软雅黑" panose="020B0503020204020204" charset="-122"/>
                <a:ea typeface="微软雅黑" panose="020B0503020204020204" charset="-122"/>
                <a:cs typeface="Calibri" panose="020F0502020204030204" charset="0"/>
              </a:endParaRPr>
            </a:p>
          </p:txBody>
        </p:sp>
      </p:grpSp>
      <p:sp>
        <p:nvSpPr>
          <p:cNvPr id="270" name="矩形"/>
          <p:cNvSpPr/>
          <p:nvPr/>
        </p:nvSpPr>
        <p:spPr>
          <a:xfrm>
            <a:off x="2628126" y="2020734"/>
            <a:ext cx="6791954" cy="891539"/>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法人是具有民事权利能力和民事行为能力，依法独立享有民事权利和承担民事义务的组织。法人以其全部财产独立承担民事责任。</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271" name="矩形"/>
          <p:cNvSpPr/>
          <p:nvPr/>
        </p:nvSpPr>
        <p:spPr>
          <a:xfrm>
            <a:off x="1208923" y="3179104"/>
            <a:ext cx="9825254" cy="1691639"/>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en-US" altLang="zh-CN"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1</a:t>
            </a:r>
            <a:r>
              <a:rPr lang="zh-CN" altLang="en-US"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．法人的法定代表人</a:t>
            </a:r>
            <a:endParaRPr lang="en-US" altLang="zh-CN"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依照法律或者法人章程的规定，代表法人从事民事活动的负责人，为法人的法定代表人。法定代表人以法人名义从事的民事活动，其法律后果由法人承受。法人章程或者法人权力机构对法定代表人代表权的限制，不得对抗善意相对人。</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272" name="矩形"/>
          <p:cNvSpPr/>
          <p:nvPr/>
        </p:nvSpPr>
        <p:spPr>
          <a:xfrm>
            <a:off x="1208923" y="5106787"/>
            <a:ext cx="9810602" cy="8915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法定代表人因执行职务造成他人损害的，由法人承担民事责任。法人承担民事责任后，依照法律或者法人章程的规定，可以向有过错的法定代表人追偿。</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grpSp>
        <p:nvGrpSpPr>
          <p:cNvPr id="276" name="组合"/>
          <p:cNvGrpSpPr/>
          <p:nvPr/>
        </p:nvGrpSpPr>
        <p:grpSpPr>
          <a:xfrm>
            <a:off x="1206626" y="1343505"/>
            <a:ext cx="2683168" cy="601905"/>
            <a:chOff x="1206626" y="1343505"/>
            <a:chExt cx="2683168" cy="601905"/>
          </a:xfrm>
        </p:grpSpPr>
        <p:sp>
          <p:nvSpPr>
            <p:cNvPr id="273" name="圆角矩形"/>
            <p:cNvSpPr/>
            <p:nvPr/>
          </p:nvSpPr>
          <p:spPr>
            <a:xfrm>
              <a:off x="1206626" y="1350648"/>
              <a:ext cx="2683168" cy="594761"/>
            </a:xfrm>
            <a:prstGeom prst="roundRect">
              <a:avLst>
                <a:gd name="adj" fmla="val 50000"/>
              </a:avLst>
            </a:prstGeom>
            <a:noFill/>
            <a:ln w="12700" cap="flat" cmpd="sng">
              <a:solidFill>
                <a:srgbClr val="00AAB7"/>
              </a:solidFill>
              <a:prstDash val="dash"/>
              <a:round/>
            </a:ln>
          </p:spPr>
          <p:txBody>
            <a:bodyPr rtlCol="0" anchor="ctr"/>
            <a:lstStyle/>
            <a:p>
              <a:pPr algn="ctr"/>
            </a:p>
          </p:txBody>
        </p:sp>
        <p:sp>
          <p:nvSpPr>
            <p:cNvPr id="274" name="流程图: 离页连接符"/>
            <p:cNvSpPr/>
            <p:nvPr/>
          </p:nvSpPr>
          <p:spPr>
            <a:xfrm>
              <a:off x="1530528" y="1343505"/>
              <a:ext cx="884759" cy="601905"/>
            </a:xfrm>
            <a:prstGeom prst="flowChartOffpageConnector">
              <a:avLst/>
            </a:prstGeom>
            <a:solidFill>
              <a:schemeClr val="accent4"/>
            </a:solidFill>
            <a:ln w="12700" cap="flat" cmpd="sng">
              <a:noFill/>
              <a:prstDash val="solid"/>
              <a:round/>
            </a:ln>
          </p:spPr>
          <p:txBody>
            <a:bodyPr vert="horz" wrap="square" lIns="91440" tIns="108000" rIns="91440" bIns="45720" anchor="ctr" anchorCtr="0">
              <a:noAutofit/>
            </a:bodyPr>
            <a:lstStyle/>
            <a:p>
              <a:pPr marL="0" indent="0" algn="ctr" fontAlgn="auto">
                <a:lnSpc>
                  <a:spcPct val="100000"/>
                </a:lnSpc>
                <a:spcBef>
                  <a:spcPts val="0"/>
                </a:spcBef>
                <a:spcAft>
                  <a:spcPts val="0"/>
                </a:spcAft>
                <a:buNone/>
              </a:pPr>
              <a:r>
                <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rPr>
                <a:t>（一）</a:t>
              </a:r>
              <a:endPar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endParaRPr>
            </a:p>
          </p:txBody>
        </p:sp>
        <p:sp>
          <p:nvSpPr>
            <p:cNvPr id="275" name="矩形"/>
            <p:cNvSpPr/>
            <p:nvPr/>
          </p:nvSpPr>
          <p:spPr>
            <a:xfrm>
              <a:off x="2663810" y="1386419"/>
              <a:ext cx="903604" cy="520065"/>
            </a:xfrm>
            <a:prstGeom prst="rect">
              <a:avLst/>
            </a:prstGeom>
            <a:noFill/>
            <a:ln w="9525" cap="flat" cmpd="sng">
              <a:noFill/>
              <a:prstDash val="solid"/>
              <a:miter/>
            </a:ln>
          </p:spPr>
          <p:txBody>
            <a:bodyPr vert="horz" wrap="none" lIns="91440" tIns="45720" rIns="91440" bIns="45720" anchor="t" anchorCtr="0">
              <a:spAutoFit/>
            </a:bodyPr>
            <a:lstStyle/>
            <a:p>
              <a:pPr marL="0" indent="0" algn="l" fontAlgn="auto">
                <a:lnSpc>
                  <a:spcPct val="100000"/>
                </a:lnSpc>
                <a:spcBef>
                  <a:spcPts val="0"/>
                </a:spcBef>
                <a:spcAft>
                  <a:spcPts val="0"/>
                </a:spcAft>
                <a:buNone/>
              </a:pPr>
              <a:r>
                <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rPr>
                <a:t>法人</a:t>
              </a:r>
              <a:endPar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endParaRPr>
            </a:p>
          </p:txBody>
        </p:sp>
      </p:grpSp>
    </p:spTree>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276"/>
                                        </p:tgtEl>
                                        <p:attrNameLst>
                                          <p:attrName>style.visibility</p:attrName>
                                        </p:attrNameLst>
                                      </p:cBhvr>
                                      <p:to>
                                        <p:strVal val="visible"/>
                                      </p:to>
                                    </p:set>
                                    <p:animEffect transition="in" filter="fade">
                                      <p:cBhvr>
                                        <p:cTn id="7" dur="1000"/>
                                        <p:tgtEl>
                                          <p:spTgt spid="276"/>
                                        </p:tgtEl>
                                      </p:cBhvr>
                                    </p:animEffect>
                                    <p:anim calcmode="lin" valueType="num">
                                      <p:cBhvr>
                                        <p:cTn id="8" dur="1000" fill="hold"/>
                                        <p:tgtEl>
                                          <p:spTgt spid="276"/>
                                        </p:tgtEl>
                                        <p:attrNameLst>
                                          <p:attrName>ppt_x</p:attrName>
                                        </p:attrNameLst>
                                      </p:cBhvr>
                                      <p:tavLst>
                                        <p:tav tm="0">
                                          <p:val>
                                            <p:strVal val="#ppt_x"/>
                                          </p:val>
                                        </p:tav>
                                        <p:tav tm="100000">
                                          <p:val>
                                            <p:strVal val="#ppt_x"/>
                                          </p:val>
                                        </p:tav>
                                      </p:tavLst>
                                    </p:anim>
                                    <p:anim calcmode="lin" valueType="num">
                                      <p:cBhvr>
                                        <p:cTn id="9" dur="1000" fill="hold"/>
                                        <p:tgtEl>
                                          <p:spTgt spid="27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0" presetClass="entr" presetSubtype="0" fill="hold" grpId="0" nodeType="afterEffect">
                                  <p:stCondLst>
                                    <p:cond delay="0"/>
                                  </p:stCondLst>
                                  <p:childTnLst>
                                    <p:set>
                                      <p:cBhvr>
                                        <p:cTn id="12" dur="1" fill="hold">
                                          <p:stCondLst>
                                            <p:cond delay="0"/>
                                          </p:stCondLst>
                                        </p:cTn>
                                        <p:tgtEl>
                                          <p:spTgt spid="504"/>
                                        </p:tgtEl>
                                        <p:attrNameLst>
                                          <p:attrName>style.visibility</p:attrName>
                                        </p:attrNameLst>
                                      </p:cBhvr>
                                      <p:to>
                                        <p:strVal val="visible"/>
                                      </p:to>
                                    </p:set>
                                    <p:animEffect transition="in" filter="fade">
                                      <p:cBhvr>
                                        <p:cTn id="13" dur="2000"/>
                                        <p:tgtEl>
                                          <p:spTgt spid="504"/>
                                        </p:tgtEl>
                                      </p:cBhvr>
                                    </p:animEffect>
                                  </p:childTnLst>
                                </p:cTn>
                              </p:par>
                            </p:childTnLst>
                          </p:cTn>
                        </p:par>
                        <p:par>
                          <p:cTn id="14" fill="hold">
                            <p:stCondLst>
                              <p:cond delay="3000"/>
                            </p:stCondLst>
                            <p:childTnLst>
                              <p:par>
                                <p:cTn id="15" presetID="42" presetClass="entr" presetSubtype="0" fill="hold" grpId="0" nodeType="afterEffect">
                                  <p:stCondLst>
                                    <p:cond delay="0"/>
                                  </p:stCondLst>
                                  <p:childTnLst>
                                    <p:set>
                                      <p:cBhvr>
                                        <p:cTn id="16" dur="1" fill="hold">
                                          <p:stCondLst>
                                            <p:cond delay="0"/>
                                          </p:stCondLst>
                                        </p:cTn>
                                        <p:tgtEl>
                                          <p:spTgt spid="270"/>
                                        </p:tgtEl>
                                        <p:attrNameLst>
                                          <p:attrName>style.visibility</p:attrName>
                                        </p:attrNameLst>
                                      </p:cBhvr>
                                      <p:to>
                                        <p:strVal val="visible"/>
                                      </p:to>
                                    </p:set>
                                    <p:animEffect transition="in" filter="fade">
                                      <p:cBhvr>
                                        <p:cTn id="17" dur="1000"/>
                                        <p:tgtEl>
                                          <p:spTgt spid="270"/>
                                        </p:tgtEl>
                                      </p:cBhvr>
                                    </p:animEffect>
                                    <p:anim calcmode="lin" valueType="num">
                                      <p:cBhvr>
                                        <p:cTn id="18" dur="1000" fill="hold"/>
                                        <p:tgtEl>
                                          <p:spTgt spid="270"/>
                                        </p:tgtEl>
                                        <p:attrNameLst>
                                          <p:attrName>ppt_x</p:attrName>
                                        </p:attrNameLst>
                                      </p:cBhvr>
                                      <p:tavLst>
                                        <p:tav tm="0">
                                          <p:val>
                                            <p:strVal val="#ppt_x"/>
                                          </p:val>
                                        </p:tav>
                                        <p:tav tm="100000">
                                          <p:val>
                                            <p:strVal val="#ppt_x"/>
                                          </p:val>
                                        </p:tav>
                                      </p:tavLst>
                                    </p:anim>
                                    <p:anim calcmode="lin" valueType="num">
                                      <p:cBhvr>
                                        <p:cTn id="19" dur="1000" fill="hold"/>
                                        <p:tgtEl>
                                          <p:spTgt spid="270"/>
                                        </p:tgtEl>
                                        <p:attrNameLst>
                                          <p:attrName>ppt_y</p:attrName>
                                        </p:attrNameLst>
                                      </p:cBhvr>
                                      <p:tavLst>
                                        <p:tav tm="0">
                                          <p:val>
                                            <p:strVal val="#ppt_y+.1"/>
                                          </p:val>
                                        </p:tav>
                                        <p:tav tm="100000">
                                          <p:val>
                                            <p:strVal val="#ppt_y"/>
                                          </p:val>
                                        </p:tav>
                                      </p:tavLst>
                                    </p:anim>
                                  </p:childTnLst>
                                </p:cTn>
                              </p:par>
                            </p:childTnLst>
                          </p:cTn>
                        </p:par>
                        <p:par>
                          <p:cTn id="20" fill="hold">
                            <p:stCondLst>
                              <p:cond delay="4000"/>
                            </p:stCondLst>
                            <p:childTnLst>
                              <p:par>
                                <p:cTn id="21" presetID="42" presetClass="entr" presetSubtype="0" fill="hold" grpId="0" nodeType="afterEffect">
                                  <p:stCondLst>
                                    <p:cond delay="0"/>
                                  </p:stCondLst>
                                  <p:childTnLst>
                                    <p:set>
                                      <p:cBhvr>
                                        <p:cTn id="22" dur="1" fill="hold">
                                          <p:stCondLst>
                                            <p:cond delay="0"/>
                                          </p:stCondLst>
                                        </p:cTn>
                                        <p:tgtEl>
                                          <p:spTgt spid="271"/>
                                        </p:tgtEl>
                                        <p:attrNameLst>
                                          <p:attrName>style.visibility</p:attrName>
                                        </p:attrNameLst>
                                      </p:cBhvr>
                                      <p:to>
                                        <p:strVal val="visible"/>
                                      </p:to>
                                    </p:set>
                                    <p:animEffect transition="in" filter="fade">
                                      <p:cBhvr>
                                        <p:cTn id="23" dur="1000"/>
                                        <p:tgtEl>
                                          <p:spTgt spid="271"/>
                                        </p:tgtEl>
                                      </p:cBhvr>
                                    </p:animEffect>
                                    <p:anim calcmode="lin" valueType="num">
                                      <p:cBhvr>
                                        <p:cTn id="24" dur="1000" fill="hold"/>
                                        <p:tgtEl>
                                          <p:spTgt spid="271"/>
                                        </p:tgtEl>
                                        <p:attrNameLst>
                                          <p:attrName>ppt_x</p:attrName>
                                        </p:attrNameLst>
                                      </p:cBhvr>
                                      <p:tavLst>
                                        <p:tav tm="0">
                                          <p:val>
                                            <p:strVal val="#ppt_x"/>
                                          </p:val>
                                        </p:tav>
                                        <p:tav tm="100000">
                                          <p:val>
                                            <p:strVal val="#ppt_x"/>
                                          </p:val>
                                        </p:tav>
                                      </p:tavLst>
                                    </p:anim>
                                    <p:anim calcmode="lin" valueType="num">
                                      <p:cBhvr>
                                        <p:cTn id="25" dur="1000" fill="hold"/>
                                        <p:tgtEl>
                                          <p:spTgt spid="271"/>
                                        </p:tgtEl>
                                        <p:attrNameLst>
                                          <p:attrName>ppt_y</p:attrName>
                                        </p:attrNameLst>
                                      </p:cBhvr>
                                      <p:tavLst>
                                        <p:tav tm="0">
                                          <p:val>
                                            <p:strVal val="#ppt_y+.1"/>
                                          </p:val>
                                        </p:tav>
                                        <p:tav tm="100000">
                                          <p:val>
                                            <p:strVal val="#ppt_y"/>
                                          </p:val>
                                        </p:tav>
                                      </p:tavLst>
                                    </p:anim>
                                  </p:childTnLst>
                                </p:cTn>
                              </p:par>
                            </p:childTnLst>
                          </p:cTn>
                        </p:par>
                        <p:par>
                          <p:cTn id="26" fill="hold">
                            <p:stCondLst>
                              <p:cond delay="5000"/>
                            </p:stCondLst>
                            <p:childTnLst>
                              <p:par>
                                <p:cTn id="27" presetID="42" presetClass="entr" presetSubtype="0" fill="hold" grpId="0" nodeType="afterEffect">
                                  <p:stCondLst>
                                    <p:cond delay="0"/>
                                  </p:stCondLst>
                                  <p:childTnLst>
                                    <p:set>
                                      <p:cBhvr>
                                        <p:cTn id="28" dur="1" fill="hold">
                                          <p:stCondLst>
                                            <p:cond delay="0"/>
                                          </p:stCondLst>
                                        </p:cTn>
                                        <p:tgtEl>
                                          <p:spTgt spid="272"/>
                                        </p:tgtEl>
                                        <p:attrNameLst>
                                          <p:attrName>style.visibility</p:attrName>
                                        </p:attrNameLst>
                                      </p:cBhvr>
                                      <p:to>
                                        <p:strVal val="visible"/>
                                      </p:to>
                                    </p:set>
                                    <p:animEffect transition="in" filter="fade">
                                      <p:cBhvr>
                                        <p:cTn id="29" dur="1000"/>
                                        <p:tgtEl>
                                          <p:spTgt spid="272"/>
                                        </p:tgtEl>
                                      </p:cBhvr>
                                    </p:animEffect>
                                    <p:anim calcmode="lin" valueType="num">
                                      <p:cBhvr>
                                        <p:cTn id="30" dur="1000" fill="hold"/>
                                        <p:tgtEl>
                                          <p:spTgt spid="272"/>
                                        </p:tgtEl>
                                        <p:attrNameLst>
                                          <p:attrName>ppt_x</p:attrName>
                                        </p:attrNameLst>
                                      </p:cBhvr>
                                      <p:tavLst>
                                        <p:tav tm="0">
                                          <p:val>
                                            <p:strVal val="#ppt_x"/>
                                          </p:val>
                                        </p:tav>
                                        <p:tav tm="100000">
                                          <p:val>
                                            <p:strVal val="#ppt_x"/>
                                          </p:val>
                                        </p:tav>
                                      </p:tavLst>
                                    </p:anim>
                                    <p:anim calcmode="lin" valueType="num">
                                      <p:cBhvr>
                                        <p:cTn id="31" dur="1000" fill="hold"/>
                                        <p:tgtEl>
                                          <p:spTgt spid="27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4" grpId="0" animBg="1"/>
      <p:bldP spid="270" grpId="0" animBg="1"/>
      <p:bldP spid="271" grpId="0" animBg="1"/>
      <p:bldP spid="272" grpId="0" animBg="1"/>
      <p:bldP spid="27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280" name="矩形"/>
          <p:cNvSpPr/>
          <p:nvPr/>
        </p:nvSpPr>
        <p:spPr>
          <a:xfrm>
            <a:off x="1425064" y="305039"/>
            <a:ext cx="4319156" cy="453390"/>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考点1：法律主体的分类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grpSp>
        <p:nvGrpSpPr>
          <p:cNvPr id="505" name="组合"/>
          <p:cNvGrpSpPr/>
          <p:nvPr/>
        </p:nvGrpSpPr>
        <p:grpSpPr>
          <a:xfrm>
            <a:off x="1354483" y="2152861"/>
            <a:ext cx="9610824" cy="2755858"/>
            <a:chOff x="1354483" y="2152861"/>
            <a:chExt cx="9610824" cy="2755858"/>
          </a:xfrm>
        </p:grpSpPr>
        <p:sp>
          <p:nvSpPr>
            <p:cNvPr id="281" name="矩形"/>
            <p:cNvSpPr/>
            <p:nvPr/>
          </p:nvSpPr>
          <p:spPr>
            <a:xfrm>
              <a:off x="1420179" y="2811786"/>
              <a:ext cx="9471858" cy="1691639"/>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王某为甲公司的法定代表人。甲公司的公司章程规定，签订200万元以上的合同，必须经过股东会决议，否则无效。王某未经股东会决议代表甲公司与不知情的乙公司签订了一份300万元的合同。该合同有效。甲公司不得以公司章程对法定代表人的限制，对抗不知情的乙公司。</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282" name="剪去对角的矩形"/>
            <p:cNvSpPr/>
            <p:nvPr/>
          </p:nvSpPr>
          <p:spPr>
            <a:xfrm>
              <a:off x="1354483" y="2515294"/>
              <a:ext cx="9610824" cy="2393425"/>
            </a:xfrm>
            <a:prstGeom prst="snip2DiagRect">
              <a:avLst>
                <a:gd name="adj1" fmla="val 0"/>
                <a:gd name="adj2" fmla="val 14819"/>
              </a:avLst>
            </a:prstGeom>
            <a:noFill/>
            <a:ln w="25400" cap="flat" cmpd="sng">
              <a:solidFill>
                <a:srgbClr val="4BACC6"/>
              </a:solidFill>
              <a:prstDash val="sysDash"/>
              <a:round/>
            </a:ln>
          </p:spPr>
          <p:txBody>
            <a:bodyPr rtlCol="0" anchor="ctr"/>
            <a:lstStyle/>
            <a:p>
              <a:pPr algn="ctr"/>
            </a:p>
          </p:txBody>
        </p:sp>
        <p:sp>
          <p:nvSpPr>
            <p:cNvPr id="283" name="矩形"/>
            <p:cNvSpPr/>
            <p:nvPr/>
          </p:nvSpPr>
          <p:spPr>
            <a:xfrm>
              <a:off x="9495548" y="2152861"/>
              <a:ext cx="1128326" cy="35813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1800" b="1" i="0" u="none" strike="noStrike" kern="1200" cap="none" spc="0" baseline="0">
                  <a:solidFill>
                    <a:srgbClr val="4BACC6"/>
                  </a:solidFill>
                  <a:latin typeface="微软雅黑" panose="020B0503020204020204" charset="-122"/>
                  <a:ea typeface="微软雅黑" panose="020B0503020204020204" charset="-122"/>
                  <a:cs typeface="Times New Roman" panose="02020603050405020304" charset="0"/>
                </a:rPr>
                <a:t>小旌笔记</a:t>
              </a:r>
              <a:endParaRPr lang="zh-CN" altLang="en-US" sz="1800" b="1" i="0" u="none" strike="noStrike" kern="1200" cap="none" spc="0" baseline="0">
                <a:solidFill>
                  <a:srgbClr val="4BACC6"/>
                </a:solidFill>
                <a:latin typeface="微软雅黑" panose="020B0503020204020204" charset="-122"/>
                <a:ea typeface="微软雅黑" panose="020B0503020204020204" charset="-122"/>
                <a:cs typeface="Times New Roman" panose="02020603050405020304" charset="0"/>
              </a:endParaRPr>
            </a:p>
          </p:txBody>
        </p:sp>
      </p:grpSp>
    </p:spTree>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05"/>
                                        </p:tgtEl>
                                        <p:attrNameLst>
                                          <p:attrName>style.visibility</p:attrName>
                                        </p:attrNameLst>
                                      </p:cBhvr>
                                      <p:to>
                                        <p:strVal val="visible"/>
                                      </p:to>
                                    </p:set>
                                    <p:animEffect transition="in" filter="wipe(down)">
                                      <p:cBhvr>
                                        <p:cTn id="7" dur="500"/>
                                        <p:tgtEl>
                                          <p:spTgt spid="5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5"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287" name="矩形"/>
          <p:cNvSpPr/>
          <p:nvPr/>
        </p:nvSpPr>
        <p:spPr>
          <a:xfrm>
            <a:off x="1447778" y="1389896"/>
            <a:ext cx="9381249" cy="1691639"/>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en-US" altLang="zh-CN"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2</a:t>
            </a:r>
            <a:r>
              <a:rPr lang="zh-CN" altLang="en-US"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法人设立中的责任承担</a:t>
            </a:r>
            <a:endParaRPr lang="en-US" altLang="zh-CN"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设立人为设立法人从事的民事活动，其法律后果由法人承受；法人未成立的，其法律后果由设立人承受，设立人为二人以上的，享有连带债权，承担连带债务。设立人为设立法人以自己的名义从事民事活动产生的民事责任，第三人有权选择请求法人或者设立人承担。</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288" name="矩形"/>
          <p:cNvSpPr/>
          <p:nvPr/>
        </p:nvSpPr>
        <p:spPr>
          <a:xfrm>
            <a:off x="1425064" y="305039"/>
            <a:ext cx="4319156" cy="453390"/>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考点1：法律主体的分类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sp>
        <p:nvSpPr>
          <p:cNvPr id="289" name="矩形"/>
          <p:cNvSpPr/>
          <p:nvPr/>
        </p:nvSpPr>
        <p:spPr>
          <a:xfrm>
            <a:off x="1447778" y="3348352"/>
            <a:ext cx="9322636" cy="1291589"/>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en-US" altLang="zh-CN"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3. 法人的合并和分立</a:t>
            </a:r>
            <a:endParaRPr lang="en-US" altLang="zh-CN"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法人合并的，其权利和义务由合并后的法人享有和承担。法人分立的，其权利和义务由分立后的法人享有连带债权，承担连带债务，但是债权人和债务人另有约定的除外。</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290" name="矩形"/>
          <p:cNvSpPr/>
          <p:nvPr/>
        </p:nvSpPr>
        <p:spPr>
          <a:xfrm>
            <a:off x="3981389" y="4929478"/>
            <a:ext cx="6967064" cy="1291589"/>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机关法人被撤销的，法人终止，其民事权利和义务由继任的机关法人享有和承担；没有继任的机关法人的，由作出撤销决定的机关法人享有和承担。</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grpSp>
        <p:nvGrpSpPr>
          <p:cNvPr id="294" name="组合"/>
          <p:cNvGrpSpPr/>
          <p:nvPr/>
        </p:nvGrpSpPr>
        <p:grpSpPr>
          <a:xfrm>
            <a:off x="1526461" y="4987628"/>
            <a:ext cx="2356963" cy="1071959"/>
            <a:chOff x="1526461" y="4987628"/>
            <a:chExt cx="2356963" cy="1071959"/>
          </a:xfrm>
        </p:grpSpPr>
        <p:sp>
          <p:nvSpPr>
            <p:cNvPr id="291" name="矩形"/>
            <p:cNvSpPr/>
            <p:nvPr/>
          </p:nvSpPr>
          <p:spPr>
            <a:xfrm>
              <a:off x="2444340" y="5342177"/>
              <a:ext cx="1439084" cy="470740"/>
            </a:xfrm>
            <a:prstGeom prst="rect">
              <a:avLst/>
            </a:prstGeom>
            <a:solidFill>
              <a:srgbClr val="E4CE87"/>
            </a:solidFill>
            <a:ln w="25400" cap="flat" cmpd="sng">
              <a:noFill/>
              <a:prstDash val="solid"/>
              <a:round/>
            </a:ln>
          </p:spPr>
          <p:txBody>
            <a:bodyPr rtlCol="0" anchor="ctr"/>
            <a:lstStyle/>
            <a:p>
              <a:pPr algn="ctr"/>
            </a:p>
          </p:txBody>
        </p:sp>
        <p:sp>
          <p:nvSpPr>
            <p:cNvPr id="292" name="矩形"/>
            <p:cNvSpPr/>
            <p:nvPr/>
          </p:nvSpPr>
          <p:spPr>
            <a:xfrm>
              <a:off x="2593107" y="5351252"/>
              <a:ext cx="1141551" cy="453389"/>
            </a:xfrm>
            <a:prstGeom prst="rect">
              <a:avLst/>
            </a:prstGeom>
            <a:noFill/>
            <a:ln w="9525" cap="flat" cmpd="sng">
              <a:noFill/>
              <a:prstDash val="solid"/>
              <a:miter/>
            </a:ln>
          </p:spPr>
          <p:txBody>
            <a:bodyPr vert="horz" wrap="square" lIns="91440" tIns="45720" rIns="91440" bIns="45720" anchor="t" anchorCtr="0">
              <a:spAutoFit/>
            </a:bodyPr>
            <a:lstStyle/>
            <a:p>
              <a:pPr marL="0" indent="0" algn="l" defTabSz="1219200" eaLnBrk="1" fontAlgn="auto" latinLnBrk="0" hangingPunct="1">
                <a:lnSpc>
                  <a:spcPct val="100000"/>
                </a:lnSpc>
                <a:spcBef>
                  <a:spcPts val="0"/>
                </a:spcBef>
                <a:spcAft>
                  <a:spcPts val="0"/>
                </a:spcAft>
                <a:buNone/>
              </a:pPr>
              <a:r>
                <a:rPr lang="zh-CN" altLang="en-US" sz="2400" b="0" i="0" u="none" strike="noStrike" kern="1200" cap="none" spc="0" baseline="0">
                  <a:solidFill>
                    <a:srgbClr val="000000"/>
                  </a:solidFill>
                  <a:latin typeface="微软雅黑" panose="020B0503020204020204" charset="-122"/>
                  <a:ea typeface="微软雅黑" panose="020B0503020204020204" charset="-122"/>
                  <a:cs typeface="Calibri" panose="020F0502020204030204" charset="0"/>
                </a:rPr>
                <a:t>小提示</a:t>
              </a:r>
              <a:endParaRPr lang="zh-CN" altLang="en-US" sz="2400" b="0" i="0" u="none" strike="noStrike" kern="1200" cap="none" spc="0" baseline="0">
                <a:solidFill>
                  <a:srgbClr val="000000"/>
                </a:solidFill>
                <a:latin typeface="微软雅黑" panose="020B0503020204020204" charset="-122"/>
                <a:ea typeface="微软雅黑" panose="020B0503020204020204" charset="-122"/>
                <a:cs typeface="Calibri" panose="020F0502020204030204" charset="0"/>
              </a:endParaRPr>
            </a:p>
          </p:txBody>
        </p:sp>
        <p:pic>
          <p:nvPicPr>
            <p:cNvPr id="293" name="图片"/>
            <p:cNvPicPr/>
            <p:nvPr/>
          </p:nvPicPr>
          <p:blipFill>
            <a:blip r:embed="rId2" cstate="print"/>
            <a:srcRect l="57115" t="49510"/>
            <a:stretch>
              <a:fillRect/>
            </a:stretch>
          </p:blipFill>
          <p:spPr>
            <a:xfrm>
              <a:off x="1526461" y="4987628"/>
              <a:ext cx="956414" cy="1071959"/>
            </a:xfrm>
            <a:custGeom>
              <a:avLst/>
              <a:gdLst>
                <a:gd name="T1" fmla="*/ 0 w 21600"/>
                <a:gd name="T2" fmla="*/ 0 h 21600"/>
                <a:gd name="T3" fmla="*/ 21600 w 21600"/>
                <a:gd name="T4" fmla="*/ 21600 h 21600"/>
              </a:gdLst>
              <a:ahLst/>
              <a:cxnLst/>
              <a:rect l="T1" t="T2" r="T3" b="T4"/>
              <a:pathLst>
                <a:path w="21600" h="21600">
                  <a:moveTo>
                    <a:pt x="0" y="0"/>
                  </a:moveTo>
                  <a:lnTo>
                    <a:pt x="21600" y="0"/>
                  </a:lnTo>
                  <a:lnTo>
                    <a:pt x="21600" y="21600"/>
                  </a:lnTo>
                  <a:lnTo>
                    <a:pt x="0" y="21600"/>
                  </a:lnTo>
                  <a:close/>
                </a:path>
              </a:pathLst>
            </a:custGeom>
            <a:noFill/>
            <a:ln w="9525" cap="flat" cmpd="sng">
              <a:noFill/>
              <a:prstDash val="solid"/>
              <a:miter/>
            </a:ln>
          </p:spPr>
        </p:pic>
      </p:gr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87"/>
                                        </p:tgtEl>
                                        <p:attrNameLst>
                                          <p:attrName>style.visibility</p:attrName>
                                        </p:attrNameLst>
                                      </p:cBhvr>
                                      <p:to>
                                        <p:strVal val="visible"/>
                                      </p:to>
                                    </p:set>
                                    <p:animEffect transition="in" filter="fade">
                                      <p:cBhvr>
                                        <p:cTn id="7" dur="1000"/>
                                        <p:tgtEl>
                                          <p:spTgt spid="287"/>
                                        </p:tgtEl>
                                      </p:cBhvr>
                                    </p:animEffect>
                                    <p:anim calcmode="lin" valueType="num">
                                      <p:cBhvr>
                                        <p:cTn id="8" dur="1000" fill="hold"/>
                                        <p:tgtEl>
                                          <p:spTgt spid="287"/>
                                        </p:tgtEl>
                                        <p:attrNameLst>
                                          <p:attrName>ppt_x</p:attrName>
                                        </p:attrNameLst>
                                      </p:cBhvr>
                                      <p:tavLst>
                                        <p:tav tm="0">
                                          <p:val>
                                            <p:strVal val="#ppt_x"/>
                                          </p:val>
                                        </p:tav>
                                        <p:tav tm="100000">
                                          <p:val>
                                            <p:strVal val="#ppt_x"/>
                                          </p:val>
                                        </p:tav>
                                      </p:tavLst>
                                    </p:anim>
                                    <p:anim calcmode="lin" valueType="num">
                                      <p:cBhvr>
                                        <p:cTn id="9" dur="1000" fill="hold"/>
                                        <p:tgtEl>
                                          <p:spTgt spid="28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89"/>
                                        </p:tgtEl>
                                        <p:attrNameLst>
                                          <p:attrName>style.visibility</p:attrName>
                                        </p:attrNameLst>
                                      </p:cBhvr>
                                      <p:to>
                                        <p:strVal val="visible"/>
                                      </p:to>
                                    </p:set>
                                    <p:animEffect transition="in" filter="fade">
                                      <p:cBhvr>
                                        <p:cTn id="14" dur="1000"/>
                                        <p:tgtEl>
                                          <p:spTgt spid="289"/>
                                        </p:tgtEl>
                                      </p:cBhvr>
                                    </p:animEffect>
                                    <p:anim calcmode="lin" valueType="num">
                                      <p:cBhvr>
                                        <p:cTn id="15" dur="1000" fill="hold"/>
                                        <p:tgtEl>
                                          <p:spTgt spid="289"/>
                                        </p:tgtEl>
                                        <p:attrNameLst>
                                          <p:attrName>ppt_x</p:attrName>
                                        </p:attrNameLst>
                                      </p:cBhvr>
                                      <p:tavLst>
                                        <p:tav tm="0">
                                          <p:val>
                                            <p:strVal val="#ppt_x"/>
                                          </p:val>
                                        </p:tav>
                                        <p:tav tm="100000">
                                          <p:val>
                                            <p:strVal val="#ppt_x"/>
                                          </p:val>
                                        </p:tav>
                                      </p:tavLst>
                                    </p:anim>
                                    <p:anim calcmode="lin" valueType="num">
                                      <p:cBhvr>
                                        <p:cTn id="16" dur="1000" fill="hold"/>
                                        <p:tgtEl>
                                          <p:spTgt spid="28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94"/>
                                        </p:tgtEl>
                                        <p:attrNameLst>
                                          <p:attrName>style.visibility</p:attrName>
                                        </p:attrNameLst>
                                      </p:cBhvr>
                                      <p:to>
                                        <p:strVal val="visible"/>
                                      </p:to>
                                    </p:set>
                                    <p:animEffect transition="in" filter="fade">
                                      <p:cBhvr>
                                        <p:cTn id="21" dur="2000"/>
                                        <p:tgtEl>
                                          <p:spTgt spid="294"/>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290"/>
                                        </p:tgtEl>
                                        <p:attrNameLst>
                                          <p:attrName>style.visibility</p:attrName>
                                        </p:attrNameLst>
                                      </p:cBhvr>
                                      <p:to>
                                        <p:strVal val="visible"/>
                                      </p:to>
                                    </p:set>
                                    <p:animEffect transition="in" filter="fade">
                                      <p:cBhvr>
                                        <p:cTn id="26" dur="1000"/>
                                        <p:tgtEl>
                                          <p:spTgt spid="290"/>
                                        </p:tgtEl>
                                      </p:cBhvr>
                                    </p:animEffect>
                                    <p:anim calcmode="lin" valueType="num">
                                      <p:cBhvr>
                                        <p:cTn id="27" dur="1000" fill="hold"/>
                                        <p:tgtEl>
                                          <p:spTgt spid="290"/>
                                        </p:tgtEl>
                                        <p:attrNameLst>
                                          <p:attrName>ppt_x</p:attrName>
                                        </p:attrNameLst>
                                      </p:cBhvr>
                                      <p:tavLst>
                                        <p:tav tm="0">
                                          <p:val>
                                            <p:strVal val="#ppt_x"/>
                                          </p:val>
                                        </p:tav>
                                        <p:tav tm="100000">
                                          <p:val>
                                            <p:strVal val="#ppt_x"/>
                                          </p:val>
                                        </p:tav>
                                      </p:tavLst>
                                    </p:anim>
                                    <p:anim calcmode="lin" valueType="num">
                                      <p:cBhvr>
                                        <p:cTn id="28" dur="1000" fill="hold"/>
                                        <p:tgtEl>
                                          <p:spTgt spid="29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 grpId="0" animBg="1"/>
      <p:bldP spid="289" grpId="0" animBg="1"/>
      <p:bldP spid="290" grpId="0" animBg="1"/>
      <p:bldP spid="294"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298" name="矩形"/>
          <p:cNvSpPr/>
          <p:nvPr/>
        </p:nvSpPr>
        <p:spPr>
          <a:xfrm>
            <a:off x="1425064" y="305039"/>
            <a:ext cx="4319156" cy="453390"/>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考点1：法律主体的分类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sp>
        <p:nvSpPr>
          <p:cNvPr id="299" name="矩形"/>
          <p:cNvSpPr/>
          <p:nvPr/>
        </p:nvSpPr>
        <p:spPr>
          <a:xfrm>
            <a:off x="1470491" y="1962119"/>
            <a:ext cx="9400299" cy="1291588"/>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en-US" altLang="zh-CN"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4</a:t>
            </a:r>
            <a:r>
              <a:rPr lang="zh-CN" altLang="en-US"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．法人的分支机构</a:t>
            </a:r>
            <a:endParaRPr lang="en-US" altLang="zh-CN"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法人可以依法设立分支机构。分支机构以自己的名义从事民事活动，产生的民事责任由法人承担；也可以先以该分支机构管理的财产承担，不足以承担的，由法人承担。</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99"/>
                                        </p:tgtEl>
                                        <p:attrNameLst>
                                          <p:attrName>style.visibility</p:attrName>
                                        </p:attrNameLst>
                                      </p:cBhvr>
                                      <p:to>
                                        <p:strVal val="visible"/>
                                      </p:to>
                                    </p:set>
                                    <p:animEffect transition="in" filter="fade">
                                      <p:cBhvr>
                                        <p:cTn id="7" dur="1000"/>
                                        <p:tgtEl>
                                          <p:spTgt spid="299"/>
                                        </p:tgtEl>
                                      </p:cBhvr>
                                    </p:animEffect>
                                    <p:anim calcmode="lin" valueType="num">
                                      <p:cBhvr>
                                        <p:cTn id="8" dur="1000" fill="hold"/>
                                        <p:tgtEl>
                                          <p:spTgt spid="299"/>
                                        </p:tgtEl>
                                        <p:attrNameLst>
                                          <p:attrName>ppt_x</p:attrName>
                                        </p:attrNameLst>
                                      </p:cBhvr>
                                      <p:tavLst>
                                        <p:tav tm="0">
                                          <p:val>
                                            <p:strVal val="#ppt_x"/>
                                          </p:val>
                                        </p:tav>
                                        <p:tav tm="100000">
                                          <p:val>
                                            <p:strVal val="#ppt_x"/>
                                          </p:val>
                                        </p:tav>
                                      </p:tavLst>
                                    </p:anim>
                                    <p:anim calcmode="lin" valueType="num">
                                      <p:cBhvr>
                                        <p:cTn id="9" dur="1000" fill="hold"/>
                                        <p:tgtEl>
                                          <p:spTgt spid="29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9"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303" name="矩形"/>
          <p:cNvSpPr/>
          <p:nvPr/>
        </p:nvSpPr>
        <p:spPr>
          <a:xfrm>
            <a:off x="1425064" y="305039"/>
            <a:ext cx="4319156" cy="453390"/>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考点1：法律主体的分类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grpSp>
        <p:nvGrpSpPr>
          <p:cNvPr id="507" name="组合"/>
          <p:cNvGrpSpPr/>
          <p:nvPr/>
        </p:nvGrpSpPr>
        <p:grpSpPr>
          <a:xfrm>
            <a:off x="1278097" y="3042793"/>
            <a:ext cx="1251833" cy="673010"/>
            <a:chOff x="1278097" y="3042793"/>
            <a:chExt cx="1251833" cy="673010"/>
          </a:xfrm>
        </p:grpSpPr>
        <p:sp>
          <p:nvSpPr>
            <p:cNvPr id="304" name="矩形"/>
            <p:cNvSpPr/>
            <p:nvPr/>
          </p:nvSpPr>
          <p:spPr>
            <a:xfrm>
              <a:off x="1278097" y="3042793"/>
              <a:ext cx="1251833" cy="673010"/>
            </a:xfrm>
            <a:prstGeom prst="rect">
              <a:avLst/>
            </a:prstGeom>
            <a:solidFill>
              <a:srgbClr val="B9D6DA">
                <a:alpha val="60000"/>
              </a:srgbClr>
            </a:solidFill>
            <a:ln w="25400" cap="flat" cmpd="sng">
              <a:noFill/>
              <a:prstDash val="solid"/>
              <a:round/>
            </a:ln>
            <a:effectLst>
              <a:outerShdw blurRad="50800" dist="38100" dir="2700000" algn="tl" rotWithShape="0">
                <a:srgbClr val="000000">
                  <a:alpha val="39607"/>
                </a:srgbClr>
              </a:outerShdw>
            </a:effectLst>
          </p:spPr>
          <p:txBody>
            <a:bodyPr rtlCol="0" anchor="ctr"/>
            <a:lstStyle/>
            <a:p>
              <a:pPr algn="ctr"/>
            </a:p>
          </p:txBody>
        </p:sp>
        <p:sp>
          <p:nvSpPr>
            <p:cNvPr id="305" name="矩形"/>
            <p:cNvSpPr/>
            <p:nvPr/>
          </p:nvSpPr>
          <p:spPr>
            <a:xfrm>
              <a:off x="1420969" y="3335866"/>
              <a:ext cx="963907" cy="281087"/>
            </a:xfrm>
            <a:prstGeom prst="rect">
              <a:avLst/>
            </a:prstGeom>
            <a:noFill/>
            <a:ln w="9525" cap="flat" cmpd="sng">
              <a:noFill/>
              <a:prstDash val="solid"/>
              <a:miter/>
            </a:ln>
          </p:spPr>
          <p:txBody>
            <a:bodyPr vert="horz" wrap="square" lIns="91440" tIns="45720" rIns="91440" bIns="45720" anchor="ctr" anchorCtr="0">
              <a:noAutofit/>
            </a:bodyPr>
            <a:lstStyle/>
            <a:p>
              <a:pPr marL="0" indent="0" algn="ctr" defTabSz="914400" eaLnBrk="0" fontAlgn="auto" latinLnBrk="0" hangingPunct="0">
                <a:lnSpc>
                  <a:spcPct val="90000"/>
                </a:lnSpc>
                <a:spcBef>
                  <a:spcPts val="0"/>
                </a:spcBef>
                <a:spcAft>
                  <a:spcPts val="0"/>
                </a:spcAft>
                <a:buNone/>
              </a:pPr>
              <a:r>
                <a:rPr lang="zh-CN" altLang="en-US" sz="2300" b="1" i="0" u="none" strike="noStrike" kern="1200" cap="none" spc="0" baseline="0">
                  <a:solidFill>
                    <a:schemeClr val="tx1"/>
                  </a:solidFill>
                  <a:latin typeface="微软雅黑" panose="020B0503020204020204" charset="-122"/>
                  <a:ea typeface="微软雅黑" panose="020B0503020204020204" charset="-122"/>
                  <a:cs typeface="Calibri" panose="020F0502020204030204" charset="0"/>
                </a:rPr>
                <a:t>定义</a:t>
              </a:r>
              <a:endParaRPr lang="zh-CN" altLang="en-US" sz="2300" b="1" i="0" u="none" strike="noStrike" kern="1200" cap="none" spc="0" baseline="0">
                <a:solidFill>
                  <a:schemeClr val="tx1"/>
                </a:solidFill>
                <a:latin typeface="微软雅黑" panose="020B0503020204020204" charset="-122"/>
                <a:ea typeface="微软雅黑" panose="020B0503020204020204" charset="-122"/>
                <a:cs typeface="Calibri" panose="020F0502020204030204" charset="0"/>
              </a:endParaRPr>
            </a:p>
          </p:txBody>
        </p:sp>
      </p:grpSp>
      <p:sp>
        <p:nvSpPr>
          <p:cNvPr id="306" name="矩形"/>
          <p:cNvSpPr/>
          <p:nvPr/>
        </p:nvSpPr>
        <p:spPr>
          <a:xfrm>
            <a:off x="2701395" y="2899952"/>
            <a:ext cx="8288821" cy="8915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非法人组织是指不具有法人资格，但是能够依法以自己的名义从事民事活动的组织。非法人组织的财产不足以清偿债务的，其出资人或者设立人承担无限责任。</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grpSp>
        <p:nvGrpSpPr>
          <p:cNvPr id="506" name="组合"/>
          <p:cNvGrpSpPr/>
          <p:nvPr/>
        </p:nvGrpSpPr>
        <p:grpSpPr>
          <a:xfrm>
            <a:off x="1279894" y="1856382"/>
            <a:ext cx="3603431" cy="601905"/>
            <a:chOff x="1279894" y="1856382"/>
            <a:chExt cx="3603431" cy="601905"/>
          </a:xfrm>
        </p:grpSpPr>
        <p:sp>
          <p:nvSpPr>
            <p:cNvPr id="307" name="圆角矩形"/>
            <p:cNvSpPr/>
            <p:nvPr/>
          </p:nvSpPr>
          <p:spPr>
            <a:xfrm>
              <a:off x="1279894" y="1863524"/>
              <a:ext cx="3603431" cy="594760"/>
            </a:xfrm>
            <a:prstGeom prst="roundRect">
              <a:avLst>
                <a:gd name="adj" fmla="val 50000"/>
              </a:avLst>
            </a:prstGeom>
            <a:noFill/>
            <a:ln w="12700" cap="flat" cmpd="sng">
              <a:solidFill>
                <a:srgbClr val="00AAB7"/>
              </a:solidFill>
              <a:prstDash val="dash"/>
              <a:round/>
            </a:ln>
          </p:spPr>
          <p:txBody>
            <a:bodyPr rtlCol="0" anchor="ctr"/>
            <a:lstStyle/>
            <a:p>
              <a:pPr algn="ctr"/>
            </a:p>
          </p:txBody>
        </p:sp>
        <p:sp>
          <p:nvSpPr>
            <p:cNvPr id="308" name="流程图: 离页连接符"/>
            <p:cNvSpPr/>
            <p:nvPr/>
          </p:nvSpPr>
          <p:spPr>
            <a:xfrm>
              <a:off x="1603797" y="1856382"/>
              <a:ext cx="884759" cy="601905"/>
            </a:xfrm>
            <a:prstGeom prst="flowChartOffpageConnector">
              <a:avLst/>
            </a:prstGeom>
            <a:solidFill>
              <a:schemeClr val="accent4"/>
            </a:solidFill>
            <a:ln w="12700" cap="flat" cmpd="sng">
              <a:noFill/>
              <a:prstDash val="solid"/>
              <a:round/>
            </a:ln>
          </p:spPr>
          <p:txBody>
            <a:bodyPr vert="horz" wrap="square" lIns="91440" tIns="108000" rIns="91440" bIns="45720" anchor="ctr" anchorCtr="0">
              <a:noAutofit/>
            </a:bodyPr>
            <a:lstStyle/>
            <a:p>
              <a:pPr marL="0" indent="0" algn="ctr" fontAlgn="auto">
                <a:lnSpc>
                  <a:spcPct val="100000"/>
                </a:lnSpc>
                <a:spcBef>
                  <a:spcPts val="0"/>
                </a:spcBef>
                <a:spcAft>
                  <a:spcPts val="0"/>
                </a:spcAft>
                <a:buNone/>
              </a:pPr>
              <a:r>
                <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rPr>
                <a:t>（二）</a:t>
              </a:r>
              <a:endPar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endParaRPr>
            </a:p>
          </p:txBody>
        </p:sp>
        <p:sp>
          <p:nvSpPr>
            <p:cNvPr id="309" name="矩形"/>
            <p:cNvSpPr/>
            <p:nvPr/>
          </p:nvSpPr>
          <p:spPr>
            <a:xfrm>
              <a:off x="2590542" y="1899296"/>
              <a:ext cx="1970403" cy="520065"/>
            </a:xfrm>
            <a:prstGeom prst="rect">
              <a:avLst/>
            </a:prstGeom>
            <a:noFill/>
            <a:ln w="9525" cap="flat" cmpd="sng">
              <a:noFill/>
              <a:prstDash val="solid"/>
              <a:miter/>
            </a:ln>
          </p:spPr>
          <p:txBody>
            <a:bodyPr vert="horz" wrap="none" lIns="91440" tIns="45720" rIns="91440" bIns="45720" anchor="t" anchorCtr="0">
              <a:spAutoFit/>
            </a:bodyPr>
            <a:lstStyle/>
            <a:p>
              <a:pPr marL="0" indent="0" algn="l" fontAlgn="auto">
                <a:lnSpc>
                  <a:spcPct val="100000"/>
                </a:lnSpc>
                <a:spcBef>
                  <a:spcPts val="0"/>
                </a:spcBef>
                <a:spcAft>
                  <a:spcPts val="0"/>
                </a:spcAft>
                <a:buNone/>
              </a:pPr>
              <a:r>
                <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rPr>
                <a:t>非法人组织</a:t>
              </a:r>
              <a:endPar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endParaRPr>
            </a:p>
          </p:txBody>
        </p:sp>
      </p:grpSp>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06"/>
                                        </p:tgtEl>
                                        <p:attrNameLst>
                                          <p:attrName>style.visibility</p:attrName>
                                        </p:attrNameLst>
                                      </p:cBhvr>
                                      <p:to>
                                        <p:strVal val="visible"/>
                                      </p:to>
                                    </p:set>
                                    <p:animEffect transition="in" filter="fade">
                                      <p:cBhvr>
                                        <p:cTn id="7" dur="1000"/>
                                        <p:tgtEl>
                                          <p:spTgt spid="506"/>
                                        </p:tgtEl>
                                      </p:cBhvr>
                                    </p:animEffect>
                                    <p:anim calcmode="lin" valueType="num">
                                      <p:cBhvr>
                                        <p:cTn id="8" dur="1000" fill="hold"/>
                                        <p:tgtEl>
                                          <p:spTgt spid="506"/>
                                        </p:tgtEl>
                                        <p:attrNameLst>
                                          <p:attrName>ppt_x</p:attrName>
                                        </p:attrNameLst>
                                      </p:cBhvr>
                                      <p:tavLst>
                                        <p:tav tm="0">
                                          <p:val>
                                            <p:strVal val="#ppt_x"/>
                                          </p:val>
                                        </p:tav>
                                        <p:tav tm="100000">
                                          <p:val>
                                            <p:strVal val="#ppt_x"/>
                                          </p:val>
                                        </p:tav>
                                      </p:tavLst>
                                    </p:anim>
                                    <p:anim calcmode="lin" valueType="num">
                                      <p:cBhvr>
                                        <p:cTn id="9" dur="1000" fill="hold"/>
                                        <p:tgtEl>
                                          <p:spTgt spid="50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07"/>
                                        </p:tgtEl>
                                        <p:attrNameLst>
                                          <p:attrName>style.visibility</p:attrName>
                                        </p:attrNameLst>
                                      </p:cBhvr>
                                      <p:to>
                                        <p:strVal val="visible"/>
                                      </p:to>
                                    </p:set>
                                    <p:animEffect transition="in" filter="fade">
                                      <p:cBhvr>
                                        <p:cTn id="14" dur="1000"/>
                                        <p:tgtEl>
                                          <p:spTgt spid="507"/>
                                        </p:tgtEl>
                                      </p:cBhvr>
                                    </p:animEffect>
                                    <p:anim calcmode="lin" valueType="num">
                                      <p:cBhvr>
                                        <p:cTn id="15" dur="1000" fill="hold"/>
                                        <p:tgtEl>
                                          <p:spTgt spid="507"/>
                                        </p:tgtEl>
                                        <p:attrNameLst>
                                          <p:attrName>ppt_x</p:attrName>
                                        </p:attrNameLst>
                                      </p:cBhvr>
                                      <p:tavLst>
                                        <p:tav tm="0">
                                          <p:val>
                                            <p:strVal val="#ppt_x"/>
                                          </p:val>
                                        </p:tav>
                                        <p:tav tm="100000">
                                          <p:val>
                                            <p:strVal val="#ppt_x"/>
                                          </p:val>
                                        </p:tav>
                                      </p:tavLst>
                                    </p:anim>
                                    <p:anim calcmode="lin" valueType="num">
                                      <p:cBhvr>
                                        <p:cTn id="16" dur="1000" fill="hold"/>
                                        <p:tgtEl>
                                          <p:spTgt spid="50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06"/>
                                        </p:tgtEl>
                                        <p:attrNameLst>
                                          <p:attrName>style.visibility</p:attrName>
                                        </p:attrNameLst>
                                      </p:cBhvr>
                                      <p:to>
                                        <p:strVal val="visible"/>
                                      </p:to>
                                    </p:set>
                                    <p:animEffect transition="in" filter="fade">
                                      <p:cBhvr>
                                        <p:cTn id="21" dur="1000"/>
                                        <p:tgtEl>
                                          <p:spTgt spid="306"/>
                                        </p:tgtEl>
                                      </p:cBhvr>
                                    </p:animEffect>
                                    <p:anim calcmode="lin" valueType="num">
                                      <p:cBhvr>
                                        <p:cTn id="22" dur="1000" fill="hold"/>
                                        <p:tgtEl>
                                          <p:spTgt spid="306"/>
                                        </p:tgtEl>
                                        <p:attrNameLst>
                                          <p:attrName>ppt_x</p:attrName>
                                        </p:attrNameLst>
                                      </p:cBhvr>
                                      <p:tavLst>
                                        <p:tav tm="0">
                                          <p:val>
                                            <p:strVal val="#ppt_x"/>
                                          </p:val>
                                        </p:tav>
                                        <p:tav tm="100000">
                                          <p:val>
                                            <p:strVal val="#ppt_x"/>
                                          </p:val>
                                        </p:tav>
                                      </p:tavLst>
                                    </p:anim>
                                    <p:anim calcmode="lin" valueType="num">
                                      <p:cBhvr>
                                        <p:cTn id="23" dur="1000" fill="hold"/>
                                        <p:tgtEl>
                                          <p:spTgt spid="30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7" grpId="0" animBg="1"/>
      <p:bldP spid="306" grpId="0" animBg="1"/>
      <p:bldP spid="506"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313" name="矩形"/>
          <p:cNvSpPr/>
          <p:nvPr/>
        </p:nvSpPr>
        <p:spPr>
          <a:xfrm>
            <a:off x="1425064" y="305039"/>
            <a:ext cx="4319156" cy="453390"/>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考点1：法律主体的分类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grpSp>
        <p:nvGrpSpPr>
          <p:cNvPr id="317" name="组合"/>
          <p:cNvGrpSpPr/>
          <p:nvPr/>
        </p:nvGrpSpPr>
        <p:grpSpPr>
          <a:xfrm>
            <a:off x="793047" y="1291984"/>
            <a:ext cx="2649821" cy="1071959"/>
            <a:chOff x="793047" y="1291984"/>
            <a:chExt cx="2649821" cy="1071959"/>
          </a:xfrm>
        </p:grpSpPr>
        <p:sp>
          <p:nvSpPr>
            <p:cNvPr id="314" name="矩形"/>
            <p:cNvSpPr/>
            <p:nvPr/>
          </p:nvSpPr>
          <p:spPr>
            <a:xfrm>
              <a:off x="1710926" y="1646533"/>
              <a:ext cx="1731942" cy="470738"/>
            </a:xfrm>
            <a:prstGeom prst="rect">
              <a:avLst/>
            </a:prstGeom>
            <a:solidFill>
              <a:srgbClr val="E4CE87"/>
            </a:solidFill>
            <a:ln w="25400" cap="flat" cmpd="sng">
              <a:noFill/>
              <a:prstDash val="solid"/>
              <a:round/>
            </a:ln>
          </p:spPr>
          <p:txBody>
            <a:bodyPr rtlCol="0" anchor="ctr"/>
            <a:lstStyle/>
            <a:p>
              <a:pPr algn="ctr"/>
            </a:p>
          </p:txBody>
        </p:sp>
        <p:sp>
          <p:nvSpPr>
            <p:cNvPr id="315" name="矩形"/>
            <p:cNvSpPr/>
            <p:nvPr/>
          </p:nvSpPr>
          <p:spPr>
            <a:xfrm>
              <a:off x="1859693" y="1655608"/>
              <a:ext cx="1583175" cy="453388"/>
            </a:xfrm>
            <a:prstGeom prst="rect">
              <a:avLst/>
            </a:prstGeom>
            <a:noFill/>
            <a:ln w="9525" cap="flat" cmpd="sng">
              <a:noFill/>
              <a:prstDash val="solid"/>
              <a:miter/>
            </a:ln>
          </p:spPr>
          <p:txBody>
            <a:bodyPr vert="horz" wrap="square" lIns="91440" tIns="45720" rIns="91440" bIns="45720" anchor="t" anchorCtr="0">
              <a:spAutoFit/>
            </a:bodyPr>
            <a:lstStyle/>
            <a:p>
              <a:pPr marL="0" indent="0" algn="l" defTabSz="1219200" eaLnBrk="1" fontAlgn="auto" latinLnBrk="0" hangingPunct="1">
                <a:lnSpc>
                  <a:spcPct val="100000"/>
                </a:lnSpc>
                <a:spcBef>
                  <a:spcPts val="0"/>
                </a:spcBef>
                <a:spcAft>
                  <a:spcPts val="0"/>
                </a:spcAft>
                <a:buNone/>
              </a:pPr>
              <a:r>
                <a:rPr lang="zh-CN" altLang="en-US" sz="2400" b="0" i="0" u="none" strike="noStrike" kern="1200" cap="none" spc="0" baseline="0">
                  <a:solidFill>
                    <a:srgbClr val="000000"/>
                  </a:solidFill>
                  <a:latin typeface="微软雅黑" panose="020B0503020204020204" charset="-122"/>
                  <a:ea typeface="微软雅黑" panose="020B0503020204020204" charset="-122"/>
                  <a:cs typeface="Calibri" panose="020F0502020204030204" charset="0"/>
                </a:rPr>
                <a:t>拓展阅读</a:t>
              </a:r>
              <a:endParaRPr lang="zh-CN" altLang="en-US" sz="2400" b="0" i="0" u="none" strike="noStrike" kern="1200" cap="none" spc="0" baseline="0">
                <a:solidFill>
                  <a:srgbClr val="000000"/>
                </a:solidFill>
                <a:latin typeface="微软雅黑" panose="020B0503020204020204" charset="-122"/>
                <a:ea typeface="微软雅黑" panose="020B0503020204020204" charset="-122"/>
                <a:cs typeface="Calibri" panose="020F0502020204030204" charset="0"/>
              </a:endParaRPr>
            </a:p>
          </p:txBody>
        </p:sp>
        <p:pic>
          <p:nvPicPr>
            <p:cNvPr id="316" name="图片"/>
            <p:cNvPicPr/>
            <p:nvPr/>
          </p:nvPicPr>
          <p:blipFill>
            <a:blip r:embed="rId2" cstate="print"/>
            <a:srcRect l="57115" t="49510"/>
            <a:stretch>
              <a:fillRect/>
            </a:stretch>
          </p:blipFill>
          <p:spPr>
            <a:xfrm>
              <a:off x="793047" y="1291984"/>
              <a:ext cx="956414" cy="1071959"/>
            </a:xfrm>
            <a:custGeom>
              <a:avLst/>
              <a:gdLst>
                <a:gd name="T1" fmla="*/ 0 w 21600"/>
                <a:gd name="T2" fmla="*/ 0 h 21600"/>
                <a:gd name="T3" fmla="*/ 21600 w 21600"/>
                <a:gd name="T4" fmla="*/ 21600 h 21600"/>
              </a:gdLst>
              <a:ahLst/>
              <a:cxnLst/>
              <a:rect l="T1" t="T2" r="T3" b="T4"/>
              <a:pathLst>
                <a:path w="21600" h="21600">
                  <a:moveTo>
                    <a:pt x="0" y="0"/>
                  </a:moveTo>
                  <a:lnTo>
                    <a:pt x="21600" y="0"/>
                  </a:lnTo>
                  <a:lnTo>
                    <a:pt x="21600" y="21598"/>
                  </a:lnTo>
                  <a:lnTo>
                    <a:pt x="0" y="21598"/>
                  </a:lnTo>
                  <a:close/>
                </a:path>
              </a:pathLst>
            </a:custGeom>
            <a:noFill/>
            <a:ln w="9525" cap="flat" cmpd="sng">
              <a:noFill/>
              <a:prstDash val="solid"/>
              <a:miter/>
            </a:ln>
          </p:spPr>
        </p:pic>
      </p:grpSp>
      <p:sp>
        <p:nvSpPr>
          <p:cNvPr id="318" name="矩形"/>
          <p:cNvSpPr/>
          <p:nvPr/>
        </p:nvSpPr>
        <p:spPr>
          <a:xfrm>
            <a:off x="629373" y="1990693"/>
            <a:ext cx="11019524" cy="3734751"/>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20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有限责任、无限责任和连带责任</a:t>
            </a:r>
            <a:endParaRPr lang="en-US" altLang="zh-CN" sz="20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zh-CN" altLang="en-US"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有限责任</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：有限责任是与无限责任相对而言的，二者是投资者对其投资企业的债务承担责任的形式。有限责任是指投资人对企业的债务，以一定的数额为限承担责任，对超过的部分，不再承担责任。</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zh-CN" altLang="en-US"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无限责任</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：是指当企业的全部财产不足以清偿到期债务时，投资人应以个人的全部财产用于清偿，实际上就是将企业的责任与投资人的责任连为一体。</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zh-CN" altLang="en-US"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连带责任</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是指投资人除承担分到自己名下的企业债务份额外，还需对企业其他投资人名下的债务份额承担连带性义务，即当其他投资人无力偿还其名下的债务份额时，自己有义务代其偿还债务。对于承担连带责任的投资人，债权人有权要求某一个或某几个投资人承担企业的全部债务，投资人对外承担全部债务后，可以向有责任的其他投资人进行追偿。</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p:transition spd="slow">
    <p:push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17"/>
                                        </p:tgtEl>
                                        <p:attrNameLst>
                                          <p:attrName>style.visibility</p:attrName>
                                        </p:attrNameLst>
                                      </p:cBhvr>
                                      <p:to>
                                        <p:strVal val="visible"/>
                                      </p:to>
                                    </p:set>
                                    <p:animEffect transition="in" filter="fade">
                                      <p:cBhvr>
                                        <p:cTn id="7" dur="2000"/>
                                        <p:tgtEl>
                                          <p:spTgt spid="317"/>
                                        </p:tgtEl>
                                      </p:cBhvr>
                                    </p:animEffect>
                                  </p:childTnLst>
                                </p:cTn>
                              </p:par>
                            </p:childTnLst>
                          </p:cTn>
                        </p:par>
                        <p:par>
                          <p:cTn id="8" fill="hold">
                            <p:stCondLst>
                              <p:cond delay="2000"/>
                            </p:stCondLst>
                            <p:childTnLst>
                              <p:par>
                                <p:cTn id="9" presetID="16" presetClass="entr" presetSubtype="26" fill="hold" grpId="0" nodeType="afterEffect">
                                  <p:stCondLst>
                                    <p:cond delay="0"/>
                                  </p:stCondLst>
                                  <p:childTnLst>
                                    <p:set>
                                      <p:cBhvr>
                                        <p:cTn id="10" dur="1" fill="hold">
                                          <p:stCondLst>
                                            <p:cond delay="0"/>
                                          </p:stCondLst>
                                        </p:cTn>
                                        <p:tgtEl>
                                          <p:spTgt spid="318"/>
                                        </p:tgtEl>
                                        <p:attrNameLst>
                                          <p:attrName>style.visibility</p:attrName>
                                        </p:attrNameLst>
                                      </p:cBhvr>
                                      <p:to>
                                        <p:strVal val="visible"/>
                                      </p:to>
                                    </p:set>
                                    <p:animEffect transition="in" filter="barn(inHorizontal)">
                                      <p:cBhvr>
                                        <p:cTn id="11" dur="500"/>
                                        <p:tgtEl>
                                          <p:spTgt spid="3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 grpId="0" animBg="1"/>
      <p:bldP spid="318"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322" name="矩形"/>
          <p:cNvSpPr/>
          <p:nvPr/>
        </p:nvSpPr>
        <p:spPr>
          <a:xfrm>
            <a:off x="1425064" y="305039"/>
            <a:ext cx="4319156" cy="453390"/>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考点1：法律主体的分类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grpSp>
        <p:nvGrpSpPr>
          <p:cNvPr id="508" name="组合"/>
          <p:cNvGrpSpPr/>
          <p:nvPr/>
        </p:nvGrpSpPr>
        <p:grpSpPr>
          <a:xfrm>
            <a:off x="1581419" y="1554450"/>
            <a:ext cx="6712532" cy="586835"/>
            <a:chOff x="1581419" y="1554450"/>
            <a:chExt cx="6712532" cy="586835"/>
          </a:xfrm>
        </p:grpSpPr>
        <p:sp>
          <p:nvSpPr>
            <p:cNvPr id="323" name="矩形"/>
            <p:cNvSpPr/>
            <p:nvPr/>
          </p:nvSpPr>
          <p:spPr>
            <a:xfrm>
              <a:off x="1701871" y="1554450"/>
              <a:ext cx="6592080" cy="525778"/>
            </a:xfrm>
            <a:prstGeom prst="rect">
              <a:avLst/>
            </a:prstGeom>
            <a:noFill/>
            <a:ln w="9525" cap="flat" cmpd="sng">
              <a:noFill/>
              <a:prstDash val="solid"/>
              <a:miter/>
            </a:ln>
          </p:spPr>
          <p:txBody>
            <a:bodyPr vert="horz" wrap="square" lIns="91440" tIns="45720" rIns="91440" bIns="45720" anchor="t" anchorCtr="0">
              <a:spAutoFit/>
            </a:bodyPr>
            <a:lstStyle/>
            <a:p>
              <a:pPr marL="0" indent="0" algn="l">
                <a:lnSpc>
                  <a:spcPct val="120000"/>
                </a:lnSpc>
                <a:spcBef>
                  <a:spcPts val="0"/>
                </a:spcBef>
                <a:spcAft>
                  <a:spcPts val="0"/>
                </a:spcAft>
                <a:buNone/>
              </a:pPr>
              <a:r>
                <a:rPr lang="zh-CN" altLang="en-US" sz="2400" b="1" i="0" u="none" strike="noStrike" kern="1200" cap="none" spc="0" baseline="0">
                  <a:solidFill>
                    <a:srgbClr val="00AAB7"/>
                  </a:solidFill>
                  <a:latin typeface="微软雅黑" panose="020B0503020204020204" charset="-122"/>
                  <a:ea typeface="微软雅黑" panose="020B0503020204020204" charset="-122"/>
                  <a:cs typeface="Times New Roman" panose="02020603050405020304" charset="0"/>
                </a:rPr>
                <a:t>考查角度—</a:t>
              </a:r>
              <a:r>
                <a:rPr lang="en-US" altLang="zh-CN" sz="2400" b="1" i="0" u="none" strike="noStrike" kern="1200" cap="none" spc="0" baseline="0">
                  <a:solidFill>
                    <a:srgbClr val="00AAB7"/>
                  </a:solidFill>
                  <a:latin typeface="微软雅黑" panose="020B0503020204020204" charset="-122"/>
                  <a:ea typeface="微软雅黑" panose="020B0503020204020204" charset="-122"/>
                  <a:cs typeface="Times New Roman" panose="02020603050405020304" charset="0"/>
                </a:rPr>
                <a:t> </a:t>
              </a:r>
              <a:r>
                <a:rPr lang="zh-CN" altLang="en-US" sz="2000" b="1" i="0" u="none" strike="noStrike" kern="1200" cap="none" spc="0" baseline="0">
                  <a:solidFill>
                    <a:srgbClr val="00AAB7"/>
                  </a:solidFill>
                  <a:latin typeface="微软雅黑" panose="020B0503020204020204" charset="-122"/>
                  <a:ea typeface="微软雅黑" panose="020B0503020204020204" charset="-122"/>
                  <a:cs typeface="Times New Roman" panose="02020603050405020304" charset="0"/>
                </a:rPr>
                <a:t>非法人组织包括的内容、法人的具体规定。</a:t>
              </a:r>
              <a:endParaRPr lang="zh-CN" altLang="en-US" sz="2000" b="0" i="0" u="none" strike="noStrike" kern="1200" cap="none" spc="0" baseline="0">
                <a:solidFill>
                  <a:schemeClr val="accent4"/>
                </a:solidFill>
                <a:latin typeface="微软雅黑" panose="020B0503020204020204" charset="-122"/>
                <a:ea typeface="微软雅黑" panose="020B0503020204020204" charset="-122"/>
                <a:cs typeface="Arial" panose="020B0604020202020204" pitchFamily="34" charset="0"/>
              </a:endParaRPr>
            </a:p>
          </p:txBody>
        </p:sp>
        <p:sp>
          <p:nvSpPr>
            <p:cNvPr id="324" name="剪去对角的矩形"/>
            <p:cNvSpPr/>
            <p:nvPr/>
          </p:nvSpPr>
          <p:spPr>
            <a:xfrm>
              <a:off x="1581419" y="1615509"/>
              <a:ext cx="6712530" cy="525777"/>
            </a:xfrm>
            <a:prstGeom prst="snip2DiagRect">
              <a:avLst>
                <a:gd name="adj1" fmla="val 0"/>
                <a:gd name="adj2" fmla="val 15888"/>
              </a:avLst>
            </a:prstGeom>
            <a:noFill/>
            <a:ln w="25400" cap="flat" cmpd="sng">
              <a:solidFill>
                <a:srgbClr val="4BACC6"/>
              </a:solidFill>
              <a:prstDash val="solid"/>
              <a:round/>
            </a:ln>
          </p:spPr>
          <p:txBody>
            <a:bodyPr rtlCol="0" anchor="ctr"/>
            <a:lstStyle/>
            <a:p>
              <a:pPr algn="ctr"/>
            </a:p>
          </p:txBody>
        </p:sp>
      </p:grpSp>
      <p:sp>
        <p:nvSpPr>
          <p:cNvPr id="325" name="矩形"/>
          <p:cNvSpPr/>
          <p:nvPr/>
        </p:nvSpPr>
        <p:spPr>
          <a:xfrm>
            <a:off x="1420720" y="2358500"/>
            <a:ext cx="8499783" cy="92202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【例题1</a:t>
            </a:r>
            <a:r>
              <a:rPr lang="zh-CN" altLang="en-US"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多选】下列主体中，属于非法人组织的是（   ）。</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A</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基金会	B</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有限责任公司		C</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事业单位	　D</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合伙企业</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326" name="矩形"/>
          <p:cNvSpPr/>
          <p:nvPr/>
        </p:nvSpPr>
        <p:spPr>
          <a:xfrm>
            <a:off x="1419201" y="3381323"/>
            <a:ext cx="1438252" cy="3581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【答案】D</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327" name="矩形"/>
          <p:cNvSpPr/>
          <p:nvPr/>
        </p:nvSpPr>
        <p:spPr>
          <a:xfrm>
            <a:off x="1419201" y="3931567"/>
            <a:ext cx="9646481" cy="3581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【例题2</a:t>
            </a:r>
            <a:r>
              <a:rPr lang="zh-CN" altLang="en-US" sz="1800" b="0" i="0" u="none" strike="noStrike" kern="1200" cap="none" spc="0" baseline="0">
                <a:solidFill>
                  <a:schemeClr val="tx1"/>
                </a:solidFill>
                <a:latin typeface="Times New Roman" panose="02020603050405020304" charset="0"/>
                <a:ea typeface="宋体" panose="02010600030101010101" pitchFamily="2" charset="-122"/>
                <a:cs typeface="Times New Roman" panose="02020603050405020304" charset="0"/>
              </a:rPr>
              <a:t>·</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判断】法人的财产不足以清偿债务的，其出资人或者设立人承担无限责任。（   ）</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328" name="矩形"/>
          <p:cNvSpPr/>
          <p:nvPr/>
        </p:nvSpPr>
        <p:spPr>
          <a:xfrm>
            <a:off x="1416127" y="4404002"/>
            <a:ext cx="1438251" cy="3581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329" name="矩形"/>
          <p:cNvSpPr/>
          <p:nvPr/>
        </p:nvSpPr>
        <p:spPr>
          <a:xfrm>
            <a:off x="1416127" y="5008464"/>
            <a:ext cx="9535846" cy="358137"/>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【例题３</a:t>
            </a:r>
            <a:r>
              <a:rPr lang="zh-CN" altLang="en-US" sz="1800" b="0" i="0" u="none" strike="noStrike" kern="1200" cap="none" spc="0" baseline="0">
                <a:solidFill>
                  <a:schemeClr val="tx1"/>
                </a:solidFill>
                <a:latin typeface="Times New Roman" panose="02020603050405020304" charset="0"/>
                <a:ea typeface="宋体" panose="02010600030101010101" pitchFamily="2" charset="-122"/>
                <a:cs typeface="Times New Roman" panose="02020603050405020304" charset="0"/>
              </a:rPr>
              <a:t>·</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判断】法定代表人以法人名义从事的民事活动，其法律后果由法人承受。（   ）</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330" name="矩形"/>
          <p:cNvSpPr/>
          <p:nvPr/>
        </p:nvSpPr>
        <p:spPr>
          <a:xfrm>
            <a:off x="1413053" y="5471374"/>
            <a:ext cx="1438252" cy="3581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500">
        <p:split dir="in"/>
      </p:transition>
    </mc:Choice>
    <mc:Fallback>
      <p:transition spd="slow">
        <p:split dir="in"/>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08"/>
                                        </p:tgtEl>
                                        <p:attrNameLst>
                                          <p:attrName>style.visibility</p:attrName>
                                        </p:attrNameLst>
                                      </p:cBhvr>
                                      <p:to>
                                        <p:strVal val="visible"/>
                                      </p:to>
                                    </p:set>
                                    <p:animEffect transition="in" filter="fade">
                                      <p:cBhvr>
                                        <p:cTn id="7" dur="1000"/>
                                        <p:tgtEl>
                                          <p:spTgt spid="508"/>
                                        </p:tgtEl>
                                      </p:cBhvr>
                                    </p:animEffect>
                                    <p:anim calcmode="lin" valueType="num">
                                      <p:cBhvr>
                                        <p:cTn id="8" dur="1000" fill="hold"/>
                                        <p:tgtEl>
                                          <p:spTgt spid="508"/>
                                        </p:tgtEl>
                                        <p:attrNameLst>
                                          <p:attrName>ppt_x</p:attrName>
                                        </p:attrNameLst>
                                      </p:cBhvr>
                                      <p:tavLst>
                                        <p:tav tm="0">
                                          <p:val>
                                            <p:strVal val="#ppt_x"/>
                                          </p:val>
                                        </p:tav>
                                        <p:tav tm="100000">
                                          <p:val>
                                            <p:strVal val="#ppt_x"/>
                                          </p:val>
                                        </p:tav>
                                      </p:tavLst>
                                    </p:anim>
                                    <p:anim calcmode="lin" valueType="num">
                                      <p:cBhvr>
                                        <p:cTn id="9" dur="1000" fill="hold"/>
                                        <p:tgtEl>
                                          <p:spTgt spid="50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25"/>
                                        </p:tgtEl>
                                        <p:attrNameLst>
                                          <p:attrName>style.visibility</p:attrName>
                                        </p:attrNameLst>
                                      </p:cBhvr>
                                      <p:to>
                                        <p:strVal val="visible"/>
                                      </p:to>
                                    </p:set>
                                    <p:animEffect transition="in" filter="fade">
                                      <p:cBhvr>
                                        <p:cTn id="14" dur="1000"/>
                                        <p:tgtEl>
                                          <p:spTgt spid="325"/>
                                        </p:tgtEl>
                                      </p:cBhvr>
                                    </p:animEffect>
                                    <p:anim calcmode="lin" valueType="num">
                                      <p:cBhvr>
                                        <p:cTn id="15" dur="1000" fill="hold"/>
                                        <p:tgtEl>
                                          <p:spTgt spid="325"/>
                                        </p:tgtEl>
                                        <p:attrNameLst>
                                          <p:attrName>ppt_x</p:attrName>
                                        </p:attrNameLst>
                                      </p:cBhvr>
                                      <p:tavLst>
                                        <p:tav tm="0">
                                          <p:val>
                                            <p:strVal val="#ppt_x"/>
                                          </p:val>
                                        </p:tav>
                                        <p:tav tm="100000">
                                          <p:val>
                                            <p:strVal val="#ppt_x"/>
                                          </p:val>
                                        </p:tav>
                                      </p:tavLst>
                                    </p:anim>
                                    <p:anim calcmode="lin" valueType="num">
                                      <p:cBhvr>
                                        <p:cTn id="16" dur="1000" fill="hold"/>
                                        <p:tgtEl>
                                          <p:spTgt spid="32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26"/>
                                        </p:tgtEl>
                                        <p:attrNameLst>
                                          <p:attrName>style.visibility</p:attrName>
                                        </p:attrNameLst>
                                      </p:cBhvr>
                                      <p:to>
                                        <p:strVal val="visible"/>
                                      </p:to>
                                    </p:set>
                                    <p:animEffect transition="in" filter="fade">
                                      <p:cBhvr>
                                        <p:cTn id="21" dur="1000"/>
                                        <p:tgtEl>
                                          <p:spTgt spid="326"/>
                                        </p:tgtEl>
                                      </p:cBhvr>
                                    </p:animEffect>
                                    <p:anim calcmode="lin" valueType="num">
                                      <p:cBhvr>
                                        <p:cTn id="22" dur="1000" fill="hold"/>
                                        <p:tgtEl>
                                          <p:spTgt spid="326"/>
                                        </p:tgtEl>
                                        <p:attrNameLst>
                                          <p:attrName>ppt_x</p:attrName>
                                        </p:attrNameLst>
                                      </p:cBhvr>
                                      <p:tavLst>
                                        <p:tav tm="0">
                                          <p:val>
                                            <p:strVal val="#ppt_x"/>
                                          </p:val>
                                        </p:tav>
                                        <p:tav tm="100000">
                                          <p:val>
                                            <p:strVal val="#ppt_x"/>
                                          </p:val>
                                        </p:tav>
                                      </p:tavLst>
                                    </p:anim>
                                    <p:anim calcmode="lin" valueType="num">
                                      <p:cBhvr>
                                        <p:cTn id="23" dur="1000" fill="hold"/>
                                        <p:tgtEl>
                                          <p:spTgt spid="32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27"/>
                                        </p:tgtEl>
                                        <p:attrNameLst>
                                          <p:attrName>style.visibility</p:attrName>
                                        </p:attrNameLst>
                                      </p:cBhvr>
                                      <p:to>
                                        <p:strVal val="visible"/>
                                      </p:to>
                                    </p:set>
                                    <p:animEffect transition="in" filter="fade">
                                      <p:cBhvr>
                                        <p:cTn id="28" dur="1000"/>
                                        <p:tgtEl>
                                          <p:spTgt spid="327"/>
                                        </p:tgtEl>
                                      </p:cBhvr>
                                    </p:animEffect>
                                    <p:anim calcmode="lin" valueType="num">
                                      <p:cBhvr>
                                        <p:cTn id="29" dur="1000" fill="hold"/>
                                        <p:tgtEl>
                                          <p:spTgt spid="327"/>
                                        </p:tgtEl>
                                        <p:attrNameLst>
                                          <p:attrName>ppt_x</p:attrName>
                                        </p:attrNameLst>
                                      </p:cBhvr>
                                      <p:tavLst>
                                        <p:tav tm="0">
                                          <p:val>
                                            <p:strVal val="#ppt_x"/>
                                          </p:val>
                                        </p:tav>
                                        <p:tav tm="100000">
                                          <p:val>
                                            <p:strVal val="#ppt_x"/>
                                          </p:val>
                                        </p:tav>
                                      </p:tavLst>
                                    </p:anim>
                                    <p:anim calcmode="lin" valueType="num">
                                      <p:cBhvr>
                                        <p:cTn id="30" dur="1000" fill="hold"/>
                                        <p:tgtEl>
                                          <p:spTgt spid="32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28"/>
                                        </p:tgtEl>
                                        <p:attrNameLst>
                                          <p:attrName>style.visibility</p:attrName>
                                        </p:attrNameLst>
                                      </p:cBhvr>
                                      <p:to>
                                        <p:strVal val="visible"/>
                                      </p:to>
                                    </p:set>
                                    <p:animEffect transition="in" filter="fade">
                                      <p:cBhvr>
                                        <p:cTn id="35" dur="1000"/>
                                        <p:tgtEl>
                                          <p:spTgt spid="328"/>
                                        </p:tgtEl>
                                      </p:cBhvr>
                                    </p:animEffect>
                                    <p:anim calcmode="lin" valueType="num">
                                      <p:cBhvr>
                                        <p:cTn id="36" dur="1000" fill="hold"/>
                                        <p:tgtEl>
                                          <p:spTgt spid="328"/>
                                        </p:tgtEl>
                                        <p:attrNameLst>
                                          <p:attrName>ppt_x</p:attrName>
                                        </p:attrNameLst>
                                      </p:cBhvr>
                                      <p:tavLst>
                                        <p:tav tm="0">
                                          <p:val>
                                            <p:strVal val="#ppt_x"/>
                                          </p:val>
                                        </p:tav>
                                        <p:tav tm="100000">
                                          <p:val>
                                            <p:strVal val="#ppt_x"/>
                                          </p:val>
                                        </p:tav>
                                      </p:tavLst>
                                    </p:anim>
                                    <p:anim calcmode="lin" valueType="num">
                                      <p:cBhvr>
                                        <p:cTn id="37" dur="1000" fill="hold"/>
                                        <p:tgtEl>
                                          <p:spTgt spid="328"/>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29"/>
                                        </p:tgtEl>
                                        <p:attrNameLst>
                                          <p:attrName>style.visibility</p:attrName>
                                        </p:attrNameLst>
                                      </p:cBhvr>
                                      <p:to>
                                        <p:strVal val="visible"/>
                                      </p:to>
                                    </p:set>
                                    <p:animEffect transition="in" filter="fade">
                                      <p:cBhvr>
                                        <p:cTn id="42" dur="1000"/>
                                        <p:tgtEl>
                                          <p:spTgt spid="329"/>
                                        </p:tgtEl>
                                      </p:cBhvr>
                                    </p:animEffect>
                                    <p:anim calcmode="lin" valueType="num">
                                      <p:cBhvr>
                                        <p:cTn id="43" dur="1000" fill="hold"/>
                                        <p:tgtEl>
                                          <p:spTgt spid="329"/>
                                        </p:tgtEl>
                                        <p:attrNameLst>
                                          <p:attrName>ppt_x</p:attrName>
                                        </p:attrNameLst>
                                      </p:cBhvr>
                                      <p:tavLst>
                                        <p:tav tm="0">
                                          <p:val>
                                            <p:strVal val="#ppt_x"/>
                                          </p:val>
                                        </p:tav>
                                        <p:tav tm="100000">
                                          <p:val>
                                            <p:strVal val="#ppt_x"/>
                                          </p:val>
                                        </p:tav>
                                      </p:tavLst>
                                    </p:anim>
                                    <p:anim calcmode="lin" valueType="num">
                                      <p:cBhvr>
                                        <p:cTn id="44" dur="1000" fill="hold"/>
                                        <p:tgtEl>
                                          <p:spTgt spid="329"/>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30"/>
                                        </p:tgtEl>
                                        <p:attrNameLst>
                                          <p:attrName>style.visibility</p:attrName>
                                        </p:attrNameLst>
                                      </p:cBhvr>
                                      <p:to>
                                        <p:strVal val="visible"/>
                                      </p:to>
                                    </p:set>
                                    <p:animEffect transition="in" filter="fade">
                                      <p:cBhvr>
                                        <p:cTn id="49" dur="1000"/>
                                        <p:tgtEl>
                                          <p:spTgt spid="330"/>
                                        </p:tgtEl>
                                      </p:cBhvr>
                                    </p:animEffect>
                                    <p:anim calcmode="lin" valueType="num">
                                      <p:cBhvr>
                                        <p:cTn id="50" dur="1000" fill="hold"/>
                                        <p:tgtEl>
                                          <p:spTgt spid="330"/>
                                        </p:tgtEl>
                                        <p:attrNameLst>
                                          <p:attrName>ppt_x</p:attrName>
                                        </p:attrNameLst>
                                      </p:cBhvr>
                                      <p:tavLst>
                                        <p:tav tm="0">
                                          <p:val>
                                            <p:strVal val="#ppt_x"/>
                                          </p:val>
                                        </p:tav>
                                        <p:tav tm="100000">
                                          <p:val>
                                            <p:strVal val="#ppt_x"/>
                                          </p:val>
                                        </p:tav>
                                      </p:tavLst>
                                    </p:anim>
                                    <p:anim calcmode="lin" valueType="num">
                                      <p:cBhvr>
                                        <p:cTn id="51" dur="1000" fill="hold"/>
                                        <p:tgtEl>
                                          <p:spTgt spid="33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8" grpId="0" animBg="1"/>
      <p:bldP spid="325" grpId="0" animBg="1"/>
      <p:bldP spid="326" grpId="0" animBg="1"/>
      <p:bldP spid="327" grpId="0" animBg="1"/>
      <p:bldP spid="328" grpId="0" animBg="1"/>
      <p:bldP spid="329" grpId="0" animBg="1"/>
      <p:bldP spid="330"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334" name="矩形"/>
          <p:cNvSpPr/>
          <p:nvPr/>
        </p:nvSpPr>
        <p:spPr>
          <a:xfrm>
            <a:off x="1425064" y="305039"/>
            <a:ext cx="4143313" cy="45339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考点２：法律主体资格</a:t>
            </a:r>
            <a:r>
              <a:rPr lang="en-US" altLang="zh-CN"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grpSp>
        <p:nvGrpSpPr>
          <p:cNvPr id="509" name="组合"/>
          <p:cNvGrpSpPr/>
          <p:nvPr/>
        </p:nvGrpSpPr>
        <p:grpSpPr>
          <a:xfrm>
            <a:off x="1717705" y="2749719"/>
            <a:ext cx="1251833" cy="673010"/>
            <a:chOff x="1717705" y="2749719"/>
            <a:chExt cx="1251833" cy="673010"/>
          </a:xfrm>
        </p:grpSpPr>
        <p:sp>
          <p:nvSpPr>
            <p:cNvPr id="335" name="矩形"/>
            <p:cNvSpPr/>
            <p:nvPr/>
          </p:nvSpPr>
          <p:spPr>
            <a:xfrm>
              <a:off x="1717705" y="2749719"/>
              <a:ext cx="1251833" cy="673010"/>
            </a:xfrm>
            <a:prstGeom prst="rect">
              <a:avLst/>
            </a:prstGeom>
            <a:solidFill>
              <a:srgbClr val="B9D6DA">
                <a:alpha val="60000"/>
              </a:srgbClr>
            </a:solidFill>
            <a:ln w="25400" cap="flat" cmpd="sng">
              <a:noFill/>
              <a:prstDash val="solid"/>
              <a:round/>
            </a:ln>
            <a:effectLst>
              <a:outerShdw blurRad="50800" dist="38100" dir="2700000" algn="tl" rotWithShape="0">
                <a:srgbClr val="000000">
                  <a:alpha val="39607"/>
                </a:srgbClr>
              </a:outerShdw>
            </a:effectLst>
          </p:spPr>
          <p:txBody>
            <a:bodyPr rtlCol="0" anchor="ctr"/>
            <a:lstStyle/>
            <a:p>
              <a:pPr algn="ctr"/>
            </a:p>
          </p:txBody>
        </p:sp>
        <p:sp>
          <p:nvSpPr>
            <p:cNvPr id="336" name="矩形"/>
            <p:cNvSpPr/>
            <p:nvPr/>
          </p:nvSpPr>
          <p:spPr>
            <a:xfrm>
              <a:off x="1860578" y="2969525"/>
              <a:ext cx="963907" cy="281088"/>
            </a:xfrm>
            <a:prstGeom prst="rect">
              <a:avLst/>
            </a:prstGeom>
            <a:noFill/>
            <a:ln w="9525" cap="flat" cmpd="sng">
              <a:noFill/>
              <a:prstDash val="solid"/>
              <a:miter/>
            </a:ln>
          </p:spPr>
          <p:txBody>
            <a:bodyPr vert="horz" wrap="square" lIns="91440" tIns="45720" rIns="91440" bIns="45720" anchor="ctr" anchorCtr="0">
              <a:noAutofit/>
            </a:bodyPr>
            <a:lstStyle/>
            <a:p>
              <a:pPr marL="0" indent="0" algn="ctr" defTabSz="914400" eaLnBrk="0" fontAlgn="auto" latinLnBrk="0" hangingPunct="0">
                <a:lnSpc>
                  <a:spcPct val="90000"/>
                </a:lnSpc>
                <a:spcBef>
                  <a:spcPts val="0"/>
                </a:spcBef>
                <a:spcAft>
                  <a:spcPts val="0"/>
                </a:spcAft>
                <a:buNone/>
              </a:pPr>
              <a:r>
                <a:rPr lang="zh-CN" altLang="en-US" sz="2300" b="1" i="0" u="none" strike="noStrike" kern="1200" cap="none" spc="0" baseline="0">
                  <a:solidFill>
                    <a:schemeClr val="tx1"/>
                  </a:solidFill>
                  <a:latin typeface="微软雅黑" panose="020B0503020204020204" charset="-122"/>
                  <a:ea typeface="微软雅黑" panose="020B0503020204020204" charset="-122"/>
                  <a:cs typeface="Calibri" panose="020F0502020204030204" charset="0"/>
                </a:rPr>
                <a:t>定义</a:t>
              </a:r>
              <a:endParaRPr lang="zh-CN" altLang="en-US" sz="2300" b="1" i="0" u="none" strike="noStrike" kern="1200" cap="none" spc="0" baseline="0">
                <a:solidFill>
                  <a:schemeClr val="tx1"/>
                </a:solidFill>
                <a:latin typeface="微软雅黑" panose="020B0503020204020204" charset="-122"/>
                <a:ea typeface="微软雅黑" panose="020B0503020204020204" charset="-122"/>
                <a:cs typeface="Calibri" panose="020F0502020204030204" charset="0"/>
              </a:endParaRPr>
            </a:p>
          </p:txBody>
        </p:sp>
      </p:grpSp>
      <p:grpSp>
        <p:nvGrpSpPr>
          <p:cNvPr id="340" name="组合"/>
          <p:cNvGrpSpPr/>
          <p:nvPr/>
        </p:nvGrpSpPr>
        <p:grpSpPr>
          <a:xfrm>
            <a:off x="1719503" y="1709845"/>
            <a:ext cx="3247832" cy="601905"/>
            <a:chOff x="1719503" y="1709845"/>
            <a:chExt cx="3247832" cy="601905"/>
          </a:xfrm>
        </p:grpSpPr>
        <p:sp>
          <p:nvSpPr>
            <p:cNvPr id="337" name="圆角矩形"/>
            <p:cNvSpPr/>
            <p:nvPr/>
          </p:nvSpPr>
          <p:spPr>
            <a:xfrm>
              <a:off x="1719503" y="1716988"/>
              <a:ext cx="3247832" cy="594761"/>
            </a:xfrm>
            <a:prstGeom prst="roundRect">
              <a:avLst>
                <a:gd name="adj" fmla="val 50000"/>
              </a:avLst>
            </a:prstGeom>
            <a:noFill/>
            <a:ln w="12700" cap="flat" cmpd="sng">
              <a:solidFill>
                <a:srgbClr val="00AAB7"/>
              </a:solidFill>
              <a:prstDash val="dash"/>
              <a:round/>
            </a:ln>
          </p:spPr>
          <p:txBody>
            <a:bodyPr rtlCol="0" anchor="ctr"/>
            <a:lstStyle/>
            <a:p>
              <a:pPr algn="ctr"/>
            </a:p>
          </p:txBody>
        </p:sp>
        <p:sp>
          <p:nvSpPr>
            <p:cNvPr id="338" name="流程图: 离页连接符"/>
            <p:cNvSpPr/>
            <p:nvPr/>
          </p:nvSpPr>
          <p:spPr>
            <a:xfrm>
              <a:off x="2043406" y="1709845"/>
              <a:ext cx="884759" cy="601905"/>
            </a:xfrm>
            <a:prstGeom prst="flowChartOffpageConnector">
              <a:avLst/>
            </a:prstGeom>
            <a:solidFill>
              <a:schemeClr val="accent4"/>
            </a:solidFill>
            <a:ln w="12700" cap="flat" cmpd="sng">
              <a:noFill/>
              <a:prstDash val="solid"/>
              <a:round/>
            </a:ln>
          </p:spPr>
          <p:txBody>
            <a:bodyPr vert="horz" wrap="square" lIns="91440" tIns="108000" rIns="91440" bIns="45720" anchor="ctr" anchorCtr="0">
              <a:noAutofit/>
            </a:bodyPr>
            <a:lstStyle/>
            <a:p>
              <a:pPr marL="0" indent="0" algn="ctr" fontAlgn="auto">
                <a:lnSpc>
                  <a:spcPct val="100000"/>
                </a:lnSpc>
                <a:spcBef>
                  <a:spcPts val="0"/>
                </a:spcBef>
                <a:spcAft>
                  <a:spcPts val="0"/>
                </a:spcAft>
                <a:buNone/>
              </a:pPr>
              <a:r>
                <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rPr>
                <a:t>（一）</a:t>
              </a:r>
              <a:endPar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endParaRPr>
            </a:p>
          </p:txBody>
        </p:sp>
        <p:sp>
          <p:nvSpPr>
            <p:cNvPr id="339" name="矩形"/>
            <p:cNvSpPr/>
            <p:nvPr/>
          </p:nvSpPr>
          <p:spPr>
            <a:xfrm>
              <a:off x="3030152" y="1752758"/>
              <a:ext cx="1614804" cy="520065"/>
            </a:xfrm>
            <a:prstGeom prst="rect">
              <a:avLst/>
            </a:prstGeom>
            <a:noFill/>
            <a:ln w="9525" cap="flat" cmpd="sng">
              <a:noFill/>
              <a:prstDash val="solid"/>
              <a:miter/>
            </a:ln>
          </p:spPr>
          <p:txBody>
            <a:bodyPr vert="horz" wrap="none" lIns="91440" tIns="45720" rIns="91440" bIns="45720" anchor="t" anchorCtr="0">
              <a:spAutoFit/>
            </a:bodyPr>
            <a:lstStyle/>
            <a:p>
              <a:pPr marL="0" indent="0" algn="l">
                <a:lnSpc>
                  <a:spcPct val="100000"/>
                </a:lnSpc>
                <a:spcBef>
                  <a:spcPts val="0"/>
                </a:spcBef>
                <a:spcAft>
                  <a:spcPts val="0"/>
                </a:spcAft>
                <a:buNone/>
              </a:pPr>
              <a:r>
                <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rPr>
                <a:t>权利能力</a:t>
              </a:r>
              <a:endPar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endParaRPr>
            </a:p>
          </p:txBody>
        </p:sp>
      </p:grpSp>
      <p:sp>
        <p:nvSpPr>
          <p:cNvPr id="341" name="矩形"/>
          <p:cNvSpPr/>
          <p:nvPr/>
        </p:nvSpPr>
        <p:spPr>
          <a:xfrm>
            <a:off x="3220866" y="2642048"/>
            <a:ext cx="7436714" cy="8915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指法律关系主体能够参加某种法律关系，依法享有一定的权利和承担一定的义务的法律资格。它是任何自然人或组织参加法律关系的前提条件。</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342" name="矩形"/>
          <p:cNvSpPr/>
          <p:nvPr/>
        </p:nvSpPr>
        <p:spPr>
          <a:xfrm>
            <a:off x="1718137" y="3933765"/>
            <a:ext cx="8939443" cy="1291588"/>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自然人从出生时起到死亡时止，具有民事权利能力，依法享有民事权利，承担民事义务。自然人的民事权利能力一律平等。法人权利能力的范围由法人成立的宗旨和业务范围决定，自法人成立时产生，至法人终止时消灭。</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40"/>
                                        </p:tgtEl>
                                        <p:attrNameLst>
                                          <p:attrName>style.visibility</p:attrName>
                                        </p:attrNameLst>
                                      </p:cBhvr>
                                      <p:to>
                                        <p:strVal val="visible"/>
                                      </p:to>
                                    </p:set>
                                    <p:animEffect transition="in" filter="fade">
                                      <p:cBhvr>
                                        <p:cTn id="7" dur="1000"/>
                                        <p:tgtEl>
                                          <p:spTgt spid="340"/>
                                        </p:tgtEl>
                                      </p:cBhvr>
                                    </p:animEffect>
                                    <p:anim calcmode="lin" valueType="num">
                                      <p:cBhvr>
                                        <p:cTn id="8" dur="1000" fill="hold"/>
                                        <p:tgtEl>
                                          <p:spTgt spid="340"/>
                                        </p:tgtEl>
                                        <p:attrNameLst>
                                          <p:attrName>ppt_x</p:attrName>
                                        </p:attrNameLst>
                                      </p:cBhvr>
                                      <p:tavLst>
                                        <p:tav tm="0">
                                          <p:val>
                                            <p:strVal val="#ppt_x"/>
                                          </p:val>
                                        </p:tav>
                                        <p:tav tm="100000">
                                          <p:val>
                                            <p:strVal val="#ppt_x"/>
                                          </p:val>
                                        </p:tav>
                                      </p:tavLst>
                                    </p:anim>
                                    <p:anim calcmode="lin" valueType="num">
                                      <p:cBhvr>
                                        <p:cTn id="9" dur="1000" fill="hold"/>
                                        <p:tgtEl>
                                          <p:spTgt spid="340"/>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0" presetClass="entr" presetSubtype="0" fill="hold" grpId="0" nodeType="afterEffect">
                                  <p:stCondLst>
                                    <p:cond delay="0"/>
                                  </p:stCondLst>
                                  <p:childTnLst>
                                    <p:set>
                                      <p:cBhvr>
                                        <p:cTn id="12" dur="1" fill="hold">
                                          <p:stCondLst>
                                            <p:cond delay="0"/>
                                          </p:stCondLst>
                                        </p:cTn>
                                        <p:tgtEl>
                                          <p:spTgt spid="509"/>
                                        </p:tgtEl>
                                        <p:attrNameLst>
                                          <p:attrName>style.visibility</p:attrName>
                                        </p:attrNameLst>
                                      </p:cBhvr>
                                      <p:to>
                                        <p:strVal val="visible"/>
                                      </p:to>
                                    </p:set>
                                    <p:animEffect transition="in" filter="fade">
                                      <p:cBhvr>
                                        <p:cTn id="13" dur="2000"/>
                                        <p:tgtEl>
                                          <p:spTgt spid="509"/>
                                        </p:tgtEl>
                                      </p:cBhvr>
                                    </p:animEffect>
                                  </p:childTnLst>
                                </p:cTn>
                              </p:par>
                            </p:childTnLst>
                          </p:cTn>
                        </p:par>
                        <p:par>
                          <p:cTn id="14" fill="hold">
                            <p:stCondLst>
                              <p:cond delay="3000"/>
                            </p:stCondLst>
                            <p:childTnLst>
                              <p:par>
                                <p:cTn id="15" presetID="42" presetClass="entr" presetSubtype="0" fill="hold" grpId="0" nodeType="afterEffect">
                                  <p:stCondLst>
                                    <p:cond delay="0"/>
                                  </p:stCondLst>
                                  <p:childTnLst>
                                    <p:set>
                                      <p:cBhvr>
                                        <p:cTn id="16" dur="1" fill="hold">
                                          <p:stCondLst>
                                            <p:cond delay="0"/>
                                          </p:stCondLst>
                                        </p:cTn>
                                        <p:tgtEl>
                                          <p:spTgt spid="341"/>
                                        </p:tgtEl>
                                        <p:attrNameLst>
                                          <p:attrName>style.visibility</p:attrName>
                                        </p:attrNameLst>
                                      </p:cBhvr>
                                      <p:to>
                                        <p:strVal val="visible"/>
                                      </p:to>
                                    </p:set>
                                    <p:animEffect transition="in" filter="fade">
                                      <p:cBhvr>
                                        <p:cTn id="17" dur="1000"/>
                                        <p:tgtEl>
                                          <p:spTgt spid="341"/>
                                        </p:tgtEl>
                                      </p:cBhvr>
                                    </p:animEffect>
                                    <p:anim calcmode="lin" valueType="num">
                                      <p:cBhvr>
                                        <p:cTn id="18" dur="1000" fill="hold"/>
                                        <p:tgtEl>
                                          <p:spTgt spid="341"/>
                                        </p:tgtEl>
                                        <p:attrNameLst>
                                          <p:attrName>ppt_x</p:attrName>
                                        </p:attrNameLst>
                                      </p:cBhvr>
                                      <p:tavLst>
                                        <p:tav tm="0">
                                          <p:val>
                                            <p:strVal val="#ppt_x"/>
                                          </p:val>
                                        </p:tav>
                                        <p:tav tm="100000">
                                          <p:val>
                                            <p:strVal val="#ppt_x"/>
                                          </p:val>
                                        </p:tav>
                                      </p:tavLst>
                                    </p:anim>
                                    <p:anim calcmode="lin" valueType="num">
                                      <p:cBhvr>
                                        <p:cTn id="19" dur="1000" fill="hold"/>
                                        <p:tgtEl>
                                          <p:spTgt spid="341"/>
                                        </p:tgtEl>
                                        <p:attrNameLst>
                                          <p:attrName>ppt_y</p:attrName>
                                        </p:attrNameLst>
                                      </p:cBhvr>
                                      <p:tavLst>
                                        <p:tav tm="0">
                                          <p:val>
                                            <p:strVal val="#ppt_y+.1"/>
                                          </p:val>
                                        </p:tav>
                                        <p:tav tm="100000">
                                          <p:val>
                                            <p:strVal val="#ppt_y"/>
                                          </p:val>
                                        </p:tav>
                                      </p:tavLst>
                                    </p:anim>
                                  </p:childTnLst>
                                </p:cTn>
                              </p:par>
                            </p:childTnLst>
                          </p:cTn>
                        </p:par>
                        <p:par>
                          <p:cTn id="20" fill="hold">
                            <p:stCondLst>
                              <p:cond delay="4000"/>
                            </p:stCondLst>
                            <p:childTnLst>
                              <p:par>
                                <p:cTn id="21" presetID="42" presetClass="entr" presetSubtype="0" fill="hold" grpId="0" nodeType="afterEffect">
                                  <p:stCondLst>
                                    <p:cond delay="0"/>
                                  </p:stCondLst>
                                  <p:childTnLst>
                                    <p:set>
                                      <p:cBhvr>
                                        <p:cTn id="22" dur="1" fill="hold">
                                          <p:stCondLst>
                                            <p:cond delay="0"/>
                                          </p:stCondLst>
                                        </p:cTn>
                                        <p:tgtEl>
                                          <p:spTgt spid="342"/>
                                        </p:tgtEl>
                                        <p:attrNameLst>
                                          <p:attrName>style.visibility</p:attrName>
                                        </p:attrNameLst>
                                      </p:cBhvr>
                                      <p:to>
                                        <p:strVal val="visible"/>
                                      </p:to>
                                    </p:set>
                                    <p:animEffect transition="in" filter="fade">
                                      <p:cBhvr>
                                        <p:cTn id="23" dur="1000"/>
                                        <p:tgtEl>
                                          <p:spTgt spid="342"/>
                                        </p:tgtEl>
                                      </p:cBhvr>
                                    </p:animEffect>
                                    <p:anim calcmode="lin" valueType="num">
                                      <p:cBhvr>
                                        <p:cTn id="24" dur="1000" fill="hold"/>
                                        <p:tgtEl>
                                          <p:spTgt spid="342"/>
                                        </p:tgtEl>
                                        <p:attrNameLst>
                                          <p:attrName>ppt_x</p:attrName>
                                        </p:attrNameLst>
                                      </p:cBhvr>
                                      <p:tavLst>
                                        <p:tav tm="0">
                                          <p:val>
                                            <p:strVal val="#ppt_x"/>
                                          </p:val>
                                        </p:tav>
                                        <p:tav tm="100000">
                                          <p:val>
                                            <p:strVal val="#ppt_x"/>
                                          </p:val>
                                        </p:tav>
                                      </p:tavLst>
                                    </p:anim>
                                    <p:anim calcmode="lin" valueType="num">
                                      <p:cBhvr>
                                        <p:cTn id="25" dur="1000" fill="hold"/>
                                        <p:tgtEl>
                                          <p:spTgt spid="34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9" grpId="0" animBg="1"/>
      <p:bldP spid="340" grpId="0" animBg="1"/>
      <p:bldP spid="341" grpId="0" animBg="1"/>
      <p:bldP spid="342"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358" name="矩形"/>
          <p:cNvSpPr/>
          <p:nvPr/>
        </p:nvSpPr>
        <p:spPr>
          <a:xfrm>
            <a:off x="1425064" y="305039"/>
            <a:ext cx="4143313" cy="453390"/>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考点２：法律主体资格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grpSp>
        <p:nvGrpSpPr>
          <p:cNvPr id="510" name="组合"/>
          <p:cNvGrpSpPr/>
          <p:nvPr/>
        </p:nvGrpSpPr>
        <p:grpSpPr>
          <a:xfrm>
            <a:off x="1864241" y="3042793"/>
            <a:ext cx="1251833" cy="673010"/>
            <a:chOff x="1864241" y="3042793"/>
            <a:chExt cx="1251833" cy="673010"/>
          </a:xfrm>
        </p:grpSpPr>
        <p:sp>
          <p:nvSpPr>
            <p:cNvPr id="359" name="矩形"/>
            <p:cNvSpPr/>
            <p:nvPr/>
          </p:nvSpPr>
          <p:spPr>
            <a:xfrm>
              <a:off x="1864241" y="3042793"/>
              <a:ext cx="1251833" cy="673010"/>
            </a:xfrm>
            <a:prstGeom prst="rect">
              <a:avLst/>
            </a:prstGeom>
            <a:solidFill>
              <a:srgbClr val="B9D6DA">
                <a:alpha val="60000"/>
              </a:srgbClr>
            </a:solidFill>
            <a:ln w="25400" cap="flat" cmpd="sng">
              <a:noFill/>
              <a:prstDash val="solid"/>
              <a:round/>
            </a:ln>
            <a:effectLst>
              <a:outerShdw blurRad="50800" dist="38100" dir="2700000" algn="tl" rotWithShape="0">
                <a:srgbClr val="000000">
                  <a:alpha val="39607"/>
                </a:srgbClr>
              </a:outerShdw>
            </a:effectLst>
          </p:spPr>
          <p:txBody>
            <a:bodyPr rtlCol="0" anchor="ctr"/>
            <a:lstStyle/>
            <a:p>
              <a:pPr algn="ctr"/>
            </a:p>
          </p:txBody>
        </p:sp>
        <p:sp>
          <p:nvSpPr>
            <p:cNvPr id="360" name="矩形"/>
            <p:cNvSpPr/>
            <p:nvPr/>
          </p:nvSpPr>
          <p:spPr>
            <a:xfrm>
              <a:off x="2007114" y="3262597"/>
              <a:ext cx="963907" cy="281087"/>
            </a:xfrm>
            <a:prstGeom prst="rect">
              <a:avLst/>
            </a:prstGeom>
            <a:noFill/>
            <a:ln w="9525" cap="flat" cmpd="sng">
              <a:noFill/>
              <a:prstDash val="solid"/>
              <a:miter/>
            </a:ln>
          </p:spPr>
          <p:txBody>
            <a:bodyPr vert="horz" wrap="square" lIns="91440" tIns="45720" rIns="91440" bIns="45720" anchor="ctr" anchorCtr="0">
              <a:noAutofit/>
            </a:bodyPr>
            <a:lstStyle/>
            <a:p>
              <a:pPr marL="0" indent="0" algn="ctr" defTabSz="914400" eaLnBrk="0" fontAlgn="auto" latinLnBrk="0" hangingPunct="0">
                <a:lnSpc>
                  <a:spcPct val="90000"/>
                </a:lnSpc>
                <a:spcBef>
                  <a:spcPts val="0"/>
                </a:spcBef>
                <a:spcAft>
                  <a:spcPts val="0"/>
                </a:spcAft>
                <a:buNone/>
              </a:pPr>
              <a:r>
                <a:rPr lang="zh-CN" altLang="en-US" sz="2300" b="1" i="0" u="none" strike="noStrike" kern="1200" cap="none" spc="0" baseline="0">
                  <a:solidFill>
                    <a:schemeClr val="tx1"/>
                  </a:solidFill>
                  <a:latin typeface="微软雅黑" panose="020B0503020204020204" charset="-122"/>
                  <a:ea typeface="微软雅黑" panose="020B0503020204020204" charset="-122"/>
                  <a:cs typeface="Calibri" panose="020F0502020204030204" charset="0"/>
                </a:rPr>
                <a:t>定义</a:t>
              </a:r>
              <a:endParaRPr lang="zh-CN" altLang="en-US" sz="2300" b="1" i="0" u="none" strike="noStrike" kern="1200" cap="none" spc="0" baseline="0">
                <a:solidFill>
                  <a:schemeClr val="tx1"/>
                </a:solidFill>
                <a:latin typeface="微软雅黑" panose="020B0503020204020204" charset="-122"/>
                <a:ea typeface="微软雅黑" panose="020B0503020204020204" charset="-122"/>
                <a:cs typeface="Calibri" panose="020F0502020204030204" charset="0"/>
              </a:endParaRPr>
            </a:p>
          </p:txBody>
        </p:sp>
      </p:grpSp>
      <p:grpSp>
        <p:nvGrpSpPr>
          <p:cNvPr id="364" name="组合"/>
          <p:cNvGrpSpPr/>
          <p:nvPr/>
        </p:nvGrpSpPr>
        <p:grpSpPr>
          <a:xfrm>
            <a:off x="1792771" y="2002917"/>
            <a:ext cx="3247832" cy="601905"/>
            <a:chOff x="1792771" y="2002917"/>
            <a:chExt cx="3247832" cy="601905"/>
          </a:xfrm>
        </p:grpSpPr>
        <p:sp>
          <p:nvSpPr>
            <p:cNvPr id="361" name="圆角矩形"/>
            <p:cNvSpPr/>
            <p:nvPr/>
          </p:nvSpPr>
          <p:spPr>
            <a:xfrm>
              <a:off x="1792771" y="2010060"/>
              <a:ext cx="3247832" cy="594760"/>
            </a:xfrm>
            <a:prstGeom prst="roundRect">
              <a:avLst>
                <a:gd name="adj" fmla="val 50000"/>
              </a:avLst>
            </a:prstGeom>
            <a:noFill/>
            <a:ln w="12700" cap="flat" cmpd="sng">
              <a:solidFill>
                <a:srgbClr val="00AAB7"/>
              </a:solidFill>
              <a:prstDash val="dash"/>
              <a:round/>
            </a:ln>
          </p:spPr>
          <p:txBody>
            <a:bodyPr rtlCol="0" anchor="ctr"/>
            <a:lstStyle/>
            <a:p>
              <a:pPr algn="ctr"/>
            </a:p>
          </p:txBody>
        </p:sp>
        <p:sp>
          <p:nvSpPr>
            <p:cNvPr id="362" name="流程图: 离页连接符"/>
            <p:cNvSpPr/>
            <p:nvPr/>
          </p:nvSpPr>
          <p:spPr>
            <a:xfrm>
              <a:off x="2116674" y="2002917"/>
              <a:ext cx="884759" cy="601905"/>
            </a:xfrm>
            <a:prstGeom prst="flowChartOffpageConnector">
              <a:avLst/>
            </a:prstGeom>
            <a:solidFill>
              <a:schemeClr val="accent4"/>
            </a:solidFill>
            <a:ln w="12700" cap="flat" cmpd="sng">
              <a:noFill/>
              <a:prstDash val="solid"/>
              <a:round/>
            </a:ln>
          </p:spPr>
          <p:txBody>
            <a:bodyPr vert="horz" wrap="square" lIns="91440" tIns="108000" rIns="91440" bIns="45720" anchor="ctr" anchorCtr="0">
              <a:noAutofit/>
            </a:bodyPr>
            <a:lstStyle/>
            <a:p>
              <a:pPr marL="0" indent="0" algn="ctr" fontAlgn="auto">
                <a:lnSpc>
                  <a:spcPct val="100000"/>
                </a:lnSpc>
                <a:spcBef>
                  <a:spcPts val="0"/>
                </a:spcBef>
                <a:spcAft>
                  <a:spcPts val="0"/>
                </a:spcAft>
                <a:buNone/>
              </a:pPr>
              <a:r>
                <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rPr>
                <a:t>（二）</a:t>
              </a:r>
              <a:endPar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endParaRPr>
            </a:p>
          </p:txBody>
        </p:sp>
        <p:sp>
          <p:nvSpPr>
            <p:cNvPr id="363" name="矩形"/>
            <p:cNvSpPr/>
            <p:nvPr/>
          </p:nvSpPr>
          <p:spPr>
            <a:xfrm>
              <a:off x="3103420" y="2045832"/>
              <a:ext cx="1614803" cy="520064"/>
            </a:xfrm>
            <a:prstGeom prst="rect">
              <a:avLst/>
            </a:prstGeom>
            <a:noFill/>
            <a:ln w="9525" cap="flat" cmpd="sng">
              <a:noFill/>
              <a:prstDash val="solid"/>
              <a:miter/>
            </a:ln>
          </p:spPr>
          <p:txBody>
            <a:bodyPr vert="horz" wrap="none" lIns="91440" tIns="45720" rIns="91440" bIns="45720" anchor="t" anchorCtr="0">
              <a:spAutoFit/>
            </a:bodyPr>
            <a:lstStyle/>
            <a:p>
              <a:pPr marL="0" indent="0" algn="l">
                <a:lnSpc>
                  <a:spcPct val="100000"/>
                </a:lnSpc>
                <a:spcBef>
                  <a:spcPts val="0"/>
                </a:spcBef>
                <a:spcAft>
                  <a:spcPts val="0"/>
                </a:spcAft>
                <a:buNone/>
              </a:pPr>
              <a:r>
                <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rPr>
                <a:t>行为能力</a:t>
              </a:r>
              <a:endPar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endParaRPr>
            </a:p>
          </p:txBody>
        </p:sp>
      </p:grpSp>
      <p:sp>
        <p:nvSpPr>
          <p:cNvPr id="365" name="矩形"/>
          <p:cNvSpPr/>
          <p:nvPr/>
        </p:nvSpPr>
        <p:spPr>
          <a:xfrm>
            <a:off x="3294135" y="2935121"/>
            <a:ext cx="7212512" cy="491488"/>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指法律关系主体能够通过自己的行为实际取得权利和履行义务的能力。</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366" name="矩形"/>
          <p:cNvSpPr/>
          <p:nvPr/>
        </p:nvSpPr>
        <p:spPr>
          <a:xfrm>
            <a:off x="3294135" y="3384253"/>
            <a:ext cx="7067588" cy="1291589"/>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法人的行为能力和权利能力是一致的，同时产生，同时消灭。而自然人的行为能力不同于其权利能力，具有行为能力必须首先具有权利能力，但具有权利能力并不必然具有行为能力。</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64"/>
                                        </p:tgtEl>
                                        <p:attrNameLst>
                                          <p:attrName>style.visibility</p:attrName>
                                        </p:attrNameLst>
                                      </p:cBhvr>
                                      <p:to>
                                        <p:strVal val="visible"/>
                                      </p:to>
                                    </p:set>
                                    <p:animEffect transition="in" filter="fade">
                                      <p:cBhvr>
                                        <p:cTn id="7" dur="1000"/>
                                        <p:tgtEl>
                                          <p:spTgt spid="364"/>
                                        </p:tgtEl>
                                      </p:cBhvr>
                                    </p:animEffect>
                                    <p:anim calcmode="lin" valueType="num">
                                      <p:cBhvr>
                                        <p:cTn id="8" dur="1000" fill="hold"/>
                                        <p:tgtEl>
                                          <p:spTgt spid="364"/>
                                        </p:tgtEl>
                                        <p:attrNameLst>
                                          <p:attrName>ppt_x</p:attrName>
                                        </p:attrNameLst>
                                      </p:cBhvr>
                                      <p:tavLst>
                                        <p:tav tm="0">
                                          <p:val>
                                            <p:strVal val="#ppt_x"/>
                                          </p:val>
                                        </p:tav>
                                        <p:tav tm="100000">
                                          <p:val>
                                            <p:strVal val="#ppt_x"/>
                                          </p:val>
                                        </p:tav>
                                      </p:tavLst>
                                    </p:anim>
                                    <p:anim calcmode="lin" valueType="num">
                                      <p:cBhvr>
                                        <p:cTn id="9" dur="1000" fill="hold"/>
                                        <p:tgtEl>
                                          <p:spTgt spid="36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10"/>
                                        </p:tgtEl>
                                        <p:attrNameLst>
                                          <p:attrName>style.visibility</p:attrName>
                                        </p:attrNameLst>
                                      </p:cBhvr>
                                      <p:to>
                                        <p:strVal val="visible"/>
                                      </p:to>
                                    </p:set>
                                    <p:animEffect transition="in" filter="fade">
                                      <p:cBhvr>
                                        <p:cTn id="14" dur="1000"/>
                                        <p:tgtEl>
                                          <p:spTgt spid="510"/>
                                        </p:tgtEl>
                                      </p:cBhvr>
                                    </p:animEffect>
                                    <p:anim calcmode="lin" valueType="num">
                                      <p:cBhvr>
                                        <p:cTn id="15" dur="1000" fill="hold"/>
                                        <p:tgtEl>
                                          <p:spTgt spid="510"/>
                                        </p:tgtEl>
                                        <p:attrNameLst>
                                          <p:attrName>ppt_x</p:attrName>
                                        </p:attrNameLst>
                                      </p:cBhvr>
                                      <p:tavLst>
                                        <p:tav tm="0">
                                          <p:val>
                                            <p:strVal val="#ppt_x"/>
                                          </p:val>
                                        </p:tav>
                                        <p:tav tm="100000">
                                          <p:val>
                                            <p:strVal val="#ppt_x"/>
                                          </p:val>
                                        </p:tav>
                                      </p:tavLst>
                                    </p:anim>
                                    <p:anim calcmode="lin" valueType="num">
                                      <p:cBhvr>
                                        <p:cTn id="16" dur="1000" fill="hold"/>
                                        <p:tgtEl>
                                          <p:spTgt spid="5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65"/>
                                        </p:tgtEl>
                                        <p:attrNameLst>
                                          <p:attrName>style.visibility</p:attrName>
                                        </p:attrNameLst>
                                      </p:cBhvr>
                                      <p:to>
                                        <p:strVal val="visible"/>
                                      </p:to>
                                    </p:set>
                                    <p:animEffect transition="in" filter="fade">
                                      <p:cBhvr>
                                        <p:cTn id="21" dur="1000"/>
                                        <p:tgtEl>
                                          <p:spTgt spid="365"/>
                                        </p:tgtEl>
                                      </p:cBhvr>
                                    </p:animEffect>
                                    <p:anim calcmode="lin" valueType="num">
                                      <p:cBhvr>
                                        <p:cTn id="22" dur="1000" fill="hold"/>
                                        <p:tgtEl>
                                          <p:spTgt spid="365"/>
                                        </p:tgtEl>
                                        <p:attrNameLst>
                                          <p:attrName>ppt_x</p:attrName>
                                        </p:attrNameLst>
                                      </p:cBhvr>
                                      <p:tavLst>
                                        <p:tav tm="0">
                                          <p:val>
                                            <p:strVal val="#ppt_x"/>
                                          </p:val>
                                        </p:tav>
                                        <p:tav tm="100000">
                                          <p:val>
                                            <p:strVal val="#ppt_x"/>
                                          </p:val>
                                        </p:tav>
                                      </p:tavLst>
                                    </p:anim>
                                    <p:anim calcmode="lin" valueType="num">
                                      <p:cBhvr>
                                        <p:cTn id="23" dur="1000" fill="hold"/>
                                        <p:tgtEl>
                                          <p:spTgt spid="36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66"/>
                                        </p:tgtEl>
                                        <p:attrNameLst>
                                          <p:attrName>style.visibility</p:attrName>
                                        </p:attrNameLst>
                                      </p:cBhvr>
                                      <p:to>
                                        <p:strVal val="visible"/>
                                      </p:to>
                                    </p:set>
                                    <p:animEffect transition="in" filter="fade">
                                      <p:cBhvr>
                                        <p:cTn id="28" dur="1000"/>
                                        <p:tgtEl>
                                          <p:spTgt spid="366"/>
                                        </p:tgtEl>
                                      </p:cBhvr>
                                    </p:animEffect>
                                    <p:anim calcmode="lin" valueType="num">
                                      <p:cBhvr>
                                        <p:cTn id="29" dur="1000" fill="hold"/>
                                        <p:tgtEl>
                                          <p:spTgt spid="366"/>
                                        </p:tgtEl>
                                        <p:attrNameLst>
                                          <p:attrName>ppt_x</p:attrName>
                                        </p:attrNameLst>
                                      </p:cBhvr>
                                      <p:tavLst>
                                        <p:tav tm="0">
                                          <p:val>
                                            <p:strVal val="#ppt_x"/>
                                          </p:val>
                                        </p:tav>
                                        <p:tav tm="100000">
                                          <p:val>
                                            <p:strVal val="#ppt_x"/>
                                          </p:val>
                                        </p:tav>
                                      </p:tavLst>
                                    </p:anim>
                                    <p:anim calcmode="lin" valueType="num">
                                      <p:cBhvr>
                                        <p:cTn id="30" dur="1000" fill="hold"/>
                                        <p:tgtEl>
                                          <p:spTgt spid="36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0" grpId="0" animBg="1"/>
      <p:bldP spid="364" grpId="0" animBg="1"/>
      <p:bldP spid="365" grpId="0" animBg="1"/>
      <p:bldP spid="366"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370" name="矩形"/>
          <p:cNvSpPr/>
          <p:nvPr/>
        </p:nvSpPr>
        <p:spPr>
          <a:xfrm>
            <a:off x="1425064" y="305039"/>
            <a:ext cx="4143313"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考点２：法律主体资格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sp>
        <p:nvSpPr>
          <p:cNvPr id="371" name="矩形"/>
          <p:cNvSpPr/>
          <p:nvPr/>
        </p:nvSpPr>
        <p:spPr>
          <a:xfrm>
            <a:off x="1470491" y="1449243"/>
            <a:ext cx="3042824" cy="491488"/>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１．自然人的民事行为能力</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graphicFrame>
        <p:nvGraphicFramePr>
          <p:cNvPr id="372" name="对象"/>
          <p:cNvGraphicFramePr>
            <a:graphicFrameLocks noChangeAspect="1"/>
          </p:cNvGraphicFramePr>
          <p:nvPr/>
        </p:nvGraphicFramePr>
        <p:xfrm>
          <a:off x="971480" y="2282707"/>
          <a:ext cx="10202311" cy="2651899"/>
        </p:xfrm>
        <a:graphic>
          <a:graphicData uri="http://schemas.openxmlformats.org/presentationml/2006/ole">
            <mc:AlternateContent xmlns:mc="http://schemas.openxmlformats.org/markup-compatibility/2006">
              <mc:Choice xmlns:v="urn:schemas-microsoft-com:vml" Requires="v">
                <p:oleObj spid="_x0000_s4099" name="package" r:id="rId2" imgW="5419725" imgH="1416050" progId="package">
                  <p:embed/>
                </p:oleObj>
              </mc:Choice>
              <mc:Fallback>
                <p:oleObj name="package" r:id="rId2" imgW="5419725" imgH="1416050" progId="package">
                  <p:embed/>
                  <p:pic>
                    <p:nvPicPr>
                      <p:cNvPr id="0" name="对象"/>
                      <p:cNvPicPr>
                        <a:picLocks noChangeAspect="1"/>
                      </p:cNvPicPr>
                      <p:nvPr/>
                    </p:nvPicPr>
                    <p:blipFill>
                      <a:blip r:embed="rId3" cstate="print"/>
                      <a:stretch>
                        <a:fillRect/>
                      </a:stretch>
                    </p:blipFill>
                    <p:spPr>
                      <a:xfrm>
                        <a:off x="971480" y="2282707"/>
                        <a:ext cx="10202311" cy="2651899"/>
                      </a:xfrm>
                      <a:prstGeom prst="rect">
                        <a:avLst/>
                      </a:prstGeom>
                      <a:noFill/>
                      <a:ln w="9525" cap="flat" cmpd="sng">
                        <a:noFill/>
                        <a:prstDash val="solid"/>
                        <a:miter/>
                      </a:ln>
                    </p:spPr>
                  </p:pic>
                </p:oleObj>
              </mc:Fallback>
            </mc:AlternateContent>
          </a:graphicData>
        </a:graphic>
      </p:graphicFrame>
      <p:sp>
        <p:nvSpPr>
          <p:cNvPr id="373" name="矩形"/>
          <p:cNvSpPr/>
          <p:nvPr/>
        </p:nvSpPr>
        <p:spPr>
          <a:xfrm>
            <a:off x="4241491" y="5273839"/>
            <a:ext cx="3816536" cy="3581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自然人按民事行为能力划分的类型</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71"/>
                                        </p:tgtEl>
                                        <p:attrNameLst>
                                          <p:attrName>style.visibility</p:attrName>
                                        </p:attrNameLst>
                                      </p:cBhvr>
                                      <p:to>
                                        <p:strVal val="visible"/>
                                      </p:to>
                                    </p:set>
                                    <p:animEffect transition="in" filter="fade">
                                      <p:cBhvr>
                                        <p:cTn id="7" dur="1000"/>
                                        <p:tgtEl>
                                          <p:spTgt spid="371"/>
                                        </p:tgtEl>
                                      </p:cBhvr>
                                    </p:animEffect>
                                    <p:anim calcmode="lin" valueType="num">
                                      <p:cBhvr>
                                        <p:cTn id="8" dur="1000" fill="hold"/>
                                        <p:tgtEl>
                                          <p:spTgt spid="371"/>
                                        </p:tgtEl>
                                        <p:attrNameLst>
                                          <p:attrName>ppt_x</p:attrName>
                                        </p:attrNameLst>
                                      </p:cBhvr>
                                      <p:tavLst>
                                        <p:tav tm="0">
                                          <p:val>
                                            <p:strVal val="#ppt_x"/>
                                          </p:val>
                                        </p:tav>
                                        <p:tav tm="100000">
                                          <p:val>
                                            <p:strVal val="#ppt_x"/>
                                          </p:val>
                                        </p:tav>
                                      </p:tavLst>
                                    </p:anim>
                                    <p:anim calcmode="lin" valueType="num">
                                      <p:cBhvr>
                                        <p:cTn id="9" dur="1000" fill="hold"/>
                                        <p:tgtEl>
                                          <p:spTgt spid="37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72"/>
                                        </p:tgtEl>
                                        <p:attrNameLst>
                                          <p:attrName>style.visibility</p:attrName>
                                        </p:attrNameLst>
                                      </p:cBhvr>
                                      <p:to>
                                        <p:strVal val="visible"/>
                                      </p:to>
                                    </p:set>
                                    <p:animEffect transition="in" filter="wipe(down)">
                                      <p:cBhvr>
                                        <p:cTn id="14" dur="500"/>
                                        <p:tgtEl>
                                          <p:spTgt spid="372"/>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73"/>
                                        </p:tgtEl>
                                        <p:attrNameLst>
                                          <p:attrName>style.visibility</p:attrName>
                                        </p:attrNameLst>
                                      </p:cBhvr>
                                      <p:to>
                                        <p:strVal val="visible"/>
                                      </p:to>
                                    </p:set>
                                    <p:animEffect transition="in" filter="fade">
                                      <p:cBhvr>
                                        <p:cTn id="19" dur="1000"/>
                                        <p:tgtEl>
                                          <p:spTgt spid="373"/>
                                        </p:tgtEl>
                                      </p:cBhvr>
                                    </p:animEffect>
                                    <p:anim calcmode="lin" valueType="num">
                                      <p:cBhvr>
                                        <p:cTn id="20" dur="1000" fill="hold"/>
                                        <p:tgtEl>
                                          <p:spTgt spid="373"/>
                                        </p:tgtEl>
                                        <p:attrNameLst>
                                          <p:attrName>ppt_x</p:attrName>
                                        </p:attrNameLst>
                                      </p:cBhvr>
                                      <p:tavLst>
                                        <p:tav tm="0">
                                          <p:val>
                                            <p:strVal val="#ppt_x"/>
                                          </p:val>
                                        </p:tav>
                                        <p:tav tm="100000">
                                          <p:val>
                                            <p:strVal val="#ppt_x"/>
                                          </p:val>
                                        </p:tav>
                                      </p:tavLst>
                                    </p:anim>
                                    <p:anim calcmode="lin" valueType="num">
                                      <p:cBhvr>
                                        <p:cTn id="21" dur="1000" fill="hold"/>
                                        <p:tgtEl>
                                          <p:spTgt spid="37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1" grpId="0" animBg="1"/>
      <p:bldP spid="37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62" name="矩形"/>
          <p:cNvSpPr/>
          <p:nvPr/>
        </p:nvSpPr>
        <p:spPr>
          <a:xfrm>
            <a:off x="1425064" y="305039"/>
            <a:ext cx="3911297" cy="45339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考点1：法的本质与特征 </a:t>
            </a:r>
            <a:r>
              <a:rPr lang="zh-CN" altLang="en-US" sz="2400" b="0" i="0" u="none" strike="noStrike" kern="1200" cap="none" spc="0" baseline="0">
                <a:solidFill>
                  <a:schemeClr val="bg1"/>
                </a:solidFill>
                <a:latin typeface="微软雅黑" panose="020B0503020204020204" charset="-122"/>
                <a:ea typeface="微软雅黑" panose="020B0503020204020204" charset="-122"/>
                <a:cs typeface="Times New Roman" panose="02020603050405020304" charset="0"/>
              </a:rPr>
              <a:t>★</a:t>
            </a:r>
            <a:endParaRPr lang="zh-CN" altLang="en-US" sz="2400" b="1" i="0" u="none" strike="noStrike" kern="1200" cap="none" spc="0" baseline="0">
              <a:solidFill>
                <a:schemeClr val="bg1"/>
              </a:solidFill>
              <a:latin typeface="微软雅黑" panose="020B0503020204020204" charset="-122"/>
              <a:ea typeface="微软雅黑" panose="020B0503020204020204" charset="-122"/>
              <a:cs typeface="Times New Roman" panose="02020603050405020304" charset="0"/>
            </a:endParaRPr>
          </a:p>
        </p:txBody>
      </p:sp>
      <p:sp>
        <p:nvSpPr>
          <p:cNvPr id="63" name="矩形"/>
          <p:cNvSpPr/>
          <p:nvPr/>
        </p:nvSpPr>
        <p:spPr>
          <a:xfrm>
            <a:off x="1183494" y="2607612"/>
            <a:ext cx="9467492" cy="8915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法所体现的统治阶级意志，是由统治阶级的物质生活条件决定的，是社会客观需要的反映。</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法体现的是统治阶级的整体意志和根本利益，而不是统治阶级每个成员个人意志的简单相加。</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grpSp>
        <p:nvGrpSpPr>
          <p:cNvPr id="67" name="组合"/>
          <p:cNvGrpSpPr/>
          <p:nvPr/>
        </p:nvGrpSpPr>
        <p:grpSpPr>
          <a:xfrm>
            <a:off x="1187938" y="1389856"/>
            <a:ext cx="3589875" cy="601906"/>
            <a:chOff x="1187938" y="1389856"/>
            <a:chExt cx="3589875" cy="601906"/>
          </a:xfrm>
        </p:grpSpPr>
        <p:sp>
          <p:nvSpPr>
            <p:cNvPr id="64" name="圆角矩形"/>
            <p:cNvSpPr/>
            <p:nvPr/>
          </p:nvSpPr>
          <p:spPr>
            <a:xfrm>
              <a:off x="1187938" y="1396999"/>
              <a:ext cx="3589875" cy="594763"/>
            </a:xfrm>
            <a:prstGeom prst="roundRect">
              <a:avLst>
                <a:gd name="adj" fmla="val 50000"/>
              </a:avLst>
            </a:prstGeom>
            <a:noFill/>
            <a:ln w="12700" cap="flat" cmpd="sng">
              <a:solidFill>
                <a:srgbClr val="00AAB7"/>
              </a:solidFill>
              <a:prstDash val="dash"/>
              <a:round/>
            </a:ln>
          </p:spPr>
          <p:txBody>
            <a:bodyPr rtlCol="0" anchor="ctr"/>
            <a:lstStyle/>
            <a:p>
              <a:pPr algn="ctr"/>
            </a:p>
          </p:txBody>
        </p:sp>
        <p:sp>
          <p:nvSpPr>
            <p:cNvPr id="65" name="流程图: 离页连接符"/>
            <p:cNvSpPr/>
            <p:nvPr/>
          </p:nvSpPr>
          <p:spPr>
            <a:xfrm>
              <a:off x="1511840" y="1389856"/>
              <a:ext cx="884759" cy="601906"/>
            </a:xfrm>
            <a:prstGeom prst="flowChartOffpageConnector">
              <a:avLst/>
            </a:prstGeom>
            <a:solidFill>
              <a:schemeClr val="accent4"/>
            </a:solidFill>
            <a:ln w="12700" cap="flat" cmpd="sng">
              <a:noFill/>
              <a:prstDash val="solid"/>
              <a:round/>
            </a:ln>
          </p:spPr>
          <p:txBody>
            <a:bodyPr vert="horz" wrap="square" lIns="91440" tIns="108000" rIns="91440" bIns="45720" anchor="ctr" anchorCtr="0">
              <a:noAutofit/>
            </a:bodyPr>
            <a:lstStyle/>
            <a:p>
              <a:pPr marL="0" indent="0" algn="ctr">
                <a:lnSpc>
                  <a:spcPct val="100000"/>
                </a:lnSpc>
                <a:spcBef>
                  <a:spcPts val="0"/>
                </a:spcBef>
                <a:spcAft>
                  <a:spcPts val="0"/>
                </a:spcAft>
                <a:buNone/>
              </a:pPr>
              <a:r>
                <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rPr>
                <a:t>（一）</a:t>
              </a:r>
              <a:endPar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endParaRPr>
            </a:p>
          </p:txBody>
        </p:sp>
        <p:sp>
          <p:nvSpPr>
            <p:cNvPr id="66" name="矩形"/>
            <p:cNvSpPr/>
            <p:nvPr/>
          </p:nvSpPr>
          <p:spPr>
            <a:xfrm>
              <a:off x="2645121" y="1432770"/>
              <a:ext cx="1614801" cy="520064"/>
            </a:xfrm>
            <a:prstGeom prst="rect">
              <a:avLst/>
            </a:prstGeom>
            <a:noFill/>
            <a:ln w="9525" cap="flat" cmpd="sng">
              <a:noFill/>
              <a:prstDash val="solid"/>
              <a:miter/>
            </a:ln>
          </p:spPr>
          <p:txBody>
            <a:bodyPr vert="horz" wrap="none" lIns="91440" tIns="45720" rIns="91440" bIns="45720" anchor="t" anchorCtr="0">
              <a:spAutoFit/>
            </a:bodyPr>
            <a:lstStyle/>
            <a:p>
              <a:pPr marL="0" indent="0" algn="l" fontAlgn="auto">
                <a:lnSpc>
                  <a:spcPct val="100000"/>
                </a:lnSpc>
                <a:spcBef>
                  <a:spcPts val="0"/>
                </a:spcBef>
                <a:spcAft>
                  <a:spcPts val="0"/>
                </a:spcAft>
                <a:buNone/>
              </a:pPr>
              <a:r>
                <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rPr>
                <a:t>法的本质</a:t>
              </a:r>
              <a:endPar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endParaRPr>
            </a:p>
          </p:txBody>
        </p:sp>
      </p:grpSp>
      <p:grpSp>
        <p:nvGrpSpPr>
          <p:cNvPr id="71" name="组合"/>
          <p:cNvGrpSpPr/>
          <p:nvPr/>
        </p:nvGrpSpPr>
        <p:grpSpPr>
          <a:xfrm>
            <a:off x="1189511" y="3844684"/>
            <a:ext cx="3589874" cy="601906"/>
            <a:chOff x="1189511" y="3844684"/>
            <a:chExt cx="3589874" cy="601906"/>
          </a:xfrm>
        </p:grpSpPr>
        <p:sp>
          <p:nvSpPr>
            <p:cNvPr id="68" name="圆角矩形"/>
            <p:cNvSpPr/>
            <p:nvPr/>
          </p:nvSpPr>
          <p:spPr>
            <a:xfrm>
              <a:off x="1189511" y="3851827"/>
              <a:ext cx="3589874" cy="594763"/>
            </a:xfrm>
            <a:prstGeom prst="roundRect">
              <a:avLst>
                <a:gd name="adj" fmla="val 50000"/>
              </a:avLst>
            </a:prstGeom>
            <a:noFill/>
            <a:ln w="12700" cap="flat" cmpd="sng">
              <a:solidFill>
                <a:srgbClr val="00AAB7"/>
              </a:solidFill>
              <a:prstDash val="dash"/>
              <a:round/>
            </a:ln>
          </p:spPr>
          <p:txBody>
            <a:bodyPr rtlCol="0" anchor="ctr"/>
            <a:lstStyle/>
            <a:p>
              <a:pPr algn="ctr"/>
            </a:p>
          </p:txBody>
        </p:sp>
        <p:sp>
          <p:nvSpPr>
            <p:cNvPr id="69" name="流程图: 离页连接符"/>
            <p:cNvSpPr/>
            <p:nvPr/>
          </p:nvSpPr>
          <p:spPr>
            <a:xfrm>
              <a:off x="1513413" y="3844684"/>
              <a:ext cx="884759" cy="601906"/>
            </a:xfrm>
            <a:prstGeom prst="flowChartOffpageConnector">
              <a:avLst/>
            </a:prstGeom>
            <a:solidFill>
              <a:schemeClr val="accent4"/>
            </a:solidFill>
            <a:ln w="12700" cap="flat" cmpd="sng">
              <a:noFill/>
              <a:prstDash val="solid"/>
              <a:round/>
            </a:ln>
          </p:spPr>
          <p:txBody>
            <a:bodyPr vert="horz" wrap="square" lIns="91440" tIns="108000" rIns="91440" bIns="45720" anchor="ctr" anchorCtr="0">
              <a:noAutofit/>
            </a:bodyPr>
            <a:lstStyle/>
            <a:p>
              <a:pPr marL="0" indent="0" algn="ctr" fontAlgn="auto">
                <a:lnSpc>
                  <a:spcPct val="100000"/>
                </a:lnSpc>
                <a:spcBef>
                  <a:spcPts val="0"/>
                </a:spcBef>
                <a:spcAft>
                  <a:spcPts val="0"/>
                </a:spcAft>
                <a:buNone/>
              </a:pPr>
              <a:r>
                <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rPr>
                <a:t>（二）</a:t>
              </a:r>
              <a:endPar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endParaRPr>
            </a:p>
          </p:txBody>
        </p:sp>
        <p:sp>
          <p:nvSpPr>
            <p:cNvPr id="70" name="矩形"/>
            <p:cNvSpPr/>
            <p:nvPr/>
          </p:nvSpPr>
          <p:spPr>
            <a:xfrm>
              <a:off x="2646699" y="3887598"/>
              <a:ext cx="1614802" cy="520065"/>
            </a:xfrm>
            <a:prstGeom prst="rect">
              <a:avLst/>
            </a:prstGeom>
            <a:noFill/>
            <a:ln w="9525" cap="flat" cmpd="sng">
              <a:noFill/>
              <a:prstDash val="solid"/>
              <a:miter/>
            </a:ln>
          </p:spPr>
          <p:txBody>
            <a:bodyPr vert="horz" wrap="none" lIns="91440" tIns="45720" rIns="91440" bIns="45720" anchor="t" anchorCtr="0">
              <a:spAutoFit/>
            </a:bodyPr>
            <a:lstStyle/>
            <a:p>
              <a:pPr marL="0" indent="0" algn="l" fontAlgn="auto">
                <a:lnSpc>
                  <a:spcPct val="100000"/>
                </a:lnSpc>
                <a:spcBef>
                  <a:spcPts val="0"/>
                </a:spcBef>
                <a:spcAft>
                  <a:spcPts val="0"/>
                </a:spcAft>
                <a:buNone/>
              </a:pPr>
              <a:r>
                <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rPr>
                <a:t>法的特征</a:t>
              </a:r>
              <a:endPar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endParaRPr>
            </a:p>
          </p:txBody>
        </p:sp>
      </p:grpSp>
      <p:sp>
        <p:nvSpPr>
          <p:cNvPr id="489" name="文本框"/>
          <p:cNvSpPr txBox="1"/>
          <p:nvPr/>
        </p:nvSpPr>
        <p:spPr>
          <a:xfrm>
            <a:off x="1083635" y="4588049"/>
            <a:ext cx="7635271" cy="16916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（1）法是经过国家制定或认可才得以形成的规范，具有</a:t>
            </a:r>
            <a:r>
              <a:rPr lang="zh-CN" altLang="en-US" sz="1800" b="0" i="0" u="none" strike="noStrike" kern="1200" cap="none" spc="0" baseline="0">
                <a:solidFill>
                  <a:schemeClr val="tx1"/>
                </a:solidFill>
                <a:highlight>
                  <a:srgbClr val="FFFF00"/>
                </a:highlight>
                <a:latin typeface="微软雅黑" panose="020B0503020204020204" charset="-122"/>
                <a:ea typeface="微软雅黑" panose="020B0503020204020204" charset="-122"/>
                <a:cs typeface="Times New Roman" panose="02020603050405020304" charset="0"/>
              </a:rPr>
              <a:t>国家意志</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性。</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（2）法凭借国家强制力的保证而获得普遍遵行的效力，具有</a:t>
            </a:r>
            <a:r>
              <a:rPr lang="zh-CN" altLang="en-US" sz="1800" b="0" i="0" u="none" strike="noStrike" kern="1200" cap="none" spc="0" baseline="0">
                <a:solidFill>
                  <a:schemeClr val="tx1"/>
                </a:solidFill>
                <a:highlight>
                  <a:srgbClr val="FFFF00"/>
                </a:highlight>
                <a:latin typeface="微软雅黑" panose="020B0503020204020204" charset="-122"/>
                <a:ea typeface="微软雅黑" panose="020B0503020204020204" charset="-122"/>
                <a:cs typeface="Times New Roman" panose="02020603050405020304" charset="0"/>
              </a:rPr>
              <a:t>国家强制性</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（3）法是确定人们在社会关系中的权利和义务的行为规范，具有</a:t>
            </a:r>
            <a:r>
              <a:rPr lang="zh-CN" altLang="en-US" sz="1800" b="0" i="0" u="none" strike="noStrike" kern="1200" cap="none" spc="0" baseline="0">
                <a:solidFill>
                  <a:schemeClr val="tx1"/>
                </a:solidFill>
                <a:highlight>
                  <a:srgbClr val="FFFF00"/>
                </a:highlight>
                <a:latin typeface="微软雅黑" panose="020B0503020204020204" charset="-122"/>
                <a:ea typeface="微软雅黑" panose="020B0503020204020204" charset="-122"/>
                <a:cs typeface="Times New Roman" panose="02020603050405020304" charset="0"/>
              </a:rPr>
              <a:t>规范性</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（4）法是明确而普遍适用的规范，具有</a:t>
            </a:r>
            <a:r>
              <a:rPr lang="zh-CN" altLang="en-US" sz="1800" b="0" i="0" u="none" strike="noStrike" kern="1200" cap="none" spc="0" baseline="0">
                <a:solidFill>
                  <a:schemeClr val="tx1"/>
                </a:solidFill>
                <a:highlight>
                  <a:srgbClr val="FFFF00"/>
                </a:highlight>
                <a:latin typeface="微软雅黑" panose="020B0503020204020204" charset="-122"/>
                <a:ea typeface="微软雅黑" panose="020B0503020204020204" charset="-122"/>
                <a:cs typeface="Times New Roman" panose="02020603050405020304" charset="0"/>
              </a:rPr>
              <a:t>明确公开性</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和</a:t>
            </a:r>
            <a:r>
              <a:rPr lang="zh-CN" altLang="en-US" sz="1800" b="0" i="0" u="none" strike="noStrike" kern="1200" cap="none" spc="0" baseline="0">
                <a:solidFill>
                  <a:schemeClr val="tx1"/>
                </a:solidFill>
                <a:highlight>
                  <a:srgbClr val="FFFF00"/>
                </a:highlight>
                <a:latin typeface="微软雅黑" panose="020B0503020204020204" charset="-122"/>
                <a:ea typeface="微软雅黑" panose="020B0503020204020204" charset="-122"/>
                <a:cs typeface="Times New Roman" panose="02020603050405020304" charset="0"/>
              </a:rPr>
              <a:t>普遍约束性</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grpSp>
        <p:nvGrpSpPr>
          <p:cNvPr id="493" name="组合"/>
          <p:cNvGrpSpPr/>
          <p:nvPr/>
        </p:nvGrpSpPr>
        <p:grpSpPr>
          <a:xfrm>
            <a:off x="8572656" y="1726464"/>
            <a:ext cx="2356963" cy="1071959"/>
            <a:chOff x="8572656" y="1726464"/>
            <a:chExt cx="2356963" cy="1071959"/>
          </a:xfrm>
        </p:grpSpPr>
        <p:sp>
          <p:nvSpPr>
            <p:cNvPr id="490" name="矩形"/>
            <p:cNvSpPr/>
            <p:nvPr/>
          </p:nvSpPr>
          <p:spPr>
            <a:xfrm>
              <a:off x="9490535" y="2081013"/>
              <a:ext cx="1439084" cy="470740"/>
            </a:xfrm>
            <a:prstGeom prst="rect">
              <a:avLst/>
            </a:prstGeom>
            <a:solidFill>
              <a:srgbClr val="E4CE87"/>
            </a:solidFill>
            <a:ln w="25400" cap="flat" cmpd="sng">
              <a:noFill/>
              <a:prstDash val="solid"/>
              <a:round/>
            </a:ln>
          </p:spPr>
          <p:txBody>
            <a:bodyPr rtlCol="0" anchor="ctr"/>
            <a:lstStyle/>
            <a:p>
              <a:pPr algn="ctr"/>
            </a:p>
          </p:txBody>
        </p:sp>
        <p:sp>
          <p:nvSpPr>
            <p:cNvPr id="491" name="矩形"/>
            <p:cNvSpPr/>
            <p:nvPr/>
          </p:nvSpPr>
          <p:spPr>
            <a:xfrm>
              <a:off x="9639302" y="2090088"/>
              <a:ext cx="1141551" cy="453389"/>
            </a:xfrm>
            <a:prstGeom prst="rect">
              <a:avLst/>
            </a:prstGeom>
            <a:noFill/>
            <a:ln w="9525" cap="flat" cmpd="sng">
              <a:noFill/>
              <a:prstDash val="solid"/>
              <a:miter/>
            </a:ln>
          </p:spPr>
          <p:txBody>
            <a:bodyPr vert="horz" wrap="square" lIns="91440" tIns="45720" rIns="91440" bIns="45720" anchor="t" anchorCtr="0">
              <a:spAutoFit/>
            </a:bodyPr>
            <a:lstStyle/>
            <a:p>
              <a:pPr marL="0" indent="0" algn="l" defTabSz="1219200" eaLnBrk="1" fontAlgn="auto" latinLnBrk="0" hangingPunct="1">
                <a:lnSpc>
                  <a:spcPct val="100000"/>
                </a:lnSpc>
                <a:spcBef>
                  <a:spcPts val="0"/>
                </a:spcBef>
                <a:spcAft>
                  <a:spcPts val="0"/>
                </a:spcAft>
                <a:buNone/>
              </a:pPr>
              <a:r>
                <a:rPr lang="zh-CN" altLang="en-US" sz="2400" b="0" i="0" u="none" strike="noStrike" kern="1200" cap="none" spc="0" baseline="0">
                  <a:solidFill>
                    <a:srgbClr val="000000"/>
                  </a:solidFill>
                  <a:latin typeface="微软雅黑" panose="020B0503020204020204" charset="-122"/>
                  <a:ea typeface="微软雅黑" panose="020B0503020204020204" charset="-122"/>
                  <a:cs typeface="Calibri" panose="020F0502020204030204" charset="0"/>
                </a:rPr>
                <a:t>小提示</a:t>
              </a:r>
              <a:endParaRPr lang="zh-CN" altLang="en-US" sz="2400" b="0" i="0" u="none" strike="noStrike" kern="1200" cap="none" spc="0" baseline="0">
                <a:solidFill>
                  <a:srgbClr val="000000"/>
                </a:solidFill>
                <a:latin typeface="微软雅黑" panose="020B0503020204020204" charset="-122"/>
                <a:ea typeface="微软雅黑" panose="020B0503020204020204" charset="-122"/>
                <a:cs typeface="Calibri" panose="020F0502020204030204" charset="0"/>
              </a:endParaRPr>
            </a:p>
          </p:txBody>
        </p:sp>
        <p:pic>
          <p:nvPicPr>
            <p:cNvPr id="492" name="图片"/>
            <p:cNvPicPr/>
            <p:nvPr/>
          </p:nvPicPr>
          <p:blipFill>
            <a:blip r:embed="rId2" cstate="print"/>
            <a:srcRect l="57115" t="49510"/>
            <a:stretch>
              <a:fillRect/>
            </a:stretch>
          </p:blipFill>
          <p:spPr>
            <a:xfrm>
              <a:off x="8572656" y="1726464"/>
              <a:ext cx="956414" cy="1071959"/>
            </a:xfrm>
            <a:custGeom>
              <a:avLst/>
              <a:gdLst>
                <a:gd name="T1" fmla="*/ 0 w 21600"/>
                <a:gd name="T2" fmla="*/ 0 h 21600"/>
                <a:gd name="T3" fmla="*/ 21600 w 21600"/>
                <a:gd name="T4" fmla="*/ 21600 h 21600"/>
              </a:gdLst>
              <a:ahLst/>
              <a:cxnLst/>
              <a:rect l="T1" t="T2" r="T3" b="T4"/>
              <a:pathLst>
                <a:path w="21600" h="21600">
                  <a:moveTo>
                    <a:pt x="0" y="0"/>
                  </a:moveTo>
                  <a:lnTo>
                    <a:pt x="21599" y="0"/>
                  </a:lnTo>
                  <a:lnTo>
                    <a:pt x="21599" y="21599"/>
                  </a:lnTo>
                  <a:lnTo>
                    <a:pt x="0" y="21599"/>
                  </a:lnTo>
                  <a:close/>
                </a:path>
              </a:pathLst>
            </a:custGeom>
            <a:noFill/>
            <a:ln w="9525" cap="flat" cmpd="sng">
              <a:noFill/>
              <a:prstDash val="solid"/>
              <a:miter/>
            </a:ln>
          </p:spPr>
        </p:pic>
      </p:grpSp>
      <p:sp>
        <p:nvSpPr>
          <p:cNvPr id="494" name="文本框"/>
          <p:cNvSpPr txBox="1"/>
          <p:nvPr/>
        </p:nvSpPr>
        <p:spPr>
          <a:xfrm>
            <a:off x="5099461" y="1514451"/>
            <a:ext cx="3604791" cy="3581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法是统治阶级的国家意志的体现。</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500" advTm="0">
        <p:split dir="in"/>
      </p:transition>
    </mc:Choice>
    <mc:Fallback>
      <p:transition spd="slow" advTm="0">
        <p:split dir="in"/>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67"/>
                                        </p:tgtEl>
                                        <p:attrNameLst>
                                          <p:attrName>style.visibility</p:attrName>
                                        </p:attrNameLst>
                                      </p:cBhvr>
                                      <p:to>
                                        <p:strVal val="visible"/>
                                      </p:to>
                                    </p:set>
                                    <p:animEffect transition="in" filter="fade">
                                      <p:cBhvr>
                                        <p:cTn id="7" dur="1000"/>
                                        <p:tgtEl>
                                          <p:spTgt spid="67"/>
                                        </p:tgtEl>
                                      </p:cBhvr>
                                    </p:animEffect>
                                    <p:anim calcmode="lin" valueType="num">
                                      <p:cBhvr>
                                        <p:cTn id="8" dur="1000" fill="hold"/>
                                        <p:tgtEl>
                                          <p:spTgt spid="67"/>
                                        </p:tgtEl>
                                        <p:attrNameLst>
                                          <p:attrName>ppt_x</p:attrName>
                                        </p:attrNameLst>
                                      </p:cBhvr>
                                      <p:tavLst>
                                        <p:tav tm="0">
                                          <p:val>
                                            <p:strVal val="#ppt_x"/>
                                          </p:val>
                                        </p:tav>
                                        <p:tav tm="100000">
                                          <p:val>
                                            <p:strVal val="#ppt_x"/>
                                          </p:val>
                                        </p:tav>
                                      </p:tavLst>
                                    </p:anim>
                                    <p:anim calcmode="lin" valueType="num">
                                      <p:cBhvr>
                                        <p:cTn id="9" dur="1000" fill="hold"/>
                                        <p:tgtEl>
                                          <p:spTgt spid="67"/>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494"/>
                                        </p:tgtEl>
                                        <p:attrNameLst>
                                          <p:attrName>style.visibility</p:attrName>
                                        </p:attrNameLst>
                                      </p:cBhvr>
                                      <p:to>
                                        <p:strVal val="visible"/>
                                      </p:to>
                                    </p:set>
                                    <p:animEffect transition="in" filter="fade">
                                      <p:cBhvr>
                                        <p:cTn id="13" dur="1000"/>
                                        <p:tgtEl>
                                          <p:spTgt spid="494"/>
                                        </p:tgtEl>
                                      </p:cBhvr>
                                    </p:animEffect>
                                    <p:anim calcmode="lin" valueType="num">
                                      <p:cBhvr>
                                        <p:cTn id="14" dur="1000" fill="hold"/>
                                        <p:tgtEl>
                                          <p:spTgt spid="494"/>
                                        </p:tgtEl>
                                        <p:attrNameLst>
                                          <p:attrName>ppt_x</p:attrName>
                                        </p:attrNameLst>
                                      </p:cBhvr>
                                      <p:tavLst>
                                        <p:tav tm="0">
                                          <p:val>
                                            <p:strVal val="#ppt_x"/>
                                          </p:val>
                                        </p:tav>
                                        <p:tav tm="100000">
                                          <p:val>
                                            <p:strVal val="#ppt_x"/>
                                          </p:val>
                                        </p:tav>
                                      </p:tavLst>
                                    </p:anim>
                                    <p:anim calcmode="lin" valueType="num">
                                      <p:cBhvr>
                                        <p:cTn id="15" dur="1000" fill="hold"/>
                                        <p:tgtEl>
                                          <p:spTgt spid="494"/>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493"/>
                                        </p:tgtEl>
                                        <p:attrNameLst>
                                          <p:attrName>style.visibility</p:attrName>
                                        </p:attrNameLst>
                                      </p:cBhvr>
                                      <p:to>
                                        <p:strVal val="visible"/>
                                      </p:to>
                                    </p:set>
                                    <p:animEffect transition="in" filter="fade">
                                      <p:cBhvr>
                                        <p:cTn id="19" dur="1000"/>
                                        <p:tgtEl>
                                          <p:spTgt spid="493"/>
                                        </p:tgtEl>
                                      </p:cBhvr>
                                    </p:animEffect>
                                    <p:anim calcmode="lin" valueType="num">
                                      <p:cBhvr>
                                        <p:cTn id="20" dur="1000" fill="hold"/>
                                        <p:tgtEl>
                                          <p:spTgt spid="493"/>
                                        </p:tgtEl>
                                        <p:attrNameLst>
                                          <p:attrName>ppt_x</p:attrName>
                                        </p:attrNameLst>
                                      </p:cBhvr>
                                      <p:tavLst>
                                        <p:tav tm="0">
                                          <p:val>
                                            <p:strVal val="#ppt_x"/>
                                          </p:val>
                                        </p:tav>
                                        <p:tav tm="100000">
                                          <p:val>
                                            <p:strVal val="#ppt_x"/>
                                          </p:val>
                                        </p:tav>
                                      </p:tavLst>
                                    </p:anim>
                                    <p:anim calcmode="lin" valueType="num">
                                      <p:cBhvr>
                                        <p:cTn id="21" dur="1000" fill="hold"/>
                                        <p:tgtEl>
                                          <p:spTgt spid="493"/>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2" presetClass="entr" presetSubtype="0" fill="hold" grpId="0" nodeType="afterEffect">
                                  <p:stCondLst>
                                    <p:cond delay="0"/>
                                  </p:stCondLst>
                                  <p:childTnLst>
                                    <p:set>
                                      <p:cBhvr>
                                        <p:cTn id="24" dur="1" fill="hold">
                                          <p:stCondLst>
                                            <p:cond delay="0"/>
                                          </p:stCondLst>
                                        </p:cTn>
                                        <p:tgtEl>
                                          <p:spTgt spid="63"/>
                                        </p:tgtEl>
                                        <p:attrNameLst>
                                          <p:attrName>style.visibility</p:attrName>
                                        </p:attrNameLst>
                                      </p:cBhvr>
                                      <p:to>
                                        <p:strVal val="visible"/>
                                      </p:to>
                                    </p:set>
                                    <p:animEffect transition="in" filter="fade">
                                      <p:cBhvr>
                                        <p:cTn id="25" dur="1000"/>
                                        <p:tgtEl>
                                          <p:spTgt spid="63"/>
                                        </p:tgtEl>
                                      </p:cBhvr>
                                    </p:animEffect>
                                    <p:anim calcmode="lin" valueType="num">
                                      <p:cBhvr>
                                        <p:cTn id="26" dur="1000" fill="hold"/>
                                        <p:tgtEl>
                                          <p:spTgt spid="63"/>
                                        </p:tgtEl>
                                        <p:attrNameLst>
                                          <p:attrName>ppt_x</p:attrName>
                                        </p:attrNameLst>
                                      </p:cBhvr>
                                      <p:tavLst>
                                        <p:tav tm="0">
                                          <p:val>
                                            <p:strVal val="#ppt_x"/>
                                          </p:val>
                                        </p:tav>
                                        <p:tav tm="100000">
                                          <p:val>
                                            <p:strVal val="#ppt_x"/>
                                          </p:val>
                                        </p:tav>
                                      </p:tavLst>
                                    </p:anim>
                                    <p:anim calcmode="lin" valueType="num">
                                      <p:cBhvr>
                                        <p:cTn id="27" dur="1000" fill="hold"/>
                                        <p:tgtEl>
                                          <p:spTgt spid="63"/>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42" presetClass="entr" presetSubtype="0" fill="hold" grpId="0" nodeType="afterEffect">
                                  <p:stCondLst>
                                    <p:cond delay="0"/>
                                  </p:stCondLst>
                                  <p:childTnLst>
                                    <p:set>
                                      <p:cBhvr>
                                        <p:cTn id="30" dur="1" fill="hold">
                                          <p:stCondLst>
                                            <p:cond delay="0"/>
                                          </p:stCondLst>
                                        </p:cTn>
                                        <p:tgtEl>
                                          <p:spTgt spid="71"/>
                                        </p:tgtEl>
                                        <p:attrNameLst>
                                          <p:attrName>style.visibility</p:attrName>
                                        </p:attrNameLst>
                                      </p:cBhvr>
                                      <p:to>
                                        <p:strVal val="visible"/>
                                      </p:to>
                                    </p:set>
                                    <p:animEffect transition="in" filter="fade">
                                      <p:cBhvr>
                                        <p:cTn id="31" dur="1000"/>
                                        <p:tgtEl>
                                          <p:spTgt spid="71"/>
                                        </p:tgtEl>
                                      </p:cBhvr>
                                    </p:animEffect>
                                    <p:anim calcmode="lin" valueType="num">
                                      <p:cBhvr>
                                        <p:cTn id="32" dur="1000" fill="hold"/>
                                        <p:tgtEl>
                                          <p:spTgt spid="71"/>
                                        </p:tgtEl>
                                        <p:attrNameLst>
                                          <p:attrName>ppt_x</p:attrName>
                                        </p:attrNameLst>
                                      </p:cBhvr>
                                      <p:tavLst>
                                        <p:tav tm="0">
                                          <p:val>
                                            <p:strVal val="#ppt_x"/>
                                          </p:val>
                                        </p:tav>
                                        <p:tav tm="100000">
                                          <p:val>
                                            <p:strVal val="#ppt_x"/>
                                          </p:val>
                                        </p:tav>
                                      </p:tavLst>
                                    </p:anim>
                                    <p:anim calcmode="lin" valueType="num">
                                      <p:cBhvr>
                                        <p:cTn id="33" dur="1000" fill="hold"/>
                                        <p:tgtEl>
                                          <p:spTgt spid="71"/>
                                        </p:tgtEl>
                                        <p:attrNameLst>
                                          <p:attrName>ppt_y</p:attrName>
                                        </p:attrNameLst>
                                      </p:cBhvr>
                                      <p:tavLst>
                                        <p:tav tm="0">
                                          <p:val>
                                            <p:strVal val="#ppt_y+.1"/>
                                          </p:val>
                                        </p:tav>
                                        <p:tav tm="100000">
                                          <p:val>
                                            <p:strVal val="#ppt_y"/>
                                          </p:val>
                                        </p:tav>
                                      </p:tavLst>
                                    </p:anim>
                                  </p:childTnLst>
                                </p:cTn>
                              </p:par>
                            </p:childTnLst>
                          </p:cTn>
                        </p:par>
                        <p:par>
                          <p:cTn id="34" fill="hold">
                            <p:stCondLst>
                              <p:cond delay="5000"/>
                            </p:stCondLst>
                            <p:childTnLst>
                              <p:par>
                                <p:cTn id="35" presetID="42" presetClass="entr" presetSubtype="0" fill="hold" grpId="0" nodeType="afterEffect">
                                  <p:stCondLst>
                                    <p:cond delay="0"/>
                                  </p:stCondLst>
                                  <p:childTnLst>
                                    <p:set>
                                      <p:cBhvr>
                                        <p:cTn id="36" dur="1" fill="hold">
                                          <p:stCondLst>
                                            <p:cond delay="0"/>
                                          </p:stCondLst>
                                        </p:cTn>
                                        <p:tgtEl>
                                          <p:spTgt spid="489"/>
                                        </p:tgtEl>
                                        <p:attrNameLst>
                                          <p:attrName>style.visibility</p:attrName>
                                        </p:attrNameLst>
                                      </p:cBhvr>
                                      <p:to>
                                        <p:strVal val="visible"/>
                                      </p:to>
                                    </p:set>
                                    <p:animEffect transition="in" filter="fade">
                                      <p:cBhvr>
                                        <p:cTn id="37" dur="1000"/>
                                        <p:tgtEl>
                                          <p:spTgt spid="489"/>
                                        </p:tgtEl>
                                      </p:cBhvr>
                                    </p:animEffect>
                                    <p:anim calcmode="lin" valueType="num">
                                      <p:cBhvr>
                                        <p:cTn id="38" dur="1000" fill="hold"/>
                                        <p:tgtEl>
                                          <p:spTgt spid="489"/>
                                        </p:tgtEl>
                                        <p:attrNameLst>
                                          <p:attrName>ppt_x</p:attrName>
                                        </p:attrNameLst>
                                      </p:cBhvr>
                                      <p:tavLst>
                                        <p:tav tm="0">
                                          <p:val>
                                            <p:strVal val="#ppt_x"/>
                                          </p:val>
                                        </p:tav>
                                        <p:tav tm="100000">
                                          <p:val>
                                            <p:strVal val="#ppt_x"/>
                                          </p:val>
                                        </p:tav>
                                      </p:tavLst>
                                    </p:anim>
                                    <p:anim calcmode="lin" valueType="num">
                                      <p:cBhvr>
                                        <p:cTn id="39" dur="1000" fill="hold"/>
                                        <p:tgtEl>
                                          <p:spTgt spid="48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animBg="1"/>
      <p:bldP spid="67" grpId="0" animBg="1"/>
      <p:bldP spid="71" grpId="0" animBg="1"/>
      <p:bldP spid="489" grpId="0" animBg="1"/>
      <p:bldP spid="493" grpId="0" animBg="1"/>
      <p:bldP spid="494"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377" name="矩形"/>
          <p:cNvSpPr/>
          <p:nvPr/>
        </p:nvSpPr>
        <p:spPr>
          <a:xfrm>
            <a:off x="1425064" y="305039"/>
            <a:ext cx="4143313"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考点２：法律主体资格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sp>
        <p:nvSpPr>
          <p:cNvPr id="378" name="矩形"/>
          <p:cNvSpPr/>
          <p:nvPr/>
        </p:nvSpPr>
        <p:spPr>
          <a:xfrm>
            <a:off x="557570" y="1239696"/>
            <a:ext cx="3042824" cy="491488"/>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２．自然人的刑事责任能力</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379" name="矩形"/>
          <p:cNvSpPr/>
          <p:nvPr/>
        </p:nvSpPr>
        <p:spPr>
          <a:xfrm>
            <a:off x="454262" y="1797999"/>
            <a:ext cx="11312597" cy="4425315"/>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40000"/>
              </a:lnSpc>
              <a:spcBef>
                <a:spcPts val="0"/>
              </a:spcBef>
              <a:spcAft>
                <a:spcPts val="0"/>
              </a:spcAft>
              <a:buNone/>
            </a:pPr>
            <a:r>
              <a:rPr lang="zh-CN" altLang="en-US" sz="16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（1）已满16周岁的人犯罪，应当负刑事责任。</a:t>
            </a:r>
            <a:endParaRPr lang="en-US" altLang="zh-CN" sz="16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40000"/>
              </a:lnSpc>
              <a:spcBef>
                <a:spcPts val="0"/>
              </a:spcBef>
              <a:spcAft>
                <a:spcPts val="0"/>
              </a:spcAft>
              <a:buNone/>
            </a:pPr>
            <a:r>
              <a:rPr lang="zh-CN" altLang="en-US" sz="16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（2）已满14周岁不满16周岁的人，犯故意杀人、故意伤害致人重伤或者死亡、强奸、抢劫、贩卖毒品、放火、爆炸、投放危险物质罪的，应当负刑事责任。</a:t>
            </a:r>
            <a:endParaRPr lang="en-US" altLang="zh-CN" sz="16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40000"/>
              </a:lnSpc>
              <a:spcBef>
                <a:spcPts val="0"/>
              </a:spcBef>
              <a:spcAft>
                <a:spcPts val="0"/>
              </a:spcAft>
              <a:buNone/>
            </a:pPr>
            <a:r>
              <a:rPr lang="zh-CN" altLang="en-US" sz="16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（3）已满12周岁不满14周岁的人，犯故意杀人、故意伤害罪，致人死亡或者以特别残忍手段致人重伤造成严重残疾，情节恶劣，经最高人民检察院核准追诉的，应当负刑事责任。</a:t>
            </a:r>
            <a:endParaRPr lang="en-US" altLang="zh-CN" sz="16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40000"/>
              </a:lnSpc>
              <a:spcBef>
                <a:spcPts val="0"/>
              </a:spcBef>
              <a:spcAft>
                <a:spcPts val="0"/>
              </a:spcAft>
              <a:buNone/>
            </a:pPr>
            <a:r>
              <a:rPr lang="zh-CN" altLang="en-US" sz="16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（4）已满12周岁不满18周岁的人犯罪，应当从轻或者减轻处罚。因不满16周岁不予刑事处罚的，责令其父母或者其他监护人加以管教；在必要的时候，依法进行专门矫治教育。</a:t>
            </a:r>
            <a:endParaRPr lang="en-US" altLang="zh-CN" sz="16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40000"/>
              </a:lnSpc>
              <a:spcBef>
                <a:spcPts val="0"/>
              </a:spcBef>
              <a:spcAft>
                <a:spcPts val="0"/>
              </a:spcAft>
              <a:buNone/>
            </a:pPr>
            <a:r>
              <a:rPr lang="zh-CN" altLang="en-US" sz="16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（5）已满75周岁的人故意犯罪的，可以从轻或者减轻处罚；过失犯罪的，应当从轻或者减轻处罚。</a:t>
            </a:r>
            <a:endParaRPr lang="en-US" altLang="zh-CN" sz="16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40000"/>
              </a:lnSpc>
              <a:spcBef>
                <a:spcPts val="0"/>
              </a:spcBef>
              <a:spcAft>
                <a:spcPts val="0"/>
              </a:spcAft>
              <a:buNone/>
            </a:pPr>
            <a:r>
              <a:rPr lang="zh-CN" altLang="en-US" sz="16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6）精神病人在不能辨认或者不能控制自己行为的时候造成危害结果，经法定程序鉴定确认的，不负刑事责任，但是应当责令其家属或者监护人严加看管和医疗；在必要的时候，由政府强制医疗。间歇性的精神病人在精神正常的时候犯罪，应当负刑事责任。尚未完全丧失辨认或者控制自己行为能力的精神病人犯罪的，应当负刑事责任，但是可以从轻或者减轻处罚。</a:t>
            </a:r>
            <a:endParaRPr lang="en-US" altLang="zh-CN" sz="16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40000"/>
              </a:lnSpc>
              <a:spcBef>
                <a:spcPts val="0"/>
              </a:spcBef>
              <a:spcAft>
                <a:spcPts val="0"/>
              </a:spcAft>
              <a:buNone/>
            </a:pPr>
            <a:r>
              <a:rPr lang="zh-CN" altLang="en-US" sz="16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（7）醉酒的人犯罪，应当负刑事责任。</a:t>
            </a:r>
            <a:endParaRPr lang="en-US" altLang="zh-CN" sz="16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40000"/>
              </a:lnSpc>
              <a:spcBef>
                <a:spcPts val="0"/>
              </a:spcBef>
              <a:spcAft>
                <a:spcPts val="0"/>
              </a:spcAft>
              <a:buNone/>
            </a:pPr>
            <a:r>
              <a:rPr lang="zh-CN" altLang="en-US" sz="16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（8）又聋又哑的人或者盲人犯罪，可以从轻、减轻或者免除处罚。</a:t>
            </a:r>
            <a:endParaRPr lang="zh-CN" altLang="en-US" sz="16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78"/>
                                        </p:tgtEl>
                                        <p:attrNameLst>
                                          <p:attrName>style.visibility</p:attrName>
                                        </p:attrNameLst>
                                      </p:cBhvr>
                                      <p:to>
                                        <p:strVal val="visible"/>
                                      </p:to>
                                    </p:set>
                                    <p:animEffect transition="in" filter="fade">
                                      <p:cBhvr>
                                        <p:cTn id="7" dur="1000"/>
                                        <p:tgtEl>
                                          <p:spTgt spid="378"/>
                                        </p:tgtEl>
                                      </p:cBhvr>
                                    </p:animEffect>
                                    <p:anim calcmode="lin" valueType="num">
                                      <p:cBhvr>
                                        <p:cTn id="8" dur="1000" fill="hold"/>
                                        <p:tgtEl>
                                          <p:spTgt spid="378"/>
                                        </p:tgtEl>
                                        <p:attrNameLst>
                                          <p:attrName>ppt_x</p:attrName>
                                        </p:attrNameLst>
                                      </p:cBhvr>
                                      <p:tavLst>
                                        <p:tav tm="0">
                                          <p:val>
                                            <p:strVal val="#ppt_x"/>
                                          </p:val>
                                        </p:tav>
                                        <p:tav tm="100000">
                                          <p:val>
                                            <p:strVal val="#ppt_x"/>
                                          </p:val>
                                        </p:tav>
                                      </p:tavLst>
                                    </p:anim>
                                    <p:anim calcmode="lin" valueType="num">
                                      <p:cBhvr>
                                        <p:cTn id="9" dur="1000" fill="hold"/>
                                        <p:tgtEl>
                                          <p:spTgt spid="37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6" fill="hold" grpId="0" nodeType="clickEffect">
                                  <p:stCondLst>
                                    <p:cond delay="0"/>
                                  </p:stCondLst>
                                  <p:childTnLst>
                                    <p:set>
                                      <p:cBhvr>
                                        <p:cTn id="13" dur="1" fill="hold">
                                          <p:stCondLst>
                                            <p:cond delay="0"/>
                                          </p:stCondLst>
                                        </p:cTn>
                                        <p:tgtEl>
                                          <p:spTgt spid="379"/>
                                        </p:tgtEl>
                                        <p:attrNameLst>
                                          <p:attrName>style.visibility</p:attrName>
                                        </p:attrNameLst>
                                      </p:cBhvr>
                                      <p:to>
                                        <p:strVal val="visible"/>
                                      </p:to>
                                    </p:set>
                                    <p:animEffect transition="in" filter="barn(inHorizontal)">
                                      <p:cBhvr>
                                        <p:cTn id="14" dur="500"/>
                                        <p:tgtEl>
                                          <p:spTgt spid="3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 grpId="0" animBg="1"/>
      <p:bldP spid="379"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383" name="矩形"/>
          <p:cNvSpPr/>
          <p:nvPr/>
        </p:nvSpPr>
        <p:spPr>
          <a:xfrm>
            <a:off x="1425064" y="305039"/>
            <a:ext cx="4143313"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考点２：法律主体资格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grpSp>
        <p:nvGrpSpPr>
          <p:cNvPr id="511" name="组合"/>
          <p:cNvGrpSpPr/>
          <p:nvPr/>
        </p:nvGrpSpPr>
        <p:grpSpPr>
          <a:xfrm>
            <a:off x="1581419" y="1554450"/>
            <a:ext cx="5452319" cy="586835"/>
            <a:chOff x="1581419" y="1554450"/>
            <a:chExt cx="5452319" cy="586835"/>
          </a:xfrm>
        </p:grpSpPr>
        <p:sp>
          <p:nvSpPr>
            <p:cNvPr id="384" name="矩形"/>
            <p:cNvSpPr/>
            <p:nvPr/>
          </p:nvSpPr>
          <p:spPr>
            <a:xfrm>
              <a:off x="1701871" y="1554450"/>
              <a:ext cx="5185332" cy="525778"/>
            </a:xfrm>
            <a:prstGeom prst="rect">
              <a:avLst/>
            </a:prstGeom>
            <a:noFill/>
            <a:ln w="9525" cap="flat" cmpd="sng">
              <a:noFill/>
              <a:prstDash val="solid"/>
              <a:miter/>
            </a:ln>
          </p:spPr>
          <p:txBody>
            <a:bodyPr vert="horz" wrap="square" lIns="91440" tIns="45720" rIns="91440" bIns="45720" anchor="t" anchorCtr="0">
              <a:spAutoFit/>
            </a:bodyPr>
            <a:lstStyle/>
            <a:p>
              <a:pPr marL="0" indent="0" algn="l">
                <a:lnSpc>
                  <a:spcPct val="120000"/>
                </a:lnSpc>
                <a:spcBef>
                  <a:spcPts val="0"/>
                </a:spcBef>
                <a:spcAft>
                  <a:spcPts val="0"/>
                </a:spcAft>
                <a:buNone/>
              </a:pPr>
              <a:r>
                <a:rPr lang="zh-CN" altLang="en-US" sz="2400" b="1" i="0" u="none" strike="noStrike" kern="1200" cap="none" spc="0" baseline="0">
                  <a:solidFill>
                    <a:srgbClr val="00AAB7"/>
                  </a:solidFill>
                  <a:latin typeface="微软雅黑" panose="020B0503020204020204" charset="-122"/>
                  <a:ea typeface="微软雅黑" panose="020B0503020204020204" charset="-122"/>
                  <a:cs typeface="Times New Roman" panose="02020603050405020304" charset="0"/>
                </a:rPr>
                <a:t>考查角度—</a:t>
              </a:r>
              <a:r>
                <a:rPr lang="en-US" altLang="zh-CN" sz="2400" b="1" i="0" u="none" strike="noStrike" kern="1200" cap="none" spc="0" baseline="0">
                  <a:solidFill>
                    <a:srgbClr val="00AAB7"/>
                  </a:solidFill>
                  <a:latin typeface="微软雅黑" panose="020B0503020204020204" charset="-122"/>
                  <a:ea typeface="微软雅黑" panose="020B0503020204020204" charset="-122"/>
                  <a:cs typeface="Times New Roman" panose="02020603050405020304" charset="0"/>
                </a:rPr>
                <a:t>  </a:t>
              </a:r>
              <a:r>
                <a:rPr lang="zh-CN" altLang="en-US" sz="2000" b="1" i="0" u="none" strike="noStrike" kern="1200" cap="none" spc="0" baseline="0">
                  <a:solidFill>
                    <a:srgbClr val="00AAB7"/>
                  </a:solidFill>
                  <a:latin typeface="微软雅黑" panose="020B0503020204020204" charset="-122"/>
                  <a:ea typeface="微软雅黑" panose="020B0503020204020204" charset="-122"/>
                  <a:cs typeface="Times New Roman" panose="02020603050405020304" charset="0"/>
                </a:rPr>
                <a:t>辨析自然人的民事行为能力。</a:t>
              </a:r>
              <a:endParaRPr lang="zh-CN" altLang="en-US" sz="2000" b="0" i="0" u="none" strike="noStrike" kern="1200" cap="none" spc="0" baseline="0">
                <a:solidFill>
                  <a:schemeClr val="accent4"/>
                </a:solidFill>
                <a:latin typeface="微软雅黑" panose="020B0503020204020204" charset="-122"/>
                <a:ea typeface="微软雅黑" panose="020B0503020204020204" charset="-122"/>
                <a:cs typeface="Arial" panose="020B0604020202020204" pitchFamily="34" charset="0"/>
              </a:endParaRPr>
            </a:p>
          </p:txBody>
        </p:sp>
        <p:sp>
          <p:nvSpPr>
            <p:cNvPr id="385" name="剪去对角的矩形"/>
            <p:cNvSpPr/>
            <p:nvPr/>
          </p:nvSpPr>
          <p:spPr>
            <a:xfrm>
              <a:off x="1581419" y="1615509"/>
              <a:ext cx="5452319" cy="525777"/>
            </a:xfrm>
            <a:prstGeom prst="snip2DiagRect">
              <a:avLst>
                <a:gd name="adj1" fmla="val 0"/>
                <a:gd name="adj2" fmla="val 15328"/>
              </a:avLst>
            </a:prstGeom>
            <a:noFill/>
            <a:ln w="25400" cap="flat" cmpd="sng">
              <a:solidFill>
                <a:srgbClr val="4BACC6"/>
              </a:solidFill>
              <a:prstDash val="solid"/>
              <a:round/>
            </a:ln>
          </p:spPr>
          <p:txBody>
            <a:bodyPr rtlCol="0" anchor="ctr"/>
            <a:lstStyle/>
            <a:p>
              <a:pPr algn="ctr"/>
            </a:p>
          </p:txBody>
        </p:sp>
      </p:grpSp>
      <p:sp>
        <p:nvSpPr>
          <p:cNvPr id="386" name="矩形"/>
          <p:cNvSpPr/>
          <p:nvPr/>
        </p:nvSpPr>
        <p:spPr>
          <a:xfrm>
            <a:off x="1420720" y="2431768"/>
            <a:ext cx="7796408" cy="2168525"/>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【例题</a:t>
            </a:r>
            <a:r>
              <a:rPr lang="zh-CN" altLang="en-US"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多选】下列自然人中，属于限制民事行为能力人的有（   ）。</a:t>
            </a:r>
            <a:b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b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A</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范某，20周岁，有精神障碍，不能辨认自己的行为</a:t>
            </a:r>
            <a:b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b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B</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孙某，7周岁，不能辨认自己的行为</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C</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周某，15周岁，系体操队专业运动员</a:t>
            </a:r>
            <a:b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b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D</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杨某，13周岁，系大学少年班在校大学生</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387" name="矩形"/>
          <p:cNvSpPr/>
          <p:nvPr/>
        </p:nvSpPr>
        <p:spPr>
          <a:xfrm>
            <a:off x="1419202" y="4730922"/>
            <a:ext cx="4762427" cy="891539"/>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【解析】选项A、B属于无民事行为能力人。</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【答案】CD</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11"/>
                                        </p:tgtEl>
                                        <p:attrNameLst>
                                          <p:attrName>style.visibility</p:attrName>
                                        </p:attrNameLst>
                                      </p:cBhvr>
                                      <p:to>
                                        <p:strVal val="visible"/>
                                      </p:to>
                                    </p:set>
                                    <p:animEffect transition="in" filter="fade">
                                      <p:cBhvr>
                                        <p:cTn id="7" dur="1000"/>
                                        <p:tgtEl>
                                          <p:spTgt spid="511"/>
                                        </p:tgtEl>
                                      </p:cBhvr>
                                    </p:animEffect>
                                    <p:anim calcmode="lin" valueType="num">
                                      <p:cBhvr>
                                        <p:cTn id="8" dur="1000" fill="hold"/>
                                        <p:tgtEl>
                                          <p:spTgt spid="511"/>
                                        </p:tgtEl>
                                        <p:attrNameLst>
                                          <p:attrName>ppt_x</p:attrName>
                                        </p:attrNameLst>
                                      </p:cBhvr>
                                      <p:tavLst>
                                        <p:tav tm="0">
                                          <p:val>
                                            <p:strVal val="#ppt_x"/>
                                          </p:val>
                                        </p:tav>
                                        <p:tav tm="100000">
                                          <p:val>
                                            <p:strVal val="#ppt_x"/>
                                          </p:val>
                                        </p:tav>
                                      </p:tavLst>
                                    </p:anim>
                                    <p:anim calcmode="lin" valueType="num">
                                      <p:cBhvr>
                                        <p:cTn id="9" dur="1000" fill="hold"/>
                                        <p:tgtEl>
                                          <p:spTgt spid="5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86"/>
                                        </p:tgtEl>
                                        <p:attrNameLst>
                                          <p:attrName>style.visibility</p:attrName>
                                        </p:attrNameLst>
                                      </p:cBhvr>
                                      <p:to>
                                        <p:strVal val="visible"/>
                                      </p:to>
                                    </p:set>
                                    <p:animEffect transition="in" filter="fade">
                                      <p:cBhvr>
                                        <p:cTn id="14" dur="1000"/>
                                        <p:tgtEl>
                                          <p:spTgt spid="386"/>
                                        </p:tgtEl>
                                      </p:cBhvr>
                                    </p:animEffect>
                                    <p:anim calcmode="lin" valueType="num">
                                      <p:cBhvr>
                                        <p:cTn id="15" dur="1000" fill="hold"/>
                                        <p:tgtEl>
                                          <p:spTgt spid="386"/>
                                        </p:tgtEl>
                                        <p:attrNameLst>
                                          <p:attrName>ppt_x</p:attrName>
                                        </p:attrNameLst>
                                      </p:cBhvr>
                                      <p:tavLst>
                                        <p:tav tm="0">
                                          <p:val>
                                            <p:strVal val="#ppt_x"/>
                                          </p:val>
                                        </p:tav>
                                        <p:tav tm="100000">
                                          <p:val>
                                            <p:strVal val="#ppt_x"/>
                                          </p:val>
                                        </p:tav>
                                      </p:tavLst>
                                    </p:anim>
                                    <p:anim calcmode="lin" valueType="num">
                                      <p:cBhvr>
                                        <p:cTn id="16" dur="1000" fill="hold"/>
                                        <p:tgtEl>
                                          <p:spTgt spid="38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87"/>
                                        </p:tgtEl>
                                        <p:attrNameLst>
                                          <p:attrName>style.visibility</p:attrName>
                                        </p:attrNameLst>
                                      </p:cBhvr>
                                      <p:to>
                                        <p:strVal val="visible"/>
                                      </p:to>
                                    </p:set>
                                    <p:animEffect transition="in" filter="fade">
                                      <p:cBhvr>
                                        <p:cTn id="21" dur="1000"/>
                                        <p:tgtEl>
                                          <p:spTgt spid="387"/>
                                        </p:tgtEl>
                                      </p:cBhvr>
                                    </p:animEffect>
                                    <p:anim calcmode="lin" valueType="num">
                                      <p:cBhvr>
                                        <p:cTn id="22" dur="1000" fill="hold"/>
                                        <p:tgtEl>
                                          <p:spTgt spid="387"/>
                                        </p:tgtEl>
                                        <p:attrNameLst>
                                          <p:attrName>ppt_x</p:attrName>
                                        </p:attrNameLst>
                                      </p:cBhvr>
                                      <p:tavLst>
                                        <p:tav tm="0">
                                          <p:val>
                                            <p:strVal val="#ppt_x"/>
                                          </p:val>
                                        </p:tav>
                                        <p:tav tm="100000">
                                          <p:val>
                                            <p:strVal val="#ppt_x"/>
                                          </p:val>
                                        </p:tav>
                                      </p:tavLst>
                                    </p:anim>
                                    <p:anim calcmode="lin" valueType="num">
                                      <p:cBhvr>
                                        <p:cTn id="23" dur="1000" fill="hold"/>
                                        <p:tgtEl>
                                          <p:spTgt spid="38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1" grpId="0" animBg="1"/>
      <p:bldP spid="386" grpId="0" animBg="1"/>
      <p:bldP spid="387"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391" name="椭圆"/>
          <p:cNvSpPr/>
          <p:nvPr/>
        </p:nvSpPr>
        <p:spPr>
          <a:xfrm>
            <a:off x="5082443" y="1486200"/>
            <a:ext cx="2036774" cy="2049536"/>
          </a:xfrm>
          <a:prstGeom prst="ellipse">
            <a:avLst/>
          </a:prstGeom>
          <a:solidFill>
            <a:schemeClr val="accent4"/>
          </a:solidFill>
          <a:ln w="12700" cap="flat" cmpd="sng">
            <a:noFill/>
            <a:prstDash val="solid"/>
            <a:round/>
          </a:ln>
        </p:spPr>
        <p:txBody>
          <a:bodyPr rtlCol="0" anchor="ctr"/>
          <a:lstStyle/>
          <a:p>
            <a:pPr algn="ctr"/>
          </a:p>
        </p:txBody>
      </p:sp>
      <p:sp>
        <p:nvSpPr>
          <p:cNvPr id="392" name="矩形"/>
          <p:cNvSpPr/>
          <p:nvPr/>
        </p:nvSpPr>
        <p:spPr>
          <a:xfrm>
            <a:off x="5086300" y="3689694"/>
            <a:ext cx="2040489" cy="905826"/>
          </a:xfrm>
          <a:prstGeom prst="rect">
            <a:avLst/>
          </a:prstGeom>
          <a:noFill/>
          <a:ln w="9525" cap="flat" cmpd="sng">
            <a:noFill/>
            <a:prstDash val="solid"/>
            <a:miter/>
          </a:ln>
        </p:spPr>
        <p:txBody>
          <a:bodyPr vert="horz" wrap="square" lIns="91440" tIns="45720" rIns="91440" bIns="45720" anchor="t" anchorCtr="0">
            <a:spAutoFit/>
          </a:bodyPr>
          <a:lstStyle/>
          <a:p>
            <a:pPr marL="0" indent="25400" algn="ctr" fontAlgn="auto">
              <a:lnSpc>
                <a:spcPct val="150000"/>
              </a:lnSpc>
              <a:spcBef>
                <a:spcPts val="0"/>
              </a:spcBef>
              <a:spcAft>
                <a:spcPts val="0"/>
              </a:spcAft>
              <a:buNone/>
            </a:pPr>
            <a:r>
              <a:rPr lang="zh-CN" altLang="en-US" sz="3600" b="1" i="0" u="none" strike="noStrike" kern="100" cap="none" spc="0" baseline="0">
                <a:solidFill>
                  <a:schemeClr val="accent1"/>
                </a:solidFill>
                <a:latin typeface="微软雅黑" panose="020B0503020204020204" charset="-122"/>
                <a:ea typeface="微软雅黑" panose="020B0503020204020204" charset="-122"/>
                <a:cs typeface="Times New Roman" panose="02020603050405020304" charset="0"/>
              </a:rPr>
              <a:t>法律责任</a:t>
            </a:r>
            <a:endParaRPr lang="zh-CN" altLang="en-US" sz="3600" b="1" i="0" u="none" strike="noStrike" kern="1200" cap="none" spc="0" baseline="0">
              <a:solidFill>
                <a:schemeClr val="accent1"/>
              </a:solidFill>
              <a:latin typeface="微软雅黑" panose="020B0503020204020204" charset="-122"/>
              <a:ea typeface="微软雅黑" panose="020B0503020204020204" charset="-122"/>
              <a:cs typeface="Arial" panose="020B0604020202020204" pitchFamily="34" charset="0"/>
            </a:endParaRPr>
          </a:p>
        </p:txBody>
      </p:sp>
      <p:sp>
        <p:nvSpPr>
          <p:cNvPr id="393" name="矩形"/>
          <p:cNvSpPr/>
          <p:nvPr/>
        </p:nvSpPr>
        <p:spPr>
          <a:xfrm>
            <a:off x="5086455" y="2234613"/>
            <a:ext cx="1972436" cy="634363"/>
          </a:xfrm>
          <a:prstGeom prst="rect">
            <a:avLst/>
          </a:prstGeom>
          <a:noFill/>
          <a:ln w="9525" cap="flat" cmpd="sng">
            <a:noFill/>
            <a:prstDash val="solid"/>
            <a:miter/>
          </a:ln>
        </p:spPr>
        <p:txBody>
          <a:bodyPr vert="horz" wrap="square" lIns="91440" tIns="45720" rIns="91440" bIns="45720" anchor="t" anchorCtr="0">
            <a:spAutoFit/>
          </a:bodyPr>
          <a:lstStyle/>
          <a:p>
            <a:pPr marL="0" indent="0" algn="ctr" fontAlgn="auto">
              <a:lnSpc>
                <a:spcPct val="100000"/>
              </a:lnSpc>
              <a:spcBef>
                <a:spcPts val="0"/>
              </a:spcBef>
              <a:spcAft>
                <a:spcPts val="0"/>
              </a:spcAft>
              <a:buNone/>
            </a:pPr>
            <a:r>
              <a:rPr lang="zh-CN" altLang="en-US" sz="3600" b="1" i="0" u="none" strike="noStrike" kern="1200" cap="none" spc="-150" baseline="0">
                <a:solidFill>
                  <a:schemeClr val="bg1"/>
                </a:solidFill>
                <a:latin typeface="微软雅黑" panose="020B0503020204020204" charset="-122"/>
                <a:ea typeface="微软雅黑" panose="020B0503020204020204" charset="-122"/>
                <a:cs typeface="Arial" panose="020B0604020202020204" pitchFamily="34" charset="0"/>
              </a:rPr>
              <a:t>第三节</a:t>
            </a:r>
            <a:endParaRPr lang="zh-CN" altLang="en-US" sz="3600" b="1" i="0" u="none" strike="noStrike" kern="1200" cap="none" spc="-150" baseline="0">
              <a:solidFill>
                <a:schemeClr val="bg1"/>
              </a:solidFill>
              <a:latin typeface="微软雅黑" panose="020B0503020204020204" charset="-122"/>
              <a:ea typeface="微软雅黑" panose="020B0503020204020204" charset="-122"/>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91"/>
                                        </p:tgtEl>
                                        <p:attrNameLst>
                                          <p:attrName>style.visibility</p:attrName>
                                        </p:attrNameLst>
                                      </p:cBhvr>
                                      <p:to>
                                        <p:strVal val="visible"/>
                                      </p:to>
                                    </p:set>
                                    <p:anim calcmode="lin" valueType="num">
                                      <p:cBhvr>
                                        <p:cTn id="7" dur="500" fill="hold"/>
                                        <p:tgtEl>
                                          <p:spTgt spid="391"/>
                                        </p:tgtEl>
                                        <p:attrNameLst>
                                          <p:attrName>ppt_w</p:attrName>
                                        </p:attrNameLst>
                                      </p:cBhvr>
                                      <p:tavLst>
                                        <p:tav tm="0">
                                          <p:val>
                                            <p:fltVal val="0"/>
                                          </p:val>
                                        </p:tav>
                                        <p:tav tm="100000">
                                          <p:val>
                                            <p:strVal val="#ppt_w"/>
                                          </p:val>
                                        </p:tav>
                                      </p:tavLst>
                                    </p:anim>
                                    <p:anim calcmode="lin" valueType="num">
                                      <p:cBhvr>
                                        <p:cTn id="8" dur="500" fill="hold"/>
                                        <p:tgtEl>
                                          <p:spTgt spid="391"/>
                                        </p:tgtEl>
                                        <p:attrNameLst>
                                          <p:attrName>ppt_h</p:attrName>
                                        </p:attrNameLst>
                                      </p:cBhvr>
                                      <p:tavLst>
                                        <p:tav tm="0">
                                          <p:val>
                                            <p:fltVal val="0"/>
                                          </p:val>
                                        </p:tav>
                                        <p:tav tm="100000">
                                          <p:val>
                                            <p:strVal val="#ppt_h"/>
                                          </p:val>
                                        </p:tav>
                                      </p:tavLst>
                                    </p:anim>
                                    <p:animEffect transition="in" filter="fade">
                                      <p:cBhvr>
                                        <p:cTn id="9" dur="500"/>
                                        <p:tgtEl>
                                          <p:spTgt spid="391"/>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393"/>
                                        </p:tgtEl>
                                        <p:attrNameLst>
                                          <p:attrName>style.visibility</p:attrName>
                                        </p:attrNameLst>
                                      </p:cBhvr>
                                      <p:to>
                                        <p:strVal val="visible"/>
                                      </p:to>
                                    </p:set>
                                    <p:animEffect transition="in" filter="fade">
                                      <p:cBhvr>
                                        <p:cTn id="13" dur="500"/>
                                        <p:tgtEl>
                                          <p:spTgt spid="393"/>
                                        </p:tgtEl>
                                      </p:cBhvr>
                                    </p:animEffect>
                                  </p:childTnLst>
                                </p:cTn>
                              </p:par>
                            </p:childTnLst>
                          </p:cTn>
                        </p:par>
                        <p:par>
                          <p:cTn id="14" fill="hold">
                            <p:stCondLst>
                              <p:cond delay="1000"/>
                            </p:stCondLst>
                            <p:childTnLst>
                              <p:par>
                                <p:cTn id="15" presetID="42" presetClass="entr" presetSubtype="0" fill="hold" grpId="0" nodeType="afterEffect">
                                  <p:stCondLst>
                                    <p:cond delay="0"/>
                                  </p:stCondLst>
                                  <p:iterate type="lt">
                                    <p:tmPct val="0"/>
                                  </p:iterate>
                                  <p:childTnLst>
                                    <p:set>
                                      <p:cBhvr>
                                        <p:cTn id="16" dur="1" fill="hold">
                                          <p:stCondLst>
                                            <p:cond delay="0"/>
                                          </p:stCondLst>
                                        </p:cTn>
                                        <p:tgtEl>
                                          <p:spTgt spid="392"/>
                                        </p:tgtEl>
                                        <p:attrNameLst>
                                          <p:attrName>style.visibility</p:attrName>
                                        </p:attrNameLst>
                                      </p:cBhvr>
                                      <p:to>
                                        <p:strVal val="visible"/>
                                      </p:to>
                                    </p:set>
                                    <p:animEffect transition="in" filter="fade">
                                      <p:cBhvr>
                                        <p:cTn id="17" dur="1000"/>
                                        <p:tgtEl>
                                          <p:spTgt spid="392"/>
                                        </p:tgtEl>
                                      </p:cBhvr>
                                    </p:animEffect>
                                    <p:anim calcmode="lin" valueType="num">
                                      <p:cBhvr>
                                        <p:cTn id="18" dur="1000" fill="hold"/>
                                        <p:tgtEl>
                                          <p:spTgt spid="392"/>
                                        </p:tgtEl>
                                        <p:attrNameLst>
                                          <p:attrName>ppt_x</p:attrName>
                                        </p:attrNameLst>
                                      </p:cBhvr>
                                      <p:tavLst>
                                        <p:tav tm="0">
                                          <p:val>
                                            <p:strVal val="#ppt_x"/>
                                          </p:val>
                                        </p:tav>
                                        <p:tav tm="100000">
                                          <p:val>
                                            <p:strVal val="#ppt_x"/>
                                          </p:val>
                                        </p:tav>
                                      </p:tavLst>
                                    </p:anim>
                                    <p:anim calcmode="lin" valueType="num">
                                      <p:cBhvr>
                                        <p:cTn id="19" dur="1000" fill="hold"/>
                                        <p:tgtEl>
                                          <p:spTgt spid="392"/>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26" presetClass="emph" presetSubtype="0" fill="hold" grpId="1" nodeType="afterEffect">
                                  <p:stCondLst>
                                    <p:cond delay="0"/>
                                  </p:stCondLst>
                                  <p:iterate type="lt">
                                    <p:tmPct val="10000"/>
                                  </p:iterate>
                                  <p:childTnLst>
                                    <p:animEffect transition="out" filter="fade">
                                      <p:cBhvr>
                                        <p:cTn id="22" dur="500" tmFilter="0, 0; .2, .5; .8, .5; 1, 0"/>
                                        <p:tgtEl>
                                          <p:spTgt spid="392"/>
                                        </p:tgtEl>
                                      </p:cBhvr>
                                    </p:animEffect>
                                    <p:animScale>
                                      <p:cBhvr>
                                        <p:cTn id="23" dur="250" autoRev="1" fill="hold"/>
                                        <p:tgtEl>
                                          <p:spTgt spid="39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1" grpId="0" animBg="1"/>
      <p:bldP spid="392" grpId="0"/>
      <p:bldP spid="392" grpId="1"/>
      <p:bldP spid="393" grpId="0"/>
    </p:bld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397" name="矩形"/>
          <p:cNvSpPr/>
          <p:nvPr/>
        </p:nvSpPr>
        <p:spPr>
          <a:xfrm>
            <a:off x="1425064" y="305039"/>
            <a:ext cx="3958550" cy="45339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考点：法律责任的种类</a:t>
            </a:r>
            <a:r>
              <a:rPr lang="en-US" altLang="zh-CN"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graphicFrame>
        <p:nvGraphicFramePr>
          <p:cNvPr id="398" name="表格"/>
          <p:cNvGraphicFramePr>
            <a:graphicFrameLocks noGrp="1"/>
          </p:cNvGraphicFramePr>
          <p:nvPr/>
        </p:nvGraphicFramePr>
        <p:xfrm>
          <a:off x="341917" y="1053361"/>
          <a:ext cx="11516284" cy="5651854"/>
        </p:xfrm>
        <a:graphic>
          <a:graphicData uri="http://schemas.openxmlformats.org/drawingml/2006/table">
            <a:tbl>
              <a:tblPr firstRow="1" bandRow="1">
                <a:noFill/>
                <a:tableStyleId>{BD8BD114-02C1-4D71-8C70-E510955E1F52}</a:tableStyleId>
              </a:tblPr>
              <a:tblGrid>
                <a:gridCol w="1903895"/>
                <a:gridCol w="1190866"/>
                <a:gridCol w="8421523"/>
              </a:tblGrid>
              <a:tr h="287248">
                <a:tc>
                  <a:txBody>
                    <a:bodyPr/>
                    <a:lstStyle/>
                    <a:p>
                      <a:pPr marL="0" indent="0" algn="ctr">
                        <a:lnSpc>
                          <a:spcPct val="129000"/>
                        </a:lnSpc>
                        <a:spcBef>
                          <a:spcPts val="100"/>
                        </a:spcBef>
                        <a:spcAft>
                          <a:spcPts val="100"/>
                        </a:spcAft>
                        <a:buNone/>
                      </a:pPr>
                      <a:r>
                        <a:rPr lang="zh-CN" altLang="en-US" sz="1600" u="none" strike="noStrike" kern="0" cap="none" spc="0" baseline="0"/>
                        <a:t>类型</a:t>
                      </a:r>
                      <a:endParaRPr lang="zh-CN" altLang="en-US" sz="1600" u="none" strike="noStrike" kern="0" cap="none" spc="0" baseline="0"/>
                    </a:p>
                  </a:txBody>
                  <a:tcPr marL="68580" marR="68580" marT="0" marB="0" anchor="ctr"/>
                </a:tc>
                <a:tc gridSpan="2">
                  <a:txBody>
                    <a:bodyPr/>
                    <a:lstStyle/>
                    <a:p>
                      <a:pPr marL="0" indent="0" algn="ctr">
                        <a:lnSpc>
                          <a:spcPct val="129000"/>
                        </a:lnSpc>
                        <a:spcBef>
                          <a:spcPts val="100"/>
                        </a:spcBef>
                        <a:spcAft>
                          <a:spcPts val="100"/>
                        </a:spcAft>
                        <a:buNone/>
                      </a:pPr>
                      <a:r>
                        <a:rPr lang="zh-CN" altLang="en-US" sz="1600" u="none" strike="noStrike" kern="0" cap="none" spc="0" baseline="0"/>
                        <a:t>内容</a:t>
                      </a:r>
                      <a:endParaRPr lang="zh-CN" altLang="en-US" sz="1600" u="none" strike="noStrike" kern="0" cap="none" spc="0" baseline="0"/>
                    </a:p>
                  </a:txBody>
                  <a:tcPr marL="68580" marR="68580" marT="0" marB="0" anchor="ctr"/>
                </a:tc>
                <a:tc hMerge="1">
                  <a:tcPr marL="68580" marR="68580" marT="0" marB="0" anchor="ctr"/>
                </a:tc>
              </a:tr>
              <a:tr h="1122476">
                <a:tc>
                  <a:txBody>
                    <a:bodyPr/>
                    <a:lstStyle/>
                    <a:p>
                      <a:pPr marL="0" indent="0" algn="l">
                        <a:lnSpc>
                          <a:spcPct val="129000"/>
                        </a:lnSpc>
                        <a:spcBef>
                          <a:spcPts val="100"/>
                        </a:spcBef>
                        <a:spcAft>
                          <a:spcPts val="100"/>
                        </a:spcAft>
                        <a:buNone/>
                      </a:pPr>
                      <a:r>
                        <a:rPr lang="zh-CN" altLang="en-US" sz="1600" u="none" strike="noStrike" kern="100" cap="none" spc="0" baseline="0"/>
                        <a:t>（1）民事责任</a:t>
                      </a:r>
                      <a:endParaRPr lang="zh-CN" altLang="en-US" sz="1600" u="none" strike="noStrike" kern="100" cap="none" spc="0" baseline="0"/>
                    </a:p>
                  </a:txBody>
                  <a:tcPr marL="68580" marR="68580" marT="0" marB="0" anchor="ctr"/>
                </a:tc>
                <a:tc gridSpan="2">
                  <a:txBody>
                    <a:bodyPr/>
                    <a:lstStyle/>
                    <a:p>
                      <a:pPr marL="0" indent="12700" algn="l">
                        <a:lnSpc>
                          <a:spcPct val="129000"/>
                        </a:lnSpc>
                        <a:spcBef>
                          <a:spcPts val="100"/>
                        </a:spcBef>
                        <a:spcAft>
                          <a:spcPts val="100"/>
                        </a:spcAft>
                        <a:buNone/>
                      </a:pPr>
                      <a:r>
                        <a:rPr lang="zh-CN" altLang="en-US" sz="1600" u="none" strike="noStrike" kern="100" cap="none" spc="0" baseline="0"/>
                        <a:t>主要有11种，可以单独适用，也可以合并适用：</a:t>
                      </a:r>
                      <a:br>
                        <a:rPr lang="zh-CN" altLang="en-US" sz="1600" u="none" strike="noStrike" kern="100" cap="none" spc="0" baseline="0"/>
                      </a:br>
                      <a:r>
                        <a:rPr lang="zh-CN" altLang="en-US" sz="1600" u="none" strike="noStrike" kern="100" cap="none" spc="0" baseline="0"/>
                        <a:t>  ① 停止侵害；② 排除妨碍；③ 消除危险；④ 返还财产；⑤ 恢复原状；⑥ 修理、重作、更换；⑦ 继续履行；⑧ 赔偿损失；⑨ 支付违约金；⑩ 消除影响、恢复名誉；</a:t>
                      </a:r>
                      <a:r>
                        <a:rPr lang="en-US" altLang="zh-CN" sz="1600" u="none" strike="noStrike" kern="100" cap="none" spc="0" baseline="0"/>
                        <a:t> </a:t>
                      </a:r>
                      <a:r>
                        <a:rPr lang="zh-CN" altLang="en-US" sz="1600" u="none" strike="noStrike" kern="100" cap="none" spc="0" baseline="0"/>
                        <a:t>赔礼道歉</a:t>
                      </a:r>
                      <a:endParaRPr lang="zh-CN" altLang="en-US" sz="1600" u="none" strike="noStrike" kern="100" cap="none" spc="0" baseline="0"/>
                    </a:p>
                  </a:txBody>
                  <a:tcPr marL="68580" marR="68580" marT="0" marB="0" anchor="ctr"/>
                </a:tc>
                <a:tc hMerge="1">
                  <a:tcPr marL="68580" marR="68580" marT="0" marB="0" anchor="ctr"/>
                </a:tc>
              </a:tr>
              <a:tr h="1069009">
                <a:tc rowSpan="2">
                  <a:txBody>
                    <a:bodyPr/>
                    <a:lstStyle/>
                    <a:p>
                      <a:pPr marL="0" indent="0" algn="l">
                        <a:lnSpc>
                          <a:spcPct val="129000"/>
                        </a:lnSpc>
                        <a:spcBef>
                          <a:spcPts val="100"/>
                        </a:spcBef>
                        <a:spcAft>
                          <a:spcPts val="100"/>
                        </a:spcAft>
                        <a:buNone/>
                      </a:pPr>
                      <a:r>
                        <a:rPr lang="zh-CN" altLang="en-US" sz="1600" u="none" strike="noStrike" kern="100" cap="none" spc="0" baseline="0"/>
                        <a:t>（2）行政责任</a:t>
                      </a:r>
                      <a:endParaRPr lang="zh-CN" altLang="en-US" sz="1600" u="none" strike="noStrike" kern="100" cap="none" spc="0" baseline="0"/>
                    </a:p>
                  </a:txBody>
                  <a:tcPr marL="68580" marR="68580" marT="0" marB="0" anchor="ctr"/>
                </a:tc>
                <a:tc>
                  <a:txBody>
                    <a:bodyPr/>
                    <a:lstStyle/>
                    <a:p>
                      <a:pPr marL="0" indent="0" algn="l">
                        <a:lnSpc>
                          <a:spcPct val="129000"/>
                        </a:lnSpc>
                        <a:spcBef>
                          <a:spcPts val="100"/>
                        </a:spcBef>
                        <a:spcAft>
                          <a:spcPts val="100"/>
                        </a:spcAft>
                        <a:buNone/>
                      </a:pPr>
                      <a:r>
                        <a:rPr lang="zh-CN" altLang="en-US" sz="1600" u="none" strike="noStrike" kern="100" cap="none" spc="0" baseline="0"/>
                        <a:t>行政</a:t>
                      </a:r>
                      <a:br>
                        <a:rPr lang="zh-CN" altLang="en-US" sz="1600" u="none" strike="noStrike" kern="100" cap="none" spc="0" baseline="0"/>
                      </a:br>
                      <a:r>
                        <a:rPr lang="zh-CN" altLang="en-US" sz="1600" u="none" strike="noStrike" kern="100" cap="none" spc="0" baseline="0"/>
                        <a:t>处罚</a:t>
                      </a:r>
                      <a:endParaRPr lang="zh-CN" altLang="en-US" sz="1600" u="none" strike="noStrike" kern="100" cap="none" spc="0" baseline="0"/>
                    </a:p>
                  </a:txBody>
                  <a:tcPr marL="68580" marR="68580" marT="0" marB="0" anchor="ctr"/>
                </a:tc>
                <a:tc>
                  <a:txBody>
                    <a:bodyPr/>
                    <a:lstStyle/>
                    <a:p>
                      <a:pPr marL="0" indent="12700" algn="l">
                        <a:lnSpc>
                          <a:spcPct val="129000"/>
                        </a:lnSpc>
                        <a:spcBef>
                          <a:spcPts val="100"/>
                        </a:spcBef>
                        <a:spcAft>
                          <a:spcPts val="100"/>
                        </a:spcAft>
                        <a:buNone/>
                      </a:pPr>
                      <a:r>
                        <a:rPr lang="zh-CN" altLang="en-US" sz="1600" u="none" strike="noStrike" kern="100" cap="none" spc="0" baseline="0"/>
                        <a:t>针对行政相对人的制裁措施，7种：</a:t>
                      </a:r>
                      <a:br>
                        <a:rPr lang="zh-CN" altLang="en-US" sz="1600" u="none" strike="noStrike" kern="100" cap="none" spc="0" baseline="0"/>
                      </a:br>
                      <a:r>
                        <a:rPr lang="zh-CN" altLang="en-US" sz="1600" u="none" strike="noStrike" kern="100" cap="none" spc="0" baseline="0"/>
                        <a:t>  ① 警告；② 罚款；③ 没收违法所得、没收非法财物；④ 责令停产停业；⑤ 暂扣或吊销许可证、执照；⑥ 行政拘留；⑦ 法律、行政法规规定的其他行政处罚</a:t>
                      </a:r>
                      <a:endParaRPr lang="zh-CN" altLang="en-US" sz="1600" u="none" strike="noStrike" kern="100" cap="none" spc="0" baseline="0"/>
                    </a:p>
                  </a:txBody>
                  <a:tcPr marL="68580" marR="68580" marT="0" marB="0" anchor="ctr"/>
                </a:tc>
              </a:tr>
              <a:tr h="547878">
                <a:tc vMerge="1">
                  <a:tcPr marL="68580" marR="68580" marT="0" marB="0" anchor="ctr"/>
                </a:tc>
                <a:tc>
                  <a:txBody>
                    <a:bodyPr/>
                    <a:lstStyle/>
                    <a:p>
                      <a:pPr marL="0" indent="0" algn="l">
                        <a:lnSpc>
                          <a:spcPct val="129000"/>
                        </a:lnSpc>
                        <a:spcBef>
                          <a:spcPts val="100"/>
                        </a:spcBef>
                        <a:spcAft>
                          <a:spcPts val="100"/>
                        </a:spcAft>
                        <a:buNone/>
                      </a:pPr>
                      <a:r>
                        <a:rPr lang="zh-CN" altLang="en-US" sz="1600" u="none" strike="noStrike" kern="100" cap="none" spc="0" baseline="0"/>
                        <a:t>行政</a:t>
                      </a:r>
                      <a:br>
                        <a:rPr lang="zh-CN" altLang="en-US" sz="1600" u="none" strike="noStrike" kern="100" cap="none" spc="0" baseline="0"/>
                      </a:br>
                      <a:r>
                        <a:rPr lang="zh-CN" altLang="en-US" sz="1600" u="none" strike="noStrike" kern="100" cap="none" spc="0" baseline="0"/>
                        <a:t>处分</a:t>
                      </a:r>
                      <a:endParaRPr lang="zh-CN" altLang="en-US" sz="1600" u="none" strike="noStrike" kern="100" cap="none" spc="0" baseline="0"/>
                    </a:p>
                  </a:txBody>
                  <a:tcPr marL="68580" marR="68580" marT="0" marB="0" anchor="ctr"/>
                </a:tc>
                <a:tc>
                  <a:txBody>
                    <a:bodyPr/>
                    <a:lstStyle/>
                    <a:p>
                      <a:pPr marL="0" indent="12700" algn="l">
                        <a:lnSpc>
                          <a:spcPct val="129000"/>
                        </a:lnSpc>
                        <a:spcBef>
                          <a:spcPts val="100"/>
                        </a:spcBef>
                        <a:spcAft>
                          <a:spcPts val="100"/>
                        </a:spcAft>
                        <a:buNone/>
                      </a:pPr>
                      <a:r>
                        <a:rPr lang="zh-CN" altLang="en-US" sz="1600" u="none" strike="noStrike" kern="100" cap="none" spc="0" baseline="0"/>
                        <a:t>针对国家机关工作人员或执法人员所实施的内部制裁措施，6种：</a:t>
                      </a:r>
                      <a:br>
                        <a:rPr lang="zh-CN" altLang="en-US" sz="1600" u="none" strike="noStrike" kern="100" cap="none" spc="0" baseline="0"/>
                      </a:br>
                      <a:r>
                        <a:rPr lang="zh-CN" altLang="en-US" sz="1600" u="none" strike="noStrike" kern="100" cap="none" spc="0" baseline="0"/>
                        <a:t>  ① 警告；② 记过；③ 记大过；④ 降级；⑤ 撤职；⑥ 开除</a:t>
                      </a:r>
                      <a:endParaRPr lang="zh-CN" altLang="en-US" sz="1600" u="none" strike="noStrike" kern="100" cap="none" spc="0" baseline="0"/>
                    </a:p>
                  </a:txBody>
                  <a:tcPr marL="68580" marR="68580" marT="0" marB="0" anchor="ctr"/>
                </a:tc>
              </a:tr>
              <a:tr h="1590205">
                <a:tc rowSpan="2">
                  <a:txBody>
                    <a:bodyPr/>
                    <a:lstStyle/>
                    <a:p>
                      <a:pPr marL="0" indent="0" algn="l">
                        <a:lnSpc>
                          <a:spcPct val="129000"/>
                        </a:lnSpc>
                        <a:spcBef>
                          <a:spcPts val="100"/>
                        </a:spcBef>
                        <a:spcAft>
                          <a:spcPts val="100"/>
                        </a:spcAft>
                        <a:buNone/>
                      </a:pPr>
                      <a:r>
                        <a:rPr lang="zh-CN" altLang="en-US" sz="1600" u="none" strike="noStrike" kern="100" cap="none" spc="0" baseline="0"/>
                        <a:t>（3）刑事责任</a:t>
                      </a:r>
                      <a:endParaRPr lang="zh-CN" altLang="en-US" sz="1600" u="none" strike="noStrike" kern="100" cap="none" spc="0" baseline="0"/>
                    </a:p>
                  </a:txBody>
                  <a:tcPr marL="68580" marR="68580" marT="0" marB="0" anchor="ctr"/>
                </a:tc>
                <a:tc>
                  <a:txBody>
                    <a:bodyPr/>
                    <a:lstStyle/>
                    <a:p>
                      <a:pPr marL="0" indent="0" algn="l">
                        <a:lnSpc>
                          <a:spcPct val="129000"/>
                        </a:lnSpc>
                        <a:spcBef>
                          <a:spcPts val="100"/>
                        </a:spcBef>
                        <a:spcAft>
                          <a:spcPts val="100"/>
                        </a:spcAft>
                        <a:buNone/>
                      </a:pPr>
                      <a:r>
                        <a:rPr lang="zh-CN" altLang="en-US" sz="1600" u="none" strike="noStrike" kern="100" cap="none" spc="0" baseline="0"/>
                        <a:t>主刑</a:t>
                      </a:r>
                      <a:endParaRPr lang="zh-CN" altLang="en-US" sz="1600" u="none" strike="noStrike" kern="100" cap="none" spc="0" baseline="0"/>
                    </a:p>
                  </a:txBody>
                  <a:tcPr marL="68580" marR="68580" marT="0" marB="0" anchor="ctr"/>
                </a:tc>
                <a:tc>
                  <a:txBody>
                    <a:bodyPr/>
                    <a:lstStyle/>
                    <a:p>
                      <a:pPr marL="0" indent="12700" algn="l">
                        <a:lnSpc>
                          <a:spcPct val="129000"/>
                        </a:lnSpc>
                        <a:spcBef>
                          <a:spcPts val="100"/>
                        </a:spcBef>
                        <a:spcAft>
                          <a:spcPts val="100"/>
                        </a:spcAft>
                        <a:buNone/>
                      </a:pPr>
                      <a:r>
                        <a:rPr lang="zh-CN" altLang="en-US" sz="1600" u="none" strike="noStrike" kern="100" cap="none" spc="0" baseline="0"/>
                        <a:t>对犯罪分子适用的主要刑罚方法，5种：</a:t>
                      </a:r>
                      <a:br>
                        <a:rPr lang="zh-CN" altLang="en-US" sz="1600" u="none" strike="noStrike" kern="100" cap="none" spc="0" baseline="0"/>
                      </a:br>
                      <a:r>
                        <a:rPr lang="zh-CN" altLang="en-US" sz="1600" u="none" strike="noStrike" kern="100" cap="none" spc="0" baseline="0"/>
                        <a:t>  ① 管制：期限为3个月以上2年以下</a:t>
                      </a:r>
                      <a:br>
                        <a:rPr lang="zh-CN" altLang="en-US" sz="1600" u="none" strike="noStrike" kern="100" cap="none" spc="0" baseline="0"/>
                      </a:br>
                      <a:r>
                        <a:rPr lang="zh-CN" altLang="en-US" sz="1600" u="none" strike="noStrike" kern="100" cap="none" spc="0" baseline="0"/>
                        <a:t>  ② 拘役：期限为1个月以上6个月以下</a:t>
                      </a:r>
                      <a:br>
                        <a:rPr lang="zh-CN" altLang="en-US" sz="1600" u="none" strike="noStrike" kern="100" cap="none" spc="0" baseline="0"/>
                      </a:br>
                      <a:r>
                        <a:rPr lang="zh-CN" altLang="en-US" sz="1600" u="none" strike="noStrike" kern="100" cap="none" spc="0" baseline="0"/>
                        <a:t>  ③ 有期徒刑：期限为6个月以上15年以下</a:t>
                      </a:r>
                      <a:br>
                        <a:rPr lang="zh-CN" altLang="en-US" sz="1600" u="none" strike="noStrike" kern="100" cap="none" spc="0" baseline="0"/>
                      </a:br>
                      <a:r>
                        <a:rPr lang="zh-CN" altLang="en-US" sz="1600" u="none" strike="noStrike" kern="100" cap="none" spc="0" baseline="0"/>
                        <a:t>  ④ 无期徒刑</a:t>
                      </a:r>
                      <a:br>
                        <a:rPr lang="zh-CN" altLang="en-US" sz="1600" u="none" strike="noStrike" kern="100" cap="none" spc="0" baseline="0"/>
                      </a:br>
                      <a:r>
                        <a:rPr lang="zh-CN" altLang="en-US" sz="1600" u="none" strike="noStrike" kern="100" cap="none" spc="0" baseline="0"/>
                        <a:t>  ⑤ 死刑：包括死刑立即执行和死刑缓期2年执行</a:t>
                      </a:r>
                      <a:endParaRPr lang="zh-CN" altLang="en-US" sz="1600" u="none" strike="noStrike" kern="100" cap="none" spc="0" baseline="0"/>
                    </a:p>
                  </a:txBody>
                  <a:tcPr marL="68580" marR="68580" marT="0" marB="0" anchor="ctr"/>
                </a:tc>
              </a:tr>
              <a:tr h="547878">
                <a:tc vMerge="1">
                  <a:tcPr marL="68580" marR="68580" marT="0" marB="0" anchor="ctr"/>
                </a:tc>
                <a:tc>
                  <a:txBody>
                    <a:bodyPr/>
                    <a:lstStyle/>
                    <a:p>
                      <a:pPr marL="0" indent="0" algn="l">
                        <a:lnSpc>
                          <a:spcPct val="129000"/>
                        </a:lnSpc>
                        <a:spcBef>
                          <a:spcPts val="100"/>
                        </a:spcBef>
                        <a:spcAft>
                          <a:spcPts val="100"/>
                        </a:spcAft>
                        <a:buNone/>
                      </a:pPr>
                      <a:r>
                        <a:rPr lang="zh-CN" altLang="en-US" sz="1600" u="none" strike="noStrike" kern="100" cap="none" spc="0" baseline="0"/>
                        <a:t>附加刑</a:t>
                      </a:r>
                      <a:endParaRPr lang="zh-CN" altLang="en-US" sz="1600" u="none" strike="noStrike" kern="100" cap="none" spc="0" baseline="0"/>
                    </a:p>
                  </a:txBody>
                  <a:tcPr marL="68580" marR="68580" marT="0" marB="0" anchor="ctr"/>
                </a:tc>
                <a:tc>
                  <a:txBody>
                    <a:bodyPr/>
                    <a:lstStyle/>
                    <a:p>
                      <a:pPr marL="0" indent="12700" algn="l">
                        <a:lnSpc>
                          <a:spcPct val="129000"/>
                        </a:lnSpc>
                        <a:spcBef>
                          <a:spcPts val="100"/>
                        </a:spcBef>
                        <a:spcAft>
                          <a:spcPts val="100"/>
                        </a:spcAft>
                        <a:buNone/>
                      </a:pPr>
                      <a:r>
                        <a:rPr lang="zh-CN" altLang="en-US" sz="1600" u="none" strike="noStrike" kern="100" cap="none" spc="0" baseline="0"/>
                        <a:t>补充、辅助主刑适用的刑罚方法，4种：</a:t>
                      </a:r>
                      <a:br>
                        <a:rPr lang="zh-CN" altLang="en-US" sz="1600" u="none" strike="noStrike" kern="100" cap="none" spc="0" baseline="0"/>
                      </a:br>
                      <a:r>
                        <a:rPr lang="zh-CN" altLang="en-US" sz="1600" u="none" strike="noStrike" kern="100" cap="none" spc="0" baseline="0"/>
                        <a:t>  ① 罚金；② 剥夺政治权利；③ 没收财产；④ 驱逐出境</a:t>
                      </a:r>
                      <a:endParaRPr lang="zh-CN" altLang="en-US" sz="1600" u="none" strike="noStrike" kern="100" cap="none" spc="0" baseline="0"/>
                    </a:p>
                  </a:txBody>
                  <a:tcPr marL="68580" marR="68580" marT="0" marB="0" anchor="ctr"/>
                </a:tc>
              </a:tr>
            </a:tbl>
          </a:graphicData>
        </a:graphic>
      </p:graphicFrame>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afterEffect">
                                  <p:stCondLst>
                                    <p:cond delay="0"/>
                                  </p:stCondLst>
                                  <p:childTnLst>
                                    <p:set>
                                      <p:cBhvr>
                                        <p:cTn id="6" dur="1" fill="hold">
                                          <p:stCondLst>
                                            <p:cond delay="0"/>
                                          </p:stCondLst>
                                        </p:cTn>
                                        <p:tgtEl>
                                          <p:spTgt spid="398"/>
                                        </p:tgtEl>
                                        <p:attrNameLst>
                                          <p:attrName>style.visibility</p:attrName>
                                        </p:attrNameLst>
                                      </p:cBhvr>
                                      <p:to>
                                        <p:strVal val="visible"/>
                                      </p:to>
                                    </p:set>
                                    <p:animEffect transition="in" filter="randombar(horizontal)">
                                      <p:cBhvr>
                                        <p:cTn id="7" dur="500"/>
                                        <p:tgtEl>
                                          <p:spTgt spid="3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402" name="矩形"/>
          <p:cNvSpPr/>
          <p:nvPr/>
        </p:nvSpPr>
        <p:spPr>
          <a:xfrm>
            <a:off x="1425064" y="305039"/>
            <a:ext cx="3958550" cy="453390"/>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考点：法律责任的种类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grpSp>
        <p:nvGrpSpPr>
          <p:cNvPr id="405" name="组合"/>
          <p:cNvGrpSpPr/>
          <p:nvPr/>
        </p:nvGrpSpPr>
        <p:grpSpPr>
          <a:xfrm>
            <a:off x="1404110" y="1308513"/>
            <a:ext cx="9317456" cy="586834"/>
            <a:chOff x="1404110" y="1308513"/>
            <a:chExt cx="9317456" cy="586834"/>
          </a:xfrm>
        </p:grpSpPr>
        <p:sp>
          <p:nvSpPr>
            <p:cNvPr id="403" name="矩形"/>
            <p:cNvSpPr/>
            <p:nvPr/>
          </p:nvSpPr>
          <p:spPr>
            <a:xfrm>
              <a:off x="1524561" y="1308513"/>
              <a:ext cx="9099314" cy="525778"/>
            </a:xfrm>
            <a:prstGeom prst="rect">
              <a:avLst/>
            </a:prstGeom>
            <a:noFill/>
            <a:ln w="9525" cap="flat" cmpd="sng">
              <a:noFill/>
              <a:prstDash val="solid"/>
              <a:miter/>
            </a:ln>
          </p:spPr>
          <p:txBody>
            <a:bodyPr vert="horz" wrap="square" lIns="91440" tIns="45720" rIns="91440" bIns="45720" anchor="t" anchorCtr="0">
              <a:spAutoFit/>
            </a:bodyPr>
            <a:lstStyle/>
            <a:p>
              <a:pPr marL="0" indent="0" algn="l">
                <a:lnSpc>
                  <a:spcPct val="120000"/>
                </a:lnSpc>
                <a:spcBef>
                  <a:spcPts val="0"/>
                </a:spcBef>
                <a:spcAft>
                  <a:spcPts val="0"/>
                </a:spcAft>
                <a:buNone/>
              </a:pPr>
              <a:r>
                <a:rPr lang="zh-CN" altLang="en-US" sz="2400" b="1" i="0" u="none" strike="noStrike" kern="1200" cap="none" spc="0" baseline="0">
                  <a:solidFill>
                    <a:srgbClr val="00AAB7"/>
                  </a:solidFill>
                  <a:latin typeface="微软雅黑" panose="020B0503020204020204" charset="-122"/>
                  <a:ea typeface="微软雅黑" panose="020B0503020204020204" charset="-122"/>
                  <a:cs typeface="Times New Roman" panose="02020603050405020304" charset="0"/>
                </a:rPr>
                <a:t>考查角度—</a:t>
              </a:r>
              <a:r>
                <a:rPr lang="zh-CN" altLang="en-US" sz="2000" b="1" i="0" u="none" strike="noStrike" kern="1200" cap="none" spc="0" baseline="0">
                  <a:solidFill>
                    <a:srgbClr val="00AAB7"/>
                  </a:solidFill>
                  <a:latin typeface="微软雅黑" panose="020B0503020204020204" charset="-122"/>
                  <a:ea typeface="微软雅黑" panose="020B0503020204020204" charset="-122"/>
                  <a:cs typeface="Times New Roman" panose="02020603050405020304" charset="0"/>
                </a:rPr>
                <a:t>辨析三种法律责任、辨析行政处罚与行政处分、辨析主刑与附加刑</a:t>
              </a:r>
              <a:endParaRPr lang="zh-CN" altLang="en-US" sz="2000" b="0" i="0" u="none" strike="noStrike" kern="1200" cap="none" spc="0" baseline="0">
                <a:solidFill>
                  <a:schemeClr val="accent4"/>
                </a:solidFill>
                <a:latin typeface="微软雅黑" panose="020B0503020204020204" charset="-122"/>
                <a:ea typeface="微软雅黑" panose="020B0503020204020204" charset="-122"/>
                <a:cs typeface="Arial" panose="020B0604020202020204" pitchFamily="34" charset="0"/>
              </a:endParaRPr>
            </a:p>
          </p:txBody>
        </p:sp>
        <p:sp>
          <p:nvSpPr>
            <p:cNvPr id="404" name="剪去对角的矩形"/>
            <p:cNvSpPr/>
            <p:nvPr/>
          </p:nvSpPr>
          <p:spPr>
            <a:xfrm>
              <a:off x="1404110" y="1369570"/>
              <a:ext cx="9317456" cy="525777"/>
            </a:xfrm>
            <a:prstGeom prst="snip2DiagRect">
              <a:avLst>
                <a:gd name="adj1" fmla="val 0"/>
                <a:gd name="adj2" fmla="val 17467"/>
              </a:avLst>
            </a:prstGeom>
            <a:noFill/>
            <a:ln w="25400" cap="flat" cmpd="sng">
              <a:solidFill>
                <a:srgbClr val="4BACC6"/>
              </a:solidFill>
              <a:prstDash val="solid"/>
              <a:round/>
            </a:ln>
          </p:spPr>
          <p:txBody>
            <a:bodyPr rtlCol="0" anchor="ctr"/>
            <a:lstStyle/>
            <a:p>
              <a:pPr algn="ctr"/>
            </a:p>
          </p:txBody>
        </p:sp>
      </p:grpSp>
      <p:sp>
        <p:nvSpPr>
          <p:cNvPr id="408" name="矩形"/>
          <p:cNvSpPr/>
          <p:nvPr/>
        </p:nvSpPr>
        <p:spPr>
          <a:xfrm>
            <a:off x="1264611" y="2106656"/>
            <a:ext cx="7908886" cy="805180"/>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29000"/>
              </a:lnSpc>
              <a:spcBef>
                <a:spcPts val="0"/>
              </a:spcBef>
              <a:spcAft>
                <a:spcPts val="0"/>
              </a:spcAft>
              <a:buNone/>
            </a:pPr>
            <a:r>
              <a:rPr lang="zh-CN" altLang="en-US" sz="1800" b="0" i="0" u="none" strike="noStrike" kern="1200" cap="none" spc="0" baseline="0" dirty="0">
                <a:solidFill>
                  <a:schemeClr val="tx1"/>
                </a:solidFill>
                <a:latin typeface="微软雅黑" panose="020B0503020204020204" charset="-122"/>
                <a:ea typeface="微软雅黑" panose="020B0503020204020204" charset="-122"/>
                <a:cs typeface="Times New Roman" panose="02020603050405020304" charset="0"/>
              </a:rPr>
              <a:t>【例题2</a:t>
            </a:r>
            <a:r>
              <a:rPr lang="zh-CN" altLang="en-US" sz="1800" b="0" i="0" u="none" strike="noStrike" kern="1200" cap="none" spc="0" baseline="0" dirty="0">
                <a:solidFill>
                  <a:schemeClr val="tx1"/>
                </a:solidFill>
                <a:latin typeface="宋体" panose="02010600030101010101" pitchFamily="2" charset="-122"/>
                <a:ea typeface="宋体" panose="02010600030101010101" pitchFamily="2" charset="-122"/>
                <a:cs typeface="Times New Roman" panose="02020603050405020304" charset="0"/>
              </a:rPr>
              <a:t>·</a:t>
            </a:r>
            <a:r>
              <a:rPr lang="zh-CN" altLang="en-US" sz="1800" b="0" i="0" u="none" strike="noStrike" kern="1200" cap="none" spc="0" baseline="0" dirty="0">
                <a:solidFill>
                  <a:schemeClr val="tx1"/>
                </a:solidFill>
                <a:latin typeface="微软雅黑" panose="020B0503020204020204" charset="-122"/>
                <a:ea typeface="微软雅黑" panose="020B0503020204020204" charset="-122"/>
                <a:cs typeface="Times New Roman" panose="02020603050405020304" charset="0"/>
              </a:rPr>
              <a:t>单选】下列法律责任形式中，属于行政处罚的是（   ）。</a:t>
            </a:r>
            <a:endParaRPr lang="en-US" altLang="zh-CN" sz="1800" b="0" i="0" u="none" strike="noStrike" kern="1200" cap="none" spc="0" baseline="0" dirty="0">
              <a:solidFill>
                <a:schemeClr val="tx1"/>
              </a:solidFill>
              <a:latin typeface="微软雅黑" panose="020B0503020204020204" charset="-122"/>
              <a:ea typeface="微软雅黑" panose="020B0503020204020204" charset="-122"/>
              <a:cs typeface="Times New Roman" panose="02020603050405020304" charset="0"/>
            </a:endParaRPr>
          </a:p>
          <a:p>
            <a:pPr marL="0" indent="0" algn="l" fontAlgn="auto">
              <a:lnSpc>
                <a:spcPct val="129000"/>
              </a:lnSpc>
              <a:spcBef>
                <a:spcPts val="0"/>
              </a:spcBef>
              <a:spcAft>
                <a:spcPts val="0"/>
              </a:spcAft>
              <a:buNone/>
            </a:pPr>
            <a:r>
              <a:rPr lang="en-US" altLang="zh-CN" sz="1800" b="0" i="0" u="none" strike="noStrike" kern="1200" cap="none" spc="0" baseline="0" dirty="0">
                <a:solidFill>
                  <a:schemeClr val="tx1"/>
                </a:solidFill>
                <a:latin typeface="微软雅黑" panose="020B0503020204020204" charset="-122"/>
                <a:ea typeface="微软雅黑" panose="020B0503020204020204" charset="-122"/>
                <a:cs typeface="Times New Roman" panose="02020603050405020304" charset="0"/>
              </a:rPr>
              <a:t> A</a:t>
            </a:r>
            <a:r>
              <a:rPr lang="en-US" altLang="zh-CN" sz="1800" b="0" i="0" u="none" strike="noStrike" kern="1200" cap="none" spc="0" baseline="0" dirty="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dirty="0">
                <a:solidFill>
                  <a:schemeClr val="tx1"/>
                </a:solidFill>
                <a:latin typeface="微软雅黑" panose="020B0503020204020204" charset="-122"/>
                <a:ea typeface="微软雅黑" panose="020B0503020204020204" charset="-122"/>
                <a:cs typeface="Times New Roman" panose="02020603050405020304" charset="0"/>
              </a:rPr>
              <a:t>记过		B</a:t>
            </a:r>
            <a:r>
              <a:rPr lang="zh-CN" altLang="en-US" sz="1800" b="0" i="0" u="none" strike="noStrike" kern="1200" cap="none" spc="0" baseline="0" dirty="0">
                <a:solidFill>
                  <a:schemeClr val="tx1"/>
                </a:solidFill>
                <a:latin typeface="宋体" panose="02010600030101010101" pitchFamily="2" charset="-122"/>
                <a:ea typeface="宋体" panose="02010600030101010101" pitchFamily="2" charset="-122"/>
                <a:cs typeface="Times New Roman" panose="02020603050405020304" charset="0"/>
              </a:rPr>
              <a:t>．</a:t>
            </a:r>
            <a:r>
              <a:rPr lang="zh-CN" altLang="en-US" sz="1800" b="0" i="0" u="none" strike="noStrike" kern="1200" cap="none" spc="0" baseline="0" dirty="0">
                <a:solidFill>
                  <a:schemeClr val="tx1"/>
                </a:solidFill>
                <a:latin typeface="微软雅黑" panose="020B0503020204020204" charset="-122"/>
                <a:ea typeface="微软雅黑" panose="020B0503020204020204" charset="-122"/>
                <a:cs typeface="Times New Roman" panose="02020603050405020304" charset="0"/>
              </a:rPr>
              <a:t>罚款		C．开除		D．降级</a:t>
            </a:r>
            <a:endParaRPr lang="zh-CN" altLang="en-US" sz="1800" b="0" i="0" u="none" strike="noStrike" kern="1200" cap="none" spc="0" baseline="0" dirty="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409" name="矩形"/>
          <p:cNvSpPr/>
          <p:nvPr/>
        </p:nvSpPr>
        <p:spPr>
          <a:xfrm>
            <a:off x="1261537" y="2968491"/>
            <a:ext cx="1392503" cy="435483"/>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29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【答案】B</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410" name="矩形"/>
          <p:cNvSpPr/>
          <p:nvPr/>
        </p:nvSpPr>
        <p:spPr>
          <a:xfrm>
            <a:off x="1258460" y="3647505"/>
            <a:ext cx="6947565" cy="805180"/>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29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【例题3</a:t>
            </a:r>
            <a:r>
              <a:rPr lang="zh-CN" altLang="en-US"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多选】下列刑事责任形式中，属于主刑的有（   ）。</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fontAlgn="auto">
              <a:lnSpc>
                <a:spcPct val="129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A．驱逐出境	B</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．拘役	              C．无期徒              D．罚金</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411" name="矩形"/>
          <p:cNvSpPr/>
          <p:nvPr/>
        </p:nvSpPr>
        <p:spPr>
          <a:xfrm>
            <a:off x="1264911" y="4506835"/>
            <a:ext cx="1539521" cy="435482"/>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29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【答案】BC</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412" name="矩形"/>
          <p:cNvSpPr/>
          <p:nvPr/>
        </p:nvSpPr>
        <p:spPr>
          <a:xfrm>
            <a:off x="1271361" y="5769973"/>
            <a:ext cx="1412757" cy="435483"/>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29000"/>
              </a:lnSpc>
              <a:spcBef>
                <a:spcPts val="0"/>
              </a:spcBef>
              <a:spcAft>
                <a:spcPts val="0"/>
              </a:spcAft>
              <a:buNone/>
            </a:pPr>
            <a:r>
              <a:rPr lang="zh-CN" altLang="en-US" sz="1800" b="0" i="0" u="none" strike="noStrike" kern="1200" cap="none" spc="0" baseline="0" dirty="0">
                <a:solidFill>
                  <a:schemeClr val="tx1"/>
                </a:solidFill>
                <a:latin typeface="微软雅黑" panose="020B0503020204020204" charset="-122"/>
                <a:ea typeface="微软雅黑" panose="020B0503020204020204" charset="-122"/>
                <a:cs typeface="Times New Roman" panose="02020603050405020304" charset="0"/>
              </a:rPr>
              <a:t>【答案】×</a:t>
            </a:r>
            <a:endParaRPr lang="zh-CN" altLang="en-US" sz="1800" b="0" i="0" u="none" strike="noStrike" kern="1200" cap="none" spc="0" baseline="0" dirty="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413" name="矩形"/>
          <p:cNvSpPr/>
          <p:nvPr/>
        </p:nvSpPr>
        <p:spPr>
          <a:xfrm>
            <a:off x="1268286" y="5201025"/>
            <a:ext cx="5589608" cy="44831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29000"/>
              </a:lnSpc>
              <a:spcBef>
                <a:spcPts val="0"/>
              </a:spcBef>
              <a:spcAft>
                <a:spcPts val="0"/>
              </a:spcAft>
              <a:buNone/>
            </a:pPr>
            <a:r>
              <a:rPr lang="zh-CN" altLang="en-US" sz="1800" b="0" i="0" u="none" strike="noStrike" kern="1200" cap="none" spc="0" baseline="0" dirty="0">
                <a:solidFill>
                  <a:schemeClr val="tx1"/>
                </a:solidFill>
                <a:latin typeface="微软雅黑" panose="020B0503020204020204" charset="-122"/>
                <a:ea typeface="微软雅黑" panose="020B0503020204020204" charset="-122"/>
                <a:cs typeface="Times New Roman" panose="02020603050405020304" charset="0"/>
              </a:rPr>
              <a:t>【例题3·判断】附加刑不得独立适用。	（   ）</a:t>
            </a:r>
            <a:endParaRPr lang="zh-CN" altLang="en-US" sz="1800" b="0" i="0" u="none" strike="noStrike" kern="1200" cap="none" spc="0" baseline="0" dirty="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05"/>
                                        </p:tgtEl>
                                        <p:attrNameLst>
                                          <p:attrName>style.visibility</p:attrName>
                                        </p:attrNameLst>
                                      </p:cBhvr>
                                      <p:to>
                                        <p:strVal val="visible"/>
                                      </p:to>
                                    </p:set>
                                    <p:animEffect transition="in" filter="fade">
                                      <p:cBhvr>
                                        <p:cTn id="7" dur="1000"/>
                                        <p:tgtEl>
                                          <p:spTgt spid="405"/>
                                        </p:tgtEl>
                                      </p:cBhvr>
                                    </p:animEffect>
                                    <p:anim calcmode="lin" valueType="num">
                                      <p:cBhvr>
                                        <p:cTn id="8" dur="1000" fill="hold"/>
                                        <p:tgtEl>
                                          <p:spTgt spid="405"/>
                                        </p:tgtEl>
                                        <p:attrNameLst>
                                          <p:attrName>ppt_x</p:attrName>
                                        </p:attrNameLst>
                                      </p:cBhvr>
                                      <p:tavLst>
                                        <p:tav tm="0">
                                          <p:val>
                                            <p:strVal val="#ppt_x"/>
                                          </p:val>
                                        </p:tav>
                                        <p:tav tm="100000">
                                          <p:val>
                                            <p:strVal val="#ppt_x"/>
                                          </p:val>
                                        </p:tav>
                                      </p:tavLst>
                                    </p:anim>
                                    <p:anim calcmode="lin" valueType="num">
                                      <p:cBhvr>
                                        <p:cTn id="9" dur="1000" fill="hold"/>
                                        <p:tgtEl>
                                          <p:spTgt spid="40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08"/>
                                        </p:tgtEl>
                                        <p:attrNameLst>
                                          <p:attrName>style.visibility</p:attrName>
                                        </p:attrNameLst>
                                      </p:cBhvr>
                                      <p:to>
                                        <p:strVal val="visible"/>
                                      </p:to>
                                    </p:set>
                                    <p:animEffect transition="in" filter="fade">
                                      <p:cBhvr>
                                        <p:cTn id="14" dur="1000"/>
                                        <p:tgtEl>
                                          <p:spTgt spid="408"/>
                                        </p:tgtEl>
                                      </p:cBhvr>
                                    </p:animEffect>
                                    <p:anim calcmode="lin" valueType="num">
                                      <p:cBhvr>
                                        <p:cTn id="15" dur="1000" fill="hold"/>
                                        <p:tgtEl>
                                          <p:spTgt spid="408"/>
                                        </p:tgtEl>
                                        <p:attrNameLst>
                                          <p:attrName>ppt_x</p:attrName>
                                        </p:attrNameLst>
                                      </p:cBhvr>
                                      <p:tavLst>
                                        <p:tav tm="0">
                                          <p:val>
                                            <p:strVal val="#ppt_x"/>
                                          </p:val>
                                        </p:tav>
                                        <p:tav tm="100000">
                                          <p:val>
                                            <p:strVal val="#ppt_x"/>
                                          </p:val>
                                        </p:tav>
                                      </p:tavLst>
                                    </p:anim>
                                    <p:anim calcmode="lin" valueType="num">
                                      <p:cBhvr>
                                        <p:cTn id="16" dur="1000" fill="hold"/>
                                        <p:tgtEl>
                                          <p:spTgt spid="40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09"/>
                                        </p:tgtEl>
                                        <p:attrNameLst>
                                          <p:attrName>style.visibility</p:attrName>
                                        </p:attrNameLst>
                                      </p:cBhvr>
                                      <p:to>
                                        <p:strVal val="visible"/>
                                      </p:to>
                                    </p:set>
                                    <p:animEffect transition="in" filter="fade">
                                      <p:cBhvr>
                                        <p:cTn id="21" dur="1000"/>
                                        <p:tgtEl>
                                          <p:spTgt spid="409"/>
                                        </p:tgtEl>
                                      </p:cBhvr>
                                    </p:animEffect>
                                    <p:anim calcmode="lin" valueType="num">
                                      <p:cBhvr>
                                        <p:cTn id="22" dur="1000" fill="hold"/>
                                        <p:tgtEl>
                                          <p:spTgt spid="409"/>
                                        </p:tgtEl>
                                        <p:attrNameLst>
                                          <p:attrName>ppt_x</p:attrName>
                                        </p:attrNameLst>
                                      </p:cBhvr>
                                      <p:tavLst>
                                        <p:tav tm="0">
                                          <p:val>
                                            <p:strVal val="#ppt_x"/>
                                          </p:val>
                                        </p:tav>
                                        <p:tav tm="100000">
                                          <p:val>
                                            <p:strVal val="#ppt_x"/>
                                          </p:val>
                                        </p:tav>
                                      </p:tavLst>
                                    </p:anim>
                                    <p:anim calcmode="lin" valueType="num">
                                      <p:cBhvr>
                                        <p:cTn id="23" dur="1000" fill="hold"/>
                                        <p:tgtEl>
                                          <p:spTgt spid="40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410"/>
                                        </p:tgtEl>
                                        <p:attrNameLst>
                                          <p:attrName>style.visibility</p:attrName>
                                        </p:attrNameLst>
                                      </p:cBhvr>
                                      <p:to>
                                        <p:strVal val="visible"/>
                                      </p:to>
                                    </p:set>
                                    <p:animEffect transition="in" filter="fade">
                                      <p:cBhvr>
                                        <p:cTn id="28" dur="1000"/>
                                        <p:tgtEl>
                                          <p:spTgt spid="410"/>
                                        </p:tgtEl>
                                      </p:cBhvr>
                                    </p:animEffect>
                                    <p:anim calcmode="lin" valueType="num">
                                      <p:cBhvr>
                                        <p:cTn id="29" dur="1000" fill="hold"/>
                                        <p:tgtEl>
                                          <p:spTgt spid="410"/>
                                        </p:tgtEl>
                                        <p:attrNameLst>
                                          <p:attrName>ppt_x</p:attrName>
                                        </p:attrNameLst>
                                      </p:cBhvr>
                                      <p:tavLst>
                                        <p:tav tm="0">
                                          <p:val>
                                            <p:strVal val="#ppt_x"/>
                                          </p:val>
                                        </p:tav>
                                        <p:tav tm="100000">
                                          <p:val>
                                            <p:strVal val="#ppt_x"/>
                                          </p:val>
                                        </p:tav>
                                      </p:tavLst>
                                    </p:anim>
                                    <p:anim calcmode="lin" valueType="num">
                                      <p:cBhvr>
                                        <p:cTn id="30" dur="1000" fill="hold"/>
                                        <p:tgtEl>
                                          <p:spTgt spid="41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411"/>
                                        </p:tgtEl>
                                        <p:attrNameLst>
                                          <p:attrName>style.visibility</p:attrName>
                                        </p:attrNameLst>
                                      </p:cBhvr>
                                      <p:to>
                                        <p:strVal val="visible"/>
                                      </p:to>
                                    </p:set>
                                    <p:animEffect transition="in" filter="fade">
                                      <p:cBhvr>
                                        <p:cTn id="35" dur="1000"/>
                                        <p:tgtEl>
                                          <p:spTgt spid="411"/>
                                        </p:tgtEl>
                                      </p:cBhvr>
                                    </p:animEffect>
                                    <p:anim calcmode="lin" valueType="num">
                                      <p:cBhvr>
                                        <p:cTn id="36" dur="1000" fill="hold"/>
                                        <p:tgtEl>
                                          <p:spTgt spid="411"/>
                                        </p:tgtEl>
                                        <p:attrNameLst>
                                          <p:attrName>ppt_x</p:attrName>
                                        </p:attrNameLst>
                                      </p:cBhvr>
                                      <p:tavLst>
                                        <p:tav tm="0">
                                          <p:val>
                                            <p:strVal val="#ppt_x"/>
                                          </p:val>
                                        </p:tav>
                                        <p:tav tm="100000">
                                          <p:val>
                                            <p:strVal val="#ppt_x"/>
                                          </p:val>
                                        </p:tav>
                                      </p:tavLst>
                                    </p:anim>
                                    <p:anim calcmode="lin" valueType="num">
                                      <p:cBhvr>
                                        <p:cTn id="37" dur="1000" fill="hold"/>
                                        <p:tgtEl>
                                          <p:spTgt spid="411"/>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413"/>
                                        </p:tgtEl>
                                        <p:attrNameLst>
                                          <p:attrName>style.visibility</p:attrName>
                                        </p:attrNameLst>
                                      </p:cBhvr>
                                      <p:to>
                                        <p:strVal val="visible"/>
                                      </p:to>
                                    </p:set>
                                    <p:animEffect transition="in" filter="fade">
                                      <p:cBhvr>
                                        <p:cTn id="42" dur="1000"/>
                                        <p:tgtEl>
                                          <p:spTgt spid="413"/>
                                        </p:tgtEl>
                                      </p:cBhvr>
                                    </p:animEffect>
                                    <p:anim calcmode="lin" valueType="num">
                                      <p:cBhvr>
                                        <p:cTn id="43" dur="1000" fill="hold"/>
                                        <p:tgtEl>
                                          <p:spTgt spid="413"/>
                                        </p:tgtEl>
                                        <p:attrNameLst>
                                          <p:attrName>ppt_x</p:attrName>
                                        </p:attrNameLst>
                                      </p:cBhvr>
                                      <p:tavLst>
                                        <p:tav tm="0">
                                          <p:val>
                                            <p:strVal val="#ppt_x"/>
                                          </p:val>
                                        </p:tav>
                                        <p:tav tm="100000">
                                          <p:val>
                                            <p:strVal val="#ppt_x"/>
                                          </p:val>
                                        </p:tav>
                                      </p:tavLst>
                                    </p:anim>
                                    <p:anim calcmode="lin" valueType="num">
                                      <p:cBhvr>
                                        <p:cTn id="44" dur="1000" fill="hold"/>
                                        <p:tgtEl>
                                          <p:spTgt spid="413"/>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412"/>
                                        </p:tgtEl>
                                        <p:attrNameLst>
                                          <p:attrName>style.visibility</p:attrName>
                                        </p:attrNameLst>
                                      </p:cBhvr>
                                      <p:to>
                                        <p:strVal val="visible"/>
                                      </p:to>
                                    </p:set>
                                    <p:animEffect transition="in" filter="fade">
                                      <p:cBhvr>
                                        <p:cTn id="49" dur="1000"/>
                                        <p:tgtEl>
                                          <p:spTgt spid="412"/>
                                        </p:tgtEl>
                                      </p:cBhvr>
                                    </p:animEffect>
                                    <p:anim calcmode="lin" valueType="num">
                                      <p:cBhvr>
                                        <p:cTn id="50" dur="1000" fill="hold"/>
                                        <p:tgtEl>
                                          <p:spTgt spid="412"/>
                                        </p:tgtEl>
                                        <p:attrNameLst>
                                          <p:attrName>ppt_x</p:attrName>
                                        </p:attrNameLst>
                                      </p:cBhvr>
                                      <p:tavLst>
                                        <p:tav tm="0">
                                          <p:val>
                                            <p:strVal val="#ppt_x"/>
                                          </p:val>
                                        </p:tav>
                                        <p:tav tm="100000">
                                          <p:val>
                                            <p:strVal val="#ppt_x"/>
                                          </p:val>
                                        </p:tav>
                                      </p:tavLst>
                                    </p:anim>
                                    <p:anim calcmode="lin" valueType="num">
                                      <p:cBhvr>
                                        <p:cTn id="51" dur="1000" fill="hold"/>
                                        <p:tgtEl>
                                          <p:spTgt spid="4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5" grpId="0" animBg="1"/>
      <p:bldP spid="408" grpId="0" animBg="1"/>
      <p:bldP spid="409" grpId="0" animBg="1"/>
      <p:bldP spid="410" grpId="0" animBg="1"/>
      <p:bldP spid="411" grpId="0" animBg="1"/>
      <p:bldP spid="412" grpId="0" animBg="1"/>
      <p:bldP spid="413"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417" name="矩形"/>
          <p:cNvSpPr/>
          <p:nvPr/>
        </p:nvSpPr>
        <p:spPr>
          <a:xfrm>
            <a:off x="3067050" y="2732176"/>
            <a:ext cx="6057900" cy="1569660"/>
          </a:xfrm>
          <a:prstGeom prst="rect">
            <a:avLst/>
          </a:prstGeom>
          <a:noFill/>
          <a:ln w="9525" cap="flat" cmpd="sng">
            <a:noFill/>
            <a:prstDash val="solid"/>
            <a:miter/>
          </a:ln>
        </p:spPr>
        <p:txBody>
          <a:bodyPr vert="horz" wrap="square" lIns="91440" tIns="45720" rIns="91440" bIns="45720" anchor="t" anchorCtr="0">
            <a:spAutoFit/>
          </a:bodyPr>
          <a:lstStyle/>
          <a:p>
            <a:pPr marL="0" indent="0" algn="ctr">
              <a:lnSpc>
                <a:spcPct val="100000"/>
              </a:lnSpc>
              <a:spcBef>
                <a:spcPts val="0"/>
              </a:spcBef>
              <a:spcAft>
                <a:spcPts val="0"/>
              </a:spcAft>
              <a:buNone/>
            </a:pPr>
            <a:r>
              <a:rPr lang="zh-CN" altLang="en-US" sz="9600" b="1" i="0" u="none" strike="noStrike" kern="1200" cap="none" spc="0" baseline="0" smtClean="0">
                <a:solidFill>
                  <a:schemeClr val="accent1"/>
                </a:solidFill>
                <a:latin typeface="微软雅黑" panose="020B0503020204020204" charset="-122"/>
                <a:ea typeface="微软雅黑" panose="020B0503020204020204" charset="-122"/>
                <a:cs typeface="经典综艺体简" pitchFamily="49" charset="-122"/>
              </a:rPr>
              <a:t>谢谢大家</a:t>
            </a:r>
            <a:endParaRPr lang="zh-CN" altLang="en-US" sz="9600" b="1" i="0" u="none" strike="noStrike" kern="1200" cap="none" spc="0" baseline="0" dirty="0">
              <a:solidFill>
                <a:schemeClr val="accent1"/>
              </a:solidFill>
              <a:latin typeface="微软雅黑" panose="020B0503020204020204" charset="-122"/>
              <a:ea typeface="微软雅黑" panose="020B0503020204020204" charset="-122"/>
              <a:cs typeface="经典综艺体简" pitchFamily="49" charset="-122"/>
            </a:endParaRPr>
          </a:p>
        </p:txBody>
      </p:sp>
      <p:sp>
        <p:nvSpPr>
          <p:cNvPr id="418" name="矩形"/>
          <p:cNvSpPr/>
          <p:nvPr/>
        </p:nvSpPr>
        <p:spPr>
          <a:xfrm>
            <a:off x="3338599" y="1507578"/>
            <a:ext cx="5551263" cy="1186815"/>
          </a:xfrm>
          <a:prstGeom prst="rect">
            <a:avLst/>
          </a:prstGeom>
          <a:noFill/>
          <a:ln w="9525" cap="flat" cmpd="sng">
            <a:noFill/>
            <a:prstDash val="solid"/>
            <a:miter/>
          </a:ln>
        </p:spPr>
        <p:txBody>
          <a:bodyPr vert="horz" wrap="square" lIns="91440" tIns="45720" rIns="91440" bIns="45720" anchor="t" anchorCtr="0">
            <a:spAutoFit/>
          </a:bodyPr>
          <a:lstStyle/>
          <a:p>
            <a:pPr marL="0" indent="0" algn="ctr">
              <a:lnSpc>
                <a:spcPct val="100000"/>
              </a:lnSpc>
              <a:spcBef>
                <a:spcPts val="0"/>
              </a:spcBef>
              <a:spcAft>
                <a:spcPts val="0"/>
              </a:spcAft>
              <a:buNone/>
            </a:pPr>
            <a:r>
              <a:rPr lang="en-US" altLang="zh-CN" sz="7200" b="0" i="0" u="none" strike="noStrike" kern="1200" cap="none" spc="0" baseline="0">
                <a:solidFill>
                  <a:schemeClr val="accent1"/>
                </a:solidFill>
                <a:latin typeface="微软雅黑" panose="020B0503020204020204" charset="-122"/>
                <a:ea typeface="微软雅黑" panose="020B0503020204020204" charset="-122"/>
                <a:cs typeface="Arial" panose="020B0604020202020204" pitchFamily="34" charset="0"/>
              </a:rPr>
              <a:t>THANKS</a:t>
            </a:r>
            <a:endParaRPr lang="zh-CN" altLang="en-US" sz="7200" b="0" i="0" u="none" strike="noStrike" kern="1200" cap="none" spc="0" baseline="0">
              <a:solidFill>
                <a:schemeClr val="accent1"/>
              </a:solidFill>
              <a:latin typeface="微软雅黑" panose="020B0503020204020204" charset="-122"/>
              <a:ea typeface="微软雅黑" panose="020B0503020204020204" charset="-122"/>
              <a:cs typeface="Arial" panose="020B0604020202020204" pitchFamily="34" charset="0"/>
            </a:endParaRPr>
          </a:p>
        </p:txBody>
      </p:sp>
    </p:spTree>
  </p:cSld>
  <p:clrMapOvr>
    <a:masterClrMapping/>
  </p:clrMapOvr>
  <p:transition advTm="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17"/>
                                        </p:tgtEl>
                                        <p:attrNameLst>
                                          <p:attrName>style.visibility</p:attrName>
                                        </p:attrNameLst>
                                      </p:cBhvr>
                                      <p:to>
                                        <p:strVal val="visible"/>
                                      </p:to>
                                    </p:set>
                                    <p:animEffect transition="in" filter="wipe(left)">
                                      <p:cBhvr>
                                        <p:cTn id="7" dur="500"/>
                                        <p:tgtEl>
                                          <p:spTgt spid="417"/>
                                        </p:tgtEl>
                                      </p:cBhvr>
                                    </p:animEffect>
                                  </p:childTnLst>
                                </p:cTn>
                              </p:par>
                            </p:childTnLst>
                          </p:cTn>
                        </p:par>
                        <p:par>
                          <p:cTn id="8" fill="hold">
                            <p:stCondLst>
                              <p:cond delay="500"/>
                            </p:stCondLst>
                            <p:childTnLst>
                              <p:par>
                                <p:cTn id="9" presetID="53" presetClass="entr" presetSubtype="16" fill="hold" grpId="0" nodeType="afterEffect">
                                  <p:stCondLst>
                                    <p:cond delay="0"/>
                                  </p:stCondLst>
                                  <p:childTnLst>
                                    <p:set>
                                      <p:cBhvr>
                                        <p:cTn id="10" dur="1" fill="hold">
                                          <p:stCondLst>
                                            <p:cond delay="0"/>
                                          </p:stCondLst>
                                        </p:cTn>
                                        <p:tgtEl>
                                          <p:spTgt spid="418"/>
                                        </p:tgtEl>
                                        <p:attrNameLst>
                                          <p:attrName>style.visibility</p:attrName>
                                        </p:attrNameLst>
                                      </p:cBhvr>
                                      <p:to>
                                        <p:strVal val="visible"/>
                                      </p:to>
                                    </p:set>
                                    <p:anim calcmode="lin" valueType="num">
                                      <p:cBhvr>
                                        <p:cTn id="11" dur="500" fill="hold"/>
                                        <p:tgtEl>
                                          <p:spTgt spid="418"/>
                                        </p:tgtEl>
                                        <p:attrNameLst>
                                          <p:attrName>ppt_w</p:attrName>
                                        </p:attrNameLst>
                                      </p:cBhvr>
                                      <p:tavLst>
                                        <p:tav tm="0">
                                          <p:val>
                                            <p:fltVal val="0"/>
                                          </p:val>
                                        </p:tav>
                                        <p:tav tm="100000">
                                          <p:val>
                                            <p:strVal val="#ppt_w"/>
                                          </p:val>
                                        </p:tav>
                                      </p:tavLst>
                                    </p:anim>
                                    <p:anim calcmode="lin" valueType="num">
                                      <p:cBhvr>
                                        <p:cTn id="12" dur="500" fill="hold"/>
                                        <p:tgtEl>
                                          <p:spTgt spid="418"/>
                                        </p:tgtEl>
                                        <p:attrNameLst>
                                          <p:attrName>ppt_h</p:attrName>
                                        </p:attrNameLst>
                                      </p:cBhvr>
                                      <p:tavLst>
                                        <p:tav tm="0">
                                          <p:val>
                                            <p:fltVal val="0"/>
                                          </p:val>
                                        </p:tav>
                                        <p:tav tm="100000">
                                          <p:val>
                                            <p:strVal val="#ppt_h"/>
                                          </p:val>
                                        </p:tav>
                                      </p:tavLst>
                                    </p:anim>
                                    <p:animEffect transition="in" filter="fade">
                                      <p:cBhvr>
                                        <p:cTn id="13" dur="500"/>
                                        <p:tgtEl>
                                          <p:spTgt spid="4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7" grpId="0"/>
      <p:bldP spid="418"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77" name="矩形"/>
          <p:cNvSpPr/>
          <p:nvPr/>
        </p:nvSpPr>
        <p:spPr>
          <a:xfrm>
            <a:off x="1494913" y="1896666"/>
            <a:ext cx="8432917" cy="2168525"/>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【例题1】下列关于法的本质与特征的表述中，不正确的是（   ）。</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A</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．法是由国家制定或认可的规范</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B</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．法是全社会成员共同意志的体现</a:t>
            </a:r>
            <a:b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b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C</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．法由统治阶级的物质生活条件所决定</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D</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．法凭借国家强制力的保障获得普遍遵行的效力</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78" name="矩形"/>
          <p:cNvSpPr/>
          <p:nvPr/>
        </p:nvSpPr>
        <p:spPr>
          <a:xfrm>
            <a:off x="1425064" y="305039"/>
            <a:ext cx="3911297" cy="453390"/>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考点1：法的本质与特征 </a:t>
            </a:r>
            <a:r>
              <a:rPr lang="zh-CN" altLang="en-US" sz="2400" b="0" i="0" u="none" strike="noStrike" kern="1200" cap="none" spc="0" baseline="0">
                <a:solidFill>
                  <a:schemeClr val="bg1"/>
                </a:solidFill>
                <a:latin typeface="微软雅黑" panose="020B0503020204020204" charset="-122"/>
                <a:ea typeface="微软雅黑" panose="020B0503020204020204" charset="-122"/>
                <a:cs typeface="Times New Roman" panose="02020603050405020304" charset="0"/>
              </a:rPr>
              <a:t>★</a:t>
            </a:r>
            <a:endParaRPr lang="zh-CN" altLang="en-US" sz="2400" b="1" i="0" u="none" strike="noStrike" kern="1200" cap="none" spc="0" baseline="0">
              <a:solidFill>
                <a:schemeClr val="bg1"/>
              </a:solidFill>
              <a:latin typeface="微软雅黑" panose="020B0503020204020204" charset="-122"/>
              <a:ea typeface="微软雅黑" panose="020B0503020204020204" charset="-122"/>
              <a:cs typeface="Times New Roman" panose="02020603050405020304" charset="0"/>
            </a:endParaRPr>
          </a:p>
        </p:txBody>
      </p:sp>
      <p:grpSp>
        <p:nvGrpSpPr>
          <p:cNvPr id="495" name="组合"/>
          <p:cNvGrpSpPr/>
          <p:nvPr/>
        </p:nvGrpSpPr>
        <p:grpSpPr>
          <a:xfrm>
            <a:off x="1626795" y="1210059"/>
            <a:ext cx="3912275" cy="603081"/>
            <a:chOff x="1626795" y="1210059"/>
            <a:chExt cx="3912275" cy="603081"/>
          </a:xfrm>
        </p:grpSpPr>
        <p:sp>
          <p:nvSpPr>
            <p:cNvPr id="79" name="矩形"/>
            <p:cNvSpPr/>
            <p:nvPr/>
          </p:nvSpPr>
          <p:spPr>
            <a:xfrm>
              <a:off x="1808552" y="1271116"/>
              <a:ext cx="3510559" cy="453390"/>
            </a:xfrm>
            <a:prstGeom prst="rect">
              <a:avLst/>
            </a:prstGeom>
            <a:noFill/>
            <a:ln w="9525" cap="flat" cmpd="sng">
              <a:noFill/>
              <a:prstDash val="solid"/>
              <a:miter/>
            </a:ln>
          </p:spPr>
          <p:txBody>
            <a:bodyPr vert="horz" wrap="non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rPr>
                <a:t>考查角度</a:t>
              </a:r>
              <a:r>
                <a:rPr lang="zh-CN" altLang="en-US" sz="2400" b="1" i="0" u="none" strike="noStrike" kern="1200" cap="none" spc="0" baseline="0">
                  <a:solidFill>
                    <a:schemeClr val="accent4"/>
                  </a:solidFill>
                  <a:latin typeface="微软雅黑" panose="020B0503020204020204" charset="-122"/>
                  <a:ea typeface="微软雅黑" panose="020B0503020204020204" charset="-122"/>
                  <a:cs typeface="微软雅黑" panose="020B0503020204020204" charset="-122"/>
                </a:rPr>
                <a:t>—</a:t>
              </a:r>
              <a:r>
                <a:rPr lang="zh-CN" altLang="en-US" sz="2000" b="1" i="0" u="none" strike="noStrike" kern="1200" cap="none" spc="0" baseline="0">
                  <a:solidFill>
                    <a:schemeClr val="accent4"/>
                  </a:solidFill>
                  <a:latin typeface="微软雅黑" panose="020B0503020204020204" charset="-122"/>
                  <a:ea typeface="微软雅黑" panose="020B0503020204020204" charset="-122"/>
                  <a:cs typeface="微软雅黑" panose="020B0503020204020204" charset="-122"/>
                </a:rPr>
                <a:t>法的本质与特征</a:t>
              </a:r>
              <a:endParaRPr lang="zh-CN" altLang="en-US" sz="2000" b="0" i="0" u="none" strike="noStrike" kern="1200" cap="none" spc="0" baseline="0">
                <a:solidFill>
                  <a:schemeClr val="accent4"/>
                </a:solidFill>
                <a:latin typeface="微软雅黑" panose="020B0503020204020204" charset="-122"/>
                <a:ea typeface="微软雅黑" panose="020B0503020204020204" charset="-122"/>
                <a:cs typeface="Arial" panose="020B0604020202020204" pitchFamily="34" charset="0"/>
              </a:endParaRPr>
            </a:p>
          </p:txBody>
        </p:sp>
        <p:sp>
          <p:nvSpPr>
            <p:cNvPr id="80" name="剪去对角的矩形"/>
            <p:cNvSpPr/>
            <p:nvPr/>
          </p:nvSpPr>
          <p:spPr>
            <a:xfrm>
              <a:off x="1626795" y="1210059"/>
              <a:ext cx="3912275" cy="603081"/>
            </a:xfrm>
            <a:prstGeom prst="snip2DiagRect">
              <a:avLst>
                <a:gd name="adj1" fmla="val 0"/>
                <a:gd name="adj2" fmla="val 16648"/>
              </a:avLst>
            </a:prstGeom>
            <a:noFill/>
            <a:ln w="25400" cap="flat" cmpd="sng">
              <a:solidFill>
                <a:srgbClr val="4BACC6"/>
              </a:solidFill>
              <a:prstDash val="solid"/>
              <a:round/>
            </a:ln>
          </p:spPr>
          <p:txBody>
            <a:bodyPr rtlCol="0" anchor="ctr"/>
            <a:lstStyle/>
            <a:p>
              <a:pPr algn="ctr"/>
            </a:p>
          </p:txBody>
        </p:sp>
      </p:grpSp>
      <p:sp>
        <p:nvSpPr>
          <p:cNvPr id="82" name="矩形"/>
          <p:cNvSpPr/>
          <p:nvPr/>
        </p:nvSpPr>
        <p:spPr>
          <a:xfrm>
            <a:off x="1430779" y="5807906"/>
            <a:ext cx="1976185" cy="493840"/>
          </a:xfrm>
          <a:prstGeom prst="rect">
            <a:avLst/>
          </a:prstGeom>
          <a:noFill/>
          <a:ln w="12700" cap="flat" cmpd="sng">
            <a:noFill/>
            <a:prstDash val="solid"/>
            <a:round/>
          </a:ln>
        </p:spPr>
        <p:txBody>
          <a:bodyPr vert="horz" wrap="square" lIns="91440" tIns="45720" rIns="91440" bIns="45720" anchor="t" anchorCtr="0">
            <a:noAutofit/>
          </a:bodyPr>
          <a:lstStyle/>
          <a:p>
            <a:pPr marL="0" indent="0" algn="l" fontAlgn="auto">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【答案】ABCD</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83" name="矩形"/>
          <p:cNvSpPr/>
          <p:nvPr/>
        </p:nvSpPr>
        <p:spPr>
          <a:xfrm>
            <a:off x="1422088" y="3928231"/>
            <a:ext cx="8432917" cy="89153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【解析】法只能是统治阶级的国家意志的体现，而非全社会成员共同意志的体现。</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fontAlgn="auto">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【答案】B</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84" name="矩形"/>
          <p:cNvSpPr/>
          <p:nvPr/>
        </p:nvSpPr>
        <p:spPr>
          <a:xfrm>
            <a:off x="1436125" y="5016983"/>
            <a:ext cx="8982600" cy="922020"/>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【例题2】下列各项中，属于法的特征的有（   ）。</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fontAlgn="auto">
              <a:lnSpc>
                <a:spcPct val="150000"/>
              </a:lnSpc>
              <a:spcBef>
                <a:spcPts val="0"/>
              </a:spcBef>
              <a:spcAft>
                <a:spcPts val="0"/>
              </a:spcAft>
              <a:buNone/>
            </a:pP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A</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．国家意志性	　　</a:t>
            </a: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B</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．强制性　　</a:t>
            </a: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C</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．规范性　　</a:t>
            </a:r>
            <a:r>
              <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D</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．明确公开性和普遍约束性</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advTm="0">
        <p14:flash/>
      </p:transition>
    </mc:Choice>
    <mc:Fallback>
      <p:transition spd="slow" advTm="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95"/>
                                        </p:tgtEl>
                                        <p:attrNameLst>
                                          <p:attrName>style.visibility</p:attrName>
                                        </p:attrNameLst>
                                      </p:cBhvr>
                                      <p:to>
                                        <p:strVal val="visible"/>
                                      </p:to>
                                    </p:set>
                                    <p:animEffect transition="in" filter="fade">
                                      <p:cBhvr>
                                        <p:cTn id="7" dur="1000"/>
                                        <p:tgtEl>
                                          <p:spTgt spid="495"/>
                                        </p:tgtEl>
                                      </p:cBhvr>
                                    </p:animEffect>
                                    <p:anim calcmode="lin" valueType="num">
                                      <p:cBhvr>
                                        <p:cTn id="8" dur="1000" fill="hold"/>
                                        <p:tgtEl>
                                          <p:spTgt spid="495"/>
                                        </p:tgtEl>
                                        <p:attrNameLst>
                                          <p:attrName>ppt_x</p:attrName>
                                        </p:attrNameLst>
                                      </p:cBhvr>
                                      <p:tavLst>
                                        <p:tav tm="0">
                                          <p:val>
                                            <p:strVal val="#ppt_x"/>
                                          </p:val>
                                        </p:tav>
                                        <p:tav tm="100000">
                                          <p:val>
                                            <p:strVal val="#ppt_x"/>
                                          </p:val>
                                        </p:tav>
                                      </p:tavLst>
                                    </p:anim>
                                    <p:anim calcmode="lin" valueType="num">
                                      <p:cBhvr>
                                        <p:cTn id="9" dur="1000" fill="hold"/>
                                        <p:tgtEl>
                                          <p:spTgt spid="49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7"/>
                                        </p:tgtEl>
                                        <p:attrNameLst>
                                          <p:attrName>style.visibility</p:attrName>
                                        </p:attrNameLst>
                                      </p:cBhvr>
                                      <p:to>
                                        <p:strVal val="visible"/>
                                      </p:to>
                                    </p:set>
                                    <p:animEffect transition="in" filter="fade">
                                      <p:cBhvr>
                                        <p:cTn id="14" dur="1000"/>
                                        <p:tgtEl>
                                          <p:spTgt spid="77"/>
                                        </p:tgtEl>
                                      </p:cBhvr>
                                    </p:animEffect>
                                    <p:anim calcmode="lin" valueType="num">
                                      <p:cBhvr>
                                        <p:cTn id="15" dur="1000" fill="hold"/>
                                        <p:tgtEl>
                                          <p:spTgt spid="77"/>
                                        </p:tgtEl>
                                        <p:attrNameLst>
                                          <p:attrName>ppt_x</p:attrName>
                                        </p:attrNameLst>
                                      </p:cBhvr>
                                      <p:tavLst>
                                        <p:tav tm="0">
                                          <p:val>
                                            <p:strVal val="#ppt_x"/>
                                          </p:val>
                                        </p:tav>
                                        <p:tav tm="100000">
                                          <p:val>
                                            <p:strVal val="#ppt_x"/>
                                          </p:val>
                                        </p:tav>
                                      </p:tavLst>
                                    </p:anim>
                                    <p:anim calcmode="lin" valueType="num">
                                      <p:cBhvr>
                                        <p:cTn id="16" dur="1000" fill="hold"/>
                                        <p:tgtEl>
                                          <p:spTgt spid="7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3"/>
                                        </p:tgtEl>
                                        <p:attrNameLst>
                                          <p:attrName>style.visibility</p:attrName>
                                        </p:attrNameLst>
                                      </p:cBhvr>
                                      <p:to>
                                        <p:strVal val="visible"/>
                                      </p:to>
                                    </p:set>
                                    <p:animEffect transition="in" filter="fade">
                                      <p:cBhvr>
                                        <p:cTn id="21" dur="1000"/>
                                        <p:tgtEl>
                                          <p:spTgt spid="83"/>
                                        </p:tgtEl>
                                      </p:cBhvr>
                                    </p:animEffect>
                                    <p:anim calcmode="lin" valueType="num">
                                      <p:cBhvr>
                                        <p:cTn id="22" dur="1000" fill="hold"/>
                                        <p:tgtEl>
                                          <p:spTgt spid="83"/>
                                        </p:tgtEl>
                                        <p:attrNameLst>
                                          <p:attrName>ppt_x</p:attrName>
                                        </p:attrNameLst>
                                      </p:cBhvr>
                                      <p:tavLst>
                                        <p:tav tm="0">
                                          <p:val>
                                            <p:strVal val="#ppt_x"/>
                                          </p:val>
                                        </p:tav>
                                        <p:tav tm="100000">
                                          <p:val>
                                            <p:strVal val="#ppt_x"/>
                                          </p:val>
                                        </p:tav>
                                      </p:tavLst>
                                    </p:anim>
                                    <p:anim calcmode="lin" valueType="num">
                                      <p:cBhvr>
                                        <p:cTn id="23" dur="1000" fill="hold"/>
                                        <p:tgtEl>
                                          <p:spTgt spid="8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4"/>
                                        </p:tgtEl>
                                        <p:attrNameLst>
                                          <p:attrName>style.visibility</p:attrName>
                                        </p:attrNameLst>
                                      </p:cBhvr>
                                      <p:to>
                                        <p:strVal val="visible"/>
                                      </p:to>
                                    </p:set>
                                    <p:animEffect transition="in" filter="fade">
                                      <p:cBhvr>
                                        <p:cTn id="28" dur="1000"/>
                                        <p:tgtEl>
                                          <p:spTgt spid="84"/>
                                        </p:tgtEl>
                                      </p:cBhvr>
                                    </p:animEffect>
                                    <p:anim calcmode="lin" valueType="num">
                                      <p:cBhvr>
                                        <p:cTn id="29" dur="1000" fill="hold"/>
                                        <p:tgtEl>
                                          <p:spTgt spid="84"/>
                                        </p:tgtEl>
                                        <p:attrNameLst>
                                          <p:attrName>ppt_x</p:attrName>
                                        </p:attrNameLst>
                                      </p:cBhvr>
                                      <p:tavLst>
                                        <p:tav tm="0">
                                          <p:val>
                                            <p:strVal val="#ppt_x"/>
                                          </p:val>
                                        </p:tav>
                                        <p:tav tm="100000">
                                          <p:val>
                                            <p:strVal val="#ppt_x"/>
                                          </p:val>
                                        </p:tav>
                                      </p:tavLst>
                                    </p:anim>
                                    <p:anim calcmode="lin" valueType="num">
                                      <p:cBhvr>
                                        <p:cTn id="30" dur="1000" fill="hold"/>
                                        <p:tgtEl>
                                          <p:spTgt spid="84"/>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2"/>
                                        </p:tgtEl>
                                        <p:attrNameLst>
                                          <p:attrName>style.visibility</p:attrName>
                                        </p:attrNameLst>
                                      </p:cBhvr>
                                      <p:to>
                                        <p:strVal val="visible"/>
                                      </p:to>
                                    </p:set>
                                    <p:animEffect transition="in" filter="fade">
                                      <p:cBhvr>
                                        <p:cTn id="35" dur="1000"/>
                                        <p:tgtEl>
                                          <p:spTgt spid="82"/>
                                        </p:tgtEl>
                                      </p:cBhvr>
                                    </p:animEffect>
                                    <p:anim calcmode="lin" valueType="num">
                                      <p:cBhvr>
                                        <p:cTn id="36" dur="1000" fill="hold"/>
                                        <p:tgtEl>
                                          <p:spTgt spid="82"/>
                                        </p:tgtEl>
                                        <p:attrNameLst>
                                          <p:attrName>ppt_x</p:attrName>
                                        </p:attrNameLst>
                                      </p:cBhvr>
                                      <p:tavLst>
                                        <p:tav tm="0">
                                          <p:val>
                                            <p:strVal val="#ppt_x"/>
                                          </p:val>
                                        </p:tav>
                                        <p:tav tm="100000">
                                          <p:val>
                                            <p:strVal val="#ppt_x"/>
                                          </p:val>
                                        </p:tav>
                                      </p:tavLst>
                                    </p:anim>
                                    <p:anim calcmode="lin" valueType="num">
                                      <p:cBhvr>
                                        <p:cTn id="37" dur="1000" fill="hold"/>
                                        <p:tgtEl>
                                          <p:spTgt spid="8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animBg="1"/>
      <p:bldP spid="495" grpId="0" animBg="1"/>
      <p:bldP spid="82" grpId="0" animBg="1"/>
      <p:bldP spid="83" grpId="0" animBg="1"/>
      <p:bldP spid="8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88" name="矩形"/>
          <p:cNvSpPr/>
          <p:nvPr/>
        </p:nvSpPr>
        <p:spPr>
          <a:xfrm>
            <a:off x="900247" y="428399"/>
            <a:ext cx="722814" cy="584775"/>
          </a:xfrm>
          <a:prstGeom prst="rect">
            <a:avLst/>
          </a:prstGeom>
          <a:noFill/>
          <a:ln w="9525" cap="flat" cmpd="sng">
            <a:noFill/>
            <a:prstDash val="solid"/>
            <a:miter/>
          </a:ln>
        </p:spPr>
        <p:txBody>
          <a:bodyPr rtlCol="0" anchor="ctr"/>
          <a:lstStyle/>
          <a:p>
            <a:pPr algn="ctr"/>
          </a:p>
        </p:txBody>
      </p:sp>
      <p:sp>
        <p:nvSpPr>
          <p:cNvPr id="89" name="矩形"/>
          <p:cNvSpPr/>
          <p:nvPr/>
        </p:nvSpPr>
        <p:spPr>
          <a:xfrm>
            <a:off x="1425064" y="305039"/>
            <a:ext cx="4411963" cy="45339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考点2：法的分类和渊源</a:t>
            </a:r>
            <a:r>
              <a:rPr lang="en-US" altLang="zh-CN"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grpSp>
        <p:nvGrpSpPr>
          <p:cNvPr id="93" name="组合"/>
          <p:cNvGrpSpPr/>
          <p:nvPr/>
        </p:nvGrpSpPr>
        <p:grpSpPr>
          <a:xfrm>
            <a:off x="1041402" y="1389856"/>
            <a:ext cx="3589875" cy="601906"/>
            <a:chOff x="1041402" y="1389856"/>
            <a:chExt cx="3589875" cy="601906"/>
          </a:xfrm>
        </p:grpSpPr>
        <p:sp>
          <p:nvSpPr>
            <p:cNvPr id="90" name="圆角矩形"/>
            <p:cNvSpPr/>
            <p:nvPr/>
          </p:nvSpPr>
          <p:spPr>
            <a:xfrm>
              <a:off x="1041402" y="1396999"/>
              <a:ext cx="3589875" cy="594763"/>
            </a:xfrm>
            <a:prstGeom prst="roundRect">
              <a:avLst>
                <a:gd name="adj" fmla="val 50000"/>
              </a:avLst>
            </a:prstGeom>
            <a:noFill/>
            <a:ln w="12700" cap="flat" cmpd="sng">
              <a:solidFill>
                <a:srgbClr val="00AAB7"/>
              </a:solidFill>
              <a:prstDash val="dash"/>
              <a:round/>
            </a:ln>
          </p:spPr>
          <p:txBody>
            <a:bodyPr rtlCol="0" anchor="ctr"/>
            <a:lstStyle/>
            <a:p>
              <a:pPr algn="ctr"/>
            </a:p>
          </p:txBody>
        </p:sp>
        <p:sp>
          <p:nvSpPr>
            <p:cNvPr id="91" name="流程图: 离页连接符"/>
            <p:cNvSpPr/>
            <p:nvPr/>
          </p:nvSpPr>
          <p:spPr>
            <a:xfrm>
              <a:off x="1365304" y="1389856"/>
              <a:ext cx="884759" cy="601906"/>
            </a:xfrm>
            <a:prstGeom prst="flowChartOffpageConnector">
              <a:avLst/>
            </a:prstGeom>
            <a:solidFill>
              <a:schemeClr val="accent4"/>
            </a:solidFill>
            <a:ln w="12700" cap="flat" cmpd="sng">
              <a:noFill/>
              <a:prstDash val="solid"/>
              <a:round/>
            </a:ln>
          </p:spPr>
          <p:txBody>
            <a:bodyPr vert="horz" wrap="square" lIns="91440" tIns="108000" rIns="91440" bIns="45720" anchor="ctr" anchorCtr="0">
              <a:noAutofit/>
            </a:bodyPr>
            <a:lstStyle/>
            <a:p>
              <a:pPr marL="0" indent="0" algn="ctr" fontAlgn="auto">
                <a:lnSpc>
                  <a:spcPct val="100000"/>
                </a:lnSpc>
                <a:spcBef>
                  <a:spcPts val="0"/>
                </a:spcBef>
                <a:spcAft>
                  <a:spcPts val="0"/>
                </a:spcAft>
                <a:buNone/>
              </a:pPr>
              <a:r>
                <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rPr>
                <a:t>（一）</a:t>
              </a:r>
              <a:endPar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endParaRPr>
            </a:p>
          </p:txBody>
        </p:sp>
        <p:sp>
          <p:nvSpPr>
            <p:cNvPr id="92" name="矩形"/>
            <p:cNvSpPr/>
            <p:nvPr/>
          </p:nvSpPr>
          <p:spPr>
            <a:xfrm>
              <a:off x="2498585" y="1432770"/>
              <a:ext cx="1614804" cy="520065"/>
            </a:xfrm>
            <a:prstGeom prst="rect">
              <a:avLst/>
            </a:prstGeom>
            <a:noFill/>
            <a:ln w="9525" cap="flat" cmpd="sng">
              <a:noFill/>
              <a:prstDash val="solid"/>
              <a:miter/>
            </a:ln>
          </p:spPr>
          <p:txBody>
            <a:bodyPr vert="horz" wrap="none" lIns="91440" tIns="45720" rIns="91440" bIns="45720" anchor="t" anchorCtr="0">
              <a:spAutoFit/>
            </a:bodyPr>
            <a:lstStyle/>
            <a:p>
              <a:pPr marL="0" indent="0" algn="l" fontAlgn="auto">
                <a:lnSpc>
                  <a:spcPct val="100000"/>
                </a:lnSpc>
                <a:spcBef>
                  <a:spcPts val="0"/>
                </a:spcBef>
                <a:spcAft>
                  <a:spcPts val="0"/>
                </a:spcAft>
                <a:buNone/>
              </a:pPr>
              <a:r>
                <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rPr>
                <a:t>法的分类</a:t>
              </a:r>
              <a:endPar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endParaRPr>
            </a:p>
          </p:txBody>
        </p:sp>
      </p:grpSp>
      <p:sp>
        <p:nvSpPr>
          <p:cNvPr id="94" name="矩形"/>
          <p:cNvSpPr/>
          <p:nvPr/>
        </p:nvSpPr>
        <p:spPr>
          <a:xfrm>
            <a:off x="4950726" y="1391116"/>
            <a:ext cx="4911161" cy="386715"/>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20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根据不同的标准，可以对法作不同的分类</a:t>
            </a:r>
            <a:endParaRPr lang="zh-CN" altLang="en-US" sz="20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graphicFrame>
        <p:nvGraphicFramePr>
          <p:cNvPr id="95" name="表格"/>
          <p:cNvGraphicFramePr>
            <a:graphicFrameLocks noGrp="1"/>
          </p:cNvGraphicFramePr>
          <p:nvPr/>
        </p:nvGraphicFramePr>
        <p:xfrm>
          <a:off x="454262" y="2239581"/>
          <a:ext cx="11249977" cy="4169473"/>
        </p:xfrm>
        <a:graphic>
          <a:graphicData uri="http://schemas.openxmlformats.org/drawingml/2006/table">
            <a:tbl>
              <a:tblPr firstRow="1" bandRow="1">
                <a:noFill/>
                <a:tableStyleId>{755CEA86-C3AF-457B-9167-5FB03DB7F243}</a:tableStyleId>
              </a:tblPr>
              <a:tblGrid>
                <a:gridCol w="2997568"/>
                <a:gridCol w="1094651"/>
                <a:gridCol w="7157758"/>
              </a:tblGrid>
              <a:tr h="256971">
                <a:tc>
                  <a:txBody>
                    <a:bodyPr/>
                    <a:lstStyle/>
                    <a:p>
                      <a:pPr marL="0" indent="0" algn="ctr">
                        <a:lnSpc>
                          <a:spcPct val="150000"/>
                        </a:lnSpc>
                        <a:spcBef>
                          <a:spcPts val="200"/>
                        </a:spcBef>
                        <a:spcAft>
                          <a:spcPts val="200"/>
                        </a:spcAft>
                        <a:buNone/>
                      </a:pPr>
                      <a:r>
                        <a:rPr lang="zh-CN" altLang="en-US" sz="1800" u="none" strike="noStrike" kern="0" cap="none" spc="0" baseline="0"/>
                        <a:t>分类依据</a:t>
                      </a:r>
                      <a:endParaRPr lang="zh-CN" altLang="en-US" sz="1800" u="none" strike="noStrike" kern="0" cap="none" spc="0" baseline="0"/>
                    </a:p>
                  </a:txBody>
                  <a:tcPr marL="68580" marR="68580" marT="0" marB="0" anchor="ctr"/>
                </a:tc>
                <a:tc>
                  <a:txBody>
                    <a:bodyPr/>
                    <a:lstStyle/>
                    <a:p>
                      <a:pPr marL="0" indent="0" algn="ctr">
                        <a:lnSpc>
                          <a:spcPct val="150000"/>
                        </a:lnSpc>
                        <a:spcBef>
                          <a:spcPts val="200"/>
                        </a:spcBef>
                        <a:spcAft>
                          <a:spcPts val="200"/>
                        </a:spcAft>
                        <a:buNone/>
                      </a:pPr>
                      <a:r>
                        <a:rPr lang="zh-CN" altLang="en-US" sz="1800" u="none" strike="noStrike" kern="0" cap="none" spc="0" baseline="0"/>
                        <a:t>类别</a:t>
                      </a:r>
                      <a:endParaRPr lang="zh-CN" altLang="en-US" sz="1800" u="none" strike="noStrike" kern="0" cap="none" spc="0" baseline="0"/>
                    </a:p>
                  </a:txBody>
                  <a:tcPr marL="68580" marR="68580" marT="0" marB="0" anchor="ctr"/>
                </a:tc>
                <a:tc>
                  <a:txBody>
                    <a:bodyPr/>
                    <a:lstStyle/>
                    <a:p>
                      <a:pPr marL="0" indent="0" algn="ctr">
                        <a:lnSpc>
                          <a:spcPct val="150000"/>
                        </a:lnSpc>
                        <a:spcBef>
                          <a:spcPts val="200"/>
                        </a:spcBef>
                        <a:spcAft>
                          <a:spcPts val="200"/>
                        </a:spcAft>
                        <a:buNone/>
                      </a:pPr>
                      <a:r>
                        <a:rPr lang="zh-CN" altLang="en-US" sz="1800" u="none" strike="noStrike" kern="0" cap="none" spc="0" baseline="0"/>
                        <a:t>内容</a:t>
                      </a:r>
                      <a:endParaRPr lang="zh-CN" altLang="en-US" sz="1800" u="none" strike="noStrike" kern="0" cap="none" spc="0" baseline="0"/>
                    </a:p>
                  </a:txBody>
                  <a:tcPr marL="68580" marR="68580" marT="0" marB="0" anchor="ctr"/>
                </a:tc>
              </a:tr>
              <a:tr h="304800">
                <a:tc rowSpan="2">
                  <a:txBody>
                    <a:bodyPr/>
                    <a:lstStyle/>
                    <a:p>
                      <a:pPr marL="0" indent="12700" algn="just">
                        <a:lnSpc>
                          <a:spcPct val="150000"/>
                        </a:lnSpc>
                        <a:spcBef>
                          <a:spcPts val="200"/>
                        </a:spcBef>
                        <a:spcAft>
                          <a:spcPts val="200"/>
                        </a:spcAft>
                        <a:buNone/>
                      </a:pPr>
                      <a:r>
                        <a:rPr lang="zh-CN" altLang="en-US" sz="1800" u="none" strike="noStrike" kern="100" cap="none" spc="0" baseline="0"/>
                        <a:t>（1）根据法的内容、效力和制定程序分类</a:t>
                      </a:r>
                      <a:endParaRPr lang="zh-CN" altLang="en-US" sz="1800" u="none" strike="noStrike" kern="100" cap="none" spc="0" baseline="0"/>
                    </a:p>
                  </a:txBody>
                  <a:tcPr marL="68580" marR="68580" marT="0" marB="0" anchor="ctr"/>
                </a:tc>
                <a:tc>
                  <a:txBody>
                    <a:bodyPr/>
                    <a:lstStyle/>
                    <a:p>
                      <a:pPr marL="0" indent="0" algn="ctr">
                        <a:lnSpc>
                          <a:spcPct val="150000"/>
                        </a:lnSpc>
                        <a:spcBef>
                          <a:spcPts val="200"/>
                        </a:spcBef>
                        <a:spcAft>
                          <a:spcPts val="200"/>
                        </a:spcAft>
                        <a:buNone/>
                      </a:pPr>
                      <a:r>
                        <a:rPr lang="zh-CN" altLang="en-US" sz="1800" u="none" strike="noStrike" kern="100" cap="none" spc="0" baseline="0"/>
                        <a:t>根本法</a:t>
                      </a:r>
                      <a:endParaRPr lang="zh-CN" altLang="en-US" sz="1800" u="none" strike="noStrike" kern="100" cap="none" spc="0" baseline="0"/>
                    </a:p>
                  </a:txBody>
                  <a:tcPr marL="68580" marR="68580" marT="0" marB="0" anchor="ctr"/>
                </a:tc>
                <a:tc>
                  <a:txBody>
                    <a:bodyPr/>
                    <a:lstStyle/>
                    <a:p>
                      <a:pPr marL="0" indent="12700" algn="just">
                        <a:lnSpc>
                          <a:spcPct val="150000"/>
                        </a:lnSpc>
                        <a:spcBef>
                          <a:spcPts val="200"/>
                        </a:spcBef>
                        <a:spcAft>
                          <a:spcPts val="200"/>
                        </a:spcAft>
                        <a:buNone/>
                      </a:pPr>
                      <a:r>
                        <a:rPr lang="zh-CN" altLang="en-US" sz="1800" u="none" strike="noStrike" kern="100" cap="none" spc="0" baseline="0">
                          <a:highlight>
                            <a:srgbClr val="FFFF00"/>
                          </a:highlight>
                        </a:rPr>
                        <a:t>宪法</a:t>
                      </a:r>
                      <a:endParaRPr lang="zh-CN" altLang="en-US" sz="1800" u="none" strike="noStrike" kern="100" cap="none" spc="0" baseline="0">
                        <a:highlight>
                          <a:srgbClr val="FFFF00"/>
                        </a:highlight>
                      </a:endParaRPr>
                    </a:p>
                  </a:txBody>
                  <a:tcPr marL="68580" marR="68580" marT="0" marB="0" anchor="ctr"/>
                </a:tc>
              </a:tr>
              <a:tr h="466153">
                <a:tc vMerge="1">
                  <a:tcPr marL="68580" marR="68580" marT="0" marB="0" anchor="ctr"/>
                </a:tc>
                <a:tc>
                  <a:txBody>
                    <a:bodyPr/>
                    <a:lstStyle/>
                    <a:p>
                      <a:pPr marL="0" indent="0" algn="ctr">
                        <a:lnSpc>
                          <a:spcPct val="150000"/>
                        </a:lnSpc>
                        <a:spcBef>
                          <a:spcPts val="200"/>
                        </a:spcBef>
                        <a:spcAft>
                          <a:spcPts val="200"/>
                        </a:spcAft>
                        <a:buNone/>
                      </a:pPr>
                      <a:r>
                        <a:rPr lang="zh-CN" altLang="en-US" sz="1800" u="none" strike="noStrike" kern="100" cap="none" spc="0" baseline="0"/>
                        <a:t>普通法</a:t>
                      </a:r>
                      <a:endParaRPr lang="zh-CN" altLang="en-US" sz="1800" u="none" strike="noStrike" kern="100" cap="none" spc="0" baseline="0"/>
                    </a:p>
                  </a:txBody>
                  <a:tcPr marL="68580" marR="68580" marT="0" marB="0" anchor="ctr"/>
                </a:tc>
                <a:tc>
                  <a:txBody>
                    <a:bodyPr/>
                    <a:lstStyle/>
                    <a:p>
                      <a:pPr marL="0" indent="12700" algn="just">
                        <a:lnSpc>
                          <a:spcPct val="150000"/>
                        </a:lnSpc>
                        <a:spcBef>
                          <a:spcPts val="200"/>
                        </a:spcBef>
                        <a:spcAft>
                          <a:spcPts val="200"/>
                        </a:spcAft>
                        <a:buNone/>
                      </a:pPr>
                      <a:r>
                        <a:rPr lang="zh-CN" altLang="en-US" sz="1800" u="none" strike="noStrike" kern="100" cap="none" spc="0" baseline="0"/>
                        <a:t>宪法以外的所有法律</a:t>
                      </a:r>
                      <a:endParaRPr lang="zh-CN" altLang="en-US" sz="1800" u="none" strike="noStrike" kern="100" cap="none" spc="0" baseline="0"/>
                    </a:p>
                  </a:txBody>
                  <a:tcPr marL="68580" marR="68580" marT="0" marB="0" anchor="ctr"/>
                </a:tc>
              </a:tr>
              <a:tr h="490054">
                <a:tc rowSpan="2">
                  <a:txBody>
                    <a:bodyPr/>
                    <a:lstStyle/>
                    <a:p>
                      <a:pPr marL="0" indent="12700" algn="just">
                        <a:lnSpc>
                          <a:spcPct val="150000"/>
                        </a:lnSpc>
                        <a:spcBef>
                          <a:spcPts val="200"/>
                        </a:spcBef>
                        <a:spcAft>
                          <a:spcPts val="200"/>
                        </a:spcAft>
                        <a:buNone/>
                      </a:pPr>
                      <a:r>
                        <a:rPr lang="zh-CN" altLang="en-US" sz="1800" u="none" strike="noStrike" kern="100" cap="none" spc="0" baseline="0"/>
                        <a:t>（2）根据法的空间效力、时间效力或对人的效力分类</a:t>
                      </a:r>
                      <a:endParaRPr lang="zh-CN" altLang="en-US" sz="1800" u="none" strike="noStrike" kern="100" cap="none" spc="0" baseline="0"/>
                    </a:p>
                  </a:txBody>
                  <a:tcPr marL="68580" marR="68580" marT="0" marB="0" anchor="ctr"/>
                </a:tc>
                <a:tc>
                  <a:txBody>
                    <a:bodyPr/>
                    <a:lstStyle/>
                    <a:p>
                      <a:pPr marL="0" indent="0" algn="ctr">
                        <a:lnSpc>
                          <a:spcPct val="150000"/>
                        </a:lnSpc>
                        <a:spcBef>
                          <a:spcPts val="200"/>
                        </a:spcBef>
                        <a:spcAft>
                          <a:spcPts val="200"/>
                        </a:spcAft>
                        <a:buNone/>
                      </a:pPr>
                      <a:r>
                        <a:rPr lang="zh-CN" altLang="en-US" sz="1800" u="none" strike="noStrike" kern="100" cap="none" spc="0" baseline="0"/>
                        <a:t>一般法</a:t>
                      </a:r>
                      <a:endParaRPr lang="zh-CN" altLang="en-US" sz="1800" u="none" strike="noStrike" kern="100" cap="none" spc="0" baseline="0"/>
                    </a:p>
                  </a:txBody>
                  <a:tcPr marL="68580" marR="68580" marT="0" marB="0" anchor="ctr"/>
                </a:tc>
                <a:tc>
                  <a:txBody>
                    <a:bodyPr/>
                    <a:lstStyle/>
                    <a:p>
                      <a:pPr marL="0" indent="12700" algn="just">
                        <a:lnSpc>
                          <a:spcPct val="150000"/>
                        </a:lnSpc>
                        <a:spcBef>
                          <a:spcPts val="200"/>
                        </a:spcBef>
                        <a:spcAft>
                          <a:spcPts val="200"/>
                        </a:spcAft>
                        <a:buNone/>
                      </a:pPr>
                      <a:r>
                        <a:rPr lang="zh-CN" altLang="en-US" sz="1800" u="none" strike="noStrike" kern="100" cap="none" spc="0" baseline="0"/>
                        <a:t>在一国领域内对一般自然人、法人、组织和一般事项都普遍适用的法律</a:t>
                      </a:r>
                      <a:endParaRPr lang="zh-CN" altLang="en-US" sz="1800" u="none" strike="noStrike" kern="100" cap="none" spc="0" baseline="0"/>
                    </a:p>
                  </a:txBody>
                  <a:tcPr marL="68580" marR="68580" marT="0" marB="0" anchor="ctr"/>
                </a:tc>
              </a:tr>
              <a:tr h="490054">
                <a:tc vMerge="1">
                  <a:tcPr marL="68580" marR="68580" marT="0" marB="0" anchor="ctr"/>
                </a:tc>
                <a:tc>
                  <a:txBody>
                    <a:bodyPr/>
                    <a:lstStyle/>
                    <a:p>
                      <a:pPr marL="0" indent="0" algn="ctr">
                        <a:lnSpc>
                          <a:spcPct val="150000"/>
                        </a:lnSpc>
                        <a:spcBef>
                          <a:spcPts val="200"/>
                        </a:spcBef>
                        <a:spcAft>
                          <a:spcPts val="200"/>
                        </a:spcAft>
                        <a:buNone/>
                      </a:pPr>
                      <a:r>
                        <a:rPr lang="zh-CN" altLang="en-US" sz="1800" u="none" strike="noStrike" kern="100" cap="none" spc="0" baseline="0"/>
                        <a:t>特别法</a:t>
                      </a:r>
                      <a:endParaRPr lang="zh-CN" altLang="en-US" sz="1800" u="none" strike="noStrike" kern="100" cap="none" spc="0" baseline="0"/>
                    </a:p>
                  </a:txBody>
                  <a:tcPr marL="68580" marR="68580" marT="0" marB="0" anchor="ctr"/>
                </a:tc>
                <a:tc>
                  <a:txBody>
                    <a:bodyPr/>
                    <a:lstStyle/>
                    <a:p>
                      <a:pPr marL="0" indent="12700" algn="just">
                        <a:lnSpc>
                          <a:spcPct val="150000"/>
                        </a:lnSpc>
                        <a:spcBef>
                          <a:spcPts val="200"/>
                        </a:spcBef>
                        <a:spcAft>
                          <a:spcPts val="200"/>
                        </a:spcAft>
                        <a:buNone/>
                      </a:pPr>
                      <a:r>
                        <a:rPr lang="zh-CN" altLang="en-US" sz="1800" u="none" strike="noStrike" kern="100" cap="none" spc="0" baseline="0"/>
                        <a:t>只在一国的特定地域内或只对特定主体或在特定时期内或对特定事项有效的法律</a:t>
                      </a:r>
                      <a:endParaRPr lang="zh-CN" altLang="en-US" sz="1800" u="none" strike="noStrike" kern="100" cap="none" spc="0" baseline="0"/>
                    </a:p>
                  </a:txBody>
                  <a:tcPr marL="68580" marR="68580" marT="0" marB="0" anchor="ctr"/>
                </a:tc>
              </a:tr>
              <a:tr h="256971">
                <a:tc rowSpan="2">
                  <a:txBody>
                    <a:bodyPr/>
                    <a:lstStyle/>
                    <a:p>
                      <a:pPr marL="0" indent="12700" algn="just">
                        <a:lnSpc>
                          <a:spcPct val="150000"/>
                        </a:lnSpc>
                        <a:spcBef>
                          <a:spcPts val="200"/>
                        </a:spcBef>
                        <a:spcAft>
                          <a:spcPts val="200"/>
                        </a:spcAft>
                        <a:buNone/>
                      </a:pPr>
                      <a:r>
                        <a:rPr lang="zh-CN" altLang="en-US" sz="1800" u="none" strike="noStrike" kern="100" cap="none" spc="0" baseline="0"/>
                        <a:t>（3）根据法的内容分类</a:t>
                      </a:r>
                      <a:endParaRPr lang="zh-CN" altLang="en-US" sz="1800" u="none" strike="noStrike" kern="100" cap="none" spc="0" baseline="0"/>
                    </a:p>
                  </a:txBody>
                  <a:tcPr marL="68580" marR="68580" marT="0" marB="0" anchor="ctr"/>
                </a:tc>
                <a:tc>
                  <a:txBody>
                    <a:bodyPr/>
                    <a:lstStyle/>
                    <a:p>
                      <a:pPr marL="0" indent="0" algn="ctr">
                        <a:lnSpc>
                          <a:spcPct val="150000"/>
                        </a:lnSpc>
                        <a:spcBef>
                          <a:spcPts val="200"/>
                        </a:spcBef>
                        <a:spcAft>
                          <a:spcPts val="200"/>
                        </a:spcAft>
                        <a:buNone/>
                      </a:pPr>
                      <a:r>
                        <a:rPr lang="zh-CN" altLang="en-US" sz="1800" u="none" strike="noStrike" kern="100" cap="none" spc="0" baseline="0"/>
                        <a:t>实体法</a:t>
                      </a:r>
                      <a:endParaRPr lang="zh-CN" altLang="en-US" sz="1800" u="none" strike="noStrike" kern="100" cap="none" spc="0" baseline="0"/>
                    </a:p>
                  </a:txBody>
                  <a:tcPr marL="68580" marR="68580" marT="0" marB="0" anchor="ctr"/>
                </a:tc>
                <a:tc>
                  <a:txBody>
                    <a:bodyPr/>
                    <a:lstStyle/>
                    <a:p>
                      <a:pPr marL="0" indent="12700" algn="just">
                        <a:lnSpc>
                          <a:spcPct val="150000"/>
                        </a:lnSpc>
                        <a:spcBef>
                          <a:spcPts val="200"/>
                        </a:spcBef>
                        <a:spcAft>
                          <a:spcPts val="200"/>
                        </a:spcAft>
                        <a:buNone/>
                      </a:pPr>
                      <a:r>
                        <a:rPr lang="zh-CN" altLang="en-US" sz="1800" u="none" strike="noStrike" kern="100" cap="none" spc="0" baseline="0"/>
                        <a:t>具体规定法律主体的权利和义务的法律，如《民法典》</a:t>
                      </a:r>
                      <a:endParaRPr lang="zh-CN" altLang="en-US" sz="1800" u="none" strike="noStrike" kern="100" cap="none" spc="0" baseline="0"/>
                    </a:p>
                  </a:txBody>
                  <a:tcPr marL="68580" marR="68580" marT="0" marB="0" anchor="ctr"/>
                </a:tc>
              </a:tr>
              <a:tr h="490054">
                <a:tc vMerge="1">
                  <a:tcPr marL="68580" marR="68580" marT="0" marB="0" anchor="ctr"/>
                </a:tc>
                <a:tc>
                  <a:txBody>
                    <a:bodyPr/>
                    <a:lstStyle/>
                    <a:p>
                      <a:pPr marL="0" indent="0" algn="ctr">
                        <a:lnSpc>
                          <a:spcPct val="150000"/>
                        </a:lnSpc>
                        <a:spcBef>
                          <a:spcPts val="200"/>
                        </a:spcBef>
                        <a:spcAft>
                          <a:spcPts val="200"/>
                        </a:spcAft>
                        <a:buNone/>
                      </a:pPr>
                      <a:r>
                        <a:rPr lang="zh-CN" altLang="en-US" sz="1800" u="none" strike="noStrike" kern="100" cap="none" spc="0" baseline="0"/>
                        <a:t>程序法</a:t>
                      </a:r>
                      <a:endParaRPr lang="zh-CN" altLang="en-US" sz="1800" u="none" strike="noStrike" kern="100" cap="none" spc="0" baseline="0"/>
                    </a:p>
                  </a:txBody>
                  <a:tcPr marL="68580" marR="68580" marT="0" marB="0" anchor="ctr"/>
                </a:tc>
                <a:tc>
                  <a:txBody>
                    <a:bodyPr/>
                    <a:lstStyle/>
                    <a:p>
                      <a:pPr marL="0" indent="12700" algn="just">
                        <a:lnSpc>
                          <a:spcPct val="150000"/>
                        </a:lnSpc>
                        <a:spcBef>
                          <a:spcPts val="200"/>
                        </a:spcBef>
                        <a:spcAft>
                          <a:spcPts val="200"/>
                        </a:spcAft>
                        <a:buNone/>
                      </a:pPr>
                      <a:r>
                        <a:rPr lang="zh-CN" altLang="en-US" sz="1800" u="none" strike="noStrike" kern="100" cap="none" spc="0" baseline="0"/>
                        <a:t>是为了保障法律主体实体权利和义务的实现而制定的关于程序方面的法律，如《中华人民共和国民事诉讼法》</a:t>
                      </a:r>
                      <a:endParaRPr lang="zh-CN" altLang="en-US" sz="1800" u="none" strike="noStrike" kern="100" cap="none" spc="0" baseline="0"/>
                    </a:p>
                  </a:txBody>
                  <a:tcPr marL="68580" marR="68580" marT="0" marB="0" anchor="ctr"/>
                </a:tc>
              </a:tr>
            </a:tbl>
          </a:graphicData>
        </a:graphic>
      </p:graphicFrame>
      <p:sp>
        <p:nvSpPr>
          <p:cNvPr id="96" name="下箭头"/>
          <p:cNvSpPr/>
          <p:nvPr/>
        </p:nvSpPr>
        <p:spPr>
          <a:xfrm>
            <a:off x="6975125" y="1817049"/>
            <a:ext cx="512877" cy="366339"/>
          </a:xfrm>
          <a:prstGeom prst="downArrow">
            <a:avLst>
              <a:gd name="adj1" fmla="val 50000"/>
              <a:gd name="adj2" fmla="val 25000"/>
            </a:avLst>
          </a:prstGeom>
          <a:solidFill>
            <a:schemeClr val="accent1"/>
          </a:solidFill>
          <a:ln w="12700" cap="flat" cmpd="sng">
            <a:noFill/>
            <a:prstDash val="solid"/>
            <a:round/>
          </a:ln>
        </p:spPr>
        <p:txBody>
          <a:bodyPr rtlCol="0" anchor="ctr"/>
          <a:lstStyle/>
          <a:p>
            <a:pPr algn="ctr"/>
          </a:p>
        </p:txBody>
      </p:sp>
    </p:spTree>
  </p:cSld>
  <p:clrMapOvr>
    <a:masterClrMapping/>
  </p:clrMapOvr>
  <p:transition spd="slow" advTm="0">
    <p:randomBa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93"/>
                                        </p:tgtEl>
                                        <p:attrNameLst>
                                          <p:attrName>style.visibility</p:attrName>
                                        </p:attrNameLst>
                                      </p:cBhvr>
                                      <p:to>
                                        <p:strVal val="visible"/>
                                      </p:to>
                                    </p:set>
                                    <p:animEffect transition="in" filter="fade">
                                      <p:cBhvr>
                                        <p:cTn id="7" dur="1000"/>
                                        <p:tgtEl>
                                          <p:spTgt spid="93"/>
                                        </p:tgtEl>
                                      </p:cBhvr>
                                    </p:animEffect>
                                    <p:anim calcmode="lin" valueType="num">
                                      <p:cBhvr>
                                        <p:cTn id="8" dur="1000" fill="hold"/>
                                        <p:tgtEl>
                                          <p:spTgt spid="93"/>
                                        </p:tgtEl>
                                        <p:attrNameLst>
                                          <p:attrName>ppt_x</p:attrName>
                                        </p:attrNameLst>
                                      </p:cBhvr>
                                      <p:tavLst>
                                        <p:tav tm="0">
                                          <p:val>
                                            <p:strVal val="#ppt_x"/>
                                          </p:val>
                                        </p:tav>
                                        <p:tav tm="100000">
                                          <p:val>
                                            <p:strVal val="#ppt_x"/>
                                          </p:val>
                                        </p:tav>
                                      </p:tavLst>
                                    </p:anim>
                                    <p:anim calcmode="lin" valueType="num">
                                      <p:cBhvr>
                                        <p:cTn id="9" dur="1000" fill="hold"/>
                                        <p:tgtEl>
                                          <p:spTgt spid="9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94"/>
                                        </p:tgtEl>
                                        <p:attrNameLst>
                                          <p:attrName>style.visibility</p:attrName>
                                        </p:attrNameLst>
                                      </p:cBhvr>
                                      <p:to>
                                        <p:strVal val="visible"/>
                                      </p:to>
                                    </p:set>
                                    <p:animEffect transition="in" filter="fade">
                                      <p:cBhvr>
                                        <p:cTn id="13" dur="1000"/>
                                        <p:tgtEl>
                                          <p:spTgt spid="94"/>
                                        </p:tgtEl>
                                      </p:cBhvr>
                                    </p:animEffect>
                                    <p:anim calcmode="lin" valueType="num">
                                      <p:cBhvr>
                                        <p:cTn id="14" dur="1000" fill="hold"/>
                                        <p:tgtEl>
                                          <p:spTgt spid="94"/>
                                        </p:tgtEl>
                                        <p:attrNameLst>
                                          <p:attrName>ppt_x</p:attrName>
                                        </p:attrNameLst>
                                      </p:cBhvr>
                                      <p:tavLst>
                                        <p:tav tm="0">
                                          <p:val>
                                            <p:strVal val="#ppt_x"/>
                                          </p:val>
                                        </p:tav>
                                        <p:tav tm="100000">
                                          <p:val>
                                            <p:strVal val="#ppt_x"/>
                                          </p:val>
                                        </p:tav>
                                      </p:tavLst>
                                    </p:anim>
                                    <p:anim calcmode="lin" valueType="num">
                                      <p:cBhvr>
                                        <p:cTn id="15" dur="1000" fill="hold"/>
                                        <p:tgtEl>
                                          <p:spTgt spid="94"/>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96"/>
                                        </p:tgtEl>
                                        <p:attrNameLst>
                                          <p:attrName>style.visibility</p:attrName>
                                        </p:attrNameLst>
                                      </p:cBhvr>
                                      <p:to>
                                        <p:strVal val="visible"/>
                                      </p:to>
                                    </p:set>
                                    <p:animEffect transition="in" filter="fade">
                                      <p:cBhvr>
                                        <p:cTn id="19" dur="1000"/>
                                        <p:tgtEl>
                                          <p:spTgt spid="96"/>
                                        </p:tgtEl>
                                      </p:cBhvr>
                                    </p:animEffect>
                                    <p:anim calcmode="lin" valueType="num">
                                      <p:cBhvr>
                                        <p:cTn id="20" dur="1000" fill="hold"/>
                                        <p:tgtEl>
                                          <p:spTgt spid="96"/>
                                        </p:tgtEl>
                                        <p:attrNameLst>
                                          <p:attrName>ppt_x</p:attrName>
                                        </p:attrNameLst>
                                      </p:cBhvr>
                                      <p:tavLst>
                                        <p:tav tm="0">
                                          <p:val>
                                            <p:strVal val="#ppt_x"/>
                                          </p:val>
                                        </p:tav>
                                        <p:tav tm="100000">
                                          <p:val>
                                            <p:strVal val="#ppt_x"/>
                                          </p:val>
                                        </p:tav>
                                      </p:tavLst>
                                    </p:anim>
                                    <p:anim calcmode="lin" valueType="num">
                                      <p:cBhvr>
                                        <p:cTn id="21" dur="1000" fill="hold"/>
                                        <p:tgtEl>
                                          <p:spTgt spid="96"/>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21" presetClass="entr" presetSubtype="4" fill="hold" nodeType="afterEffect">
                                  <p:stCondLst>
                                    <p:cond delay="0"/>
                                  </p:stCondLst>
                                  <p:childTnLst>
                                    <p:set>
                                      <p:cBhvr>
                                        <p:cTn id="24" dur="1" fill="hold">
                                          <p:stCondLst>
                                            <p:cond delay="0"/>
                                          </p:stCondLst>
                                        </p:cTn>
                                        <p:tgtEl>
                                          <p:spTgt spid="95"/>
                                        </p:tgtEl>
                                        <p:attrNameLst>
                                          <p:attrName>style.visibility</p:attrName>
                                        </p:attrNameLst>
                                      </p:cBhvr>
                                      <p:to>
                                        <p:strVal val="visible"/>
                                      </p:to>
                                    </p:set>
                                    <p:animEffect transition="in" filter="wheel(4)">
                                      <p:cBhvr>
                                        <p:cTn id="25" dur="2000"/>
                                        <p:tgtEl>
                                          <p:spTgt spid="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 grpId="0" animBg="1"/>
      <p:bldP spid="94" grpId="0" animBg="1"/>
      <p:bldP spid="9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00" name="矩形"/>
          <p:cNvSpPr/>
          <p:nvPr/>
        </p:nvSpPr>
        <p:spPr>
          <a:xfrm>
            <a:off x="1425064" y="305039"/>
            <a:ext cx="4411963"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考点2：法的分类和渊源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graphicFrame>
        <p:nvGraphicFramePr>
          <p:cNvPr id="101" name="表格"/>
          <p:cNvGraphicFramePr>
            <a:graphicFrameLocks noGrp="1"/>
          </p:cNvGraphicFramePr>
          <p:nvPr/>
        </p:nvGraphicFramePr>
        <p:xfrm>
          <a:off x="492361" y="2312849"/>
          <a:ext cx="11249977" cy="3809868"/>
        </p:xfrm>
        <a:graphic>
          <a:graphicData uri="http://schemas.openxmlformats.org/drawingml/2006/table">
            <a:tbl>
              <a:tblPr firstRow="1" bandRow="1">
                <a:noFill/>
                <a:tableStyleId>{27BD37CD-CE73-424D-AC27-7B4B2FD7334B}</a:tableStyleId>
              </a:tblPr>
              <a:tblGrid>
                <a:gridCol w="2997568"/>
                <a:gridCol w="1094651"/>
                <a:gridCol w="7157758"/>
              </a:tblGrid>
              <a:tr h="516733">
                <a:tc>
                  <a:txBody>
                    <a:bodyPr/>
                    <a:lstStyle/>
                    <a:p>
                      <a:pPr marL="0" indent="0" algn="ctr">
                        <a:lnSpc>
                          <a:spcPct val="150000"/>
                        </a:lnSpc>
                        <a:spcBef>
                          <a:spcPts val="200"/>
                        </a:spcBef>
                        <a:spcAft>
                          <a:spcPts val="200"/>
                        </a:spcAft>
                        <a:buNone/>
                      </a:pPr>
                      <a:r>
                        <a:rPr lang="zh-CN" altLang="en-US" sz="1800" u="none" strike="noStrike" kern="0" cap="none" spc="0" baseline="0"/>
                        <a:t>分类依据</a:t>
                      </a:r>
                      <a:endParaRPr lang="zh-CN" altLang="en-US" sz="1800" u="none" strike="noStrike" kern="0" cap="none" spc="0" baseline="0"/>
                    </a:p>
                  </a:txBody>
                  <a:tcPr marL="68580" marR="68580" marT="0" marB="0" anchor="ctr"/>
                </a:tc>
                <a:tc>
                  <a:txBody>
                    <a:bodyPr/>
                    <a:lstStyle/>
                    <a:p>
                      <a:pPr marL="0" indent="0" algn="ctr">
                        <a:lnSpc>
                          <a:spcPct val="150000"/>
                        </a:lnSpc>
                        <a:spcBef>
                          <a:spcPts val="200"/>
                        </a:spcBef>
                        <a:spcAft>
                          <a:spcPts val="200"/>
                        </a:spcAft>
                        <a:buNone/>
                      </a:pPr>
                      <a:r>
                        <a:rPr lang="zh-CN" altLang="en-US" sz="1800" u="none" strike="noStrike" kern="0" cap="none" spc="0" baseline="0"/>
                        <a:t>类别</a:t>
                      </a:r>
                      <a:endParaRPr lang="zh-CN" altLang="en-US" sz="1800" u="none" strike="noStrike" kern="0" cap="none" spc="0" baseline="0"/>
                    </a:p>
                  </a:txBody>
                  <a:tcPr marL="68580" marR="68580" marT="0" marB="0" anchor="ctr"/>
                </a:tc>
                <a:tc>
                  <a:txBody>
                    <a:bodyPr/>
                    <a:lstStyle/>
                    <a:p>
                      <a:pPr marL="0" indent="0" algn="ctr">
                        <a:lnSpc>
                          <a:spcPct val="150000"/>
                        </a:lnSpc>
                        <a:spcBef>
                          <a:spcPts val="200"/>
                        </a:spcBef>
                        <a:spcAft>
                          <a:spcPts val="200"/>
                        </a:spcAft>
                        <a:buNone/>
                      </a:pPr>
                      <a:r>
                        <a:rPr lang="zh-CN" altLang="en-US" sz="1800" u="none" strike="noStrike" kern="0" cap="none" spc="0" baseline="0"/>
                        <a:t>内容</a:t>
                      </a:r>
                      <a:endParaRPr lang="zh-CN" altLang="en-US" sz="1800" u="none" strike="noStrike" kern="0" cap="none" spc="0" baseline="0"/>
                    </a:p>
                  </a:txBody>
                  <a:tcPr marL="68580" marR="68580" marT="0" marB="0" anchor="ctr"/>
                </a:tc>
              </a:tr>
              <a:tr h="548090">
                <a:tc rowSpan="2">
                  <a:txBody>
                    <a:bodyPr/>
                    <a:lstStyle/>
                    <a:p>
                      <a:pPr marL="0" indent="12700" algn="just">
                        <a:lnSpc>
                          <a:spcPct val="150000"/>
                        </a:lnSpc>
                        <a:spcBef>
                          <a:spcPts val="200"/>
                        </a:spcBef>
                        <a:spcAft>
                          <a:spcPts val="200"/>
                        </a:spcAft>
                        <a:buNone/>
                      </a:pPr>
                      <a:r>
                        <a:rPr lang="zh-CN" altLang="en-US" sz="1800" u="none" strike="noStrike" kern="100" cap="none" spc="0" baseline="0"/>
                        <a:t>（4）根据法的主体、调整对象和渊源分类</a:t>
                      </a:r>
                      <a:endParaRPr lang="zh-CN" altLang="en-US" sz="1800" u="none" strike="noStrike" kern="100" cap="none" spc="0" baseline="0"/>
                    </a:p>
                  </a:txBody>
                  <a:tcPr marL="68580" marR="68580" marT="0" marB="0" anchor="ctr"/>
                </a:tc>
                <a:tc>
                  <a:txBody>
                    <a:bodyPr/>
                    <a:lstStyle/>
                    <a:p>
                      <a:pPr marL="0" indent="0" algn="ctr">
                        <a:lnSpc>
                          <a:spcPct val="150000"/>
                        </a:lnSpc>
                        <a:spcBef>
                          <a:spcPts val="200"/>
                        </a:spcBef>
                        <a:spcAft>
                          <a:spcPts val="200"/>
                        </a:spcAft>
                        <a:buNone/>
                      </a:pPr>
                      <a:r>
                        <a:rPr lang="zh-CN" altLang="en-US" sz="1800" u="none" strike="noStrike" kern="100" cap="none" spc="0" baseline="0"/>
                        <a:t>国际法</a:t>
                      </a:r>
                      <a:endParaRPr lang="zh-CN" altLang="en-US" sz="1800" u="none" strike="noStrike" kern="100" cap="none" spc="0" baseline="0"/>
                    </a:p>
                  </a:txBody>
                  <a:tcPr marL="68580" marR="68580" marT="0" marB="0" anchor="ctr"/>
                </a:tc>
                <a:tc>
                  <a:txBody>
                    <a:bodyPr/>
                    <a:lstStyle/>
                    <a:p>
                      <a:pPr marL="0" indent="12700" algn="just">
                        <a:lnSpc>
                          <a:spcPct val="150000"/>
                        </a:lnSpc>
                        <a:spcBef>
                          <a:spcPts val="200"/>
                        </a:spcBef>
                        <a:spcAft>
                          <a:spcPts val="200"/>
                        </a:spcAft>
                        <a:buNone/>
                      </a:pPr>
                      <a:r>
                        <a:rPr lang="zh-CN" altLang="en-US" sz="1800" u="none" strike="noStrike" kern="100" cap="none" spc="0" baseline="0"/>
                        <a:t>调整对象主要是国家间的相互关系</a:t>
                      </a:r>
                      <a:endParaRPr lang="zh-CN" altLang="en-US" sz="1800" u="none" strike="noStrike" kern="100" cap="none" spc="0" baseline="0"/>
                    </a:p>
                  </a:txBody>
                  <a:tcPr marL="68580" marR="68580" marT="0" marB="0" anchor="ctr"/>
                </a:tc>
              </a:tr>
              <a:tr h="582672">
                <a:tc vMerge="1">
                  <a:tcPr marL="68580" marR="68580" marT="0" marB="0" anchor="ctr"/>
                </a:tc>
                <a:tc>
                  <a:txBody>
                    <a:bodyPr/>
                    <a:lstStyle/>
                    <a:p>
                      <a:pPr marL="0" indent="0" algn="ctr">
                        <a:lnSpc>
                          <a:spcPct val="150000"/>
                        </a:lnSpc>
                        <a:spcBef>
                          <a:spcPts val="200"/>
                        </a:spcBef>
                        <a:spcAft>
                          <a:spcPts val="200"/>
                        </a:spcAft>
                        <a:buNone/>
                      </a:pPr>
                      <a:r>
                        <a:rPr lang="zh-CN" altLang="en-US" sz="1800" u="none" strike="noStrike" kern="100" cap="none" spc="0" baseline="0"/>
                        <a:t>国内法</a:t>
                      </a:r>
                      <a:endParaRPr lang="zh-CN" altLang="en-US" sz="1800" u="none" strike="noStrike" kern="100" cap="none" spc="0" baseline="0"/>
                    </a:p>
                  </a:txBody>
                  <a:tcPr marL="68580" marR="68580" marT="0" marB="0" anchor="ctr"/>
                </a:tc>
                <a:tc>
                  <a:txBody>
                    <a:bodyPr/>
                    <a:lstStyle/>
                    <a:p>
                      <a:pPr marL="0" indent="12700" algn="just">
                        <a:lnSpc>
                          <a:spcPct val="150000"/>
                        </a:lnSpc>
                        <a:spcBef>
                          <a:spcPts val="200"/>
                        </a:spcBef>
                        <a:spcAft>
                          <a:spcPts val="200"/>
                        </a:spcAft>
                        <a:buNone/>
                      </a:pPr>
                      <a:r>
                        <a:rPr lang="zh-CN" altLang="en-US" sz="1800" u="none" strike="noStrike" kern="100" cap="none" spc="0" baseline="0"/>
                        <a:t>调整对象是一国内部的社会关系</a:t>
                      </a:r>
                      <a:endParaRPr lang="zh-CN" altLang="en-US" sz="1800" u="none" strike="noStrike" kern="100" cap="none" spc="0" baseline="0"/>
                    </a:p>
                  </a:txBody>
                  <a:tcPr marL="68580" marR="68580" marT="0" marB="0" anchor="ctr"/>
                </a:tc>
              </a:tr>
              <a:tr h="612174">
                <a:tc rowSpan="2">
                  <a:txBody>
                    <a:bodyPr/>
                    <a:lstStyle/>
                    <a:p>
                      <a:pPr marL="0" indent="12700" algn="just">
                        <a:lnSpc>
                          <a:spcPct val="150000"/>
                        </a:lnSpc>
                        <a:spcBef>
                          <a:spcPts val="200"/>
                        </a:spcBef>
                        <a:spcAft>
                          <a:spcPts val="200"/>
                        </a:spcAft>
                        <a:buNone/>
                      </a:pPr>
                      <a:r>
                        <a:rPr lang="zh-CN" altLang="en-US" sz="1800" u="none" strike="noStrike" kern="100" cap="none" spc="0" baseline="0"/>
                        <a:t>（5）根据法运用的目的分类</a:t>
                      </a:r>
                      <a:endParaRPr lang="zh-CN" altLang="en-US" sz="1800" u="none" strike="noStrike" kern="100" cap="none" spc="0" baseline="0"/>
                    </a:p>
                  </a:txBody>
                  <a:tcPr marL="68580" marR="68580" marT="0" marB="0" anchor="ctr"/>
                </a:tc>
                <a:tc>
                  <a:txBody>
                    <a:bodyPr/>
                    <a:lstStyle/>
                    <a:p>
                      <a:pPr marL="0" indent="0" algn="ctr">
                        <a:lnSpc>
                          <a:spcPct val="150000"/>
                        </a:lnSpc>
                        <a:spcBef>
                          <a:spcPts val="200"/>
                        </a:spcBef>
                        <a:spcAft>
                          <a:spcPts val="200"/>
                        </a:spcAft>
                        <a:buNone/>
                      </a:pPr>
                      <a:r>
                        <a:rPr lang="zh-CN" altLang="en-US" sz="1800" u="none" strike="noStrike" kern="100" cap="none" spc="0" baseline="0"/>
                        <a:t>公法</a:t>
                      </a:r>
                      <a:endParaRPr lang="zh-CN" altLang="en-US" sz="1800" u="none" strike="noStrike" kern="100" cap="none" spc="0" baseline="0"/>
                    </a:p>
                  </a:txBody>
                  <a:tcPr marL="68580" marR="68580" marT="0" marB="0" anchor="ctr"/>
                </a:tc>
                <a:tc>
                  <a:txBody>
                    <a:bodyPr/>
                    <a:lstStyle/>
                    <a:p>
                      <a:pPr marL="0" indent="12700" algn="just">
                        <a:lnSpc>
                          <a:spcPct val="150000"/>
                        </a:lnSpc>
                        <a:spcBef>
                          <a:spcPts val="200"/>
                        </a:spcBef>
                        <a:spcAft>
                          <a:spcPts val="200"/>
                        </a:spcAft>
                        <a:buNone/>
                      </a:pPr>
                      <a:r>
                        <a:rPr lang="zh-CN" altLang="en-US" sz="1800" u="none" strike="noStrike" kern="100" cap="none" spc="-20" baseline="0"/>
                        <a:t>以保护公共利益为目的的法律，如宪法、行政法、刑法、诉讼法</a:t>
                      </a:r>
                      <a:endParaRPr lang="zh-CN" altLang="en-US" sz="1800" u="none" strike="noStrike" kern="100" cap="none" spc="-20" baseline="0"/>
                    </a:p>
                  </a:txBody>
                  <a:tcPr marL="68580" marR="68580" marT="0" marB="0" anchor="ctr"/>
                </a:tc>
              </a:tr>
              <a:tr h="516733">
                <a:tc vMerge="1">
                  <a:tcPr marL="68580" marR="68580" marT="0" marB="0" anchor="ctr"/>
                </a:tc>
                <a:tc>
                  <a:txBody>
                    <a:bodyPr/>
                    <a:lstStyle/>
                    <a:p>
                      <a:pPr marL="0" indent="0" algn="ctr">
                        <a:lnSpc>
                          <a:spcPct val="150000"/>
                        </a:lnSpc>
                        <a:spcBef>
                          <a:spcPts val="200"/>
                        </a:spcBef>
                        <a:spcAft>
                          <a:spcPts val="200"/>
                        </a:spcAft>
                        <a:buNone/>
                      </a:pPr>
                      <a:r>
                        <a:rPr lang="zh-CN" altLang="en-US" sz="1800" u="none" strike="noStrike" kern="100" cap="none" spc="0" baseline="0"/>
                        <a:t>私法</a:t>
                      </a:r>
                      <a:endParaRPr lang="zh-CN" altLang="en-US" sz="1800" u="none" strike="noStrike" kern="100" cap="none" spc="0" baseline="0"/>
                    </a:p>
                  </a:txBody>
                  <a:tcPr marL="68580" marR="68580" marT="0" marB="0" anchor="ctr"/>
                </a:tc>
                <a:tc>
                  <a:txBody>
                    <a:bodyPr/>
                    <a:lstStyle/>
                    <a:p>
                      <a:pPr marL="0" indent="12700" algn="just">
                        <a:lnSpc>
                          <a:spcPct val="150000"/>
                        </a:lnSpc>
                        <a:spcBef>
                          <a:spcPts val="200"/>
                        </a:spcBef>
                        <a:spcAft>
                          <a:spcPts val="200"/>
                        </a:spcAft>
                        <a:buNone/>
                      </a:pPr>
                      <a:r>
                        <a:rPr lang="zh-CN" altLang="en-US" sz="1800" u="none" strike="noStrike" kern="100" cap="none" spc="0" baseline="0"/>
                        <a:t>以保护私人利益为目的的法律，如商法</a:t>
                      </a:r>
                      <a:endParaRPr lang="zh-CN" altLang="en-US" sz="1800" u="none" strike="noStrike" kern="100" cap="none" spc="0" baseline="0"/>
                    </a:p>
                  </a:txBody>
                  <a:tcPr marL="68580" marR="68580" marT="0" marB="0" anchor="ctr"/>
                </a:tc>
              </a:tr>
              <a:tr h="516733">
                <a:tc rowSpan="2">
                  <a:txBody>
                    <a:bodyPr/>
                    <a:lstStyle/>
                    <a:p>
                      <a:pPr marL="0" indent="12700" algn="just">
                        <a:lnSpc>
                          <a:spcPct val="150000"/>
                        </a:lnSpc>
                        <a:spcBef>
                          <a:spcPts val="200"/>
                        </a:spcBef>
                        <a:spcAft>
                          <a:spcPts val="200"/>
                        </a:spcAft>
                        <a:buNone/>
                      </a:pPr>
                      <a:r>
                        <a:rPr lang="zh-CN" altLang="en-US" sz="1800" u="none" strike="noStrike" kern="100" cap="none" spc="0" baseline="0"/>
                        <a:t>（6）根据法的创制方式和表现形式分类</a:t>
                      </a:r>
                      <a:endParaRPr lang="zh-CN" altLang="en-US" sz="1800" u="none" strike="noStrike" kern="100" cap="none" spc="0" baseline="0"/>
                    </a:p>
                  </a:txBody>
                  <a:tcPr marL="68580" marR="68580" marT="0" marB="0" anchor="ctr"/>
                </a:tc>
                <a:tc>
                  <a:txBody>
                    <a:bodyPr/>
                    <a:lstStyle/>
                    <a:p>
                      <a:pPr marL="0" indent="0" algn="ctr">
                        <a:lnSpc>
                          <a:spcPct val="150000"/>
                        </a:lnSpc>
                        <a:spcBef>
                          <a:spcPts val="200"/>
                        </a:spcBef>
                        <a:spcAft>
                          <a:spcPts val="200"/>
                        </a:spcAft>
                        <a:buNone/>
                      </a:pPr>
                      <a:r>
                        <a:rPr lang="zh-CN" altLang="en-US" sz="1800" u="none" strike="noStrike" kern="100" cap="none" spc="0" baseline="0"/>
                        <a:t>成文法</a:t>
                      </a:r>
                      <a:endParaRPr lang="zh-CN" altLang="en-US" sz="1800" u="none" strike="noStrike" kern="100" cap="none" spc="0" baseline="0"/>
                    </a:p>
                  </a:txBody>
                  <a:tcPr marL="68580" marR="68580" marT="0" marB="0" anchor="ctr"/>
                </a:tc>
                <a:tc>
                  <a:txBody>
                    <a:bodyPr/>
                    <a:lstStyle/>
                    <a:p>
                      <a:pPr marL="0" indent="12700" algn="just">
                        <a:lnSpc>
                          <a:spcPct val="150000"/>
                        </a:lnSpc>
                        <a:spcBef>
                          <a:spcPts val="200"/>
                        </a:spcBef>
                        <a:spcAft>
                          <a:spcPts val="200"/>
                        </a:spcAft>
                        <a:buNone/>
                      </a:pPr>
                      <a:r>
                        <a:rPr lang="zh-CN" altLang="en-US" sz="1800" u="none" strike="noStrike" kern="100" cap="none" spc="0" baseline="0"/>
                        <a:t>具有条文形式的规范性文件</a:t>
                      </a:r>
                      <a:endParaRPr lang="zh-CN" altLang="en-US" sz="1800" u="none" strike="noStrike" kern="100" cap="none" spc="0" baseline="0"/>
                    </a:p>
                  </a:txBody>
                  <a:tcPr marL="68580" marR="68580" marT="0" marB="0" anchor="ctr"/>
                </a:tc>
              </a:tr>
              <a:tr h="516733">
                <a:tc vMerge="1">
                  <a:tcPr marL="68580" marR="68580" marT="0" marB="0" anchor="ctr"/>
                </a:tc>
                <a:tc>
                  <a:txBody>
                    <a:bodyPr/>
                    <a:lstStyle/>
                    <a:p>
                      <a:pPr marL="0" indent="0" algn="ctr">
                        <a:lnSpc>
                          <a:spcPct val="150000"/>
                        </a:lnSpc>
                        <a:spcBef>
                          <a:spcPts val="200"/>
                        </a:spcBef>
                        <a:spcAft>
                          <a:spcPts val="200"/>
                        </a:spcAft>
                        <a:buNone/>
                      </a:pPr>
                      <a:r>
                        <a:rPr lang="zh-CN" altLang="en-US" sz="1800" u="none" strike="noStrike" kern="100" cap="none" spc="0" baseline="0"/>
                        <a:t>不成文法</a:t>
                      </a:r>
                      <a:endParaRPr lang="zh-CN" altLang="en-US" sz="1800" u="none" strike="noStrike" kern="100" cap="none" spc="0" baseline="0"/>
                    </a:p>
                  </a:txBody>
                  <a:tcPr marL="68580" marR="68580" marT="0" marB="0" anchor="ctr"/>
                </a:tc>
                <a:tc>
                  <a:txBody>
                    <a:bodyPr/>
                    <a:lstStyle/>
                    <a:p>
                      <a:pPr marL="0" indent="12700" algn="just">
                        <a:lnSpc>
                          <a:spcPct val="150000"/>
                        </a:lnSpc>
                        <a:spcBef>
                          <a:spcPts val="200"/>
                        </a:spcBef>
                        <a:spcAft>
                          <a:spcPts val="200"/>
                        </a:spcAft>
                        <a:buNone/>
                      </a:pPr>
                      <a:r>
                        <a:rPr lang="zh-CN" altLang="en-US" sz="1800" u="none" strike="noStrike" kern="100" cap="none" spc="0" baseline="0"/>
                        <a:t>不具有条文形式的规范，如习惯法、判例法</a:t>
                      </a:r>
                      <a:endParaRPr lang="zh-CN" altLang="en-US" sz="1800" u="none" strike="noStrike" kern="100" cap="none" spc="0" baseline="0"/>
                    </a:p>
                  </a:txBody>
                  <a:tcPr marL="68580" marR="68580" marT="0" marB="0" anchor="ctr"/>
                </a:tc>
              </a:tr>
            </a:tbl>
          </a:graphicData>
        </a:graphic>
      </p:graphicFrame>
      <p:sp>
        <p:nvSpPr>
          <p:cNvPr id="102" name="矩形"/>
          <p:cNvSpPr/>
          <p:nvPr/>
        </p:nvSpPr>
        <p:spPr>
          <a:xfrm>
            <a:off x="3598195" y="1372799"/>
            <a:ext cx="4911162" cy="386715"/>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0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根据不同的标准，可以对法作不同的分类</a:t>
            </a:r>
            <a:endParaRPr lang="zh-CN" altLang="en-US" sz="20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103" name="下箭头"/>
          <p:cNvSpPr/>
          <p:nvPr/>
        </p:nvSpPr>
        <p:spPr>
          <a:xfrm>
            <a:off x="5889291" y="1833900"/>
            <a:ext cx="512877" cy="366340"/>
          </a:xfrm>
          <a:prstGeom prst="downArrow">
            <a:avLst>
              <a:gd name="adj1" fmla="val 50000"/>
              <a:gd name="adj2" fmla="val 25000"/>
            </a:avLst>
          </a:prstGeom>
          <a:solidFill>
            <a:schemeClr val="accent1"/>
          </a:solidFill>
          <a:ln w="12700" cap="flat" cmpd="sng">
            <a:noFill/>
            <a:prstDash val="solid"/>
            <a:round/>
          </a:ln>
        </p:spPr>
        <p:txBody>
          <a:bodyPr rtlCol="0" anchor="ctr"/>
          <a:lstStyle/>
          <a:p>
            <a:pPr algn="ct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02"/>
                                        </p:tgtEl>
                                        <p:attrNameLst>
                                          <p:attrName>style.visibility</p:attrName>
                                        </p:attrNameLst>
                                      </p:cBhvr>
                                      <p:to>
                                        <p:strVal val="visible"/>
                                      </p:to>
                                    </p:set>
                                    <p:animEffect transition="in" filter="fade">
                                      <p:cBhvr>
                                        <p:cTn id="7" dur="1000"/>
                                        <p:tgtEl>
                                          <p:spTgt spid="102"/>
                                        </p:tgtEl>
                                      </p:cBhvr>
                                    </p:animEffect>
                                    <p:anim calcmode="lin" valueType="num">
                                      <p:cBhvr>
                                        <p:cTn id="8" dur="1000" fill="hold"/>
                                        <p:tgtEl>
                                          <p:spTgt spid="102"/>
                                        </p:tgtEl>
                                        <p:attrNameLst>
                                          <p:attrName>ppt_x</p:attrName>
                                        </p:attrNameLst>
                                      </p:cBhvr>
                                      <p:tavLst>
                                        <p:tav tm="0">
                                          <p:val>
                                            <p:strVal val="#ppt_x"/>
                                          </p:val>
                                        </p:tav>
                                        <p:tav tm="100000">
                                          <p:val>
                                            <p:strVal val="#ppt_x"/>
                                          </p:val>
                                        </p:tav>
                                      </p:tavLst>
                                    </p:anim>
                                    <p:anim calcmode="lin" valueType="num">
                                      <p:cBhvr>
                                        <p:cTn id="9" dur="1000" fill="hold"/>
                                        <p:tgtEl>
                                          <p:spTgt spid="10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103"/>
                                        </p:tgtEl>
                                        <p:attrNameLst>
                                          <p:attrName>style.visibility</p:attrName>
                                        </p:attrNameLst>
                                      </p:cBhvr>
                                      <p:to>
                                        <p:strVal val="visible"/>
                                      </p:to>
                                    </p:set>
                                    <p:animEffect transition="in" filter="fade">
                                      <p:cBhvr>
                                        <p:cTn id="13" dur="1000"/>
                                        <p:tgtEl>
                                          <p:spTgt spid="103"/>
                                        </p:tgtEl>
                                      </p:cBhvr>
                                    </p:animEffect>
                                    <p:anim calcmode="lin" valueType="num">
                                      <p:cBhvr>
                                        <p:cTn id="14" dur="1000" fill="hold"/>
                                        <p:tgtEl>
                                          <p:spTgt spid="103"/>
                                        </p:tgtEl>
                                        <p:attrNameLst>
                                          <p:attrName>ppt_x</p:attrName>
                                        </p:attrNameLst>
                                      </p:cBhvr>
                                      <p:tavLst>
                                        <p:tav tm="0">
                                          <p:val>
                                            <p:strVal val="#ppt_x"/>
                                          </p:val>
                                        </p:tav>
                                        <p:tav tm="100000">
                                          <p:val>
                                            <p:strVal val="#ppt_x"/>
                                          </p:val>
                                        </p:tav>
                                      </p:tavLst>
                                    </p:anim>
                                    <p:anim calcmode="lin" valueType="num">
                                      <p:cBhvr>
                                        <p:cTn id="15" dur="1000" fill="hold"/>
                                        <p:tgtEl>
                                          <p:spTgt spid="103"/>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22" presetClass="entr" presetSubtype="4" fill="hold" nodeType="afterEffect">
                                  <p:stCondLst>
                                    <p:cond delay="0"/>
                                  </p:stCondLst>
                                  <p:childTnLst>
                                    <p:set>
                                      <p:cBhvr>
                                        <p:cTn id="18" dur="1" fill="hold">
                                          <p:stCondLst>
                                            <p:cond delay="0"/>
                                          </p:stCondLst>
                                        </p:cTn>
                                        <p:tgtEl>
                                          <p:spTgt spid="101"/>
                                        </p:tgtEl>
                                        <p:attrNameLst>
                                          <p:attrName>style.visibility</p:attrName>
                                        </p:attrNameLst>
                                      </p:cBhvr>
                                      <p:to>
                                        <p:strVal val="visible"/>
                                      </p:to>
                                    </p:set>
                                    <p:animEffect transition="in" filter="wipe(down)">
                                      <p:cBhvr>
                                        <p:cTn id="19" dur="500"/>
                                        <p:tgtEl>
                                          <p:spTgt spid="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 grpId="0" animBg="1"/>
      <p:bldP spid="10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07" name="矩形"/>
          <p:cNvSpPr/>
          <p:nvPr/>
        </p:nvSpPr>
        <p:spPr>
          <a:xfrm>
            <a:off x="1354972" y="2256901"/>
            <a:ext cx="7319972" cy="258445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【例题】下列对法所作的分类中，以法的空间效力、时间效力或对人的效力进行分类的是（   ）。</a:t>
            </a:r>
            <a:endParaRPr lang="en-US" altLang="zh-CN"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a:p>
            <a:pPr marL="0" indent="0" algn="l">
              <a:lnSpc>
                <a:spcPct val="15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A</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成文法和不成文法	</a:t>
            </a:r>
            <a:b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b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B</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根本法和普通法	</a:t>
            </a:r>
            <a:b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b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C</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一般法和特别法	</a:t>
            </a:r>
            <a:b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b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　D</a:t>
            </a:r>
            <a:r>
              <a:rPr lang="en-US" altLang="zh-CN" sz="1800" b="0"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 </a:t>
            </a: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实体法和程序法</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grpSp>
        <p:nvGrpSpPr>
          <p:cNvPr id="110" name="组合"/>
          <p:cNvGrpSpPr/>
          <p:nvPr/>
        </p:nvGrpSpPr>
        <p:grpSpPr>
          <a:xfrm>
            <a:off x="1553527" y="1371334"/>
            <a:ext cx="3648508" cy="570026"/>
            <a:chOff x="1553527" y="1371334"/>
            <a:chExt cx="3648508" cy="570026"/>
          </a:xfrm>
        </p:grpSpPr>
        <p:sp>
          <p:nvSpPr>
            <p:cNvPr id="108" name="矩形"/>
            <p:cNvSpPr/>
            <p:nvPr/>
          </p:nvSpPr>
          <p:spPr>
            <a:xfrm>
              <a:off x="1745046" y="1454286"/>
              <a:ext cx="3256559" cy="453390"/>
            </a:xfrm>
            <a:prstGeom prst="rect">
              <a:avLst/>
            </a:prstGeom>
            <a:noFill/>
            <a:ln w="9525" cap="flat" cmpd="sng">
              <a:noFill/>
              <a:prstDash val="solid"/>
              <a:miter/>
            </a:ln>
          </p:spPr>
          <p:txBody>
            <a:bodyPr vert="horz" wrap="none" lIns="91440" tIns="45720" rIns="91440" bIns="45720" anchor="t" anchorCtr="0">
              <a:spAutoFit/>
            </a:bodyPr>
            <a:lstStyle/>
            <a:p>
              <a:pPr marL="0" indent="0" algn="l">
                <a:lnSpc>
                  <a:spcPct val="100000"/>
                </a:lnSpc>
                <a:spcBef>
                  <a:spcPts val="0"/>
                </a:spcBef>
                <a:spcAft>
                  <a:spcPts val="0"/>
                </a:spcAft>
                <a:buNone/>
              </a:pPr>
              <a:r>
                <a:rPr lang="zh-CN" altLang="en-US" sz="2400" b="1" i="0" u="none" strike="noStrike" kern="1200" cap="none" spc="0" baseline="0">
                  <a:solidFill>
                    <a:srgbClr val="00AAB7"/>
                  </a:solidFill>
                  <a:latin typeface="微软雅黑" panose="020B0503020204020204" charset="-122"/>
                  <a:ea typeface="微软雅黑" panose="020B0503020204020204" charset="-122"/>
                  <a:cs typeface="Times New Roman" panose="02020603050405020304" charset="0"/>
                </a:rPr>
                <a:t>考查角度—</a:t>
              </a:r>
              <a:r>
                <a:rPr lang="zh-CN" altLang="en-US" sz="2000" b="1" i="0" u="none" strike="noStrike" kern="1200" cap="none" spc="0" baseline="0">
                  <a:solidFill>
                    <a:srgbClr val="00AAB7"/>
                  </a:solidFill>
                  <a:latin typeface="微软雅黑" panose="020B0503020204020204" charset="-122"/>
                  <a:ea typeface="微软雅黑" panose="020B0503020204020204" charset="-122"/>
                  <a:cs typeface="Times New Roman" panose="02020603050405020304" charset="0"/>
                </a:rPr>
                <a:t>法的具体分类</a:t>
              </a:r>
              <a:endParaRPr lang="zh-CN" altLang="en-US" sz="2000" b="1" i="0" u="none" strike="noStrike" kern="1200" cap="none" spc="0" baseline="0">
                <a:solidFill>
                  <a:schemeClr val="accent4"/>
                </a:solidFill>
                <a:latin typeface="微软雅黑" panose="020B0503020204020204" charset="-122"/>
                <a:ea typeface="微软雅黑" panose="020B0503020204020204" charset="-122"/>
                <a:cs typeface="Arial" panose="020B0604020202020204" pitchFamily="34" charset="0"/>
              </a:endParaRPr>
            </a:p>
          </p:txBody>
        </p:sp>
        <p:sp>
          <p:nvSpPr>
            <p:cNvPr id="109" name="剪去对角的矩形"/>
            <p:cNvSpPr/>
            <p:nvPr/>
          </p:nvSpPr>
          <p:spPr>
            <a:xfrm>
              <a:off x="1553527" y="1371334"/>
              <a:ext cx="3648508" cy="570026"/>
            </a:xfrm>
            <a:prstGeom prst="snip2DiagRect">
              <a:avLst>
                <a:gd name="adj1" fmla="val 0"/>
                <a:gd name="adj2" fmla="val 16967"/>
              </a:avLst>
            </a:prstGeom>
            <a:noFill/>
            <a:ln w="25400" cap="flat" cmpd="sng">
              <a:solidFill>
                <a:srgbClr val="4BACC6"/>
              </a:solidFill>
              <a:prstDash val="solid"/>
              <a:round/>
            </a:ln>
          </p:spPr>
          <p:txBody>
            <a:bodyPr rtlCol="0" anchor="ctr"/>
            <a:lstStyle/>
            <a:p>
              <a:pPr algn="ctr"/>
            </a:p>
          </p:txBody>
        </p:sp>
      </p:grpSp>
      <p:sp>
        <p:nvSpPr>
          <p:cNvPr id="111" name="矩形"/>
          <p:cNvSpPr/>
          <p:nvPr/>
        </p:nvSpPr>
        <p:spPr>
          <a:xfrm>
            <a:off x="1348866" y="4952924"/>
            <a:ext cx="1455106" cy="358140"/>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【答案】C</a:t>
            </a:r>
            <a:endParaRPr lang="zh-CN" altLang="en-US" sz="1800" b="0"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sp>
        <p:nvSpPr>
          <p:cNvPr id="112" name="矩形"/>
          <p:cNvSpPr/>
          <p:nvPr/>
        </p:nvSpPr>
        <p:spPr>
          <a:xfrm>
            <a:off x="1425064" y="305039"/>
            <a:ext cx="4411963"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考点2：法的分类和渊源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spd="slow" p14:dur="1600" advTm="0">
        <p:blinds dir="vert"/>
      </p:transition>
    </mc:Choice>
    <mc:Fallback>
      <p:transition spd="slow" advTm="0">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0"/>
                                        </p:tgtEl>
                                        <p:attrNameLst>
                                          <p:attrName>style.visibility</p:attrName>
                                        </p:attrNameLst>
                                      </p:cBhvr>
                                      <p:to>
                                        <p:strVal val="visible"/>
                                      </p:to>
                                    </p:set>
                                    <p:animEffect transition="in" filter="fade">
                                      <p:cBhvr>
                                        <p:cTn id="7" dur="1000"/>
                                        <p:tgtEl>
                                          <p:spTgt spid="110"/>
                                        </p:tgtEl>
                                      </p:cBhvr>
                                    </p:animEffect>
                                    <p:anim calcmode="lin" valueType="num">
                                      <p:cBhvr>
                                        <p:cTn id="8" dur="1000" fill="hold"/>
                                        <p:tgtEl>
                                          <p:spTgt spid="110"/>
                                        </p:tgtEl>
                                        <p:attrNameLst>
                                          <p:attrName>ppt_x</p:attrName>
                                        </p:attrNameLst>
                                      </p:cBhvr>
                                      <p:tavLst>
                                        <p:tav tm="0">
                                          <p:val>
                                            <p:strVal val="#ppt_x"/>
                                          </p:val>
                                        </p:tav>
                                        <p:tav tm="100000">
                                          <p:val>
                                            <p:strVal val="#ppt_x"/>
                                          </p:val>
                                        </p:tav>
                                      </p:tavLst>
                                    </p:anim>
                                    <p:anim calcmode="lin" valueType="num">
                                      <p:cBhvr>
                                        <p:cTn id="9" dur="1000" fill="hold"/>
                                        <p:tgtEl>
                                          <p:spTgt spid="1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7"/>
                                        </p:tgtEl>
                                        <p:attrNameLst>
                                          <p:attrName>style.visibility</p:attrName>
                                        </p:attrNameLst>
                                      </p:cBhvr>
                                      <p:to>
                                        <p:strVal val="visible"/>
                                      </p:to>
                                    </p:set>
                                    <p:animEffect transition="in" filter="fade">
                                      <p:cBhvr>
                                        <p:cTn id="14" dur="1000"/>
                                        <p:tgtEl>
                                          <p:spTgt spid="107"/>
                                        </p:tgtEl>
                                      </p:cBhvr>
                                    </p:animEffect>
                                    <p:anim calcmode="lin" valueType="num">
                                      <p:cBhvr>
                                        <p:cTn id="15" dur="1000" fill="hold"/>
                                        <p:tgtEl>
                                          <p:spTgt spid="107"/>
                                        </p:tgtEl>
                                        <p:attrNameLst>
                                          <p:attrName>ppt_x</p:attrName>
                                        </p:attrNameLst>
                                      </p:cBhvr>
                                      <p:tavLst>
                                        <p:tav tm="0">
                                          <p:val>
                                            <p:strVal val="#ppt_x"/>
                                          </p:val>
                                        </p:tav>
                                        <p:tav tm="100000">
                                          <p:val>
                                            <p:strVal val="#ppt_x"/>
                                          </p:val>
                                        </p:tav>
                                      </p:tavLst>
                                    </p:anim>
                                    <p:anim calcmode="lin" valueType="num">
                                      <p:cBhvr>
                                        <p:cTn id="16" dur="1000" fill="hold"/>
                                        <p:tgtEl>
                                          <p:spTgt spid="10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1"/>
                                        </p:tgtEl>
                                        <p:attrNameLst>
                                          <p:attrName>style.visibility</p:attrName>
                                        </p:attrNameLst>
                                      </p:cBhvr>
                                      <p:to>
                                        <p:strVal val="visible"/>
                                      </p:to>
                                    </p:set>
                                    <p:animEffect transition="in" filter="fade">
                                      <p:cBhvr>
                                        <p:cTn id="21" dur="1000"/>
                                        <p:tgtEl>
                                          <p:spTgt spid="111"/>
                                        </p:tgtEl>
                                      </p:cBhvr>
                                    </p:animEffect>
                                    <p:anim calcmode="lin" valueType="num">
                                      <p:cBhvr>
                                        <p:cTn id="22" dur="1000" fill="hold"/>
                                        <p:tgtEl>
                                          <p:spTgt spid="111"/>
                                        </p:tgtEl>
                                        <p:attrNameLst>
                                          <p:attrName>ppt_x</p:attrName>
                                        </p:attrNameLst>
                                      </p:cBhvr>
                                      <p:tavLst>
                                        <p:tav tm="0">
                                          <p:val>
                                            <p:strVal val="#ppt_x"/>
                                          </p:val>
                                        </p:tav>
                                        <p:tav tm="100000">
                                          <p:val>
                                            <p:strVal val="#ppt_x"/>
                                          </p:val>
                                        </p:tav>
                                      </p:tavLst>
                                    </p:anim>
                                    <p:anim calcmode="lin" valueType="num">
                                      <p:cBhvr>
                                        <p:cTn id="23" dur="1000" fill="hold"/>
                                        <p:tgtEl>
                                          <p:spTgt spid="1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 grpId="0" animBg="1"/>
      <p:bldP spid="110" grpId="0" animBg="1"/>
      <p:bldP spid="1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grpSp>
        <p:nvGrpSpPr>
          <p:cNvPr id="119" name="组合"/>
          <p:cNvGrpSpPr/>
          <p:nvPr/>
        </p:nvGrpSpPr>
        <p:grpSpPr>
          <a:xfrm>
            <a:off x="858230" y="1206686"/>
            <a:ext cx="3589875" cy="601906"/>
            <a:chOff x="858230" y="1206686"/>
            <a:chExt cx="3589875" cy="601906"/>
          </a:xfrm>
        </p:grpSpPr>
        <p:sp>
          <p:nvSpPr>
            <p:cNvPr id="116" name="圆角矩形"/>
            <p:cNvSpPr/>
            <p:nvPr/>
          </p:nvSpPr>
          <p:spPr>
            <a:xfrm>
              <a:off x="858230" y="1213829"/>
              <a:ext cx="3589875" cy="594763"/>
            </a:xfrm>
            <a:prstGeom prst="roundRect">
              <a:avLst>
                <a:gd name="adj" fmla="val 50000"/>
              </a:avLst>
            </a:prstGeom>
            <a:noFill/>
            <a:ln w="12700" cap="flat" cmpd="sng">
              <a:solidFill>
                <a:srgbClr val="00AAB7"/>
              </a:solidFill>
              <a:prstDash val="dash"/>
              <a:round/>
            </a:ln>
          </p:spPr>
          <p:txBody>
            <a:bodyPr rtlCol="0" anchor="ctr"/>
            <a:lstStyle/>
            <a:p>
              <a:pPr algn="ctr"/>
            </a:p>
          </p:txBody>
        </p:sp>
        <p:sp>
          <p:nvSpPr>
            <p:cNvPr id="117" name="流程图: 离页连接符"/>
            <p:cNvSpPr/>
            <p:nvPr/>
          </p:nvSpPr>
          <p:spPr>
            <a:xfrm>
              <a:off x="1182133" y="1206686"/>
              <a:ext cx="884759" cy="601906"/>
            </a:xfrm>
            <a:prstGeom prst="flowChartOffpageConnector">
              <a:avLst/>
            </a:prstGeom>
            <a:solidFill>
              <a:schemeClr val="accent4"/>
            </a:solidFill>
            <a:ln w="12700" cap="flat" cmpd="sng">
              <a:noFill/>
              <a:prstDash val="solid"/>
              <a:round/>
            </a:ln>
          </p:spPr>
          <p:txBody>
            <a:bodyPr vert="horz" wrap="square" lIns="91440" tIns="108000" rIns="91440" bIns="45720" anchor="ctr" anchorCtr="0">
              <a:noAutofit/>
            </a:bodyPr>
            <a:lstStyle/>
            <a:p>
              <a:pPr marL="0" indent="0" algn="ctr" fontAlgn="auto">
                <a:lnSpc>
                  <a:spcPct val="100000"/>
                </a:lnSpc>
                <a:spcBef>
                  <a:spcPts val="0"/>
                </a:spcBef>
                <a:spcAft>
                  <a:spcPts val="0"/>
                </a:spcAft>
                <a:buNone/>
              </a:pPr>
              <a:r>
                <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rPr>
                <a:t>（二）</a:t>
              </a:r>
              <a:endParaRPr lang="zh-CN" altLang="en-US" sz="1800" b="1" i="0" u="none" strike="noStrike" kern="1200" cap="none" spc="0" baseline="0">
                <a:solidFill>
                  <a:srgbClr val="FFFFFF"/>
                </a:solidFill>
                <a:latin typeface="微软雅黑" panose="020B0503020204020204" charset="-122"/>
                <a:ea typeface="微软雅黑" panose="020B0503020204020204" charset="-122"/>
                <a:cs typeface="Arial" panose="020B0604020202020204" pitchFamily="34" charset="0"/>
              </a:endParaRPr>
            </a:p>
          </p:txBody>
        </p:sp>
        <p:sp>
          <p:nvSpPr>
            <p:cNvPr id="118" name="矩形"/>
            <p:cNvSpPr/>
            <p:nvPr/>
          </p:nvSpPr>
          <p:spPr>
            <a:xfrm>
              <a:off x="2315416" y="1249599"/>
              <a:ext cx="1614804" cy="520065"/>
            </a:xfrm>
            <a:prstGeom prst="rect">
              <a:avLst/>
            </a:prstGeom>
            <a:noFill/>
            <a:ln w="9525" cap="flat" cmpd="sng">
              <a:noFill/>
              <a:prstDash val="solid"/>
              <a:miter/>
            </a:ln>
          </p:spPr>
          <p:txBody>
            <a:bodyPr vert="horz" wrap="none" lIns="91440" tIns="45720" rIns="91440" bIns="45720" anchor="t" anchorCtr="0">
              <a:spAutoFit/>
            </a:bodyPr>
            <a:lstStyle/>
            <a:p>
              <a:pPr marL="0" indent="0" algn="l" fontAlgn="auto">
                <a:lnSpc>
                  <a:spcPct val="100000"/>
                </a:lnSpc>
                <a:spcBef>
                  <a:spcPts val="0"/>
                </a:spcBef>
                <a:spcAft>
                  <a:spcPts val="0"/>
                </a:spcAft>
                <a:buNone/>
              </a:pPr>
              <a:r>
                <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rPr>
                <a:t>法的渊源</a:t>
              </a:r>
              <a:endParaRPr lang="zh-CN" altLang="en-US" sz="2800" b="1" i="0" u="none" strike="noStrike" kern="1200" cap="none" spc="0" baseline="0">
                <a:solidFill>
                  <a:schemeClr val="accent4"/>
                </a:solidFill>
                <a:latin typeface="微软雅黑" panose="020B0503020204020204" charset="-122"/>
                <a:ea typeface="微软雅黑" panose="020B0503020204020204" charset="-122"/>
                <a:cs typeface="宋体" panose="02010600030101010101" pitchFamily="2" charset="-122"/>
              </a:endParaRPr>
            </a:p>
          </p:txBody>
        </p:sp>
      </p:grpSp>
      <p:sp>
        <p:nvSpPr>
          <p:cNvPr id="120" name="矩形"/>
          <p:cNvSpPr/>
          <p:nvPr/>
        </p:nvSpPr>
        <p:spPr>
          <a:xfrm>
            <a:off x="1425064" y="305039"/>
            <a:ext cx="4411963" cy="453389"/>
          </a:xfrm>
          <a:prstGeom prst="rect">
            <a:avLst/>
          </a:prstGeom>
          <a:noFill/>
          <a:ln w="12700" cap="flat" cmpd="sng">
            <a:noFill/>
            <a:prstDash val="solid"/>
            <a:round/>
          </a:ln>
        </p:spPr>
        <p:txBody>
          <a:bodyPr vert="horz" wrap="square" lIns="91440" tIns="45720" rIns="91440" bIns="45720" anchor="t" anchorCtr="0">
            <a:spAutoFit/>
          </a:bodyPr>
          <a:lstStyle/>
          <a:p>
            <a:pPr marL="0" indent="0" algn="l" fontAlgn="auto">
              <a:lnSpc>
                <a:spcPct val="100000"/>
              </a:lnSpc>
              <a:spcBef>
                <a:spcPts val="0"/>
              </a:spcBef>
              <a:spcAft>
                <a:spcPts val="0"/>
              </a:spcAft>
              <a:buNone/>
            </a:pPr>
            <a:r>
              <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rPr>
              <a:t>考点2：法的分类和渊源  </a:t>
            </a:r>
            <a:r>
              <a:rPr lang="zh-CN" altLang="en-US" sz="1800" b="1" i="0" u="none" strike="noStrike" kern="1200" cap="none" spc="0" baseline="0">
                <a:solidFill>
                  <a:srgbClr val="FFFFFF"/>
                </a:solidFill>
                <a:latin typeface="Times New Roman" panose="02020603050405020304" charset="0"/>
                <a:ea typeface="宋体" panose="02010600030101010101" pitchFamily="2" charset="-122"/>
                <a:cs typeface="Times New Roman" panose="02020603050405020304" charset="0"/>
              </a:rPr>
              <a:t>★★★</a:t>
            </a:r>
            <a:endParaRPr lang="zh-CN" altLang="en-US" sz="2400" b="1" i="0" u="none" strike="noStrike" kern="1200" cap="none" spc="0" baseline="0">
              <a:solidFill>
                <a:srgbClr val="FFFFFF"/>
              </a:solidFill>
              <a:latin typeface="微软雅黑" panose="020B0503020204020204" charset="-122"/>
              <a:ea typeface="微软雅黑" panose="020B0503020204020204" charset="-122"/>
              <a:cs typeface="Times New Roman" panose="02020603050405020304" charset="0"/>
            </a:endParaRPr>
          </a:p>
        </p:txBody>
      </p:sp>
      <p:sp>
        <p:nvSpPr>
          <p:cNvPr id="121" name="矩形"/>
          <p:cNvSpPr/>
          <p:nvPr/>
        </p:nvSpPr>
        <p:spPr>
          <a:xfrm>
            <a:off x="4924350" y="1256548"/>
            <a:ext cx="2425175" cy="358139"/>
          </a:xfrm>
          <a:prstGeom prst="rect">
            <a:avLst/>
          </a:prstGeom>
          <a:noFill/>
          <a:ln w="12700" cap="flat" cmpd="sng">
            <a:noFill/>
            <a:prstDash val="solid"/>
            <a:round/>
          </a:ln>
        </p:spPr>
        <p:txBody>
          <a:bodyPr vert="horz" wrap="square" lIns="91440" tIns="45720" rIns="91440" bIns="45720" anchor="t" anchorCtr="0">
            <a:spAutoFit/>
          </a:bodyPr>
          <a:lstStyle/>
          <a:p>
            <a:pPr marL="0" indent="0" algn="l">
              <a:lnSpc>
                <a:spcPct val="100000"/>
              </a:lnSpc>
              <a:spcBef>
                <a:spcPts val="0"/>
              </a:spcBef>
              <a:spcAft>
                <a:spcPts val="0"/>
              </a:spcAft>
              <a:buNone/>
            </a:pPr>
            <a:r>
              <a:rPr lang="en-US" altLang="zh-CN"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1</a:t>
            </a:r>
            <a:r>
              <a:rPr lang="zh-CN" altLang="en-US" sz="1800" b="1" i="0" u="none" strike="noStrike" kern="1200" cap="none" spc="0" baseline="0">
                <a:solidFill>
                  <a:schemeClr val="tx1"/>
                </a:solidFill>
                <a:latin typeface="宋体" panose="02010600030101010101" pitchFamily="2" charset="-122"/>
                <a:ea typeface="宋体" panose="02010600030101010101" pitchFamily="2" charset="-122"/>
                <a:cs typeface="Times New Roman" panose="02020603050405020304" charset="0"/>
              </a:rPr>
              <a:t>．</a:t>
            </a:r>
            <a:r>
              <a:rPr lang="zh-CN" altLang="en-US"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rPr>
              <a:t>我国法的主要渊源</a:t>
            </a:r>
            <a:endParaRPr lang="zh-CN" altLang="en-US" sz="1800" b="1" i="0" u="none" strike="noStrike" kern="1200" cap="none" spc="0" baseline="0">
              <a:solidFill>
                <a:schemeClr val="tx1"/>
              </a:solidFill>
              <a:latin typeface="微软雅黑" panose="020B0503020204020204" charset="-122"/>
              <a:ea typeface="微软雅黑" panose="020B0503020204020204" charset="-122"/>
              <a:cs typeface="Times New Roman" panose="02020603050405020304" charset="0"/>
            </a:endParaRPr>
          </a:p>
        </p:txBody>
      </p:sp>
      <p:graphicFrame>
        <p:nvGraphicFramePr>
          <p:cNvPr id="122" name="表格"/>
          <p:cNvGraphicFramePr>
            <a:graphicFrameLocks noGrp="1"/>
          </p:cNvGraphicFramePr>
          <p:nvPr/>
        </p:nvGraphicFramePr>
        <p:xfrm>
          <a:off x="307726" y="2076193"/>
          <a:ext cx="11601778" cy="4462461"/>
        </p:xfrm>
        <a:graphic>
          <a:graphicData uri="http://schemas.openxmlformats.org/drawingml/2006/table">
            <a:tbl>
              <a:tblPr firstRow="1" bandRow="1">
                <a:noFill/>
                <a:tableStyleId>{EA897685-AF71-433D-A72D-3F34AA32FE4F}</a:tableStyleId>
              </a:tblPr>
              <a:tblGrid>
                <a:gridCol w="553808"/>
                <a:gridCol w="1578203"/>
                <a:gridCol w="3898785"/>
                <a:gridCol w="5570982"/>
              </a:tblGrid>
              <a:tr h="336321">
                <a:tc gridSpan="2">
                  <a:txBody>
                    <a:bodyPr/>
                    <a:lstStyle/>
                    <a:p>
                      <a:pPr marL="0" indent="0" algn="ctr">
                        <a:lnSpc>
                          <a:spcPct val="129000"/>
                        </a:lnSpc>
                        <a:spcBef>
                          <a:spcPts val="200"/>
                        </a:spcBef>
                        <a:spcAft>
                          <a:spcPts val="200"/>
                        </a:spcAft>
                        <a:buNone/>
                      </a:pPr>
                      <a:r>
                        <a:rPr lang="zh-CN" altLang="en-US" sz="1600" u="none" strike="noStrike" kern="0" cap="none" spc="0" baseline="0"/>
                        <a:t>法的渊源</a:t>
                      </a:r>
                      <a:endParaRPr lang="zh-CN" altLang="en-US" sz="1600" u="none" strike="noStrike" kern="0" cap="none" spc="0" baseline="0"/>
                    </a:p>
                  </a:txBody>
                  <a:tcPr marL="36195" marR="36195" marT="0" marB="0" anchor="ctr"/>
                </a:tc>
                <a:tc hMerge="1">
                  <a:tcPr marL="68580" marR="68580" marT="0" marB="0" anchor="ctr"/>
                </a:tc>
                <a:tc>
                  <a:txBody>
                    <a:bodyPr/>
                    <a:lstStyle/>
                    <a:p>
                      <a:pPr marL="0" indent="0" algn="ctr">
                        <a:lnSpc>
                          <a:spcPct val="129000"/>
                        </a:lnSpc>
                        <a:spcBef>
                          <a:spcPts val="200"/>
                        </a:spcBef>
                        <a:spcAft>
                          <a:spcPts val="200"/>
                        </a:spcAft>
                        <a:buNone/>
                      </a:pPr>
                      <a:r>
                        <a:rPr lang="zh-CN" altLang="en-US" sz="1600" u="none" strike="noStrike" kern="0" cap="none" spc="0" baseline="0"/>
                        <a:t>制定机关</a:t>
                      </a:r>
                      <a:endParaRPr lang="zh-CN" altLang="en-US" sz="1600" u="none" strike="noStrike" kern="0" cap="none" spc="0" baseline="0"/>
                    </a:p>
                  </a:txBody>
                  <a:tcPr marL="36195" marR="36195" marT="0" marB="0" anchor="ctr"/>
                </a:tc>
                <a:tc>
                  <a:txBody>
                    <a:bodyPr/>
                    <a:lstStyle/>
                    <a:p>
                      <a:pPr marL="0" indent="0" algn="ctr">
                        <a:lnSpc>
                          <a:spcPct val="129000"/>
                        </a:lnSpc>
                        <a:spcBef>
                          <a:spcPts val="200"/>
                        </a:spcBef>
                        <a:spcAft>
                          <a:spcPts val="200"/>
                        </a:spcAft>
                        <a:buNone/>
                      </a:pPr>
                      <a:r>
                        <a:rPr lang="zh-CN" altLang="en-US" sz="1600" u="none" strike="noStrike" kern="0" cap="none" spc="0" baseline="0"/>
                        <a:t>示例</a:t>
                      </a:r>
                      <a:endParaRPr lang="zh-CN" altLang="en-US" sz="1600" u="none" strike="noStrike" kern="0" cap="none" spc="0" baseline="0"/>
                    </a:p>
                  </a:txBody>
                  <a:tcPr marL="36195" marR="36195" marT="0" marB="0" anchor="ctr"/>
                </a:tc>
              </a:tr>
              <a:tr h="364947">
                <a:tc gridSpan="2">
                  <a:txBody>
                    <a:bodyPr/>
                    <a:lstStyle/>
                    <a:p>
                      <a:pPr marL="0" indent="0" algn="ctr">
                        <a:lnSpc>
                          <a:spcPct val="129000"/>
                        </a:lnSpc>
                        <a:spcBef>
                          <a:spcPts val="200"/>
                        </a:spcBef>
                        <a:spcAft>
                          <a:spcPts val="200"/>
                        </a:spcAft>
                        <a:buNone/>
                      </a:pPr>
                      <a:r>
                        <a:rPr lang="zh-CN" altLang="en-US" sz="1600" u="none" strike="noStrike" kern="100" cap="none" spc="0" baseline="0"/>
                        <a:t>宪法</a:t>
                      </a:r>
                      <a:endParaRPr lang="zh-CN" altLang="en-US" sz="1600" u="none" strike="noStrike" kern="100" cap="none" spc="0" baseline="0"/>
                    </a:p>
                  </a:txBody>
                  <a:tcPr marL="36195" marR="36195" marT="0" marB="0" anchor="ctr"/>
                </a:tc>
                <a:tc hMerge="1">
                  <a:tcPr marL="68580" marR="68580" marT="0" marB="0" anchor="ctr"/>
                </a:tc>
                <a:tc>
                  <a:txBody>
                    <a:bodyPr/>
                    <a:lstStyle/>
                    <a:p>
                      <a:pPr marL="0" indent="12700" algn="just">
                        <a:lnSpc>
                          <a:spcPct val="129000"/>
                        </a:lnSpc>
                        <a:spcBef>
                          <a:spcPts val="200"/>
                        </a:spcBef>
                        <a:spcAft>
                          <a:spcPts val="200"/>
                        </a:spcAft>
                        <a:buNone/>
                      </a:pPr>
                      <a:r>
                        <a:rPr lang="zh-CN" altLang="en-US" sz="1600" u="none" strike="noStrike" kern="100" cap="none" spc="0" baseline="0"/>
                        <a:t>全国人民代表大会</a:t>
                      </a:r>
                      <a:endParaRPr lang="zh-CN" altLang="en-US" sz="1600" u="none" strike="noStrike" kern="100" cap="none" spc="0" baseline="0"/>
                    </a:p>
                  </a:txBody>
                  <a:tcPr marL="36195" marR="36195" marT="0" marB="0" anchor="ctr"/>
                </a:tc>
                <a:tc>
                  <a:txBody>
                    <a:bodyPr/>
                    <a:lstStyle/>
                    <a:p>
                      <a:pPr marL="0" indent="12700" algn="just">
                        <a:lnSpc>
                          <a:spcPct val="129000"/>
                        </a:lnSpc>
                        <a:spcBef>
                          <a:spcPts val="200"/>
                        </a:spcBef>
                        <a:spcAft>
                          <a:spcPts val="200"/>
                        </a:spcAft>
                        <a:buNone/>
                      </a:pPr>
                      <a:r>
                        <a:rPr lang="zh-CN" altLang="en-US" sz="1600" u="none" strike="noStrike" kern="100" cap="none" spc="0" baseline="0"/>
                        <a:t>《中华人民共和国宪法》</a:t>
                      </a:r>
                      <a:endParaRPr lang="zh-CN" altLang="en-US" sz="1600" u="none" strike="noStrike" kern="100" cap="none" spc="0" baseline="0"/>
                    </a:p>
                  </a:txBody>
                  <a:tcPr marL="36195" marR="36195" marT="0" marB="0" anchor="ctr"/>
                </a:tc>
              </a:tr>
              <a:tr h="502234">
                <a:tc gridSpan="2">
                  <a:txBody>
                    <a:bodyPr/>
                    <a:lstStyle/>
                    <a:p>
                      <a:pPr marL="0" indent="0" algn="ctr">
                        <a:lnSpc>
                          <a:spcPct val="129000"/>
                        </a:lnSpc>
                        <a:spcBef>
                          <a:spcPts val="200"/>
                        </a:spcBef>
                        <a:spcAft>
                          <a:spcPts val="200"/>
                        </a:spcAft>
                        <a:buNone/>
                      </a:pPr>
                      <a:r>
                        <a:rPr lang="zh-CN" altLang="en-US" sz="1600" u="none" strike="noStrike" kern="100" cap="none" spc="0" baseline="0"/>
                        <a:t>法律</a:t>
                      </a:r>
                      <a:endParaRPr lang="zh-CN" altLang="en-US" sz="1600" u="none" strike="noStrike" kern="100" cap="none" spc="0" baseline="0"/>
                    </a:p>
                  </a:txBody>
                  <a:tcPr marL="36195" marR="36195" marT="0" marB="0" anchor="ctr"/>
                </a:tc>
                <a:tc hMerge="1">
                  <a:tcPr marL="68580" marR="68580" marT="0" marB="0" anchor="ctr"/>
                </a:tc>
                <a:tc>
                  <a:txBody>
                    <a:bodyPr/>
                    <a:lstStyle/>
                    <a:p>
                      <a:pPr marL="0" indent="12700" algn="just">
                        <a:lnSpc>
                          <a:spcPct val="129000"/>
                        </a:lnSpc>
                        <a:spcBef>
                          <a:spcPts val="200"/>
                        </a:spcBef>
                        <a:spcAft>
                          <a:spcPts val="200"/>
                        </a:spcAft>
                        <a:buNone/>
                      </a:pPr>
                      <a:r>
                        <a:rPr lang="zh-CN" altLang="en-US" sz="1600" u="none" strike="noStrike" kern="100" cap="none" spc="0" baseline="0"/>
                        <a:t>全国人民代表大会及其常务委员会</a:t>
                      </a:r>
                      <a:endParaRPr lang="zh-CN" altLang="en-US" sz="1600" u="none" strike="noStrike" kern="100" cap="none" spc="0" baseline="0"/>
                    </a:p>
                  </a:txBody>
                  <a:tcPr marL="36195" marR="36195" marT="0" marB="0" anchor="ctr"/>
                </a:tc>
                <a:tc>
                  <a:txBody>
                    <a:bodyPr/>
                    <a:lstStyle/>
                    <a:p>
                      <a:pPr marL="0" indent="12700" algn="just">
                        <a:lnSpc>
                          <a:spcPct val="129000"/>
                        </a:lnSpc>
                        <a:spcBef>
                          <a:spcPts val="200"/>
                        </a:spcBef>
                        <a:spcAft>
                          <a:spcPts val="200"/>
                        </a:spcAft>
                        <a:buNone/>
                      </a:pPr>
                      <a:r>
                        <a:rPr lang="zh-CN" altLang="en-US" sz="1600" u="none" strike="noStrike" kern="100" cap="none" spc="0" baseline="0"/>
                        <a:t>《中华人民共和国民事诉讼法》《中华人民共和国会计法》</a:t>
                      </a:r>
                      <a:endParaRPr lang="zh-CN" altLang="en-US" sz="1600" u="none" strike="noStrike" kern="100" cap="none" spc="0" baseline="0"/>
                    </a:p>
                  </a:txBody>
                  <a:tcPr marL="36195" marR="36195" marT="0" marB="0" anchor="ctr"/>
                </a:tc>
              </a:tr>
              <a:tr h="324396">
                <a:tc gridSpan="2">
                  <a:txBody>
                    <a:bodyPr/>
                    <a:lstStyle/>
                    <a:p>
                      <a:pPr marL="0" indent="0" algn="ctr">
                        <a:lnSpc>
                          <a:spcPct val="129000"/>
                        </a:lnSpc>
                        <a:spcBef>
                          <a:spcPts val="200"/>
                        </a:spcBef>
                        <a:spcAft>
                          <a:spcPts val="200"/>
                        </a:spcAft>
                        <a:buNone/>
                      </a:pPr>
                      <a:r>
                        <a:rPr lang="zh-CN" altLang="en-US" sz="1600" u="none" strike="noStrike" kern="100" cap="none" spc="0" baseline="0"/>
                        <a:t>行政法规</a:t>
                      </a:r>
                      <a:endParaRPr lang="zh-CN" altLang="en-US" sz="1600" u="none" strike="noStrike" kern="100" cap="none" spc="0" baseline="0"/>
                    </a:p>
                  </a:txBody>
                  <a:tcPr marL="36195" marR="36195" marT="0" marB="0" anchor="ctr"/>
                </a:tc>
                <a:tc hMerge="1">
                  <a:tcPr marL="68580" marR="68580" marT="0" marB="0" anchor="ctr"/>
                </a:tc>
                <a:tc>
                  <a:txBody>
                    <a:bodyPr/>
                    <a:lstStyle/>
                    <a:p>
                      <a:pPr marL="0" indent="12700" algn="just">
                        <a:lnSpc>
                          <a:spcPct val="129000"/>
                        </a:lnSpc>
                        <a:spcBef>
                          <a:spcPts val="200"/>
                        </a:spcBef>
                        <a:spcAft>
                          <a:spcPts val="200"/>
                        </a:spcAft>
                        <a:buNone/>
                      </a:pPr>
                      <a:r>
                        <a:rPr lang="zh-CN" altLang="en-US" sz="1600" u="none" strike="noStrike" kern="100" cap="none" spc="0" baseline="0"/>
                        <a:t>国务院</a:t>
                      </a:r>
                      <a:endParaRPr lang="zh-CN" altLang="en-US" sz="1600" u="none" strike="noStrike" kern="100" cap="none" spc="0" baseline="0"/>
                    </a:p>
                  </a:txBody>
                  <a:tcPr marL="36195" marR="36195" marT="0" marB="0" anchor="ctr"/>
                </a:tc>
                <a:tc>
                  <a:txBody>
                    <a:bodyPr/>
                    <a:lstStyle/>
                    <a:p>
                      <a:pPr marL="0" indent="12700" algn="just">
                        <a:lnSpc>
                          <a:spcPct val="129000"/>
                        </a:lnSpc>
                        <a:spcBef>
                          <a:spcPts val="200"/>
                        </a:spcBef>
                        <a:spcAft>
                          <a:spcPts val="200"/>
                        </a:spcAft>
                        <a:buNone/>
                      </a:pPr>
                      <a:r>
                        <a:rPr lang="zh-CN" altLang="en-US" sz="1600" u="none" strike="noStrike" kern="100" cap="none" spc="0" baseline="0"/>
                        <a:t>《企业财务会计报告条例》</a:t>
                      </a:r>
                      <a:endParaRPr lang="zh-CN" altLang="en-US" sz="1600" u="none" strike="noStrike" kern="100" cap="none" spc="0" baseline="0"/>
                    </a:p>
                  </a:txBody>
                  <a:tcPr marL="36195" marR="36195" marT="0" marB="0" anchor="ctr"/>
                </a:tc>
              </a:tr>
              <a:tr h="774598">
                <a:tc gridSpan="2">
                  <a:txBody>
                    <a:bodyPr/>
                    <a:lstStyle/>
                    <a:p>
                      <a:pPr marL="0" indent="0" algn="ctr">
                        <a:lnSpc>
                          <a:spcPct val="129000"/>
                        </a:lnSpc>
                        <a:spcBef>
                          <a:spcPts val="200"/>
                        </a:spcBef>
                        <a:spcAft>
                          <a:spcPts val="200"/>
                        </a:spcAft>
                        <a:buNone/>
                      </a:pPr>
                      <a:r>
                        <a:rPr lang="zh-CN" altLang="en-US" sz="1600" u="none" strike="noStrike" kern="100" cap="none" spc="0" baseline="0"/>
                        <a:t>地方性法规、自治条例和单行条例</a:t>
                      </a:r>
                      <a:endParaRPr lang="zh-CN" altLang="en-US" sz="1600" u="none" strike="noStrike" kern="100" cap="none" spc="0" baseline="0"/>
                    </a:p>
                  </a:txBody>
                  <a:tcPr marL="36195" marR="36195" marT="0" marB="0" anchor="ctr"/>
                </a:tc>
                <a:tc hMerge="1">
                  <a:tcPr marL="68580" marR="68580" marT="0" marB="0" anchor="ctr"/>
                </a:tc>
                <a:tc>
                  <a:txBody>
                    <a:bodyPr/>
                    <a:lstStyle/>
                    <a:p>
                      <a:pPr marL="0" indent="12700" algn="just">
                        <a:lnSpc>
                          <a:spcPct val="129000"/>
                        </a:lnSpc>
                        <a:spcBef>
                          <a:spcPts val="200"/>
                        </a:spcBef>
                        <a:spcAft>
                          <a:spcPts val="200"/>
                        </a:spcAft>
                        <a:buNone/>
                      </a:pPr>
                      <a:r>
                        <a:rPr lang="zh-CN" altLang="en-US" sz="1600" u="none" strike="noStrike" kern="100" cap="none" spc="0" baseline="0"/>
                        <a:t>地方人民代表大会及其常务委员会</a:t>
                      </a:r>
                      <a:endParaRPr lang="zh-CN" altLang="en-US" sz="1600" u="none" strike="noStrike" kern="100" cap="none" spc="0" baseline="0"/>
                    </a:p>
                  </a:txBody>
                  <a:tcPr marL="36195" marR="36195" marT="0" marB="0" anchor="ctr"/>
                </a:tc>
                <a:tc>
                  <a:txBody>
                    <a:bodyPr/>
                    <a:lstStyle/>
                    <a:p>
                      <a:pPr marL="0" indent="12700" algn="just">
                        <a:lnSpc>
                          <a:spcPct val="129000"/>
                        </a:lnSpc>
                        <a:spcBef>
                          <a:spcPts val="200"/>
                        </a:spcBef>
                        <a:spcAft>
                          <a:spcPts val="200"/>
                        </a:spcAft>
                        <a:buNone/>
                      </a:pPr>
                      <a:r>
                        <a:rPr lang="zh-CN" altLang="en-US" sz="1600" u="none" strike="noStrike" kern="100" cap="none" spc="0" baseline="0"/>
                        <a:t>北京市人大常委会发布的《北京市城乡规划条例》</a:t>
                      </a:r>
                      <a:endParaRPr lang="zh-CN" altLang="en-US" sz="1600" u="none" strike="noStrike" kern="100" cap="none" spc="0" baseline="0"/>
                    </a:p>
                  </a:txBody>
                  <a:tcPr marL="36195" marR="36195" marT="0" marB="0" anchor="ctr"/>
                </a:tc>
              </a:tr>
              <a:tr h="324396">
                <a:tc gridSpan="2">
                  <a:txBody>
                    <a:bodyPr/>
                    <a:lstStyle/>
                    <a:p>
                      <a:pPr marL="0" indent="0" algn="ctr">
                        <a:lnSpc>
                          <a:spcPct val="129000"/>
                        </a:lnSpc>
                        <a:spcBef>
                          <a:spcPts val="200"/>
                        </a:spcBef>
                        <a:spcAft>
                          <a:spcPts val="200"/>
                        </a:spcAft>
                        <a:buNone/>
                      </a:pPr>
                      <a:r>
                        <a:rPr lang="zh-CN" altLang="en-US" sz="1600" u="none" strike="noStrike" kern="100" cap="none" spc="0" baseline="0"/>
                        <a:t>特别行政区的法</a:t>
                      </a:r>
                      <a:endParaRPr lang="zh-CN" altLang="en-US" sz="1600" u="none" strike="noStrike" kern="100" cap="none" spc="0" baseline="0"/>
                    </a:p>
                  </a:txBody>
                  <a:tcPr marL="36195" marR="36195" marT="0" marB="0" anchor="ctr"/>
                </a:tc>
                <a:tc hMerge="1">
                  <a:tcPr marL="68580" marR="68580" marT="0" marB="0" anchor="ctr"/>
                </a:tc>
                <a:tc>
                  <a:txBody>
                    <a:bodyPr/>
                    <a:lstStyle/>
                    <a:p>
                      <a:pPr marL="0" indent="12700" algn="just">
                        <a:lnSpc>
                          <a:spcPct val="129000"/>
                        </a:lnSpc>
                        <a:spcBef>
                          <a:spcPts val="200"/>
                        </a:spcBef>
                        <a:spcAft>
                          <a:spcPts val="200"/>
                        </a:spcAft>
                        <a:buNone/>
                      </a:pPr>
                      <a:r>
                        <a:rPr lang="zh-CN" altLang="en-US" sz="1600" u="none" strike="noStrike" kern="100" cap="none" spc="0" baseline="0"/>
                        <a:t>全国人民代表大会和特别行政区</a:t>
                      </a:r>
                      <a:endParaRPr lang="zh-CN" altLang="en-US" sz="1600" u="none" strike="noStrike" kern="100" cap="none" spc="0" baseline="0"/>
                    </a:p>
                  </a:txBody>
                  <a:tcPr marL="36195" marR="36195" marT="0" marB="0" anchor="ctr"/>
                </a:tc>
                <a:tc>
                  <a:txBody>
                    <a:bodyPr/>
                    <a:lstStyle/>
                    <a:p>
                      <a:pPr marL="0" indent="12700" algn="just">
                        <a:lnSpc>
                          <a:spcPct val="129000"/>
                        </a:lnSpc>
                        <a:spcBef>
                          <a:spcPts val="200"/>
                        </a:spcBef>
                        <a:spcAft>
                          <a:spcPts val="200"/>
                        </a:spcAft>
                        <a:buNone/>
                      </a:pPr>
                      <a:r>
                        <a:rPr lang="zh-CN" altLang="en-US" sz="1600" u="none" strike="noStrike" kern="100" cap="none" spc="0" baseline="0"/>
                        <a:t>《中华人民共和国香港特别行政区基本法》</a:t>
                      </a:r>
                      <a:endParaRPr lang="zh-CN" altLang="en-US" sz="1600" u="none" strike="noStrike" kern="100" cap="none" spc="0" baseline="0"/>
                    </a:p>
                  </a:txBody>
                  <a:tcPr marL="36195" marR="36195" marT="0" marB="0" anchor="ctr"/>
                </a:tc>
              </a:tr>
              <a:tr h="891832">
                <a:tc rowSpan="2">
                  <a:txBody>
                    <a:bodyPr/>
                    <a:lstStyle/>
                    <a:p>
                      <a:pPr marL="0" indent="0" algn="ctr">
                        <a:lnSpc>
                          <a:spcPct val="129000"/>
                        </a:lnSpc>
                        <a:spcBef>
                          <a:spcPts val="200"/>
                        </a:spcBef>
                        <a:spcAft>
                          <a:spcPts val="200"/>
                        </a:spcAft>
                        <a:buNone/>
                      </a:pPr>
                      <a:r>
                        <a:rPr lang="zh-CN" altLang="en-US" sz="1600" u="none" strike="noStrike" kern="100" cap="none" spc="0" baseline="0"/>
                        <a:t>规</a:t>
                      </a:r>
                      <a:br>
                        <a:rPr lang="zh-CN" altLang="en-US" sz="1600" u="none" strike="noStrike" kern="100" cap="none" spc="0" baseline="0"/>
                      </a:br>
                      <a:r>
                        <a:rPr lang="zh-CN" altLang="en-US" sz="1600" u="none" strike="noStrike" kern="100" cap="none" spc="0" baseline="0"/>
                        <a:t>章</a:t>
                      </a:r>
                      <a:endParaRPr lang="zh-CN" altLang="en-US" sz="1600" u="none" strike="noStrike" kern="100" cap="none" spc="0" baseline="0"/>
                    </a:p>
                  </a:txBody>
                  <a:tcPr marL="36195" marR="36195" marT="0" marB="0" anchor="ctr"/>
                </a:tc>
                <a:tc>
                  <a:txBody>
                    <a:bodyPr/>
                    <a:lstStyle/>
                    <a:p>
                      <a:pPr marL="0" indent="0" algn="ctr">
                        <a:lnSpc>
                          <a:spcPct val="129000"/>
                        </a:lnSpc>
                        <a:spcBef>
                          <a:spcPts val="200"/>
                        </a:spcBef>
                        <a:spcAft>
                          <a:spcPts val="200"/>
                        </a:spcAft>
                        <a:buNone/>
                      </a:pPr>
                      <a:r>
                        <a:rPr lang="zh-CN" altLang="en-US" sz="1600" u="none" strike="noStrike" kern="100" cap="none" spc="0" baseline="0"/>
                        <a:t>部门规章</a:t>
                      </a:r>
                      <a:endParaRPr lang="zh-CN" altLang="en-US" sz="1600" u="none" strike="noStrike" kern="100" cap="none" spc="0" baseline="0"/>
                    </a:p>
                  </a:txBody>
                  <a:tcPr marL="36195" marR="36195" marT="0" marB="0" anchor="ctr"/>
                </a:tc>
                <a:tc>
                  <a:txBody>
                    <a:bodyPr/>
                    <a:lstStyle/>
                    <a:p>
                      <a:pPr marL="0" indent="12700" algn="just">
                        <a:lnSpc>
                          <a:spcPct val="129000"/>
                        </a:lnSpc>
                        <a:spcBef>
                          <a:spcPts val="200"/>
                        </a:spcBef>
                        <a:spcAft>
                          <a:spcPts val="200"/>
                        </a:spcAft>
                        <a:buNone/>
                      </a:pPr>
                      <a:r>
                        <a:rPr lang="zh-CN" altLang="en-US" sz="1600" u="none" strike="noStrike" kern="100" cap="none" spc="0" baseline="0"/>
                        <a:t>国务院各部、委员会、中国人民银行、审计署和具有行政管理职能的直属机构</a:t>
                      </a:r>
                      <a:endParaRPr lang="zh-CN" altLang="en-US" sz="1600" u="none" strike="noStrike" kern="100" cap="none" spc="0" baseline="0"/>
                    </a:p>
                  </a:txBody>
                  <a:tcPr marL="36195" marR="36195" marT="0" marB="0" anchor="ctr"/>
                </a:tc>
                <a:tc>
                  <a:txBody>
                    <a:bodyPr/>
                    <a:lstStyle/>
                    <a:p>
                      <a:pPr marL="0" indent="12700" algn="just">
                        <a:lnSpc>
                          <a:spcPct val="129000"/>
                        </a:lnSpc>
                        <a:spcBef>
                          <a:spcPts val="200"/>
                        </a:spcBef>
                        <a:spcAft>
                          <a:spcPts val="200"/>
                        </a:spcAft>
                        <a:buNone/>
                      </a:pPr>
                      <a:r>
                        <a:rPr lang="zh-CN" altLang="en-US" sz="1600" u="none" strike="noStrike" kern="100" cap="none" spc="0" baseline="0"/>
                        <a:t>财政部发布的《金融企业国有资产转让管理办法》、中国人民银行发布的《支付结算办法》</a:t>
                      </a:r>
                      <a:endParaRPr lang="zh-CN" altLang="en-US" sz="1600" u="none" strike="noStrike" kern="100" cap="none" spc="0" baseline="0"/>
                    </a:p>
                  </a:txBody>
                  <a:tcPr marL="36195" marR="36195" marT="0" marB="0" anchor="ctr"/>
                </a:tc>
              </a:tr>
              <a:tr h="351663">
                <a:tc vMerge="1">
                  <a:tcPr marL="68580" marR="68580" marT="0" marB="0" anchor="ctr"/>
                </a:tc>
                <a:tc>
                  <a:txBody>
                    <a:bodyPr/>
                    <a:lstStyle/>
                    <a:p>
                      <a:pPr marL="0" indent="0" algn="ctr">
                        <a:lnSpc>
                          <a:spcPct val="129000"/>
                        </a:lnSpc>
                        <a:spcBef>
                          <a:spcPts val="200"/>
                        </a:spcBef>
                        <a:spcAft>
                          <a:spcPts val="200"/>
                        </a:spcAft>
                        <a:buNone/>
                      </a:pPr>
                      <a:r>
                        <a:rPr lang="zh-CN" altLang="en-US" sz="1600" u="none" strike="noStrike" kern="100" cap="none" spc="0" baseline="0"/>
                        <a:t>地方政府</a:t>
                      </a:r>
                      <a:br>
                        <a:rPr lang="zh-CN" altLang="en-US" sz="1600" u="none" strike="noStrike" kern="100" cap="none" spc="0" baseline="0"/>
                      </a:br>
                      <a:r>
                        <a:rPr lang="zh-CN" altLang="en-US" sz="1600" u="none" strike="noStrike" kern="100" cap="none" spc="0" baseline="0"/>
                        <a:t>规章</a:t>
                      </a:r>
                      <a:endParaRPr lang="zh-CN" altLang="en-US" sz="1600" u="none" strike="noStrike" kern="100" cap="none" spc="0" baseline="0"/>
                    </a:p>
                  </a:txBody>
                  <a:tcPr marL="36195" marR="36195" marT="0" marB="0" anchor="ctr"/>
                </a:tc>
                <a:tc>
                  <a:txBody>
                    <a:bodyPr/>
                    <a:lstStyle/>
                    <a:p>
                      <a:pPr marL="0" indent="12700" algn="just">
                        <a:lnSpc>
                          <a:spcPct val="129000"/>
                        </a:lnSpc>
                        <a:spcBef>
                          <a:spcPts val="200"/>
                        </a:spcBef>
                        <a:spcAft>
                          <a:spcPts val="200"/>
                        </a:spcAft>
                        <a:buNone/>
                      </a:pPr>
                      <a:r>
                        <a:rPr lang="zh-CN" altLang="en-US" sz="1600" u="none" strike="noStrike" kern="100" cap="none" spc="0" baseline="0"/>
                        <a:t>有地方立法权的地方人民政府</a:t>
                      </a:r>
                      <a:endParaRPr lang="zh-CN" altLang="en-US" sz="1600" u="none" strike="noStrike" kern="100" cap="none" spc="0" baseline="0"/>
                    </a:p>
                  </a:txBody>
                  <a:tcPr marL="36195" marR="36195" marT="0" marB="0" anchor="ctr"/>
                </a:tc>
                <a:tc>
                  <a:txBody>
                    <a:bodyPr/>
                    <a:lstStyle/>
                    <a:p>
                      <a:pPr marL="0" indent="12700" algn="just">
                        <a:lnSpc>
                          <a:spcPct val="129000"/>
                        </a:lnSpc>
                        <a:spcBef>
                          <a:spcPts val="200"/>
                        </a:spcBef>
                        <a:spcAft>
                          <a:spcPts val="200"/>
                        </a:spcAft>
                        <a:buNone/>
                      </a:pPr>
                      <a:r>
                        <a:rPr lang="zh-CN" altLang="en-US" sz="1600" u="none" strike="noStrike" kern="100" cap="none" spc="0" baseline="0"/>
                        <a:t>上海市人民政府发布的《上海市旅馆业管理办法》</a:t>
                      </a:r>
                      <a:endParaRPr lang="zh-CN" altLang="en-US" sz="1600" u="none" strike="noStrike" kern="100" cap="none" spc="0" baseline="0"/>
                    </a:p>
                  </a:txBody>
                  <a:tcPr marL="36195" marR="36195" marT="0" marB="0" anchor="ctr"/>
                </a:tc>
              </a:tr>
              <a:tr h="293293">
                <a:tc gridSpan="2">
                  <a:txBody>
                    <a:bodyPr/>
                    <a:lstStyle/>
                    <a:p>
                      <a:pPr marL="0" indent="0" algn="ctr">
                        <a:lnSpc>
                          <a:spcPct val="129000"/>
                        </a:lnSpc>
                        <a:spcBef>
                          <a:spcPts val="200"/>
                        </a:spcBef>
                        <a:spcAft>
                          <a:spcPts val="200"/>
                        </a:spcAft>
                        <a:buNone/>
                      </a:pPr>
                      <a:r>
                        <a:rPr lang="zh-CN" altLang="en-US" sz="1600" u="none" strike="noStrike" kern="100" cap="none" spc="0" baseline="0"/>
                        <a:t>国际条约</a:t>
                      </a:r>
                      <a:endParaRPr lang="zh-CN" altLang="en-US" sz="1600" u="none" strike="noStrike" kern="100" cap="none" spc="0" baseline="0"/>
                    </a:p>
                  </a:txBody>
                  <a:tcPr marL="36195" marR="36195" marT="0" marB="0" anchor="ctr"/>
                </a:tc>
                <a:tc hMerge="1">
                  <a:tcPr marL="68580" marR="68580" marT="0" marB="0" anchor="ctr"/>
                </a:tc>
                <a:tc>
                  <a:txBody>
                    <a:bodyPr/>
                    <a:lstStyle/>
                    <a:p>
                      <a:pPr marL="0" indent="0" algn="ctr">
                        <a:lnSpc>
                          <a:spcPct val="129000"/>
                        </a:lnSpc>
                        <a:spcBef>
                          <a:spcPts val="200"/>
                        </a:spcBef>
                        <a:spcAft>
                          <a:spcPts val="200"/>
                        </a:spcAft>
                        <a:buNone/>
                      </a:pPr>
                      <a:r>
                        <a:rPr lang="zh-CN" altLang="en-US" sz="1600" u="none" strike="noStrike" kern="100" cap="none" spc="0" baseline="0"/>
                        <a:t>—</a:t>
                      </a:r>
                      <a:endParaRPr lang="zh-CN" altLang="en-US" sz="1600" u="none" strike="noStrike" kern="100" cap="none" spc="0" baseline="0"/>
                    </a:p>
                  </a:txBody>
                  <a:tcPr marL="36195" marR="36195" marT="0" marB="0" anchor="ctr"/>
                </a:tc>
                <a:tc>
                  <a:txBody>
                    <a:bodyPr/>
                    <a:lstStyle/>
                    <a:p>
                      <a:pPr marL="0" indent="12700" algn="just">
                        <a:lnSpc>
                          <a:spcPct val="129000"/>
                        </a:lnSpc>
                        <a:spcBef>
                          <a:spcPts val="200"/>
                        </a:spcBef>
                        <a:spcAft>
                          <a:spcPts val="200"/>
                        </a:spcAft>
                        <a:buNone/>
                      </a:pPr>
                      <a:r>
                        <a:rPr lang="zh-CN" altLang="en-US" sz="1600" u="none" strike="noStrike" kern="100" cap="none" spc="0" baseline="0"/>
                        <a:t>《国际民用航空公约》</a:t>
                      </a:r>
                      <a:endParaRPr lang="zh-CN" altLang="en-US" sz="1600" u="none" strike="noStrike" kern="100" cap="none" spc="0" baseline="0"/>
                    </a:p>
                  </a:txBody>
                  <a:tcPr marL="36195" marR="36195" marT="0" marB="0" anchor="ctr"/>
                </a:tc>
              </a:tr>
            </a:tbl>
          </a:graphicData>
        </a:graphic>
      </p:graphicFrame>
      <p:sp>
        <p:nvSpPr>
          <p:cNvPr id="123" name="下箭头"/>
          <p:cNvSpPr/>
          <p:nvPr/>
        </p:nvSpPr>
        <p:spPr>
          <a:xfrm>
            <a:off x="5879766" y="1610433"/>
            <a:ext cx="512877" cy="366340"/>
          </a:xfrm>
          <a:prstGeom prst="downArrow">
            <a:avLst>
              <a:gd name="adj1" fmla="val 50000"/>
              <a:gd name="adj2" fmla="val 25000"/>
            </a:avLst>
          </a:prstGeom>
          <a:solidFill>
            <a:schemeClr val="accent1"/>
          </a:solidFill>
          <a:ln w="12700" cap="flat" cmpd="sng">
            <a:noFill/>
            <a:prstDash val="solid"/>
            <a:round/>
          </a:ln>
        </p:spPr>
        <p:txBody>
          <a:bodyPr rtlCol="0" anchor="ctr"/>
          <a:lstStyle/>
          <a:p>
            <a:pPr algn="ctr"/>
          </a:p>
        </p:txBody>
      </p:sp>
    </p:spTree>
  </p:cSld>
  <p:clrMapOvr>
    <a:masterClrMapping/>
  </p:clrMapOvr>
  <p:transition spd="slow" advTm="0">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9"/>
                                        </p:tgtEl>
                                        <p:attrNameLst>
                                          <p:attrName>style.visibility</p:attrName>
                                        </p:attrNameLst>
                                      </p:cBhvr>
                                      <p:to>
                                        <p:strVal val="visible"/>
                                      </p:to>
                                    </p:set>
                                    <p:animEffect transition="in" filter="fade">
                                      <p:cBhvr>
                                        <p:cTn id="7" dur="1000"/>
                                        <p:tgtEl>
                                          <p:spTgt spid="119"/>
                                        </p:tgtEl>
                                      </p:cBhvr>
                                    </p:animEffect>
                                    <p:anim calcmode="lin" valueType="num">
                                      <p:cBhvr>
                                        <p:cTn id="8" dur="1000" fill="hold"/>
                                        <p:tgtEl>
                                          <p:spTgt spid="119"/>
                                        </p:tgtEl>
                                        <p:attrNameLst>
                                          <p:attrName>ppt_x</p:attrName>
                                        </p:attrNameLst>
                                      </p:cBhvr>
                                      <p:tavLst>
                                        <p:tav tm="0">
                                          <p:val>
                                            <p:strVal val="#ppt_x"/>
                                          </p:val>
                                        </p:tav>
                                        <p:tav tm="100000">
                                          <p:val>
                                            <p:strVal val="#ppt_x"/>
                                          </p:val>
                                        </p:tav>
                                      </p:tavLst>
                                    </p:anim>
                                    <p:anim calcmode="lin" valueType="num">
                                      <p:cBhvr>
                                        <p:cTn id="9" dur="1000" fill="hold"/>
                                        <p:tgtEl>
                                          <p:spTgt spid="11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1"/>
                                        </p:tgtEl>
                                        <p:attrNameLst>
                                          <p:attrName>style.visibility</p:attrName>
                                        </p:attrNameLst>
                                      </p:cBhvr>
                                      <p:to>
                                        <p:strVal val="visible"/>
                                      </p:to>
                                    </p:set>
                                    <p:animEffect transition="in" filter="fade">
                                      <p:cBhvr>
                                        <p:cTn id="14" dur="1000"/>
                                        <p:tgtEl>
                                          <p:spTgt spid="121"/>
                                        </p:tgtEl>
                                      </p:cBhvr>
                                    </p:animEffect>
                                    <p:anim calcmode="lin" valueType="num">
                                      <p:cBhvr>
                                        <p:cTn id="15" dur="1000" fill="hold"/>
                                        <p:tgtEl>
                                          <p:spTgt spid="121"/>
                                        </p:tgtEl>
                                        <p:attrNameLst>
                                          <p:attrName>ppt_x</p:attrName>
                                        </p:attrNameLst>
                                      </p:cBhvr>
                                      <p:tavLst>
                                        <p:tav tm="0">
                                          <p:val>
                                            <p:strVal val="#ppt_x"/>
                                          </p:val>
                                        </p:tav>
                                        <p:tav tm="100000">
                                          <p:val>
                                            <p:strVal val="#ppt_x"/>
                                          </p:val>
                                        </p:tav>
                                      </p:tavLst>
                                    </p:anim>
                                    <p:anim calcmode="lin" valueType="num">
                                      <p:cBhvr>
                                        <p:cTn id="16" dur="1000" fill="hold"/>
                                        <p:tgtEl>
                                          <p:spTgt spid="12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23"/>
                                        </p:tgtEl>
                                        <p:attrNameLst>
                                          <p:attrName>style.visibility</p:attrName>
                                        </p:attrNameLst>
                                      </p:cBhvr>
                                      <p:to>
                                        <p:strVal val="visible"/>
                                      </p:to>
                                    </p:set>
                                    <p:animEffect transition="in" filter="fade">
                                      <p:cBhvr>
                                        <p:cTn id="21" dur="1000"/>
                                        <p:tgtEl>
                                          <p:spTgt spid="123"/>
                                        </p:tgtEl>
                                      </p:cBhvr>
                                    </p:animEffect>
                                    <p:anim calcmode="lin" valueType="num">
                                      <p:cBhvr>
                                        <p:cTn id="22" dur="1000" fill="hold"/>
                                        <p:tgtEl>
                                          <p:spTgt spid="123"/>
                                        </p:tgtEl>
                                        <p:attrNameLst>
                                          <p:attrName>ppt_x</p:attrName>
                                        </p:attrNameLst>
                                      </p:cBhvr>
                                      <p:tavLst>
                                        <p:tav tm="0">
                                          <p:val>
                                            <p:strVal val="#ppt_x"/>
                                          </p:val>
                                        </p:tav>
                                        <p:tav tm="100000">
                                          <p:val>
                                            <p:strVal val="#ppt_x"/>
                                          </p:val>
                                        </p:tav>
                                      </p:tavLst>
                                    </p:anim>
                                    <p:anim calcmode="lin" valueType="num">
                                      <p:cBhvr>
                                        <p:cTn id="23" dur="1000" fill="hold"/>
                                        <p:tgtEl>
                                          <p:spTgt spid="123"/>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6" presetClass="entr" presetSubtype="26" fill="hold" nodeType="clickEffect">
                                  <p:stCondLst>
                                    <p:cond delay="0"/>
                                  </p:stCondLst>
                                  <p:childTnLst>
                                    <p:set>
                                      <p:cBhvr>
                                        <p:cTn id="27" dur="1" fill="hold">
                                          <p:stCondLst>
                                            <p:cond delay="0"/>
                                          </p:stCondLst>
                                        </p:cTn>
                                        <p:tgtEl>
                                          <p:spTgt spid="122"/>
                                        </p:tgtEl>
                                        <p:attrNameLst>
                                          <p:attrName>style.visibility</p:attrName>
                                        </p:attrNameLst>
                                      </p:cBhvr>
                                      <p:to>
                                        <p:strVal val="visible"/>
                                      </p:to>
                                    </p:set>
                                    <p:animEffect transition="in" filter="barn(inHorizontal)">
                                      <p:cBhvr>
                                        <p:cTn id="28" dur="500"/>
                                        <p:tgtEl>
                                          <p:spTgt spid="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 grpId="0" animBg="1"/>
      <p:bldP spid="121" grpId="0" animBg="1"/>
      <p:bldP spid="123" grpId="0" animBg="1"/>
    </p:bldLst>
  </p:timing>
</p:sld>
</file>

<file path=ppt/tags/tag1.xml><?xml version="1.0" encoding="utf-8"?>
<p:tagLst xmlns:p="http://schemas.openxmlformats.org/presentationml/2006/main">
  <p:tag name="resource_record_key" val="{&quot;13&quot;:[19951231,4563123,20419695,20468905,20209633],&quot;29&quot;:[50053052]}"/>
</p:tagLst>
</file>

<file path=ppt/theme/theme1.xml><?xml version="1.0" encoding="utf-8"?>
<a:theme xmlns:a="http://schemas.openxmlformats.org/drawingml/2006/main" name="A000120140530A99PPBG">
  <a:themeElements>
    <a:clrScheme name="A000120140530A99PPBG">
      <a:dk1>
        <a:srgbClr val="2F2F2F"/>
      </a:dk1>
      <a:lt1>
        <a:srgbClr val="FFFFFF"/>
      </a:lt1>
      <a:dk2>
        <a:srgbClr val="FFFFFF"/>
      </a:dk2>
      <a:lt2>
        <a:srgbClr val="F2F2F2"/>
      </a:lt2>
      <a:accent1>
        <a:srgbClr val="0A3142"/>
      </a:accent1>
      <a:accent2>
        <a:srgbClr val="2A305C"/>
      </a:accent2>
      <a:accent3>
        <a:srgbClr val="5478C4"/>
      </a:accent3>
      <a:accent4>
        <a:srgbClr val="00AAB7"/>
      </a:accent4>
      <a:accent5>
        <a:srgbClr val="86D7D4"/>
      </a:accent5>
      <a:accent6>
        <a:srgbClr val="FFC000"/>
      </a:accent6>
      <a:hlink>
        <a:srgbClr val="0A3142"/>
      </a:hlink>
      <a:folHlink>
        <a:srgbClr val="AFB2B4"/>
      </a:folHlink>
    </a:clrScheme>
    <a:fontScheme name="A000120140530A99PPBG">
      <a:majorFont>
        <a:latin typeface=""/>
        <a:ea typeface=""/>
        <a:cs typeface=""/>
      </a:majorFont>
      <a:minorFont>
        <a:latin typeface=""/>
        <a:ea typeface=""/>
        <a:cs typeface=""/>
      </a:minorFont>
    </a:fontScheme>
    <a:fmtScheme name="A000120140530A99PPBG">
      <a:fillStyleLst>
        <a:solidFill>
          <a:schemeClr val="phClr"/>
        </a:solidFill>
        <a:gradFill/>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a:gradFill/>
      </a:bgFillStyleLst>
    </a:fmtScheme>
  </a:themeElements>
  <a:objectDefaults>
    <a:spDef>
      <a:spPr>
        <a:solidFill>
          <a:schemeClr val="accent1"/>
        </a:solidFill>
        <a:ln w="12700" cap="flat" cmpd="sng">
          <a:noFill/>
          <a:prstDash val="solid"/>
          <a:round/>
        </a:ln>
      </a:spPr>
      <a:bodyPr rtlCol="0" anchor="ctr"/>
      <a:lstStyle/>
      <a:style>
        <a:lnRef idx="2">
          <a:schemeClr val="accent1">
            <a:shade val="50000"/>
          </a:schemeClr>
        </a:lnRef>
        <a:fillRef idx="1">
          <a:schemeClr val="accent1"/>
        </a:fillRef>
        <a:effectRef idx="0">
          <a:schemeClr val="accent1"/>
        </a:effectRef>
        <a:fontRef idx="minor">
          <a:schemeClr val="lt1"/>
        </a:fontRef>
      </a:style>
    </a:spDef>
    <a:lnDef>
      <a:spPr>
        <a:ln>
          <a:noFill/>
        </a:ln>
      </a:spPr>
      <a:bodyPr/>
      <a:lstStyle/>
      <a:style>
        <a:lnRef idx="1">
          <a:schemeClr val="accent4">
            <a:shade val="50000"/>
          </a:schemeClr>
        </a:lnRef>
        <a:fillRef idx="0">
          <a:schemeClr val="accent4"/>
        </a:fillRef>
        <a:effectRef idx="0">
          <a:schemeClr val="accent4"/>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notesMaster1">
  <a:themeElements>
    <a:clrScheme name="notesMaster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notesMaster1">
      <a:majorFont>
        <a:latin typeface=""/>
        <a:ea typeface=""/>
        <a:cs typeface=""/>
      </a:majorFont>
      <a:minorFont>
        <a:latin typeface=""/>
        <a:ea typeface=""/>
        <a:cs typeface=""/>
      </a:minorFont>
    </a:fontScheme>
    <a:fmtScheme name="notesMaster1">
      <a:fillStyleLst>
        <a:solidFill>
          <a:schemeClr val="phClr"/>
        </a:solidFill>
        <a:gradFill/>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a:gradFill/>
      </a:bgFillStyleLst>
    </a:fmtScheme>
  </a:themeElements>
  <a:objectDefaults>
    <a:spDef>
      <a:spPr>
        <a:solidFill>
          <a:schemeClr val="accent1"/>
        </a:solidFill>
        <a:ln w="12700" cap="flat" cmpd="sng">
          <a:noFill/>
          <a:prstDash val="solid"/>
          <a:round/>
        </a:ln>
      </a:spPr>
      <a:bodyPr rtlCol="0" anchor="ctr"/>
      <a:lstStyle/>
      <a:style>
        <a:lnRef idx="2">
          <a:schemeClr val="accent1">
            <a:shade val="50000"/>
          </a:schemeClr>
        </a:lnRef>
        <a:fillRef idx="1">
          <a:schemeClr val="accent1"/>
        </a:fillRef>
        <a:effectRef idx="0">
          <a:schemeClr val="accent1"/>
        </a:effectRef>
        <a:fontRef idx="minor">
          <a:schemeClr val="lt1"/>
        </a:fontRef>
      </a:style>
    </a:spDef>
    <a:lnDef>
      <a:spPr>
        <a:ln>
          <a:noFill/>
        </a:ln>
      </a:spPr>
      <a:bodyPr/>
      <a:lstStyle/>
      <a:style>
        <a:lnRef idx="1">
          <a:schemeClr val="accent4">
            <a:shade val="50000"/>
          </a:schemeClr>
        </a:lnRef>
        <a:fillRef idx="0">
          <a:schemeClr val="accent4"/>
        </a:fillRef>
        <a:effectRef idx="0">
          <a:schemeClr val="accent4"/>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handoutMaster1">
  <a:themeElements>
    <a:clrScheme name="handoutMaster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handoutMaster1">
      <a:majorFont>
        <a:latin typeface=""/>
        <a:ea typeface=""/>
        <a:cs typeface=""/>
      </a:majorFont>
      <a:minorFont>
        <a:latin typeface=""/>
        <a:ea typeface=""/>
        <a:cs typeface=""/>
      </a:minorFont>
    </a:fontScheme>
    <a:fmtScheme name="handoutMaster1">
      <a:fillStyleLst>
        <a:solidFill>
          <a:schemeClr val="phClr"/>
        </a:solidFill>
        <a:gradFill/>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a:gradFill/>
      </a:bgFillStyleLst>
    </a:fmtScheme>
  </a:themeElements>
  <a:objectDefaults>
    <a:spDef>
      <a:spPr>
        <a:solidFill>
          <a:schemeClr val="accent1"/>
        </a:solidFill>
        <a:ln w="12700" cap="flat" cmpd="sng">
          <a:noFill/>
          <a:prstDash val="solid"/>
          <a:round/>
        </a:ln>
      </a:spPr>
      <a:bodyPr rtlCol="0" anchor="ctr"/>
      <a:lstStyle/>
      <a:style>
        <a:lnRef idx="2">
          <a:schemeClr val="accent1">
            <a:shade val="50000"/>
          </a:schemeClr>
        </a:lnRef>
        <a:fillRef idx="1">
          <a:schemeClr val="accent1"/>
        </a:fillRef>
        <a:effectRef idx="0">
          <a:schemeClr val="accent1"/>
        </a:effectRef>
        <a:fontRef idx="minor">
          <a:schemeClr val="lt1"/>
        </a:fontRef>
      </a:style>
    </a:spDef>
    <a:lnDef>
      <a:spPr>
        <a:ln>
          <a:noFill/>
        </a:ln>
      </a:spPr>
      <a:bodyPr/>
      <a:lstStyle/>
      <a:style>
        <a:lnRef idx="1">
          <a:schemeClr val="accent4">
            <a:shade val="50000"/>
          </a:schemeClr>
        </a:lnRef>
        <a:fillRef idx="0">
          <a:schemeClr val="accent4"/>
        </a:fillRef>
        <a:effectRef idx="0">
          <a:schemeClr val="accent4"/>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Normal.eit</Template>
  <TotalTime>0</TotalTime>
  <Words>8547</Words>
  <Application>WPS 演示</Application>
  <PresentationFormat>宽屏</PresentationFormat>
  <Paragraphs>679</Paragraphs>
  <Slides>45</Slides>
  <Notes>45</Notes>
  <HiddenSlides>0</HiddenSlides>
  <MMClips>0</MMClips>
  <ScaleCrop>false</ScaleCrop>
  <HeadingPairs>
    <vt:vector size="8" baseType="variant">
      <vt:variant>
        <vt:lpstr>已用的字体</vt:lpstr>
      </vt:variant>
      <vt:variant>
        <vt:i4>16</vt:i4>
      </vt:variant>
      <vt:variant>
        <vt:lpstr>主题</vt:lpstr>
      </vt:variant>
      <vt:variant>
        <vt:i4>1</vt:i4>
      </vt:variant>
      <vt:variant>
        <vt:lpstr>嵌入 OLE 服务器</vt:lpstr>
      </vt:variant>
      <vt:variant>
        <vt:i4>4</vt:i4>
      </vt:variant>
      <vt:variant>
        <vt:lpstr>幻灯片标题</vt:lpstr>
      </vt:variant>
      <vt:variant>
        <vt:i4>45</vt:i4>
      </vt:variant>
    </vt:vector>
  </HeadingPairs>
  <TitlesOfParts>
    <vt:vector size="66" baseType="lpstr">
      <vt:lpstr>Arial</vt:lpstr>
      <vt:lpstr>宋体</vt:lpstr>
      <vt:lpstr>Wingdings</vt:lpstr>
      <vt:lpstr>Times New Roman</vt:lpstr>
      <vt:lpstr>微软雅黑</vt:lpstr>
      <vt:lpstr>Arial Black</vt:lpstr>
      <vt:lpstr>幼圆</vt:lpstr>
      <vt:lpstr>等线</vt:lpstr>
      <vt:lpstr>Calibri</vt:lpstr>
      <vt:lpstr>经典综艺体简</vt:lpstr>
      <vt:lpstr>Agency FB</vt:lpstr>
      <vt:lpstr>Century Gothic</vt:lpstr>
      <vt:lpstr>Arial Unicode MS</vt:lpstr>
      <vt:lpstr>Wingdings</vt:lpstr>
      <vt:lpstr>MiSans Demibold</vt:lpstr>
      <vt:lpstr>Segoe Print</vt:lpstr>
      <vt:lpstr>A000120140530A99PPBG</vt:lpstr>
      <vt:lpstr>package</vt:lpstr>
      <vt:lpstr>package</vt:lpstr>
      <vt:lpstr>package</vt:lpstr>
      <vt:lpstr>package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WIN7</dc:creator>
  <cp:lastModifiedBy>天道酬勤</cp:lastModifiedBy>
  <cp:revision>304</cp:revision>
  <dcterms:created xsi:type="dcterms:W3CDTF">2017-08-18T03:02:00Z</dcterms:created>
  <dcterms:modified xsi:type="dcterms:W3CDTF">2025-10-15T05:23:14Z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F0CB0819CEA443809E1027891F894201_12</vt:lpwstr>
  </property>
</Properties>
</file>