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xml" ContentType="application/vnd.openxmlformats-officedocument.presentationml.notesSlide+xml"/>
  <Override PartName="/ppt/notesSlides/notesSlide15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2"/>
  </p:handout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 id="403" r:id="rId151"/>
    <p:sldId id="404"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05" r:id="rId181"/>
  </p:sldIdLst>
  <p:sldSz cx="12192000" cy="6858000"/>
  <p:notesSz cx="6858000" cy="9144000"/>
  <p:kinsoku lang="zh-CN" invalStChars="!%),.:;&gt;?]}¢¨°·ˇˉ་―‖’”…‰′″∶›℃、。〃々〉》」』】〕〗〞︶︺︾﹀﹄﹚﹜﹞！＂％＇），．：；？］｀｜｝～￠" invalEndChars="$([{£¥·‘“〈《「『【〔〖〝﹙﹛﹝＄（．［｛￡￥"/>
  <p:defaultTextStyle>
    <a:defPPr>
      <a:defRPr lang="zh-CN"/>
    </a:defPPr>
    <a:lvl1pPr marL="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457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914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3716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18288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2860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2743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2" autoAdjust="0"/>
    <p:restoredTop sz="99500"/>
  </p:normalViewPr>
  <p:slideViewPr>
    <p:cSldViewPr snapToGrid="0" snapToObjects="1">
      <p:cViewPr>
        <p:scale>
          <a:sx n="100" d="100"/>
          <a:sy n="100" d="100"/>
        </p:scale>
        <p:origin x="894" y="4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5" Type="http://schemas.openxmlformats.org/officeDocument/2006/relationships/tableStyles" Target="tableStyles.xml"/><Relationship Id="rId184" Type="http://schemas.openxmlformats.org/officeDocument/2006/relationships/viewProps" Target="viewProps.xml"/><Relationship Id="rId183" Type="http://schemas.openxmlformats.org/officeDocument/2006/relationships/presProps" Target="presProps.xml"/><Relationship Id="rId182" Type="http://schemas.openxmlformats.org/officeDocument/2006/relationships/handoutMaster" Target="handoutMasters/handoutMaster1.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28"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datetime5">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
        <p:nvSpPr>
          <p:cNvPr id="29" name="页脚占位符"/>
          <p:cNvSpPr>
            <a:spLocks noGrp="1"/>
          </p:cNvSpPr>
          <p:nvPr>
            <p:ph type="ftr" idx="2"/>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30" name="编号占位符"/>
          <p:cNvSpPr>
            <a:spLocks noGrp="1"/>
          </p:cNvSpPr>
          <p:nvPr>
            <p:ph type="sldNum" idx="3"/>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endParaRPr lang="zh-CN" altLang="en-US" sz="1200">
              <a:latin typeface="等线" panose="02010600030101010101" charset="-122"/>
              <a:ea typeface="等线" panose="02010600030101010101" charset="-122"/>
              <a:cs typeface="等线" panose="02010600030101010101" charset="-122"/>
            </a:endParaRPr>
          </a:p>
        </p:txBody>
      </p:sp>
      <p:sp>
        <p:nvSpPr>
          <p:cNvPr id="22"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datetime5">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
        <p:nvSpPr>
          <p:cNvPr id="23" name="文本"/>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24" name="文本占位符 23"/>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pPr marL="0" indent="0"/>
            <a:r>
              <a:rPr lang="zh-CN" altLang="en-US"/>
              <a:t>编辑母版文本样式</a:t>
            </a:r>
            <a:endParaRPr lang="en-US" altLang="zh-CN"/>
          </a:p>
          <a:p>
            <a:pPr marL="457200" lvl="1" indent="0"/>
            <a:r>
              <a:rPr lang="zh-CN" altLang="en-US"/>
              <a:t>第二级</a:t>
            </a:r>
            <a:endParaRPr lang="en-US" altLang="zh-CN"/>
          </a:p>
          <a:p>
            <a:pPr marL="914400" lvl="2" indent="0"/>
            <a:r>
              <a:rPr lang="zh-CN" altLang="en-US"/>
              <a:t>第三级</a:t>
            </a:r>
            <a:endParaRPr lang="en-US" altLang="zh-CN"/>
          </a:p>
          <a:p>
            <a:pPr marL="1371600" lvl="3" indent="0"/>
            <a:r>
              <a:rPr lang="zh-CN" altLang="en-US"/>
              <a:t>第四级</a:t>
            </a:r>
            <a:endParaRPr lang="en-US" altLang="zh-CN"/>
          </a:p>
          <a:p>
            <a:pPr marL="1828800" lvl="4" indent="0"/>
            <a:r>
              <a:rPr lang="zh-CN" altLang="en-US"/>
              <a:t>第五级</a:t>
            </a:r>
            <a:endParaRPr lang="zh-CN" altLang="en-US"/>
          </a:p>
        </p:txBody>
      </p:sp>
      <p:sp>
        <p:nvSpPr>
          <p:cNvPr id="25" name="页脚占位符"/>
          <p:cNvSpPr>
            <a:spLocks noGrp="1"/>
          </p:cNvSpPr>
          <p:nvPr>
            <p:ph type="ftr" idx="4"/>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endParaRPr lang="zh-CN" altLang="en-US" sz="1200">
              <a:latin typeface="等线" panose="02010600030101010101" charset="-122"/>
              <a:ea typeface="等线" panose="02010600030101010101" charset="-122"/>
              <a:cs typeface="等线" panose="02010600030101010101" charset="-122"/>
            </a:endParaRPr>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1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1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1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1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1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1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幻灯片图像占位符 3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7" name="文本占位符 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a:latin typeface="等线" panose="02010600030101010101" charset="-122"/>
                <a:ea typeface="等线" panose="02010600030101010101" charset="-122"/>
                <a:cs typeface="等线" panose="02010600030101010101" charset="-122"/>
              </a:rPr>
            </a:fld>
            <a:endParaRPr lang="zh-CN" altLang="en-US">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幻灯片图像占位符 13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1" name="文本占位符 14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2" name="幻灯片图像占位符 90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03" name="文本占位符 9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0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8" name="幻灯片图像占位符 90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09" name="文本占位符 90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1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4" name="幻灯片图像占位符 91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15" name="文本占位符 91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1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5" name="幻灯片图像占位符 92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26" name="文本占位符 92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2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5" name="幻灯片图像占位符 93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36" name="文本占位符 93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3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4" name="幻灯片图像占位符 94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45" name="文本占位符 94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4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5" name="幻灯片图像占位符 95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56" name="文本占位符 95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5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3" name="幻灯片图像占位符 96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64" name="文本占位符 96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6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1" name="幻灯片图像占位符 97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72" name="文本占位符 97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7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7" name="幻灯片图像占位符 97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78" name="文本占位符 9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7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幻灯片图像占位符 14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9" name="文本占位符 14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8" name="幻灯片图像占位符 98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89" name="文本占位符 98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9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8" name="幻灯片图像占位符 99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99" name="文本占位符 99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0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6" name="幻灯片图像占位符 100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07" name="文本占位符 100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0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4" name="幻灯片图像占位符 101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15" name="文本占位符 101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1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幻灯片图像占位符 102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30" name="文本占位符 102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3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幻灯片图像占位符 103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38" name="文本占位符 103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3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5" name="幻灯片图像占位符 104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46" name="文本占位符 104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4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幻灯片图像占位符 105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54" name="文本占位符 105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5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0" name="幻灯片图像占位符 105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61" name="文本占位符 106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6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4" name="幻灯片图像占位符 107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75" name="文本占位符 10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7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 name="幻灯片图像占位符 15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5" name="文本占位符 15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2" name="幻灯片图像占位符 108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83" name="文本占位符 108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8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4" name="幻灯片图像占位符 109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95" name="文本占位符 109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9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4" name="幻灯片图像占位符 110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05" name="文本占位符 110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0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4" name="幻灯片图像占位符 111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15" name="文本占位符 111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1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2" name="幻灯片图像占位符 112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23" name="文本占位符 112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0" name="幻灯片图像占位符 112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31" name="文本占位符 113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3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7" name="幻灯片图像占位符 113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38" name="文本占位符 113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3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 name="幻灯片图像占位符 114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47" name="文本占位符 114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4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4" name="幻灯片图像占位符 115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55" name="文本占位符 115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5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9" name="幻灯片图像占位符 115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60" name="文本占位符 115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6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 name="幻灯片图像占位符 16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5" name="文本占位符 1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4" name="幻灯片图像占位符 116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65" name="文本占位符 11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6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9" name="幻灯片图像占位符 116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70" name="文本占位符 116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7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 name="幻灯片图像占位符 117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78" name="文本占位符 11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7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 name="幻灯片图像占位符 118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88" name="文本占位符 118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8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6" name="幻灯片图像占位符 119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97" name="文本占位符 119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9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4" name="幻灯片图像占位符 120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05" name="文本占位符 120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0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0" name="幻灯片图像占位符 120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11" name="文本占位符 121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1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 name="幻灯片图像占位符 121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19" name="文本占位符 121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2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7" name="幻灯片图像占位符 122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28" name="文本占位符 122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2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 name="幻灯片图像占位符 123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40" name="文本占位符 123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4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 name="幻灯片图像占位符 17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3" name="文本占位符 17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6" name="幻灯片图像占位符 124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47" name="文本占位符 124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4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8" name="幻灯片图像占位符 125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59" name="文本占位符 125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6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5" name="幻灯片图像占位符 126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66" name="文本占位符 126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6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7" name="幻灯片图像占位符 127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78" name="文本占位符 12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7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5" name="幻灯片图像占位符 128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86" name="文本占位符 128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8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1" name="幻灯片图像占位符 129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92" name="文本占位符 129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9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6" name="幻灯片图像占位符 129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97" name="文本占位符 129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9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6" name="幻灯片图像占位符 130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07" name="文本占位符 130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0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3" name="幻灯片图像占位符 131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14" name="文本占位符 13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1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 name="幻灯片图像占位符 18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3" name="文本占位符 18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8" name="幻灯片图像占位符 131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19" name="文本占位符 131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2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幻灯片图像占位符 18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91" name="文本占位符 19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9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 name="幻灯片图像占位符 19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98" name="文本占位符 19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9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 name="幻灯片图像占位符 20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8" name="文本占位符 20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0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3" name="幻灯片图像占位符 21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14" name="文本占位符 2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1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幻灯片图像占位符 6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5" name="文本占位符 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 name="幻灯片图像占位符 21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20" name="文本占位符 21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2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 name="幻灯片图像占位符 22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26" name="文本占位符 22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2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 name="幻灯片图像占位符 23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34" name="文本占位符 23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3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 name="幻灯片图像占位符 24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42" name="文本占位符 24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4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 name="幻灯片图像占位符 24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48" name="文本占位符 24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4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 name="幻灯片图像占位符 25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57" name="文本占位符 25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5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 name="幻灯片图像占位符 26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63" name="文本占位符 26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6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 name="幻灯片图像占位符 27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73" name="文本占位符 27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7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 name="幻灯片图像占位符 27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80" name="文本占位符 27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8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 name="幻灯片图像占位符 28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85" name="文本占位符 28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8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幻灯片图像占位符 6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1" name="文本占位符 7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4" name="幻灯片图像占位符 29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95" name="文本占位符 29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9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5" name="幻灯片图像占位符 30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6" name="文本占位符 30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 name="幻灯片图像占位符 31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13" name="文本占位符 31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1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 name="幻灯片图像占位符 31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21" name="文本占位符 32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2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 name="幻灯片图像占位符 32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28" name="文本占位符 32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2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 name="幻灯片图像占位符 33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38" name="文本占位符 33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3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 name="幻灯片图像占位符 34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45" name="文本占位符 34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4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2" name="幻灯片图像占位符 35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53" name="文本占位符 35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5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 name="幻灯片图像占位符 35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61" name="文本占位符 36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6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 name="幻灯片图像占位符 36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69" name="文本占位符 36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7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幻灯片图像占位符 8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2" name="文本占位符 8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 name="幻灯片图像占位符 37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75" name="文本占位符 3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7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3" name="幻灯片图像占位符 38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84" name="文本占位符 38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8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1" name="幻灯片图像占位符 39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92" name="文本占位符 39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9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 name="幻灯片图像占位符 39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00" name="文本占位符 39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0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5" name="幻灯片图像占位符 40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06" name="文本占位符 40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0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3" name="幻灯片图像占位符 41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14" name="文本占位符 4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1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1" name="幻灯片图像占位符 42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22" name="文本占位符 42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2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7" name="幻灯片图像占位符 42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28" name="文本占位符 42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2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3" name="幻灯片图像占位符 43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34" name="文本占位符 43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3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 name="幻灯片图像占位符 43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41" name="文本占位符 44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4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幻灯片图像占位符 9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2" name="文本占位符 9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8" name="幻灯片图像占位符 44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49" name="文本占位符 44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5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5" name="幻灯片图像占位符 45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56" name="文本占位符 45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5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7" name="幻灯片图像占位符 46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68" name="文本占位符 46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6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8" name="幻灯片图像占位符 47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79" name="文本占位符 47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8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8" name="幻灯片图像占位符 48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89" name="文本占位符 48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9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9" name="幻灯片图像占位符 49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00" name="文本占位符 49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0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0" name="幻灯片图像占位符 50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11" name="文本占位符 51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1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6" name="幻灯片图像占位符 51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17" name="文本占位符 51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1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4" name="幻灯片图像占位符 52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25" name="文本占位符 52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 name="幻灯片图像占位符 53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33" name="文本占位符 53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3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 name="幻灯片图像占位符 9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0" name="文本占位符 9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 name="幻灯片图像占位符 53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38" name="文本占位符 53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3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7" name="幻灯片图像占位符 54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48" name="文本占位符 54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4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 name="幻灯片图像占位符 55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60" name="文本占位符 55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6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6" name="幻灯片图像占位符 56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67" name="文本占位符 56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6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4" name="幻灯片图像占位符 57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75" name="文本占位符 5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7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4" name="幻灯片图像占位符 58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85" name="文本占位符 58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8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1" name="幻灯片图像占位符 59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92" name="文本占位符 59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9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6" name="幻灯片图像占位符 60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07" name="文本占位符 60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0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 name="幻灯片图像占位符 61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16" name="文本占位符 61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3" name="幻灯片图像占位符 62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24" name="文本占位符 62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2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 name="幻灯片图像占位符 10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8" name="文本占位符 10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2" name="幻灯片图像占位符 63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33" name="文本占位符 63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3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0" name="幻灯片图像占位符 63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41" name="文本占位符 64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4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6" name="幻灯片图像占位符 65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57" name="文本占位符 65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5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 name="幻灯片图像占位符 66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66" name="文本占位符 66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6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7" name="幻灯片图像占位符 67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78" name="文本占位符 6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7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5" name="幻灯片图像占位符 68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86" name="文本占位符 68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8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1" name="幻灯片图像占位符 69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92" name="文本占位符 69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9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 name="幻灯片图像占位符 70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02" name="文本占位符 70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0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9" name="幻灯片图像占位符 70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10" name="文本占位符 70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1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5" name="幻灯片图像占位符 71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16" name="文本占位符 71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幻灯片图像占位符 11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1" name="文本占位符 12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 name="幻灯片图像占位符 71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21" name="文本占位符 72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2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1" name="幻灯片图像占位符 73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32" name="文本占位符 7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3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1" name="幻灯片图像占位符 74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42" name="文本占位符 74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4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2" name="幻灯片图像占位符 75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53" name="文本占位符 75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5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0" name="幻灯片图像占位符 75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61" name="文本占位符 76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6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 name="幻灯片图像占位符 76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69" name="文本占位符 76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7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7" name="幻灯片图像占位符 77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78" name="文本占位符 7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7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5" name="幻灯片图像占位符 78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86" name="文本占位符 78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8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3" name="幻灯片图像占位符 79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94" name="文本占位符 79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9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1" name="幻灯片图像占位符 80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02" name="文本占位符 80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0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 name="幻灯片图像占位符 13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3" name="文本占位符 13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9" name="幻灯片图像占位符 80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10" name="文本占位符 80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1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7" name="幻灯片图像占位符 81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18" name="文本占位符 81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1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6" name="幻灯片图像占位符 82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27" name="文本占位符 82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2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8" name="幻灯片图像占位符 83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39" name="文本占位符 83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4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8" name="幻灯片图像占位符 84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49" name="文本占位符 84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5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 name="幻灯片图像占位符 85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61" name="文本占位符 86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6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6" name="幻灯片图像占位符 86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67" name="文本占位符 86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6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4" name="幻灯片图像占位符 87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75" name="文本占位符 8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7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4" name="幻灯片图像占位符 88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85" name="文本占位符 88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8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2" name="幻灯片图像占位符 89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93" name="文本占位符 89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9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日期占位符"/>
          <p:cNvSpPr>
            <a:spLocks noGrp="1"/>
          </p:cNvSpPr>
          <p:nvPr>
            <p:ph type="dt" idx="10"/>
          </p:nvPr>
        </p:nvSpPr>
        <p:spPr>
          <a:xfrm>
            <a:off x="8382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8" name="页脚占位符"/>
          <p:cNvSpPr>
            <a:spLocks noGrp="1"/>
          </p:cNvSpPr>
          <p:nvPr>
            <p:ph type="ftr" idx="11"/>
          </p:nvPr>
        </p:nvSpPr>
        <p:spPr>
          <a:xfrm>
            <a:off x="4038600" y="6356360"/>
            <a:ext cx="41148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9" name="编号占位符"/>
          <p:cNvSpPr>
            <a:spLocks noGrp="1"/>
          </p:cNvSpPr>
          <p:nvPr>
            <p:ph type="sldNum" idx="12"/>
          </p:nvPr>
        </p:nvSpPr>
        <p:spPr>
          <a:xfrm>
            <a:off x="86106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pic>
        <p:nvPicPr>
          <p:cNvPr id="3" name="图片 2" descr="4c44cad1a003417d7423c5bff65a25a"/>
          <p:cNvPicPr>
            <a:picLocks noChangeAspect="1"/>
          </p:cNvPicPr>
          <p:nvPr userDrawn="1"/>
        </p:nvPicPr>
        <p:blipFill>
          <a:blip r:embed="rId2"/>
          <a:stretch>
            <a:fillRect/>
          </a:stretch>
        </p:blipFill>
        <p:spPr>
          <a:xfrm>
            <a:off x="9626600" y="81280"/>
            <a:ext cx="2484755" cy="4775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a:blip r:embed="rId2"/>
          <a:stretch>
            <a:fillRect/>
          </a:stretch>
        </a:blipFill>
        <a:effectLst/>
      </p:bgPr>
    </p:bg>
    <p:spTree>
      <p:nvGrpSpPr>
        <p:cNvPr id="1" name=""/>
        <p:cNvGrpSpPr/>
        <p:nvPr/>
      </p:nvGrpSpPr>
      <p:grpSpPr>
        <a:xfrm>
          <a:off x="0" y="0"/>
          <a:ext cx="0" cy="0"/>
          <a:chOff x="0" y="0"/>
          <a:chExt cx="0" cy="0"/>
        </a:xfrm>
      </p:grpSpPr>
      <p:sp>
        <p:nvSpPr>
          <p:cNvPr id="10" name="日期占位符"/>
          <p:cNvSpPr>
            <a:spLocks noGrp="1"/>
          </p:cNvSpPr>
          <p:nvPr>
            <p:ph type="dt" idx="10"/>
          </p:nvPr>
        </p:nvSpPr>
        <p:spPr>
          <a:xfrm>
            <a:off x="8382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1" name="页脚占位符"/>
          <p:cNvSpPr>
            <a:spLocks noGrp="1"/>
          </p:cNvSpPr>
          <p:nvPr>
            <p:ph type="ftr" idx="11"/>
          </p:nvPr>
        </p:nvSpPr>
        <p:spPr>
          <a:xfrm>
            <a:off x="4038600" y="6356360"/>
            <a:ext cx="41148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2" name="编号占位符"/>
          <p:cNvSpPr>
            <a:spLocks noGrp="1"/>
          </p:cNvSpPr>
          <p:nvPr>
            <p:ph type="sldNum" idx="12"/>
          </p:nvPr>
        </p:nvSpPr>
        <p:spPr>
          <a:xfrm>
            <a:off x="86106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13" name="曲线"/>
          <p:cNvSpPr/>
          <p:nvPr userDrawn="1"/>
        </p:nvSpPr>
        <p:spPr>
          <a:xfrm>
            <a:off x="2" y="6081451"/>
            <a:ext cx="12191999" cy="807075"/>
          </a:xfrm>
          <a:custGeom>
            <a:avLst/>
            <a:gdLst>
              <a:gd name="T1" fmla="*/ 0 w 21600"/>
              <a:gd name="T2" fmla="*/ 0 h 21600"/>
              <a:gd name="T3" fmla="*/ 21600 w 21600"/>
              <a:gd name="T4" fmla="*/ 21600 h 21600"/>
            </a:gdLst>
            <a:ahLst/>
            <a:cxnLst/>
            <a:rect l="T1" t="T2" r="T3" b="T4"/>
            <a:pathLst>
              <a:path w="21600" h="21600">
                <a:moveTo>
                  <a:pt x="10800" y="0"/>
                </a:moveTo>
                <a:cubicBezTo>
                  <a:pt x="14876" y="0"/>
                  <a:pt x="18611" y="3413"/>
                  <a:pt x="21502" y="9096"/>
                </a:cubicBezTo>
                <a:lnTo>
                  <a:pt x="21599" y="9231"/>
                </a:lnTo>
                <a:lnTo>
                  <a:pt x="21599" y="21600"/>
                </a:lnTo>
                <a:lnTo>
                  <a:pt x="0" y="21600"/>
                </a:lnTo>
                <a:lnTo>
                  <a:pt x="0" y="9231"/>
                </a:lnTo>
                <a:lnTo>
                  <a:pt x="65" y="9096"/>
                </a:lnTo>
                <a:cubicBezTo>
                  <a:pt x="2982" y="3413"/>
                  <a:pt x="6719" y="0"/>
                  <a:pt x="10800" y="0"/>
                </a:cubicBezTo>
                <a:close/>
              </a:path>
            </a:pathLst>
          </a:custGeom>
          <a:solidFill>
            <a:srgbClr val="00AAB7"/>
          </a:solidFill>
          <a:ln w="12700" cap="flat" cmpd="sng">
            <a:noFill/>
            <a:prstDash val="solid"/>
            <a:round/>
          </a:ln>
        </p:spPr>
        <p:txBody>
          <a:bodyPr rtlCol="0" anchor="ctr"/>
          <a:lstStyle/>
          <a:p>
            <a:pPr algn="ctr"/>
          </a:p>
        </p:txBody>
      </p:sp>
      <p:pic>
        <p:nvPicPr>
          <p:cNvPr id="14" name="图片"/>
          <p:cNvPicPr>
            <a:picLocks noChangeAspect="1"/>
          </p:cNvPicPr>
          <p:nvPr userDrawn="1"/>
        </p:nvPicPr>
        <p:blipFill>
          <a:blip r:embed="rId3" cstate="print"/>
          <a:stretch>
            <a:fillRect/>
          </a:stretch>
        </p:blipFill>
        <p:spPr>
          <a:xfrm>
            <a:off x="1884363" y="4457202"/>
            <a:ext cx="8423276" cy="1766599"/>
          </a:xfrm>
          <a:prstGeom prst="rect">
            <a:avLst/>
          </a:prstGeom>
          <a:noFill/>
          <a:ln w="9525" cap="flat" cmpd="sng">
            <a:noFill/>
            <a:prstDash val="solid"/>
            <a:miter/>
          </a:ln>
        </p:spPr>
      </p:pic>
      <p:pic>
        <p:nvPicPr>
          <p:cNvPr id="15" name="图片"/>
          <p:cNvPicPr>
            <a:picLocks noChangeAspect="1"/>
          </p:cNvPicPr>
          <p:nvPr userDrawn="1"/>
        </p:nvPicPr>
        <p:blipFill>
          <a:blip r:embed="rId4" cstate="print"/>
          <a:srcRect l="11967" r="12120" b="40133"/>
          <a:stretch>
            <a:fillRect/>
          </a:stretch>
        </p:blipFill>
        <p:spPr>
          <a:xfrm>
            <a:off x="-19050" y="6083268"/>
            <a:ext cx="12205508" cy="811017"/>
          </a:xfrm>
          <a:prstGeom prst="rect">
            <a:avLst/>
          </a:prstGeom>
          <a:noFill/>
          <a:ln w="9525" cap="flat" cmpd="sng">
            <a:noFill/>
            <a:prstDash val="solid"/>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a:blip r:embed="rId2"/>
          <a:stretch>
            <a:fillRect/>
          </a:stretch>
        </a:blipFill>
        <a:effectLst/>
      </p:bgPr>
    </p:bg>
    <p:spTree>
      <p:nvGrpSpPr>
        <p:cNvPr id="1" name=""/>
        <p:cNvGrpSpPr/>
        <p:nvPr/>
      </p:nvGrpSpPr>
      <p:grpSpPr>
        <a:xfrm>
          <a:off x="0" y="0"/>
          <a:ext cx="0" cy="0"/>
          <a:chOff x="0" y="0"/>
          <a:chExt cx="0" cy="0"/>
        </a:xfrm>
      </p:grpSpPr>
      <p:sp>
        <p:nvSpPr>
          <p:cNvPr id="17" name="矩形"/>
          <p:cNvSpPr/>
          <p:nvPr userDrawn="1"/>
        </p:nvSpPr>
        <p:spPr>
          <a:xfrm>
            <a:off x="0" y="0"/>
            <a:ext cx="12192000" cy="951719"/>
          </a:xfrm>
          <a:prstGeom prst="rect">
            <a:avLst/>
          </a:prstGeom>
          <a:solidFill>
            <a:schemeClr val="accent4"/>
          </a:solidFill>
          <a:ln w="12700" cap="flat" cmpd="sng">
            <a:noFill/>
            <a:prstDash val="solid"/>
            <a:round/>
          </a:ln>
        </p:spPr>
        <p:txBody>
          <a:bodyPr rtlCol="0" anchor="ctr"/>
          <a:lstStyle/>
          <a:p>
            <a:pPr algn="ctr"/>
          </a:p>
        </p:txBody>
      </p:sp>
      <p:sp>
        <p:nvSpPr>
          <p:cNvPr id="18" name="标题"/>
          <p:cNvSpPr>
            <a:spLocks noGrp="1"/>
          </p:cNvSpPr>
          <p:nvPr>
            <p:ph type="title"/>
          </p:nvPr>
        </p:nvSpPr>
        <p:spPr>
          <a:xfrm>
            <a:off x="1095374" y="345270"/>
            <a:ext cx="10008055" cy="559605"/>
          </a:xfrm>
          <a:prstGeom prst="rect">
            <a:avLst/>
          </a:prstGeom>
          <a:noFill/>
          <a:ln w="9525" cap="flat" cmpd="sng">
            <a:noFill/>
            <a:prstDash val="solid"/>
            <a:miter/>
          </a:ln>
        </p:spPr>
        <p:txBody>
          <a:bodyPr vert="horz" wrap="square" lIns="91440" tIns="45720" rIns="91440" bIns="45720" anchor="ctr" anchorCtr="0">
            <a:normAutofit/>
          </a:bodyPr>
          <a:lstStyle>
            <a:lvl1pPr marL="0" indent="0" defTabSz="914400" eaLnBrk="1" fontAlgn="auto" latinLnBrk="0" hangingPunct="1">
              <a:defRPr sz="2800">
                <a:solidFill>
                  <a:schemeClr val="bg1"/>
                </a:solidFill>
              </a:defRPr>
            </a:lvl1pPr>
          </a:lstStyle>
          <a:p>
            <a:pPr marL="0" indent="0"/>
            <a:r>
              <a:rPr lang="zh-CN" altLang="en-US"/>
              <a:t>单击此处编辑母版标题样式</a:t>
            </a:r>
            <a:endParaRPr lang="zh-CN" altLang="en-US"/>
          </a:p>
        </p:txBody>
      </p:sp>
      <p:sp>
        <p:nvSpPr>
          <p:cNvPr id="19" name="矩形"/>
          <p:cNvSpPr/>
          <p:nvPr userDrawn="1"/>
        </p:nvSpPr>
        <p:spPr>
          <a:xfrm rot="2700000">
            <a:off x="252462" y="308024"/>
            <a:ext cx="590452" cy="590451"/>
          </a:xfrm>
          <a:prstGeom prst="rect">
            <a:avLst/>
          </a:prstGeom>
          <a:solidFill>
            <a:schemeClr val="bg2"/>
          </a:solidFill>
          <a:ln w="12700" cap="flat" cmpd="sng">
            <a:noFill/>
            <a:prstDash val="solid"/>
            <a:round/>
          </a:ln>
        </p:spPr>
        <p:txBody>
          <a:bodyPr rtlCol="0" anchor="ctr"/>
          <a:lstStyle/>
          <a:p>
            <a:pPr algn="ctr"/>
          </a:p>
        </p:txBody>
      </p:sp>
      <p:sp>
        <p:nvSpPr>
          <p:cNvPr id="20" name="矩形"/>
          <p:cNvSpPr/>
          <p:nvPr userDrawn="1"/>
        </p:nvSpPr>
        <p:spPr>
          <a:xfrm rot="2700000">
            <a:off x="773043" y="453955"/>
            <a:ext cx="298590" cy="298591"/>
          </a:xfrm>
          <a:prstGeom prst="rect">
            <a:avLst/>
          </a:prstGeom>
          <a:solidFill>
            <a:schemeClr val="accent5"/>
          </a:solidFill>
          <a:ln w="12700" cap="flat" cmpd="sng">
            <a:noFill/>
            <a:prstDash val="solid"/>
            <a:round/>
          </a:ln>
        </p:spPr>
        <p:txBody>
          <a:bodyPr rtlCol="0" anchor="ctr"/>
          <a:lstStyle/>
          <a:p>
            <a:pPr algn="ctr"/>
          </a:p>
        </p:txBody>
      </p:sp>
      <p:pic>
        <p:nvPicPr>
          <p:cNvPr id="8" name="图片 7" descr="4c44cad1a003417d7423c5bff65a25a"/>
          <p:cNvPicPr>
            <a:picLocks noChangeAspect="1"/>
          </p:cNvPicPr>
          <p:nvPr userDrawn="1"/>
        </p:nvPicPr>
        <p:blipFill>
          <a:blip r:embed="rId3"/>
          <a:stretch>
            <a:fillRect/>
          </a:stretch>
        </p:blipFill>
        <p:spPr>
          <a:xfrm>
            <a:off x="9626600" y="81280"/>
            <a:ext cx="2484755" cy="47752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2" name="日期占位符"/>
          <p:cNvSpPr>
            <a:spLocks noGrp="1"/>
          </p:cNvSpPr>
          <p:nvPr>
            <p:ph type="dt" idx="2"/>
          </p:nvPr>
        </p:nvSpPr>
        <p:spPr>
          <a:xfrm>
            <a:off x="838200" y="6356360"/>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l"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3" name="页脚占位符"/>
          <p:cNvSpPr>
            <a:spLocks noGrp="1"/>
          </p:cNvSpPr>
          <p:nvPr>
            <p:ph type="ftr" idx="3"/>
          </p:nvPr>
        </p:nvSpPr>
        <p:spPr>
          <a:xfrm>
            <a:off x="4038600" y="6356360"/>
            <a:ext cx="4114800" cy="365125"/>
          </a:xfrm>
          <a:prstGeom prst="rect">
            <a:avLst/>
          </a:prstGeom>
          <a:noFill/>
          <a:ln w="9525" cap="flat" cmpd="sng">
            <a:noFill/>
            <a:prstDash val="solid"/>
            <a:miter/>
          </a:ln>
        </p:spPr>
        <p:txBody>
          <a:bodyPr vert="horz" wrap="square" lIns="91440" tIns="45720" rIns="91440" bIns="45720" anchor="ctr" anchorCtr="0">
            <a:noAutofit/>
          </a:bodyPr>
          <a:lstStyle>
            <a:lvl1pPr algn="ctr"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endParaRPr lang="zh-CN" altLang="en-US"/>
          </a:p>
        </p:txBody>
      </p:sp>
      <p:sp>
        <p:nvSpPr>
          <p:cNvPr id="4" name="编号占位符"/>
          <p:cNvSpPr>
            <a:spLocks noGrp="1"/>
          </p:cNvSpPr>
          <p:nvPr>
            <p:ph type="sldNum" idx="4"/>
          </p:nvPr>
        </p:nvSpPr>
        <p:spPr>
          <a:xfrm>
            <a:off x="8610600" y="6356360"/>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r"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slidenum">
              <a:rPr lang="zh-CN" altLang="en-US"/>
            </a:fld>
            <a:endParaRPr lang="zh-CN" altLang="en-US"/>
          </a:p>
        </p:txBody>
      </p:sp>
      <p:sp>
        <p:nvSpPr>
          <p:cNvPr id="5" name="文本"/>
          <p:cNvSpPr>
            <a:spLocks noGrp="1"/>
          </p:cNvSpPr>
          <p:nvPr>
            <p:ph type="body" idx="1"/>
          </p:nvPr>
        </p:nvSpPr>
        <p:spPr>
          <a:xfrm>
            <a:off x="2057403" y="1147315"/>
            <a:ext cx="9640020" cy="5208024"/>
          </a:xfrm>
          <a:prstGeom prst="rect">
            <a:avLst/>
          </a:prstGeom>
          <a:noFill/>
          <a:ln w="9525" cap="flat" cmpd="sng">
            <a:noFill/>
            <a:prstDash val="solid"/>
            <a:miter/>
          </a:ln>
        </p:spPr>
        <p:txBody>
          <a:bodyPr vert="horz" wrap="square" lIns="91440" tIns="45720" rIns="91440" bIns="45720" anchor="t" anchorCtr="0">
            <a:normAutofit/>
          </a:bodyPr>
          <a:lstStyle/>
          <a:p>
            <a:r>
              <a:rPr lang="zh-CN" altLang="en-US"/>
              <a:t>单击此处编辑母版文本样式</a:t>
            </a:r>
            <a:endParaRPr lang="en-US" altLang="zh-CN"/>
          </a:p>
          <a:p>
            <a:pPr lvl="1"/>
            <a:r>
              <a:rPr lang="zh-CN" altLang="en-US"/>
              <a:t>第二级</a:t>
            </a:r>
            <a:endParaRPr lang="zh-CN" altLang="en-US"/>
          </a:p>
        </p:txBody>
      </p:sp>
      <p:sp>
        <p:nvSpPr>
          <p:cNvPr id="6" name="矩形"/>
          <p:cNvSpPr/>
          <p:nvPr userDrawn="1"/>
        </p:nvSpPr>
        <p:spPr>
          <a:xfrm>
            <a:off x="4318000" y="2971804"/>
            <a:ext cx="3556000" cy="23083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感谢您下载包图网平台上提供的</a:t>
            </a:r>
            <a:r>
              <a:rPr lang="en-US" altLang="zh-CN"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PPT</a:t>
            </a:r>
            <a:r>
              <a:rPr lang="zh-CN" altLang="en-US"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作品，为了您和包图网以及原创作者的利益，请勿复制、传播、销售，否则将承担法律责任！包图网将对作品进行维权，按照传播下载次数进行十倍的索取赔偿！</a:t>
            </a:r>
            <a:endParaRPr lang="en-US" altLang="zh-CN"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0" indent="0" algn="l">
              <a:lnSpc>
                <a:spcPct val="100000"/>
              </a:lnSpc>
              <a:spcBef>
                <a:spcPts val="0"/>
              </a:spcBef>
              <a:spcAft>
                <a:spcPts val="0"/>
              </a:spcAft>
              <a:buNone/>
            </a:pPr>
            <a:r>
              <a:rPr lang="en-US" altLang="zh-CN" sz="6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ibaotu.com</a:t>
            </a:r>
            <a:endParaRPr lang="zh-CN" altLang="en-US" sz="6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8" name="图片 7" descr="4c44cad1a003417d7423c5bff65a25a"/>
          <p:cNvPicPr>
            <a:picLocks noChangeAspect="1"/>
          </p:cNvPicPr>
          <p:nvPr userDrawn="1"/>
        </p:nvPicPr>
        <p:blipFill>
          <a:blip r:embed="rId6"/>
          <a:stretch>
            <a:fillRect/>
          </a:stretch>
        </p:blipFill>
        <p:spPr>
          <a:xfrm>
            <a:off x="9626600" y="81280"/>
            <a:ext cx="2484755" cy="477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marL="0" indent="0" algn="l" defTabSz="914400" eaLnBrk="1" fontAlgn="auto" latinLnBrk="0" hangingPunct="1">
        <a:lnSpc>
          <a:spcPct val="90000"/>
        </a:lnSpc>
        <a:spcBef>
          <a:spcPts val="0"/>
        </a:spcBef>
        <a:buNone/>
        <a:defRPr sz="3200" b="1" i="0" kern="1200" baseline="0">
          <a:solidFill>
            <a:srgbClr val="14324C"/>
          </a:solidFill>
          <a:latin typeface="微软雅黑" panose="020B0503020204020204" charset="-122"/>
          <a:ea typeface="微软雅黑" panose="020B0503020204020204" charset="-122"/>
          <a:cs typeface="Arial Black" panose="020B0A04020102020204" charset="0"/>
        </a:defRPr>
      </a:lvl1pPr>
    </p:titleStyle>
    <p:bodyStyle>
      <a:lvl1pPr marL="267970" indent="-267970" algn="just" defTabSz="914400" eaLnBrk="1" fontAlgn="auto"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微软雅黑" panose="020B0503020204020204" charset="-122"/>
          <a:ea typeface="微软雅黑" panose="020B0503020204020204" charset="-122"/>
          <a:cs typeface="Arial" panose="020B0604020202020204" pitchFamily="34" charset="0"/>
        </a:defRPr>
      </a:lvl1pPr>
      <a:lvl2pPr marL="267970" indent="-267970" algn="just" defTabSz="914400" eaLnBrk="1" fontAlgn="auto" latinLnBrk="0" hangingPunct="1">
        <a:lnSpc>
          <a:spcPct val="150000"/>
        </a:lnSpc>
        <a:spcBef>
          <a:spcPts val="0"/>
        </a:spcBef>
        <a:spcAft>
          <a:spcPts val="450"/>
        </a:spcAft>
        <a:buClr>
          <a:srgbClr val="646EB8"/>
        </a:buClr>
        <a:buFont typeface="幼圆" panose="02010509060101010101" pitchFamily="49" charset="-122"/>
        <a:buChar char=" "/>
        <a:defRPr sz="1600" kern="1200" baseline="0">
          <a:solidFill>
            <a:schemeClr val="tx1"/>
          </a:solidFill>
          <a:latin typeface="微软雅黑" panose="020B0503020204020204" charset="-122"/>
          <a:ea typeface="微软雅黑" panose="020B0503020204020204" charset="-122"/>
          <a:cs typeface="Arial" panose="020B0604020202020204" pitchFamily="34" charset="0"/>
        </a:defRPr>
      </a:lvl2pPr>
      <a:lvl3pPr marL="857250" indent="-171450" algn="l" defTabSz="914400" eaLnBrk="1" fontAlgn="auto"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微软雅黑" panose="020B0503020204020204" charset="-122"/>
          <a:cs typeface="Arial" panose="020B0604020202020204" pitchFamily="34" charset="0"/>
        </a:defRPr>
      </a:lvl3pPr>
      <a:lvl4pPr marL="12001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4pPr>
      <a:lvl5pPr marL="15430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5pPr>
      <a:lvl6pPr marL="18859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2288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3.xml.rels><?xml version="1.0" encoding="UTF-8" standalone="yes"?>
<Relationships xmlns="http://schemas.openxmlformats.org/package/2006/relationships"><Relationship Id="rId4" Type="http://schemas.openxmlformats.org/officeDocument/2006/relationships/notesSlide" Target="../notesSlides/notesSlide103.xml"/><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6.xml.rels><?xml version="1.0" encoding="UTF-8" standalone="yes"?>
<Relationships xmlns="http://schemas.openxmlformats.org/package/2006/relationships"><Relationship Id="rId4" Type="http://schemas.openxmlformats.org/officeDocument/2006/relationships/notesSlide" Target="../notesSlides/notesSlide106.xml"/><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9.xml.rels><?xml version="1.0" encoding="UTF-8" standalone="yes"?>
<Relationships xmlns="http://schemas.openxmlformats.org/package/2006/relationships"><Relationship Id="rId6" Type="http://schemas.openxmlformats.org/officeDocument/2006/relationships/notesSlide" Target="../notesSlides/notesSlide109.xml"/><Relationship Id="rId5" Type="http://schemas.openxmlformats.org/officeDocument/2006/relationships/vmlDrawing" Target="../drawings/vmlDrawing6.vml"/><Relationship Id="rId4" Type="http://schemas.openxmlformats.org/officeDocument/2006/relationships/slideLayout" Target="../slideLayouts/slideLayout3.xml"/><Relationship Id="rId3" Type="http://schemas.openxmlformats.org/officeDocument/2006/relationships/image" Target="../media/image10.emf"/><Relationship Id="rId2" Type="http://schemas.openxmlformats.org/officeDocument/2006/relationships/oleObject" Target="../embeddings/oleObject6.bin"/><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8.xml.rels><?xml version="1.0" encoding="UTF-8" standalone="yes"?>
<Relationships xmlns="http://schemas.openxmlformats.org/package/2006/relationships"><Relationship Id="rId6" Type="http://schemas.openxmlformats.org/officeDocument/2006/relationships/notesSlide" Target="../notesSlides/notesSlide118.xml"/><Relationship Id="rId5" Type="http://schemas.openxmlformats.org/officeDocument/2006/relationships/vmlDrawing" Target="../drawings/vmlDrawing7.vml"/><Relationship Id="rId4" Type="http://schemas.openxmlformats.org/officeDocument/2006/relationships/slideLayout" Target="../slideLayouts/slideLayout3.xml"/><Relationship Id="rId3" Type="http://schemas.openxmlformats.org/officeDocument/2006/relationships/image" Target="../media/image11.emf"/><Relationship Id="rId2" Type="http://schemas.openxmlformats.org/officeDocument/2006/relationships/oleObject" Target="../embeddings/oleObject7.bin"/><Relationship Id="rId1" Type="http://schemas.openxmlformats.org/officeDocument/2006/relationships/image" Target="../media/image2.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3.xml.rels><?xml version="1.0" encoding="UTF-8" standalone="yes"?>
<Relationships xmlns="http://schemas.openxmlformats.org/package/2006/relationships"><Relationship Id="rId6" Type="http://schemas.openxmlformats.org/officeDocument/2006/relationships/notesSlide" Target="../notesSlides/notesSlide123.xml"/><Relationship Id="rId5" Type="http://schemas.openxmlformats.org/officeDocument/2006/relationships/vmlDrawing" Target="../drawings/vmlDrawing8.vml"/><Relationship Id="rId4" Type="http://schemas.openxmlformats.org/officeDocument/2006/relationships/slideLayout" Target="../slideLayouts/slideLayout3.xml"/><Relationship Id="rId3" Type="http://schemas.openxmlformats.org/officeDocument/2006/relationships/image" Target="../media/image12.emf"/><Relationship Id="rId2" Type="http://schemas.openxmlformats.org/officeDocument/2006/relationships/oleObject" Target="../embeddings/oleObject8.bin"/><Relationship Id="rId1" Type="http://schemas.openxmlformats.org/officeDocument/2006/relationships/image" Target="../media/image2.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8.xml.rels><?xml version="1.0" encoding="UTF-8" standalone="yes"?>
<Relationships xmlns="http://schemas.openxmlformats.org/package/2006/relationships"><Relationship Id="rId4" Type="http://schemas.openxmlformats.org/officeDocument/2006/relationships/notesSlide" Target="../notesSlides/notesSlide128.xml"/><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image" Target="../media/image2.png"/></Relationships>
</file>

<file path=ppt/slides/_rels/slide129.xml.rels><?xml version="1.0" encoding="UTF-8" standalone="yes"?>
<Relationships xmlns="http://schemas.openxmlformats.org/package/2006/relationships"><Relationship Id="rId4" Type="http://schemas.openxmlformats.org/officeDocument/2006/relationships/notesSlide" Target="../notesSlides/notesSlide129.xml"/><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vmlDrawing" Target="../drawings/vmlDrawing2.vml"/><Relationship Id="rId4" Type="http://schemas.openxmlformats.org/officeDocument/2006/relationships/slideLayout" Target="../slideLayouts/slideLayout3.xml"/><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image" Target="../media/image2.png"/></Relationships>
</file>

<file path=ppt/slides/_rels/slide130.xml.rels><?xml version="1.0" encoding="UTF-8" standalone="yes"?>
<Relationships xmlns="http://schemas.openxmlformats.org/package/2006/relationships"><Relationship Id="rId4" Type="http://schemas.openxmlformats.org/officeDocument/2006/relationships/notesSlide" Target="../notesSlides/notesSlide130.xml"/><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image" Target="../media/image2.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2.xml.rels><?xml version="1.0" encoding="UTF-8" standalone="yes"?>
<Relationships xmlns="http://schemas.openxmlformats.org/package/2006/relationships"><Relationship Id="rId4" Type="http://schemas.openxmlformats.org/officeDocument/2006/relationships/notesSlide" Target="../notesSlides/notesSlide132.xml"/><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image" Target="../media/image2.png"/></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5.xml.rels><?xml version="1.0" encoding="UTF-8" standalone="yes"?>
<Relationships xmlns="http://schemas.openxmlformats.org/package/2006/relationships"><Relationship Id="rId4" Type="http://schemas.openxmlformats.org/officeDocument/2006/relationships/notesSlide" Target="../notesSlides/notesSlide135.xml"/><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image" Target="../media/image2.pn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8.xml.rels><?xml version="1.0" encoding="UTF-8" standalone="yes"?>
<Relationships xmlns="http://schemas.openxmlformats.org/package/2006/relationships"><Relationship Id="rId5" Type="http://schemas.openxmlformats.org/officeDocument/2006/relationships/notesSlide" Target="../notesSlides/notesSlide138.xml"/><Relationship Id="rId4" Type="http://schemas.openxmlformats.org/officeDocument/2006/relationships/slideLayout" Target="../slideLayouts/slideLayout3.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2.png"/></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0.xml.rels><?xml version="1.0" encoding="UTF-8" standalone="yes"?>
<Relationships xmlns="http://schemas.openxmlformats.org/package/2006/relationships"><Relationship Id="rId4" Type="http://schemas.openxmlformats.org/officeDocument/2006/relationships/notesSlide" Target="../notesSlides/notesSlide140.xml"/><Relationship Id="rId3" Type="http://schemas.openxmlformats.org/officeDocument/2006/relationships/slideLayout" Target="../slideLayouts/slideLayout3.xml"/><Relationship Id="rId2" Type="http://schemas.openxmlformats.org/officeDocument/2006/relationships/tags" Target="../tags/tag42.xml"/><Relationship Id="rId1" Type="http://schemas.openxmlformats.org/officeDocument/2006/relationships/image" Target="../media/image2.png"/></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2.xml.rels><?xml version="1.0" encoding="UTF-8" standalone="yes"?>
<Relationships xmlns="http://schemas.openxmlformats.org/package/2006/relationships"><Relationship Id="rId4" Type="http://schemas.openxmlformats.org/officeDocument/2006/relationships/notesSlide" Target="../notesSlides/notesSlide142.xml"/><Relationship Id="rId3"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image" Target="../media/image2.png"/></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7.xml.rels><?xml version="1.0" encoding="UTF-8" standalone="yes"?>
<Relationships xmlns="http://schemas.openxmlformats.org/package/2006/relationships"><Relationship Id="rId4" Type="http://schemas.openxmlformats.org/officeDocument/2006/relationships/notesSlide" Target="../notesSlides/notesSlide147.xml"/><Relationship Id="rId3" Type="http://schemas.openxmlformats.org/officeDocument/2006/relationships/slideLayout" Target="../slideLayouts/slideLayout3.xml"/><Relationship Id="rId2" Type="http://schemas.openxmlformats.org/officeDocument/2006/relationships/tags" Target="../tags/tag44.xml"/><Relationship Id="rId1" Type="http://schemas.openxmlformats.org/officeDocument/2006/relationships/image" Target="../media/image2.png"/></Relationships>
</file>

<file path=ppt/slides/_rels/slide148.xml.rels><?xml version="1.0" encoding="UTF-8" standalone="yes"?>
<Relationships xmlns="http://schemas.openxmlformats.org/package/2006/relationships"><Relationship Id="rId4" Type="http://schemas.openxmlformats.org/officeDocument/2006/relationships/notesSlide" Target="../notesSlides/notesSlide148.xml"/><Relationship Id="rId3" Type="http://schemas.openxmlformats.org/officeDocument/2006/relationships/slideLayout" Target="../slideLayouts/slideLayout3.xml"/><Relationship Id="rId2" Type="http://schemas.openxmlformats.org/officeDocument/2006/relationships/tags" Target="../tags/tag45.xml"/><Relationship Id="rId1" Type="http://schemas.openxmlformats.org/officeDocument/2006/relationships/image" Target="../media/image2.png"/></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image" Target="../media/image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image" Target="../media/image2.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vmlDrawing" Target="../drawings/vmlDrawing3.vml"/><Relationship Id="rId4" Type="http://schemas.openxmlformats.org/officeDocument/2006/relationships/slideLayout" Target="../slideLayouts/slideLayout3.xml"/><Relationship Id="rId3" Type="http://schemas.openxmlformats.org/officeDocument/2006/relationships/image" Target="../media/image7.emf"/><Relationship Id="rId2" Type="http://schemas.openxmlformats.org/officeDocument/2006/relationships/oleObject" Target="../embeddings/oleObject3.bin"/><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3.xml"/><Relationship Id="rId2" Type="http://schemas.openxmlformats.org/officeDocument/2006/relationships/tags" Target="../tags/tag21.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6" Type="http://schemas.openxmlformats.org/officeDocument/2006/relationships/notesSlide" Target="../notesSlides/notesSlide54.xml"/><Relationship Id="rId5" Type="http://schemas.openxmlformats.org/officeDocument/2006/relationships/vmlDrawing" Target="../drawings/vmlDrawing4.vml"/><Relationship Id="rId4" Type="http://schemas.openxmlformats.org/officeDocument/2006/relationships/slideLayout" Target="../slideLayouts/slideLayout3.xml"/><Relationship Id="rId3" Type="http://schemas.openxmlformats.org/officeDocument/2006/relationships/image" Target="../media/image8.emf"/><Relationship Id="rId2" Type="http://schemas.openxmlformats.org/officeDocument/2006/relationships/oleObject" Target="../embeddings/oleObject4.bin"/><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6" Type="http://schemas.openxmlformats.org/officeDocument/2006/relationships/notesSlide" Target="../notesSlides/notesSlide56.xml"/><Relationship Id="rId5" Type="http://schemas.openxmlformats.org/officeDocument/2006/relationships/vmlDrawing" Target="../drawings/vmlDrawing5.vml"/><Relationship Id="rId4" Type="http://schemas.openxmlformats.org/officeDocument/2006/relationships/slideLayout" Target="../slideLayouts/slideLayout3.xml"/><Relationship Id="rId3" Type="http://schemas.openxmlformats.org/officeDocument/2006/relationships/image" Target="../media/image9.emf"/><Relationship Id="rId2" Type="http://schemas.openxmlformats.org/officeDocument/2006/relationships/oleObject" Target="../embeddings/oleObject5.bin"/><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63.xml"/><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6.xml.rels><?xml version="1.0" encoding="UTF-8" standalone="yes"?>
<Relationships xmlns="http://schemas.openxmlformats.org/package/2006/relationships"><Relationship Id="rId4" Type="http://schemas.openxmlformats.org/officeDocument/2006/relationships/notesSlide" Target="../notesSlides/notesSlide66.xml"/><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image" Target="../media/image2.png"/></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67.xml"/><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image" Target="../media/image2.png"/></Relationships>
</file>

<file path=ppt/slides/_rels/slide68.xml.rels><?xml version="1.0" encoding="UTF-8" standalone="yes"?>
<Relationships xmlns="http://schemas.openxmlformats.org/package/2006/relationships"><Relationship Id="rId4" Type="http://schemas.openxmlformats.org/officeDocument/2006/relationships/notesSlide" Target="../notesSlides/notesSlide68.xml"/><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0.xml.rels><?xml version="1.0" encoding="UTF-8" standalone="yes"?>
<Relationships xmlns="http://schemas.openxmlformats.org/package/2006/relationships"><Relationship Id="rId4" Type="http://schemas.openxmlformats.org/officeDocument/2006/relationships/notesSlide" Target="../notesSlides/notesSlide70.xml"/><Relationship Id="rId3" Type="http://schemas.openxmlformats.org/officeDocument/2006/relationships/slideLayout" Target="../slideLayouts/slideLayout3.xml"/><Relationship Id="rId2" Type="http://schemas.openxmlformats.org/officeDocument/2006/relationships/tags" Target="../tags/tag28.xml"/><Relationship Id="rId1"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4.xml.rels><?xml version="1.0" encoding="UTF-8" standalone="yes"?>
<Relationships xmlns="http://schemas.openxmlformats.org/package/2006/relationships"><Relationship Id="rId4" Type="http://schemas.openxmlformats.org/officeDocument/2006/relationships/notesSlide" Target="../notesSlides/notesSlide74.xml"/><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vmlDrawing" Target="../drawings/vmlDrawing1.vml"/><Relationship Id="rId4" Type="http://schemas.openxmlformats.org/officeDocument/2006/relationships/slideLayout" Target="../slideLayouts/slideLayout3.xml"/><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1.xml.rels><?xml version="1.0" encoding="UTF-8" standalone="yes"?>
<Relationships xmlns="http://schemas.openxmlformats.org/package/2006/relationships"><Relationship Id="rId4" Type="http://schemas.openxmlformats.org/officeDocument/2006/relationships/notesSlide" Target="../notesSlides/notesSlide81.xml"/><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6.xml.rels><?xml version="1.0" encoding="UTF-8" standalone="yes"?>
<Relationships xmlns="http://schemas.openxmlformats.org/package/2006/relationships"><Relationship Id="rId4" Type="http://schemas.openxmlformats.org/officeDocument/2006/relationships/notesSlide" Target="../notesSlides/notesSlide86.xml"/><Relationship Id="rId3"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3.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8.xml.rels><?xml version="1.0" encoding="UTF-8" standalone="yes"?>
<Relationships xmlns="http://schemas.openxmlformats.org/package/2006/relationships"><Relationship Id="rId4" Type="http://schemas.openxmlformats.org/officeDocument/2006/relationships/notesSlide" Target="../notesSlides/notesSlide98.xml"/><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3.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1" name="曲线"/>
          <p:cNvSpPr/>
          <p:nvPr/>
        </p:nvSpPr>
        <p:spPr>
          <a:xfrm>
            <a:off x="2" y="6081451"/>
            <a:ext cx="12191999" cy="807075"/>
          </a:xfrm>
          <a:custGeom>
            <a:avLst/>
            <a:gdLst>
              <a:gd name="T1" fmla="*/ 0 w 21600"/>
              <a:gd name="T2" fmla="*/ 0 h 21600"/>
              <a:gd name="T3" fmla="*/ 21600 w 21600"/>
              <a:gd name="T4" fmla="*/ 21600 h 21600"/>
            </a:gdLst>
            <a:ahLst/>
            <a:cxnLst/>
            <a:rect l="T1" t="T2" r="T3" b="T4"/>
            <a:pathLst>
              <a:path w="21600" h="21600">
                <a:moveTo>
                  <a:pt x="10800" y="0"/>
                </a:moveTo>
                <a:cubicBezTo>
                  <a:pt x="14876" y="0"/>
                  <a:pt x="18611" y="3413"/>
                  <a:pt x="21502" y="9096"/>
                </a:cubicBezTo>
                <a:lnTo>
                  <a:pt x="21599" y="9231"/>
                </a:lnTo>
                <a:lnTo>
                  <a:pt x="21599" y="21600"/>
                </a:lnTo>
                <a:lnTo>
                  <a:pt x="0" y="21600"/>
                </a:lnTo>
                <a:lnTo>
                  <a:pt x="0" y="9231"/>
                </a:lnTo>
                <a:lnTo>
                  <a:pt x="65" y="9096"/>
                </a:lnTo>
                <a:cubicBezTo>
                  <a:pt x="2982" y="3413"/>
                  <a:pt x="6719" y="0"/>
                  <a:pt x="10800" y="0"/>
                </a:cubicBezTo>
                <a:close/>
              </a:path>
            </a:pathLst>
          </a:custGeom>
          <a:solidFill>
            <a:srgbClr val="00AAB7"/>
          </a:solidFill>
          <a:ln w="12700" cap="flat" cmpd="sng">
            <a:noFill/>
            <a:prstDash val="solid"/>
            <a:round/>
          </a:ln>
        </p:spPr>
        <p:txBody>
          <a:bodyPr rtlCol="0" anchor="ctr"/>
          <a:lstStyle/>
          <a:p>
            <a:pPr algn="ctr"/>
          </a:p>
        </p:txBody>
      </p:sp>
      <p:sp>
        <p:nvSpPr>
          <p:cNvPr id="33" name="矩形"/>
          <p:cNvSpPr/>
          <p:nvPr/>
        </p:nvSpPr>
        <p:spPr>
          <a:xfrm>
            <a:off x="1327785" y="1632585"/>
            <a:ext cx="9537701" cy="230632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20000"/>
              </a:lnSpc>
              <a:spcBef>
                <a:spcPts val="0"/>
              </a:spcBef>
              <a:spcAft>
                <a:spcPts val="0"/>
              </a:spcAft>
              <a:buNone/>
            </a:pPr>
            <a:r>
              <a:rPr lang="zh-CN" altLang="en-US" sz="72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t>第五章</a:t>
            </a:r>
            <a:br>
              <a:rPr lang="zh-CN" altLang="en-US" sz="72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br>
            <a:r>
              <a:rPr lang="zh-CN" altLang="en-US" sz="48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t>企业所得税、个人所得税法律制度</a:t>
            </a:r>
            <a:endParaRPr lang="zh-CN" altLang="en-US" sz="48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endParaRPr>
          </a:p>
        </p:txBody>
      </p:sp>
      <p:pic>
        <p:nvPicPr>
          <p:cNvPr id="34" name="图片"/>
          <p:cNvPicPr>
            <a:picLocks noChangeAspect="1"/>
          </p:cNvPicPr>
          <p:nvPr/>
        </p:nvPicPr>
        <p:blipFill>
          <a:blip r:embed="rId2" cstate="print"/>
          <a:stretch>
            <a:fillRect/>
          </a:stretch>
        </p:blipFill>
        <p:spPr>
          <a:xfrm>
            <a:off x="1884363" y="4457202"/>
            <a:ext cx="8423276" cy="1766599"/>
          </a:xfrm>
          <a:prstGeom prst="rect">
            <a:avLst/>
          </a:prstGeom>
          <a:noFill/>
          <a:ln w="9525" cap="flat" cmpd="sng">
            <a:noFill/>
            <a:prstDash val="solid"/>
            <a:miter/>
          </a:ln>
        </p:spPr>
      </p:pic>
      <p:pic>
        <p:nvPicPr>
          <p:cNvPr id="35" name="图片"/>
          <p:cNvPicPr>
            <a:picLocks noChangeAspect="1"/>
          </p:cNvPicPr>
          <p:nvPr/>
        </p:nvPicPr>
        <p:blipFill>
          <a:blip r:embed="rId3" cstate="print"/>
          <a:srcRect l="11967" r="12120" b="40133"/>
          <a:stretch>
            <a:fillRect/>
          </a:stretch>
        </p:blipFill>
        <p:spPr>
          <a:xfrm>
            <a:off x="-19050" y="6083268"/>
            <a:ext cx="12205508" cy="811017"/>
          </a:xfrm>
          <a:prstGeom prst="rect">
            <a:avLst/>
          </a:prstGeom>
          <a:noFill/>
          <a:ln w="9525" cap="flat" cmpd="sng">
            <a:noFill/>
            <a:prstDash val="solid"/>
            <a:miter/>
          </a:ln>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par>
                          <p:cTn id="15" fill="hold">
                            <p:stCondLst>
                              <p:cond delay="1350"/>
                            </p:stCondLst>
                            <p:childTnLst>
                              <p:par>
                                <p:cTn id="16" presetID="26" presetClass="emph" presetSubtype="0" fill="hold" grpId="1" nodeType="afterEffect">
                                  <p:stCondLst>
                                    <p:cond delay="0"/>
                                  </p:stCondLst>
                                  <p:iterate type="lt">
                                    <p:tmPct val="10000"/>
                                  </p:iterate>
                                  <p:childTnLst>
                                    <p:animEffect transition="out" filter="fade">
                                      <p:cBhvr>
                                        <p:cTn id="17" dur="500" tmFilter="0, 0; .2, .5; .8, .5; 1, 0"/>
                                        <p:tgtEl>
                                          <p:spTgt spid="33"/>
                                        </p:tgtEl>
                                      </p:cBhvr>
                                    </p:animEffect>
                                    <p:animScale>
                                      <p:cBhvr>
                                        <p:cTn id="18"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5" name="矩形"/>
          <p:cNvSpPr/>
          <p:nvPr/>
        </p:nvSpPr>
        <p:spPr>
          <a:xfrm>
            <a:off x="1425064" y="305039"/>
            <a:ext cx="501821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考点２：企业所得税征税对象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361440" y="1257300"/>
            <a:ext cx="7923530" cy="601980"/>
            <a:chOff x="2144" y="1980"/>
            <a:chExt cx="12478" cy="948"/>
          </a:xfrm>
        </p:grpSpPr>
        <p:sp>
          <p:nvSpPr>
            <p:cNvPr id="136" name="圆角矩形"/>
            <p:cNvSpPr/>
            <p:nvPr/>
          </p:nvSpPr>
          <p:spPr>
            <a:xfrm>
              <a:off x="2144" y="1991"/>
              <a:ext cx="12479"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37" name="流程图: 离页连接符"/>
            <p:cNvSpPr/>
            <p:nvPr/>
          </p:nvSpPr>
          <p:spPr>
            <a:xfrm>
              <a:off x="2654" y="1980"/>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38" name="矩形"/>
            <p:cNvSpPr/>
            <p:nvPr/>
          </p:nvSpPr>
          <p:spPr>
            <a:xfrm>
              <a:off x="4439" y="2048"/>
              <a:ext cx="9809"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来源于中国境内、境外所得的确定原则</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39" name="表格"/>
          <p:cNvGraphicFramePr>
            <a:graphicFrameLocks noGrp="1"/>
          </p:cNvGraphicFramePr>
          <p:nvPr>
            <p:custDataLst>
              <p:tags r:id="rId2"/>
            </p:custDataLst>
          </p:nvPr>
        </p:nvGraphicFramePr>
        <p:xfrm>
          <a:off x="1295031" y="2040334"/>
          <a:ext cx="9582720" cy="4526280"/>
        </p:xfrm>
        <a:graphic>
          <a:graphicData uri="http://schemas.openxmlformats.org/drawingml/2006/table">
            <a:tbl>
              <a:tblPr bandRow="1">
                <a:noFill/>
              </a:tblPr>
              <a:tblGrid>
                <a:gridCol w="894384"/>
                <a:gridCol w="2306802"/>
                <a:gridCol w="6381534"/>
              </a:tblGrid>
              <a:tr h="376732">
                <a:tc gridSpan="2">
                  <a:txBody>
                    <a:bodyPr/>
                    <a:lstStyle/>
                    <a:p>
                      <a:pPr marL="0" indent="0" algn="ctr">
                        <a:lnSpc>
                          <a:spcPct val="150000"/>
                        </a:lnSpc>
                        <a:spcBef>
                          <a:spcPts val="130"/>
                        </a:spcBef>
                        <a:spcAft>
                          <a:spcPts val="13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所得类型</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30"/>
                        </a:spcBef>
                        <a:spcAft>
                          <a:spcPts val="13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所得来源地的确定</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376732">
                <a:tc gridSpan="2">
                  <a:txBody>
                    <a:bodyPr/>
                    <a:lstStyle/>
                    <a:p>
                      <a:pPr marL="0" indent="0" algn="ctr">
                        <a:lnSpc>
                          <a:spcPct val="150000"/>
                        </a:lnSpc>
                        <a:spcBef>
                          <a:spcPts val="130"/>
                        </a:spcBef>
                        <a:spcAft>
                          <a:spcPts val="13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销售货物所得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30"/>
                        </a:spcBef>
                        <a:spcAft>
                          <a:spcPts val="13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按照交易活动发生地确定</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376732">
                <a:tc gridSpan="2">
                  <a:txBody>
                    <a:bodyPr/>
                    <a:lstStyle/>
                    <a:p>
                      <a:pPr marL="0" indent="0" algn="ctr">
                        <a:lnSpc>
                          <a:spcPct val="150000"/>
                        </a:lnSpc>
                        <a:spcBef>
                          <a:spcPts val="130"/>
                        </a:spcBef>
                        <a:spcAft>
                          <a:spcPts val="13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提供劳务所得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30"/>
                        </a:spcBef>
                        <a:spcAft>
                          <a:spcPts val="13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按照劳务发生地确定</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76732">
                <a:tc rowSpan="3">
                  <a:txBody>
                    <a:bodyPr/>
                    <a:lstStyle/>
                    <a:p>
                      <a:pPr marL="0" indent="0" algn="ctr">
                        <a:lnSpc>
                          <a:spcPct val="150000"/>
                        </a:lnSpc>
                        <a:spcBef>
                          <a:spcPts val="130"/>
                        </a:spcBef>
                        <a:spcAft>
                          <a:spcPts val="13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转让</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财产</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所得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130"/>
                        </a:spcBef>
                        <a:spcAft>
                          <a:spcPts val="13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不动产转让所得</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30"/>
                        </a:spcBef>
                        <a:spcAft>
                          <a:spcPts val="13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按照不动产所在地确定</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76732">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130"/>
                        </a:spcBef>
                        <a:spcAft>
                          <a:spcPts val="13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动产转让所得</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30"/>
                        </a:spcBef>
                        <a:spcAft>
                          <a:spcPts val="13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按照转让动产的企业或者机构、场所所在地确定</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54304">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130"/>
                        </a:spcBef>
                        <a:spcAft>
                          <a:spcPts val="13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权益性投资资产</a:t>
                      </a:r>
                      <a:b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转让所得</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30"/>
                        </a:spcBef>
                        <a:spcAft>
                          <a:spcPts val="13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按照被投资企业所在地确定</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76732">
                <a:tc gridSpan="2">
                  <a:txBody>
                    <a:bodyPr/>
                    <a:lstStyle/>
                    <a:p>
                      <a:pPr marL="0" indent="0" algn="ctr">
                        <a:lnSpc>
                          <a:spcPct val="150000"/>
                        </a:lnSpc>
                        <a:spcBef>
                          <a:spcPts val="130"/>
                        </a:spcBef>
                        <a:spcAft>
                          <a:spcPts val="13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股息、红利等权益性投资所得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0" marR="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30"/>
                        </a:spcBef>
                        <a:spcAft>
                          <a:spcPts val="13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按照分配所得的企业所在地确定</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76732">
                <a:tc gridSpan="2">
                  <a:txBody>
                    <a:bodyPr/>
                    <a:lstStyle/>
                    <a:p>
                      <a:pPr marL="0" indent="0" algn="ctr">
                        <a:lnSpc>
                          <a:spcPct val="150000"/>
                        </a:lnSpc>
                        <a:spcBef>
                          <a:spcPts val="130"/>
                        </a:spcBef>
                        <a:spcAft>
                          <a:spcPts val="13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利息所得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rowSpan="3">
                  <a:txBody>
                    <a:bodyPr/>
                    <a:lstStyle/>
                    <a:p>
                      <a:pPr marL="0" indent="12700" algn="just">
                        <a:lnSpc>
                          <a:spcPct val="150000"/>
                        </a:lnSpc>
                        <a:spcBef>
                          <a:spcPts val="130"/>
                        </a:spcBef>
                        <a:spcAft>
                          <a:spcPts val="13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按照负担、支付所得的企业或者机构、场所所在地，或者负担、支付所得的个人的住所地确定</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76732">
                <a:tc gridSpan="2">
                  <a:txBody>
                    <a:bodyPr/>
                    <a:lstStyle/>
                    <a:p>
                      <a:pPr marL="0" indent="0" algn="ctr">
                        <a:lnSpc>
                          <a:spcPct val="150000"/>
                        </a:lnSpc>
                        <a:spcBef>
                          <a:spcPts val="130"/>
                        </a:spcBef>
                        <a:spcAft>
                          <a:spcPts val="13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租金所得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76732">
                <a:tc gridSpan="2">
                  <a:txBody>
                    <a:bodyPr/>
                    <a:lstStyle/>
                    <a:p>
                      <a:pPr marL="0" indent="0" algn="ctr">
                        <a:lnSpc>
                          <a:spcPct val="150000"/>
                        </a:lnSpc>
                        <a:spcBef>
                          <a:spcPts val="130"/>
                        </a:spcBef>
                        <a:spcAft>
                          <a:spcPts val="13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特许权使用费所得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39"/>
                                        </p:tgtEl>
                                        <p:attrNameLst>
                                          <p:attrName>style.visibility</p:attrName>
                                        </p:attrNameLst>
                                      </p:cBhvr>
                                      <p:to>
                                        <p:strVal val="visible"/>
                                      </p:to>
                                    </p:set>
                                    <p:animEffect transition="in" filter="checkerboard(across)">
                                      <p:cBhvr>
                                        <p:cTn id="13"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95" name="矩形"/>
          <p:cNvSpPr/>
          <p:nvPr/>
        </p:nvSpPr>
        <p:spPr>
          <a:xfrm>
            <a:off x="1424940" y="304800"/>
            <a:ext cx="45593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考点８：企业所得税征收管理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543050" y="1296670"/>
            <a:ext cx="4235450" cy="525780"/>
            <a:chOff x="2430" y="2042"/>
            <a:chExt cx="6670" cy="828"/>
          </a:xfrm>
        </p:grpSpPr>
        <p:sp>
          <p:nvSpPr>
            <p:cNvPr id="896" name="矩形"/>
            <p:cNvSpPr/>
            <p:nvPr/>
          </p:nvSpPr>
          <p:spPr>
            <a:xfrm>
              <a:off x="2620" y="2042"/>
              <a:ext cx="6481"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纳税期限的具体规定</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897" name="剪去对角的矩形"/>
            <p:cNvSpPr/>
            <p:nvPr/>
          </p:nvSpPr>
          <p:spPr>
            <a:xfrm>
              <a:off x="2430" y="2042"/>
              <a:ext cx="6670" cy="828"/>
            </a:xfrm>
            <a:prstGeom prst="snip2DiagRect">
              <a:avLst>
                <a:gd name="adj1" fmla="val 0"/>
                <a:gd name="adj2" fmla="val 13907"/>
              </a:avLst>
            </a:prstGeom>
            <a:noFill/>
            <a:ln w="25400" cap="flat" cmpd="sng">
              <a:solidFill>
                <a:srgbClr val="4BACC6"/>
              </a:solidFill>
              <a:prstDash val="solid"/>
              <a:round/>
            </a:ln>
          </p:spPr>
          <p:txBody>
            <a:bodyPr rtlCol="0" anchor="ctr"/>
            <a:lstStyle/>
            <a:p>
              <a:pPr algn="ctr"/>
            </a:p>
          </p:txBody>
        </p:sp>
      </p:grpSp>
      <p:sp>
        <p:nvSpPr>
          <p:cNvPr id="898" name="矩形"/>
          <p:cNvSpPr/>
          <p:nvPr/>
        </p:nvSpPr>
        <p:spPr>
          <a:xfrm>
            <a:off x="1343025" y="1932305"/>
            <a:ext cx="8953500"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判断】在中国境内未设立机构、场所的非居民企业取得来源于中国境内的所得，以扣缴义务人所在地为企业所得税纳税地点。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99" name="矩形"/>
          <p:cNvSpPr/>
          <p:nvPr/>
        </p:nvSpPr>
        <p:spPr>
          <a:xfrm>
            <a:off x="1318258" y="2884169"/>
            <a:ext cx="148145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00" name="矩形"/>
          <p:cNvSpPr/>
          <p:nvPr/>
        </p:nvSpPr>
        <p:spPr>
          <a:xfrm>
            <a:off x="1318258" y="3368040"/>
            <a:ext cx="9347200"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单选】根据企业所得税法律制度的规定，企业应当自纳税年度终了之日起一定期限内，向税务机关报送年度企业所得税申报表，并结清应缴应退税款。该期限为（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A．3个月			B．5个月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C．6个月			D．4个月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01" name="矩形"/>
          <p:cNvSpPr/>
          <p:nvPr/>
        </p:nvSpPr>
        <p:spPr>
          <a:xfrm>
            <a:off x="1318258" y="5139055"/>
            <a:ext cx="145732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98"/>
                                        </p:tgtEl>
                                        <p:attrNameLst>
                                          <p:attrName>style.visibility</p:attrName>
                                        </p:attrNameLst>
                                      </p:cBhvr>
                                      <p:to>
                                        <p:strVal val="visible"/>
                                      </p:to>
                                    </p:set>
                                    <p:anim calcmode="lin" valueType="num">
                                      <p:cBhvr additive="base">
                                        <p:cTn id="13" dur="500"/>
                                        <p:tgtEl>
                                          <p:spTgt spid="898"/>
                                        </p:tgtEl>
                                        <p:attrNameLst>
                                          <p:attrName>ppt_y</p:attrName>
                                        </p:attrNameLst>
                                      </p:cBhvr>
                                      <p:tavLst>
                                        <p:tav tm="0">
                                          <p:val>
                                            <p:strVal val="#ppt_y+#ppt_h*1.125000"/>
                                          </p:val>
                                        </p:tav>
                                        <p:tav tm="100000">
                                          <p:val>
                                            <p:strVal val="#ppt_y"/>
                                          </p:val>
                                        </p:tav>
                                      </p:tavLst>
                                    </p:anim>
                                    <p:animEffect transition="in" filter="wipe(up)">
                                      <p:cBhvr>
                                        <p:cTn id="14" dur="500"/>
                                        <p:tgtEl>
                                          <p:spTgt spid="89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99"/>
                                        </p:tgtEl>
                                        <p:attrNameLst>
                                          <p:attrName>style.visibility</p:attrName>
                                        </p:attrNameLst>
                                      </p:cBhvr>
                                      <p:to>
                                        <p:strVal val="visible"/>
                                      </p:to>
                                    </p:set>
                                    <p:anim calcmode="lin" valueType="num">
                                      <p:cBhvr additive="base">
                                        <p:cTn id="19" dur="500"/>
                                        <p:tgtEl>
                                          <p:spTgt spid="899"/>
                                        </p:tgtEl>
                                        <p:attrNameLst>
                                          <p:attrName>ppt_y</p:attrName>
                                        </p:attrNameLst>
                                      </p:cBhvr>
                                      <p:tavLst>
                                        <p:tav tm="0">
                                          <p:val>
                                            <p:strVal val="#ppt_y+#ppt_h*1.125000"/>
                                          </p:val>
                                        </p:tav>
                                        <p:tav tm="100000">
                                          <p:val>
                                            <p:strVal val="#ppt_y"/>
                                          </p:val>
                                        </p:tav>
                                      </p:tavLst>
                                    </p:anim>
                                    <p:animEffect transition="in" filter="wipe(up)">
                                      <p:cBhvr>
                                        <p:cTn id="20" dur="500"/>
                                        <p:tgtEl>
                                          <p:spTgt spid="89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00"/>
                                        </p:tgtEl>
                                        <p:attrNameLst>
                                          <p:attrName>style.visibility</p:attrName>
                                        </p:attrNameLst>
                                      </p:cBhvr>
                                      <p:to>
                                        <p:strVal val="visible"/>
                                      </p:to>
                                    </p:set>
                                    <p:anim calcmode="lin" valueType="num">
                                      <p:cBhvr additive="base">
                                        <p:cTn id="25" dur="500"/>
                                        <p:tgtEl>
                                          <p:spTgt spid="900"/>
                                        </p:tgtEl>
                                        <p:attrNameLst>
                                          <p:attrName>ppt_y</p:attrName>
                                        </p:attrNameLst>
                                      </p:cBhvr>
                                      <p:tavLst>
                                        <p:tav tm="0">
                                          <p:val>
                                            <p:strVal val="#ppt_y+#ppt_h*1.125000"/>
                                          </p:val>
                                        </p:tav>
                                        <p:tav tm="100000">
                                          <p:val>
                                            <p:strVal val="#ppt_y"/>
                                          </p:val>
                                        </p:tav>
                                      </p:tavLst>
                                    </p:anim>
                                    <p:animEffect transition="in" filter="wipe(up)">
                                      <p:cBhvr>
                                        <p:cTn id="26" dur="500"/>
                                        <p:tgtEl>
                                          <p:spTgt spid="90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01"/>
                                        </p:tgtEl>
                                        <p:attrNameLst>
                                          <p:attrName>style.visibility</p:attrName>
                                        </p:attrNameLst>
                                      </p:cBhvr>
                                      <p:to>
                                        <p:strVal val="visible"/>
                                      </p:to>
                                    </p:set>
                                    <p:anim calcmode="lin" valueType="num">
                                      <p:cBhvr additive="base">
                                        <p:cTn id="31" dur="500"/>
                                        <p:tgtEl>
                                          <p:spTgt spid="901"/>
                                        </p:tgtEl>
                                        <p:attrNameLst>
                                          <p:attrName>ppt_y</p:attrName>
                                        </p:attrNameLst>
                                      </p:cBhvr>
                                      <p:tavLst>
                                        <p:tav tm="0">
                                          <p:val>
                                            <p:strVal val="#ppt_y+#ppt_h*1.125000"/>
                                          </p:val>
                                        </p:tav>
                                        <p:tav tm="100000">
                                          <p:val>
                                            <p:strVal val="#ppt_y"/>
                                          </p:val>
                                        </p:tav>
                                      </p:tavLst>
                                    </p:anim>
                                    <p:animEffect transition="in" filter="wipe(up)">
                                      <p:cBhvr>
                                        <p:cTn id="32" dur="500"/>
                                        <p:tgtEl>
                                          <p:spTgt spid="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 grpId="0"/>
      <p:bldP spid="898" grpId="1"/>
      <p:bldP spid="899" grpId="0"/>
      <p:bldP spid="899" grpId="1"/>
      <p:bldP spid="900" grpId="0"/>
      <p:bldP spid="900" grpId="1"/>
      <p:bldP spid="901" grpId="0"/>
      <p:bldP spid="901" grpId="1"/>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05" name="矩形"/>
          <p:cNvSpPr/>
          <p:nvPr/>
        </p:nvSpPr>
        <p:spPr>
          <a:xfrm>
            <a:off x="1429385" y="304800"/>
            <a:ext cx="45593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考点８：企业所得税征收管理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06" name="矩形"/>
          <p:cNvSpPr/>
          <p:nvPr/>
        </p:nvSpPr>
        <p:spPr>
          <a:xfrm>
            <a:off x="1520825" y="1425575"/>
            <a:ext cx="9261475" cy="341503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多选】根据企业所得税法律制度的规定，下列关于企业所得税纳税期限的表述中，正确的有（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A．企业所得税按年计征，分月或者分季预缴，年终汇算清缴，多退少补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B．企业在一个纳税年度中间开业，使该纳税年度的实际经营期不足12个月的，应当以其实际经营期为1个纳税年度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C．企业依法清算时，应当以清算期作为1个纳税年度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D．企业在纳税年度中间终止经营活动的，应当自实际经营终止之日起60日内，向税务机关办理当期企业所得税汇算清缴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07" name="矩形"/>
          <p:cNvSpPr/>
          <p:nvPr/>
        </p:nvSpPr>
        <p:spPr>
          <a:xfrm>
            <a:off x="1429385" y="4885055"/>
            <a:ext cx="1941195" cy="358140"/>
          </a:xfrm>
          <a:prstGeom prst="rect">
            <a:avLst/>
          </a:prstGeom>
          <a:noFill/>
          <a:ln w="9525" cap="flat" cmpd="sng">
            <a:noFill/>
            <a:prstDash val="solid"/>
            <a:round/>
          </a:ln>
        </p:spPr>
        <p:txBody>
          <a:bodyPr vert="horz" wrap="square" lIns="91440" tIns="45720" rIns="91440" bIns="45720" anchor="t" anchorCtr="0">
            <a:spAutoFit/>
          </a:bodyPr>
          <a:lstStyle/>
          <a:p>
            <a:pPr marL="0" indent="12700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06"/>
                                        </p:tgtEl>
                                        <p:attrNameLst>
                                          <p:attrName>style.visibility</p:attrName>
                                        </p:attrNameLst>
                                      </p:cBhvr>
                                      <p:to>
                                        <p:strVal val="visible"/>
                                      </p:to>
                                    </p:set>
                                    <p:anim calcmode="lin" valueType="num">
                                      <p:cBhvr additive="base">
                                        <p:cTn id="7" dur="500"/>
                                        <p:tgtEl>
                                          <p:spTgt spid="906"/>
                                        </p:tgtEl>
                                        <p:attrNameLst>
                                          <p:attrName>ppt_y</p:attrName>
                                        </p:attrNameLst>
                                      </p:cBhvr>
                                      <p:tavLst>
                                        <p:tav tm="0">
                                          <p:val>
                                            <p:strVal val="#ppt_y+#ppt_h*1.125000"/>
                                          </p:val>
                                        </p:tav>
                                        <p:tav tm="100000">
                                          <p:val>
                                            <p:strVal val="#ppt_y"/>
                                          </p:val>
                                        </p:tav>
                                      </p:tavLst>
                                    </p:anim>
                                    <p:animEffect transition="in" filter="wipe(up)">
                                      <p:cBhvr>
                                        <p:cTn id="8" dur="500"/>
                                        <p:tgtEl>
                                          <p:spTgt spid="90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07"/>
                                        </p:tgtEl>
                                        <p:attrNameLst>
                                          <p:attrName>style.visibility</p:attrName>
                                        </p:attrNameLst>
                                      </p:cBhvr>
                                      <p:to>
                                        <p:strVal val="visible"/>
                                      </p:to>
                                    </p:set>
                                    <p:anim calcmode="lin" valueType="num">
                                      <p:cBhvr additive="base">
                                        <p:cTn id="13" dur="500"/>
                                        <p:tgtEl>
                                          <p:spTgt spid="907"/>
                                        </p:tgtEl>
                                        <p:attrNameLst>
                                          <p:attrName>ppt_y</p:attrName>
                                        </p:attrNameLst>
                                      </p:cBhvr>
                                      <p:tavLst>
                                        <p:tav tm="0">
                                          <p:val>
                                            <p:strVal val="#ppt_y+#ppt_h*1.125000"/>
                                          </p:val>
                                        </p:tav>
                                        <p:tav tm="100000">
                                          <p:val>
                                            <p:strVal val="#ppt_y"/>
                                          </p:val>
                                        </p:tav>
                                      </p:tavLst>
                                    </p:anim>
                                    <p:animEffect transition="in" filter="wipe(up)">
                                      <p:cBhvr>
                                        <p:cTn id="14" dur="500"/>
                                        <p:tgtEl>
                                          <p:spTgt spid="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 grpId="0"/>
      <p:bldP spid="906" grpId="1"/>
      <p:bldP spid="907" grpId="0"/>
      <p:bldP spid="907" grpId="1"/>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11"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912" name="矩形"/>
          <p:cNvSpPr/>
          <p:nvPr/>
        </p:nvSpPr>
        <p:spPr>
          <a:xfrm>
            <a:off x="4408177" y="3356610"/>
            <a:ext cx="3378672" cy="598804"/>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个人所得税法律制度</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913"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第二节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11"/>
                                        </p:tgtEl>
                                        <p:attrNameLst>
                                          <p:attrName>style.visibility</p:attrName>
                                        </p:attrNameLst>
                                      </p:cBhvr>
                                      <p:to>
                                        <p:strVal val="visible"/>
                                      </p:to>
                                    </p:set>
                                    <p:anim calcmode="lin" valueType="num">
                                      <p:cBhvr>
                                        <p:cTn id="7" dur="500" fill="hold"/>
                                        <p:tgtEl>
                                          <p:spTgt spid="911"/>
                                        </p:tgtEl>
                                        <p:attrNameLst>
                                          <p:attrName>ppt_w</p:attrName>
                                        </p:attrNameLst>
                                      </p:cBhvr>
                                      <p:tavLst>
                                        <p:tav tm="0">
                                          <p:val>
                                            <p:fltVal val="0"/>
                                          </p:val>
                                        </p:tav>
                                        <p:tav tm="100000">
                                          <p:val>
                                            <p:strVal val="#ppt_w"/>
                                          </p:val>
                                        </p:tav>
                                      </p:tavLst>
                                    </p:anim>
                                    <p:anim calcmode="lin" valueType="num">
                                      <p:cBhvr>
                                        <p:cTn id="8" dur="500" fill="hold"/>
                                        <p:tgtEl>
                                          <p:spTgt spid="911"/>
                                        </p:tgtEl>
                                        <p:attrNameLst>
                                          <p:attrName>ppt_h</p:attrName>
                                        </p:attrNameLst>
                                      </p:cBhvr>
                                      <p:tavLst>
                                        <p:tav tm="0">
                                          <p:val>
                                            <p:fltVal val="0"/>
                                          </p:val>
                                        </p:tav>
                                        <p:tav tm="100000">
                                          <p:val>
                                            <p:strVal val="#ppt_h"/>
                                          </p:val>
                                        </p:tav>
                                      </p:tavLst>
                                    </p:anim>
                                    <p:animEffect transition="in" filter="fade">
                                      <p:cBhvr>
                                        <p:cTn id="9" dur="500"/>
                                        <p:tgtEl>
                                          <p:spTgt spid="91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13"/>
                                        </p:tgtEl>
                                        <p:attrNameLst>
                                          <p:attrName>style.visibility</p:attrName>
                                        </p:attrNameLst>
                                      </p:cBhvr>
                                      <p:to>
                                        <p:strVal val="visible"/>
                                      </p:to>
                                    </p:set>
                                    <p:animEffect transition="in" filter="fade">
                                      <p:cBhvr>
                                        <p:cTn id="13" dur="500"/>
                                        <p:tgtEl>
                                          <p:spTgt spid="913"/>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912"/>
                                        </p:tgtEl>
                                        <p:attrNameLst>
                                          <p:attrName>style.visibility</p:attrName>
                                        </p:attrNameLst>
                                      </p:cBhvr>
                                      <p:to>
                                        <p:strVal val="visible"/>
                                      </p:to>
                                    </p:set>
                                    <p:animEffect transition="in" filter="fade">
                                      <p:cBhvr>
                                        <p:cTn id="17" dur="1000"/>
                                        <p:tgtEl>
                                          <p:spTgt spid="912"/>
                                        </p:tgtEl>
                                      </p:cBhvr>
                                    </p:animEffect>
                                    <p:anim calcmode="lin" valueType="num">
                                      <p:cBhvr>
                                        <p:cTn id="18" dur="1000" fill="hold"/>
                                        <p:tgtEl>
                                          <p:spTgt spid="912"/>
                                        </p:tgtEl>
                                        <p:attrNameLst>
                                          <p:attrName>ppt_x</p:attrName>
                                        </p:attrNameLst>
                                      </p:cBhvr>
                                      <p:tavLst>
                                        <p:tav tm="0">
                                          <p:val>
                                            <p:strVal val="#ppt_x"/>
                                          </p:val>
                                        </p:tav>
                                        <p:tav tm="100000">
                                          <p:val>
                                            <p:strVal val="#ppt_x"/>
                                          </p:val>
                                        </p:tav>
                                      </p:tavLst>
                                    </p:anim>
                                    <p:anim calcmode="lin" valueType="num">
                                      <p:cBhvr>
                                        <p:cTn id="19" dur="1000" fill="hold"/>
                                        <p:tgtEl>
                                          <p:spTgt spid="9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912"/>
                                        </p:tgtEl>
                                      </p:cBhvr>
                                    </p:animEffect>
                                    <p:animScale>
                                      <p:cBhvr>
                                        <p:cTn id="23" dur="250" autoRev="1" fill="hold"/>
                                        <p:tgtEl>
                                          <p:spTgt spid="9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 grpId="0" animBg="1"/>
      <p:bldP spid="912" grpId="0"/>
      <p:bldP spid="912" grpId="1"/>
      <p:bldP spid="913" grpId="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17" name="矩形"/>
          <p:cNvSpPr/>
          <p:nvPr/>
        </p:nvSpPr>
        <p:spPr>
          <a:xfrm>
            <a:off x="1424940" y="304800"/>
            <a:ext cx="55365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考点１：纳税人和所得来源的确定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504315" y="1214120"/>
            <a:ext cx="3001010" cy="601980"/>
            <a:chOff x="2369" y="1912"/>
            <a:chExt cx="4726" cy="948"/>
          </a:xfrm>
        </p:grpSpPr>
        <p:sp>
          <p:nvSpPr>
            <p:cNvPr id="918" name="圆角矩形"/>
            <p:cNvSpPr/>
            <p:nvPr/>
          </p:nvSpPr>
          <p:spPr>
            <a:xfrm>
              <a:off x="2369" y="1923"/>
              <a:ext cx="4727"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19" name="流程图: 离页连接符"/>
            <p:cNvSpPr/>
            <p:nvPr/>
          </p:nvSpPr>
          <p:spPr>
            <a:xfrm>
              <a:off x="2879" y="1912"/>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20" name="矩形"/>
            <p:cNvSpPr/>
            <p:nvPr/>
          </p:nvSpPr>
          <p:spPr>
            <a:xfrm>
              <a:off x="4568" y="1980"/>
              <a:ext cx="198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纳税人</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21" name="矩形"/>
          <p:cNvSpPr/>
          <p:nvPr/>
        </p:nvSpPr>
        <p:spPr>
          <a:xfrm>
            <a:off x="1424940" y="1852930"/>
            <a:ext cx="9721849"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个人所得税的纳税人，包括中国公民、个体工商户、个人独资企业投资者、合伙企业自然人合伙人、在中国有所得的外籍人员（包括无国籍人员）和香港、澳门、台湾同胞。</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依据住所和居住时间两个标准，个人所得税的纳税人区分为居民个人和非居民个人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922" name="表格"/>
          <p:cNvGraphicFramePr>
            <a:graphicFrameLocks noGrp="1"/>
          </p:cNvGraphicFramePr>
          <p:nvPr>
            <p:custDataLst>
              <p:tags r:id="rId2"/>
            </p:custDataLst>
          </p:nvPr>
        </p:nvGraphicFramePr>
        <p:xfrm>
          <a:off x="1504315" y="3242310"/>
          <a:ext cx="9345256" cy="1831975"/>
        </p:xfrm>
        <a:graphic>
          <a:graphicData uri="http://schemas.openxmlformats.org/drawingml/2006/table">
            <a:tbl>
              <a:tblPr bandRow="1">
                <a:noFill/>
              </a:tblPr>
              <a:tblGrid>
                <a:gridCol w="1875764"/>
                <a:gridCol w="7469492"/>
              </a:tblGrid>
              <a:tr h="36893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纳税人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规定</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6863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居民个人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在中国境内有住所，或者无住所而一个纳税年度（公历1月1日起至12月31日止）在中国境内居住累计满183天的个人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6926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非居民个人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在中国境内无住所又不居住，或者无住所而一个纳税年度内在中国境内居住累计不满183天的个人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923" name="矩形"/>
          <p:cNvSpPr/>
          <p:nvPr/>
        </p:nvSpPr>
        <p:spPr>
          <a:xfrm>
            <a:off x="1491615" y="5212080"/>
            <a:ext cx="1138555" cy="35814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924" name="矩形"/>
          <p:cNvSpPr/>
          <p:nvPr/>
        </p:nvSpPr>
        <p:spPr>
          <a:xfrm>
            <a:off x="1384935" y="5546725"/>
            <a:ext cx="942276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判定居民身份主要看两个标准，一住所，二境内居住天数。在境内有住所，为居民个人；无住所：居住天数≥183天，为居民个人；居住天数&lt;183天，为非居民个人。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21"/>
                                        </p:tgtEl>
                                        <p:attrNameLst>
                                          <p:attrName>style.visibility</p:attrName>
                                        </p:attrNameLst>
                                      </p:cBhvr>
                                      <p:to>
                                        <p:strVal val="visible"/>
                                      </p:to>
                                    </p:set>
                                    <p:anim calcmode="lin" valueType="num">
                                      <p:cBhvr additive="base">
                                        <p:cTn id="13" dur="500"/>
                                        <p:tgtEl>
                                          <p:spTgt spid="921"/>
                                        </p:tgtEl>
                                        <p:attrNameLst>
                                          <p:attrName>ppt_y</p:attrName>
                                        </p:attrNameLst>
                                      </p:cBhvr>
                                      <p:tavLst>
                                        <p:tav tm="0">
                                          <p:val>
                                            <p:strVal val="#ppt_y+#ppt_h*1.125000"/>
                                          </p:val>
                                        </p:tav>
                                        <p:tav tm="100000">
                                          <p:val>
                                            <p:strVal val="#ppt_y"/>
                                          </p:val>
                                        </p:tav>
                                      </p:tavLst>
                                    </p:anim>
                                    <p:animEffect transition="in" filter="wipe(up)">
                                      <p:cBhvr>
                                        <p:cTn id="14" dur="500"/>
                                        <p:tgtEl>
                                          <p:spTgt spid="9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22"/>
                                        </p:tgtEl>
                                        <p:attrNameLst>
                                          <p:attrName>style.visibility</p:attrName>
                                        </p:attrNameLst>
                                      </p:cBhvr>
                                      <p:to>
                                        <p:strVal val="visible"/>
                                      </p:to>
                                    </p:set>
                                    <p:animEffect transition="in" filter="wipe(down)">
                                      <p:cBhvr>
                                        <p:cTn id="19" dur="500"/>
                                        <p:tgtEl>
                                          <p:spTgt spid="92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923"/>
                                        </p:tgtEl>
                                        <p:attrNameLst>
                                          <p:attrName>style.visibility</p:attrName>
                                        </p:attrNameLst>
                                      </p:cBhvr>
                                      <p:to>
                                        <p:strVal val="visible"/>
                                      </p:to>
                                    </p:set>
                                    <p:anim calcmode="lin" valueType="num">
                                      <p:cBhvr additive="base">
                                        <p:cTn id="24" dur="500"/>
                                        <p:tgtEl>
                                          <p:spTgt spid="923"/>
                                        </p:tgtEl>
                                        <p:attrNameLst>
                                          <p:attrName>ppt_y</p:attrName>
                                        </p:attrNameLst>
                                      </p:cBhvr>
                                      <p:tavLst>
                                        <p:tav tm="0">
                                          <p:val>
                                            <p:strVal val="#ppt_y+#ppt_h*1.125000"/>
                                          </p:val>
                                        </p:tav>
                                        <p:tav tm="100000">
                                          <p:val>
                                            <p:strVal val="#ppt_y"/>
                                          </p:val>
                                        </p:tav>
                                      </p:tavLst>
                                    </p:anim>
                                    <p:animEffect transition="in" filter="wipe(up)">
                                      <p:cBhvr>
                                        <p:cTn id="25" dur="500"/>
                                        <p:tgtEl>
                                          <p:spTgt spid="923"/>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924"/>
                                        </p:tgtEl>
                                        <p:attrNameLst>
                                          <p:attrName>style.visibility</p:attrName>
                                        </p:attrNameLst>
                                      </p:cBhvr>
                                      <p:to>
                                        <p:strVal val="visible"/>
                                      </p:to>
                                    </p:set>
                                    <p:anim calcmode="lin" valueType="num">
                                      <p:cBhvr additive="base">
                                        <p:cTn id="30" dur="500"/>
                                        <p:tgtEl>
                                          <p:spTgt spid="924"/>
                                        </p:tgtEl>
                                        <p:attrNameLst>
                                          <p:attrName>ppt_y</p:attrName>
                                        </p:attrNameLst>
                                      </p:cBhvr>
                                      <p:tavLst>
                                        <p:tav tm="0">
                                          <p:val>
                                            <p:strVal val="#ppt_y+#ppt_h*1.125000"/>
                                          </p:val>
                                        </p:tav>
                                        <p:tav tm="100000">
                                          <p:val>
                                            <p:strVal val="#ppt_y"/>
                                          </p:val>
                                        </p:tav>
                                      </p:tavLst>
                                    </p:anim>
                                    <p:animEffect transition="in" filter="wipe(up)">
                                      <p:cBhvr>
                                        <p:cTn id="31" dur="500"/>
                                        <p:tgtEl>
                                          <p:spTgt spid="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 grpId="0"/>
      <p:bldP spid="921" grpId="1"/>
      <p:bldP spid="923" grpId="0" animBg="1"/>
      <p:bldP spid="923" grpId="1" animBg="1"/>
      <p:bldP spid="924" grpId="0"/>
      <p:bldP spid="924" grpId="1"/>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28" name="矩形"/>
          <p:cNvSpPr/>
          <p:nvPr/>
        </p:nvSpPr>
        <p:spPr>
          <a:xfrm>
            <a:off x="1424940" y="304800"/>
            <a:ext cx="55365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考点１：纳税人和所得来源的确定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543050" y="1145540"/>
            <a:ext cx="8994140" cy="525780"/>
            <a:chOff x="2430" y="1804"/>
            <a:chExt cx="14164" cy="828"/>
          </a:xfrm>
        </p:grpSpPr>
        <p:sp>
          <p:nvSpPr>
            <p:cNvPr id="929" name="矩形"/>
            <p:cNvSpPr/>
            <p:nvPr/>
          </p:nvSpPr>
          <p:spPr>
            <a:xfrm>
              <a:off x="2620" y="1804"/>
              <a:ext cx="13747"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判断是否属于个人所得税纳税人、辨析居民个人与非居民个人。</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930" name="剪去对角的矩形"/>
            <p:cNvSpPr/>
            <p:nvPr/>
          </p:nvSpPr>
          <p:spPr>
            <a:xfrm>
              <a:off x="2430" y="1804"/>
              <a:ext cx="14164" cy="828"/>
            </a:xfrm>
            <a:prstGeom prst="snip2DiagRect">
              <a:avLst>
                <a:gd name="adj1" fmla="val 0"/>
                <a:gd name="adj2" fmla="val 13199"/>
              </a:avLst>
            </a:prstGeom>
            <a:noFill/>
            <a:ln w="25400" cap="flat" cmpd="sng">
              <a:solidFill>
                <a:srgbClr val="4BACC6"/>
              </a:solidFill>
              <a:prstDash val="solid"/>
              <a:round/>
            </a:ln>
          </p:spPr>
          <p:txBody>
            <a:bodyPr rtlCol="0" anchor="ctr"/>
            <a:lstStyle/>
            <a:p>
              <a:pPr algn="ctr"/>
            </a:p>
          </p:txBody>
        </p:sp>
      </p:grpSp>
      <p:sp>
        <p:nvSpPr>
          <p:cNvPr id="931" name="矩形"/>
          <p:cNvSpPr/>
          <p:nvPr/>
        </p:nvSpPr>
        <p:spPr>
          <a:xfrm>
            <a:off x="1543050" y="1623060"/>
            <a:ext cx="8994140"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单选】根据个人所得税法律制度的规定，下列各项中，不属于个人所得税纳税人的是（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A．合伙企业中的自然人合伙人　　　　　　　B．一人有限责任公司</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C．个体工商户　　　　　　　　　　　　　　D．个人独资企业的投资者个人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32" name="矩形"/>
          <p:cNvSpPr/>
          <p:nvPr/>
        </p:nvSpPr>
        <p:spPr>
          <a:xfrm>
            <a:off x="1543050" y="3220085"/>
            <a:ext cx="8849995"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【解析】一人有限责任“公司”属于企业所得税纳税人，不缴纳个人所得税。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33" name="矩形"/>
          <p:cNvSpPr/>
          <p:nvPr/>
        </p:nvSpPr>
        <p:spPr>
          <a:xfrm>
            <a:off x="1543050" y="4089400"/>
            <a:ext cx="9335137" cy="25844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【拓展·单选】根据个人所得税法律制度的规定，下列在中国境内无住所的外籍人员中，属于2019年度居民个人的是（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 马丁2019年8月1日来到中国，2019年10月31日离开中国</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 亨利2019年7月5日来到中国，2020年1月5日离开中国</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 琼斯2019年3月1日来到中国，2019年12月1日离开中国</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 路易2018年9月1日来到中国，2019年5月1日离开中国</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34" name="矩形"/>
          <p:cNvSpPr/>
          <p:nvPr/>
        </p:nvSpPr>
        <p:spPr>
          <a:xfrm>
            <a:off x="8102600" y="6129655"/>
            <a:ext cx="1494790" cy="49148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31"/>
                                        </p:tgtEl>
                                        <p:attrNameLst>
                                          <p:attrName>style.visibility</p:attrName>
                                        </p:attrNameLst>
                                      </p:cBhvr>
                                      <p:to>
                                        <p:strVal val="visible"/>
                                      </p:to>
                                    </p:set>
                                    <p:anim calcmode="lin" valueType="num">
                                      <p:cBhvr additive="base">
                                        <p:cTn id="13" dur="500"/>
                                        <p:tgtEl>
                                          <p:spTgt spid="931"/>
                                        </p:tgtEl>
                                        <p:attrNameLst>
                                          <p:attrName>ppt_y</p:attrName>
                                        </p:attrNameLst>
                                      </p:cBhvr>
                                      <p:tavLst>
                                        <p:tav tm="0">
                                          <p:val>
                                            <p:strVal val="#ppt_y+#ppt_h*1.125000"/>
                                          </p:val>
                                        </p:tav>
                                        <p:tav tm="100000">
                                          <p:val>
                                            <p:strVal val="#ppt_y"/>
                                          </p:val>
                                        </p:tav>
                                      </p:tavLst>
                                    </p:anim>
                                    <p:animEffect transition="in" filter="wipe(up)">
                                      <p:cBhvr>
                                        <p:cTn id="14" dur="500"/>
                                        <p:tgtEl>
                                          <p:spTgt spid="93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32"/>
                                        </p:tgtEl>
                                        <p:attrNameLst>
                                          <p:attrName>style.visibility</p:attrName>
                                        </p:attrNameLst>
                                      </p:cBhvr>
                                      <p:to>
                                        <p:strVal val="visible"/>
                                      </p:to>
                                    </p:set>
                                    <p:anim calcmode="lin" valueType="num">
                                      <p:cBhvr additive="base">
                                        <p:cTn id="19" dur="500"/>
                                        <p:tgtEl>
                                          <p:spTgt spid="932"/>
                                        </p:tgtEl>
                                        <p:attrNameLst>
                                          <p:attrName>ppt_y</p:attrName>
                                        </p:attrNameLst>
                                      </p:cBhvr>
                                      <p:tavLst>
                                        <p:tav tm="0">
                                          <p:val>
                                            <p:strVal val="#ppt_y+#ppt_h*1.125000"/>
                                          </p:val>
                                        </p:tav>
                                        <p:tav tm="100000">
                                          <p:val>
                                            <p:strVal val="#ppt_y"/>
                                          </p:val>
                                        </p:tav>
                                      </p:tavLst>
                                    </p:anim>
                                    <p:animEffect transition="in" filter="wipe(up)">
                                      <p:cBhvr>
                                        <p:cTn id="20" dur="500"/>
                                        <p:tgtEl>
                                          <p:spTgt spid="93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33"/>
                                        </p:tgtEl>
                                        <p:attrNameLst>
                                          <p:attrName>style.visibility</p:attrName>
                                        </p:attrNameLst>
                                      </p:cBhvr>
                                      <p:to>
                                        <p:strVal val="visible"/>
                                      </p:to>
                                    </p:set>
                                    <p:anim calcmode="lin" valueType="num">
                                      <p:cBhvr additive="base">
                                        <p:cTn id="25" dur="500"/>
                                        <p:tgtEl>
                                          <p:spTgt spid="933"/>
                                        </p:tgtEl>
                                        <p:attrNameLst>
                                          <p:attrName>ppt_y</p:attrName>
                                        </p:attrNameLst>
                                      </p:cBhvr>
                                      <p:tavLst>
                                        <p:tav tm="0">
                                          <p:val>
                                            <p:strVal val="#ppt_y+#ppt_h*1.125000"/>
                                          </p:val>
                                        </p:tav>
                                        <p:tav tm="100000">
                                          <p:val>
                                            <p:strVal val="#ppt_y"/>
                                          </p:val>
                                        </p:tav>
                                      </p:tavLst>
                                    </p:anim>
                                    <p:animEffect transition="in" filter="wipe(up)">
                                      <p:cBhvr>
                                        <p:cTn id="26" dur="500"/>
                                        <p:tgtEl>
                                          <p:spTgt spid="93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34"/>
                                        </p:tgtEl>
                                        <p:attrNameLst>
                                          <p:attrName>style.visibility</p:attrName>
                                        </p:attrNameLst>
                                      </p:cBhvr>
                                      <p:to>
                                        <p:strVal val="visible"/>
                                      </p:to>
                                    </p:set>
                                    <p:anim calcmode="lin" valueType="num">
                                      <p:cBhvr additive="base">
                                        <p:cTn id="31" dur="500"/>
                                        <p:tgtEl>
                                          <p:spTgt spid="934"/>
                                        </p:tgtEl>
                                        <p:attrNameLst>
                                          <p:attrName>ppt_y</p:attrName>
                                        </p:attrNameLst>
                                      </p:cBhvr>
                                      <p:tavLst>
                                        <p:tav tm="0">
                                          <p:val>
                                            <p:strVal val="#ppt_y+#ppt_h*1.125000"/>
                                          </p:val>
                                        </p:tav>
                                        <p:tav tm="100000">
                                          <p:val>
                                            <p:strVal val="#ppt_y"/>
                                          </p:val>
                                        </p:tav>
                                      </p:tavLst>
                                    </p:anim>
                                    <p:animEffect transition="in" filter="wipe(up)">
                                      <p:cBhvr>
                                        <p:cTn id="32" dur="500"/>
                                        <p:tgtEl>
                                          <p:spTgt spid="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 grpId="0"/>
      <p:bldP spid="931" grpId="1"/>
      <p:bldP spid="932" grpId="0"/>
      <p:bldP spid="932" grpId="1"/>
      <p:bldP spid="933" grpId="0"/>
      <p:bldP spid="933" grpId="1"/>
      <p:bldP spid="934" grpId="0"/>
      <p:bldP spid="934" grpId="1"/>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38" name="矩形"/>
          <p:cNvSpPr/>
          <p:nvPr/>
        </p:nvSpPr>
        <p:spPr>
          <a:xfrm>
            <a:off x="1424940" y="304800"/>
            <a:ext cx="55365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考点１：纳税人和所得来源的确定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504315" y="1214120"/>
            <a:ext cx="3299460" cy="601980"/>
            <a:chOff x="2369" y="1912"/>
            <a:chExt cx="5196" cy="948"/>
          </a:xfrm>
        </p:grpSpPr>
        <p:sp>
          <p:nvSpPr>
            <p:cNvPr id="939" name="圆角矩形"/>
            <p:cNvSpPr/>
            <p:nvPr/>
          </p:nvSpPr>
          <p:spPr>
            <a:xfrm>
              <a:off x="2369" y="1923"/>
              <a:ext cx="5197"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40" name="流程图: 离页连接符"/>
            <p:cNvSpPr/>
            <p:nvPr/>
          </p:nvSpPr>
          <p:spPr>
            <a:xfrm>
              <a:off x="2879" y="1912"/>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41" name="矩形"/>
            <p:cNvSpPr/>
            <p:nvPr/>
          </p:nvSpPr>
          <p:spPr>
            <a:xfrm>
              <a:off x="4568" y="1980"/>
              <a:ext cx="254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纳税义务</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42" name="矩形"/>
          <p:cNvSpPr/>
          <p:nvPr/>
        </p:nvSpPr>
        <p:spPr>
          <a:xfrm>
            <a:off x="1188720" y="1826260"/>
            <a:ext cx="9940289" cy="2491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1．居民个人——全球所得纳税</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居民个人负有无限纳税义务，其取得的应纳税所得，无论是来源于中国境内还是中国境外任何地方，都要在中国缴纳个人所得税。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在中国境内无住所的个人，在中国境内居住满183天的年度连续不满六年的，经向主管税务机关备案，其来源于中国境外且由境外单位或者个人支付的所得，免予缴纳个人所得税。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【提示】在计算“六年”时，如果任一年度中有一次离境超过30天的，重新起算。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43" name="矩形"/>
          <p:cNvSpPr/>
          <p:nvPr/>
        </p:nvSpPr>
        <p:spPr>
          <a:xfrm>
            <a:off x="1188720" y="4314190"/>
            <a:ext cx="9840595" cy="209168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2．非居民个人——仅境内所得纳税</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非居民个人承担有限纳税义务，仅就其来源于中国境内的所得，向中国缴纳个人所得税。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在中国境内无住所的个人，在一个纳税年度中在中国境内居住累计不超过90日的，其来源于中国境内的所得，由境外雇主支付并且不由该雇主在中国境内的机构、场所负担的部分，免予缴纳个人所得税。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42"/>
                                        </p:tgtEl>
                                        <p:attrNameLst>
                                          <p:attrName>style.visibility</p:attrName>
                                        </p:attrNameLst>
                                      </p:cBhvr>
                                      <p:to>
                                        <p:strVal val="visible"/>
                                      </p:to>
                                    </p:set>
                                    <p:anim calcmode="lin" valueType="num">
                                      <p:cBhvr additive="base">
                                        <p:cTn id="13" dur="500"/>
                                        <p:tgtEl>
                                          <p:spTgt spid="942"/>
                                        </p:tgtEl>
                                        <p:attrNameLst>
                                          <p:attrName>ppt_y</p:attrName>
                                        </p:attrNameLst>
                                      </p:cBhvr>
                                      <p:tavLst>
                                        <p:tav tm="0">
                                          <p:val>
                                            <p:strVal val="#ppt_y+#ppt_h*1.125000"/>
                                          </p:val>
                                        </p:tav>
                                        <p:tav tm="100000">
                                          <p:val>
                                            <p:strVal val="#ppt_y"/>
                                          </p:val>
                                        </p:tav>
                                      </p:tavLst>
                                    </p:anim>
                                    <p:animEffect transition="in" filter="wipe(up)">
                                      <p:cBhvr>
                                        <p:cTn id="14" dur="500"/>
                                        <p:tgtEl>
                                          <p:spTgt spid="94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43"/>
                                        </p:tgtEl>
                                        <p:attrNameLst>
                                          <p:attrName>style.visibility</p:attrName>
                                        </p:attrNameLst>
                                      </p:cBhvr>
                                      <p:to>
                                        <p:strVal val="visible"/>
                                      </p:to>
                                    </p:set>
                                    <p:anim calcmode="lin" valueType="num">
                                      <p:cBhvr additive="base">
                                        <p:cTn id="19" dur="500"/>
                                        <p:tgtEl>
                                          <p:spTgt spid="943"/>
                                        </p:tgtEl>
                                        <p:attrNameLst>
                                          <p:attrName>ppt_y</p:attrName>
                                        </p:attrNameLst>
                                      </p:cBhvr>
                                      <p:tavLst>
                                        <p:tav tm="0">
                                          <p:val>
                                            <p:strVal val="#ppt_y+#ppt_h*1.125000"/>
                                          </p:val>
                                        </p:tav>
                                        <p:tav tm="100000">
                                          <p:val>
                                            <p:strVal val="#ppt_y"/>
                                          </p:val>
                                        </p:tav>
                                      </p:tavLst>
                                    </p:anim>
                                    <p:animEffect transition="in" filter="wipe(up)">
                                      <p:cBhvr>
                                        <p:cTn id="20" dur="500"/>
                                        <p:tgtEl>
                                          <p:spTgt spid="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942" grpId="1"/>
      <p:bldP spid="943" grpId="0"/>
      <p:bldP spid="943" grpId="1"/>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47" name="矩形"/>
          <p:cNvSpPr/>
          <p:nvPr/>
        </p:nvSpPr>
        <p:spPr>
          <a:xfrm>
            <a:off x="1491615" y="1167765"/>
            <a:ext cx="1138555" cy="358138"/>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948" name="矩形"/>
          <p:cNvSpPr/>
          <p:nvPr/>
        </p:nvSpPr>
        <p:spPr>
          <a:xfrm>
            <a:off x="4271010" y="1029335"/>
            <a:ext cx="3650615" cy="49148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居民个人与非居民个人的纳税义务</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49" name="矩形"/>
          <p:cNvSpPr/>
          <p:nvPr/>
        </p:nvSpPr>
        <p:spPr>
          <a:xfrm>
            <a:off x="1424940" y="304800"/>
            <a:ext cx="55365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考点１：纳税人和所得来源的确定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950" name="表格"/>
          <p:cNvGraphicFramePr>
            <a:graphicFrameLocks noGrp="1"/>
          </p:cNvGraphicFramePr>
          <p:nvPr>
            <p:custDataLst>
              <p:tags r:id="rId2"/>
            </p:custDataLst>
          </p:nvPr>
        </p:nvGraphicFramePr>
        <p:xfrm>
          <a:off x="280670" y="1656715"/>
          <a:ext cx="11629208" cy="3772821"/>
        </p:xfrm>
        <a:graphic>
          <a:graphicData uri="http://schemas.openxmlformats.org/drawingml/2006/table">
            <a:tbl>
              <a:tblPr bandRow="1">
                <a:noFill/>
              </a:tblPr>
              <a:tblGrid>
                <a:gridCol w="1121384"/>
                <a:gridCol w="1729714"/>
                <a:gridCol w="2933674"/>
                <a:gridCol w="1493494"/>
                <a:gridCol w="1416024"/>
                <a:gridCol w="1549374"/>
                <a:gridCol w="1385544"/>
              </a:tblGrid>
              <a:tr h="361950">
                <a:tc rowSpan="3" gridSpan="3">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纳税人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3"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3"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4">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纳税义务</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2219">
                <a:tc vMerge="1" gridSpan="3">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境内所得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境外所得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33047">
                <a:tc vMerge="1" gridSpan="3">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境内支付</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境外支付</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境内支付</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境外支付</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2219">
                <a:tc rowSpan="3">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非居民个人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无住所又不居住</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rPr>
                        <a:t>免</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rPr>
                        <a:t>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rPr>
                        <a:t>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2219">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2">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无住所，居住不满183天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不超过90天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rPr>
                        <a:t>免</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rPr>
                        <a:t>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rPr>
                        <a:t>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33682">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大于90天，小于183天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rPr>
                        <a:t>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rPr>
                        <a:t>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33047">
                <a:tc rowSpan="3">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居民个人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2">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无住所，居住满183天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连续居住不满六年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rPr>
                        <a:t>免</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2219">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连续居住满六年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62219">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eaLnBrk="1" fontAlgn="auto" latinLnBrk="0" hangingPunct="1">
                        <a:lnSpc>
                          <a:spcPct val="12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有住所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grpSp>
        <p:nvGrpSpPr>
          <p:cNvPr id="2" name="组合 1"/>
          <p:cNvGrpSpPr/>
          <p:nvPr/>
        </p:nvGrpSpPr>
        <p:grpSpPr>
          <a:xfrm>
            <a:off x="342900" y="5701665"/>
            <a:ext cx="4288790" cy="525780"/>
            <a:chOff x="540" y="8979"/>
            <a:chExt cx="6754" cy="828"/>
          </a:xfrm>
        </p:grpSpPr>
        <p:sp>
          <p:nvSpPr>
            <p:cNvPr id="951" name="矩形"/>
            <p:cNvSpPr/>
            <p:nvPr/>
          </p:nvSpPr>
          <p:spPr>
            <a:xfrm>
              <a:off x="730" y="8979"/>
              <a:ext cx="6409"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居民个人的纳税义务</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952" name="剪去对角的矩形"/>
            <p:cNvSpPr/>
            <p:nvPr/>
          </p:nvSpPr>
          <p:spPr>
            <a:xfrm>
              <a:off x="540" y="8979"/>
              <a:ext cx="6755" cy="828"/>
            </a:xfrm>
            <a:prstGeom prst="snip2DiagRect">
              <a:avLst>
                <a:gd name="adj1" fmla="val 0"/>
                <a:gd name="adj2" fmla="val 13300"/>
              </a:avLst>
            </a:prstGeom>
            <a:noFill/>
            <a:ln w="25400" cap="flat" cmpd="sng">
              <a:solidFill>
                <a:srgbClr val="4BACC6"/>
              </a:solidFill>
              <a:prstDash val="solid"/>
              <a:round/>
            </a:ln>
          </p:spPr>
          <p:txBody>
            <a:bodyPr rtlCol="0" anchor="ctr"/>
            <a:lstStyle/>
            <a:p>
              <a:pPr algn="ctr"/>
            </a:p>
          </p:txBody>
        </p:sp>
      </p:grpSp>
      <p:sp>
        <p:nvSpPr>
          <p:cNvPr id="953" name="矩形"/>
          <p:cNvSpPr/>
          <p:nvPr/>
        </p:nvSpPr>
        <p:spPr>
          <a:xfrm>
            <a:off x="4735830" y="5541643"/>
            <a:ext cx="7174231"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判断】中国居民张某，在境外工作，只就来源于中国境外的所得征收个人所得税。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54" name="矩形"/>
          <p:cNvSpPr/>
          <p:nvPr/>
        </p:nvSpPr>
        <p:spPr>
          <a:xfrm>
            <a:off x="8942705" y="6095365"/>
            <a:ext cx="138176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47"/>
                                        </p:tgtEl>
                                        <p:attrNameLst>
                                          <p:attrName>style.visibility</p:attrName>
                                        </p:attrNameLst>
                                      </p:cBhvr>
                                      <p:to>
                                        <p:strVal val="visible"/>
                                      </p:to>
                                    </p:set>
                                    <p:anim calcmode="lin" valueType="num">
                                      <p:cBhvr additive="base">
                                        <p:cTn id="7" dur="500"/>
                                        <p:tgtEl>
                                          <p:spTgt spid="947"/>
                                        </p:tgtEl>
                                        <p:attrNameLst>
                                          <p:attrName>ppt_y</p:attrName>
                                        </p:attrNameLst>
                                      </p:cBhvr>
                                      <p:tavLst>
                                        <p:tav tm="0">
                                          <p:val>
                                            <p:strVal val="#ppt_y+#ppt_h*1.125000"/>
                                          </p:val>
                                        </p:tav>
                                        <p:tav tm="100000">
                                          <p:val>
                                            <p:strVal val="#ppt_y"/>
                                          </p:val>
                                        </p:tav>
                                      </p:tavLst>
                                    </p:anim>
                                    <p:animEffect transition="in" filter="wipe(up)">
                                      <p:cBhvr>
                                        <p:cTn id="8" dur="500"/>
                                        <p:tgtEl>
                                          <p:spTgt spid="94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48"/>
                                        </p:tgtEl>
                                        <p:attrNameLst>
                                          <p:attrName>style.visibility</p:attrName>
                                        </p:attrNameLst>
                                      </p:cBhvr>
                                      <p:to>
                                        <p:strVal val="visible"/>
                                      </p:to>
                                    </p:set>
                                    <p:anim calcmode="lin" valueType="num">
                                      <p:cBhvr additive="base">
                                        <p:cTn id="13" dur="500"/>
                                        <p:tgtEl>
                                          <p:spTgt spid="948"/>
                                        </p:tgtEl>
                                        <p:attrNameLst>
                                          <p:attrName>ppt_y</p:attrName>
                                        </p:attrNameLst>
                                      </p:cBhvr>
                                      <p:tavLst>
                                        <p:tav tm="0">
                                          <p:val>
                                            <p:strVal val="#ppt_y+#ppt_h*1.125000"/>
                                          </p:val>
                                        </p:tav>
                                        <p:tav tm="100000">
                                          <p:val>
                                            <p:strVal val="#ppt_y"/>
                                          </p:val>
                                        </p:tav>
                                      </p:tavLst>
                                    </p:anim>
                                    <p:animEffect transition="in" filter="wipe(up)">
                                      <p:cBhvr>
                                        <p:cTn id="14" dur="500"/>
                                        <p:tgtEl>
                                          <p:spTgt spid="94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950"/>
                                        </p:tgtEl>
                                        <p:attrNameLst>
                                          <p:attrName>style.visibility</p:attrName>
                                        </p:attrNameLst>
                                      </p:cBhvr>
                                      <p:to>
                                        <p:strVal val="visible"/>
                                      </p:to>
                                    </p:set>
                                    <p:animEffect transition="in" filter="checkerboard(across)">
                                      <p:cBhvr>
                                        <p:cTn id="19" dur="500"/>
                                        <p:tgtEl>
                                          <p:spTgt spid="95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953"/>
                                        </p:tgtEl>
                                        <p:attrNameLst>
                                          <p:attrName>style.visibility</p:attrName>
                                        </p:attrNameLst>
                                      </p:cBhvr>
                                      <p:to>
                                        <p:strVal val="visible"/>
                                      </p:to>
                                    </p:set>
                                    <p:anim calcmode="lin" valueType="num">
                                      <p:cBhvr additive="base">
                                        <p:cTn id="30" dur="500"/>
                                        <p:tgtEl>
                                          <p:spTgt spid="953"/>
                                        </p:tgtEl>
                                        <p:attrNameLst>
                                          <p:attrName>ppt_y</p:attrName>
                                        </p:attrNameLst>
                                      </p:cBhvr>
                                      <p:tavLst>
                                        <p:tav tm="0">
                                          <p:val>
                                            <p:strVal val="#ppt_y+#ppt_h*1.125000"/>
                                          </p:val>
                                        </p:tav>
                                        <p:tav tm="100000">
                                          <p:val>
                                            <p:strVal val="#ppt_y"/>
                                          </p:val>
                                        </p:tav>
                                      </p:tavLst>
                                    </p:anim>
                                    <p:animEffect transition="in" filter="wipe(up)">
                                      <p:cBhvr>
                                        <p:cTn id="31" dur="500"/>
                                        <p:tgtEl>
                                          <p:spTgt spid="953"/>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954"/>
                                        </p:tgtEl>
                                        <p:attrNameLst>
                                          <p:attrName>style.visibility</p:attrName>
                                        </p:attrNameLst>
                                      </p:cBhvr>
                                      <p:to>
                                        <p:strVal val="visible"/>
                                      </p:to>
                                    </p:set>
                                    <p:anim calcmode="lin" valueType="num">
                                      <p:cBhvr additive="base">
                                        <p:cTn id="36" dur="500"/>
                                        <p:tgtEl>
                                          <p:spTgt spid="954"/>
                                        </p:tgtEl>
                                        <p:attrNameLst>
                                          <p:attrName>ppt_y</p:attrName>
                                        </p:attrNameLst>
                                      </p:cBhvr>
                                      <p:tavLst>
                                        <p:tav tm="0">
                                          <p:val>
                                            <p:strVal val="#ppt_y+#ppt_h*1.125000"/>
                                          </p:val>
                                        </p:tav>
                                        <p:tav tm="100000">
                                          <p:val>
                                            <p:strVal val="#ppt_y"/>
                                          </p:val>
                                        </p:tav>
                                      </p:tavLst>
                                    </p:anim>
                                    <p:animEffect transition="in" filter="wipe(up)">
                                      <p:cBhvr>
                                        <p:cTn id="37" dur="500"/>
                                        <p:tgtEl>
                                          <p:spTgt spid="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 grpId="0" animBg="1"/>
      <p:bldP spid="947" grpId="1" animBg="1"/>
      <p:bldP spid="948" grpId="0"/>
      <p:bldP spid="948" grpId="1"/>
      <p:bldP spid="953" grpId="0"/>
      <p:bldP spid="953" grpId="1"/>
      <p:bldP spid="954" grpId="0"/>
      <p:bldP spid="954" grpId="1"/>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58" name="矩形"/>
          <p:cNvSpPr/>
          <p:nvPr/>
        </p:nvSpPr>
        <p:spPr>
          <a:xfrm>
            <a:off x="1424940" y="304800"/>
            <a:ext cx="55365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考点１：纳税人和所得来源的确定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622425" y="1581150"/>
            <a:ext cx="4429760" cy="601980"/>
            <a:chOff x="2555" y="2490"/>
            <a:chExt cx="6976" cy="948"/>
          </a:xfrm>
        </p:grpSpPr>
        <p:sp>
          <p:nvSpPr>
            <p:cNvPr id="959" name="圆角矩形"/>
            <p:cNvSpPr/>
            <p:nvPr/>
          </p:nvSpPr>
          <p:spPr>
            <a:xfrm>
              <a:off x="2555" y="2501"/>
              <a:ext cx="6977"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60" name="流程图: 离页连接符"/>
            <p:cNvSpPr/>
            <p:nvPr/>
          </p:nvSpPr>
          <p:spPr>
            <a:xfrm>
              <a:off x="3065" y="2490"/>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61" name="矩形"/>
            <p:cNvSpPr/>
            <p:nvPr/>
          </p:nvSpPr>
          <p:spPr>
            <a:xfrm>
              <a:off x="4754" y="2558"/>
              <a:ext cx="422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所得来源的确定</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62" name="矩形"/>
          <p:cNvSpPr/>
          <p:nvPr/>
        </p:nvSpPr>
        <p:spPr>
          <a:xfrm>
            <a:off x="1504315" y="2360930"/>
            <a:ext cx="9286876" cy="2491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下列所得，不论支付地点是否在中国境内，均为来源于中国境内的所得：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（1）因任职、受雇、履约等在中国境内提供劳务取得的所得。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（2）将财产出租给承租人在中国境内使用而取得的所得。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（3）许可各种特许权在中国境内使用而取得的所得。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（4）转让中国境内的不动产等财产或者在中国境内转让其他财产取得的所得。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（5）从中国境内企业、事业单位、其他组织以及居民个人取得的利息、股息、红利所得。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62"/>
                                        </p:tgtEl>
                                        <p:attrNameLst>
                                          <p:attrName>style.visibility</p:attrName>
                                        </p:attrNameLst>
                                      </p:cBhvr>
                                      <p:to>
                                        <p:strVal val="visible"/>
                                      </p:to>
                                    </p:set>
                                    <p:anim calcmode="lin" valueType="num">
                                      <p:cBhvr additive="base">
                                        <p:cTn id="13" dur="500"/>
                                        <p:tgtEl>
                                          <p:spTgt spid="962"/>
                                        </p:tgtEl>
                                        <p:attrNameLst>
                                          <p:attrName>ppt_y</p:attrName>
                                        </p:attrNameLst>
                                      </p:cBhvr>
                                      <p:tavLst>
                                        <p:tav tm="0">
                                          <p:val>
                                            <p:strVal val="#ppt_y+#ppt_h*1.125000"/>
                                          </p:val>
                                        </p:tav>
                                        <p:tav tm="100000">
                                          <p:val>
                                            <p:strVal val="#ppt_y"/>
                                          </p:val>
                                        </p:tav>
                                      </p:tavLst>
                                    </p:anim>
                                    <p:animEffect transition="in" filter="wipe(up)">
                                      <p:cBhvr>
                                        <p:cTn id="14" dur="500"/>
                                        <p:tgtEl>
                                          <p:spTgt spid="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 grpId="0"/>
      <p:bldP spid="962" grpId="1"/>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352550" y="1601470"/>
            <a:ext cx="6132195" cy="586740"/>
            <a:chOff x="2130" y="2522"/>
            <a:chExt cx="9657" cy="924"/>
          </a:xfrm>
        </p:grpSpPr>
        <p:sp>
          <p:nvSpPr>
            <p:cNvPr id="966" name="矩形"/>
            <p:cNvSpPr/>
            <p:nvPr/>
          </p:nvSpPr>
          <p:spPr>
            <a:xfrm>
              <a:off x="2425" y="2522"/>
              <a:ext cx="9362"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判断是否属于来源于中国境内的所得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967" name="剪去对角的矩形"/>
            <p:cNvSpPr/>
            <p:nvPr/>
          </p:nvSpPr>
          <p:spPr>
            <a:xfrm>
              <a:off x="2130" y="2522"/>
              <a:ext cx="9656" cy="924"/>
            </a:xfrm>
            <a:prstGeom prst="snip2DiagRect">
              <a:avLst>
                <a:gd name="adj1" fmla="val 0"/>
                <a:gd name="adj2" fmla="val 14199"/>
              </a:avLst>
            </a:prstGeom>
            <a:noFill/>
            <a:ln w="25400" cap="flat" cmpd="sng">
              <a:solidFill>
                <a:srgbClr val="4BACC6"/>
              </a:solidFill>
              <a:prstDash val="solid"/>
              <a:round/>
            </a:ln>
          </p:spPr>
          <p:txBody>
            <a:bodyPr rtlCol="0" anchor="ctr"/>
            <a:lstStyle/>
            <a:p>
              <a:pPr algn="ctr"/>
            </a:p>
          </p:txBody>
        </p:sp>
      </p:grpSp>
      <p:sp>
        <p:nvSpPr>
          <p:cNvPr id="968" name="矩形"/>
          <p:cNvSpPr/>
          <p:nvPr/>
        </p:nvSpPr>
        <p:spPr>
          <a:xfrm>
            <a:off x="1145784" y="2407439"/>
            <a:ext cx="10045920"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多选】根据个人所得税法律制度的规定，下列个人所得中，不论支付地点是否在境内，均为来源于中国境内所得的有（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A．转让境内房产取得的所得		B．许可专利权在境内使用取得的所得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C．因任职在境内提供劳务取得的所得	D．将财产出租给承租人在境内使用取得的所得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69" name="矩形"/>
          <p:cNvSpPr/>
          <p:nvPr/>
        </p:nvSpPr>
        <p:spPr>
          <a:xfrm>
            <a:off x="1424940" y="304800"/>
            <a:ext cx="55365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考点１：纳税人和所得来源的确定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70" name="矩形"/>
          <p:cNvSpPr/>
          <p:nvPr/>
        </p:nvSpPr>
        <p:spPr>
          <a:xfrm>
            <a:off x="1145540" y="4290695"/>
            <a:ext cx="187071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68"/>
                                        </p:tgtEl>
                                        <p:attrNameLst>
                                          <p:attrName>style.visibility</p:attrName>
                                        </p:attrNameLst>
                                      </p:cBhvr>
                                      <p:to>
                                        <p:strVal val="visible"/>
                                      </p:to>
                                    </p:set>
                                    <p:anim calcmode="lin" valueType="num">
                                      <p:cBhvr additive="base">
                                        <p:cTn id="13" dur="500"/>
                                        <p:tgtEl>
                                          <p:spTgt spid="968"/>
                                        </p:tgtEl>
                                        <p:attrNameLst>
                                          <p:attrName>ppt_y</p:attrName>
                                        </p:attrNameLst>
                                      </p:cBhvr>
                                      <p:tavLst>
                                        <p:tav tm="0">
                                          <p:val>
                                            <p:strVal val="#ppt_y+#ppt_h*1.125000"/>
                                          </p:val>
                                        </p:tav>
                                        <p:tav tm="100000">
                                          <p:val>
                                            <p:strVal val="#ppt_y"/>
                                          </p:val>
                                        </p:tav>
                                      </p:tavLst>
                                    </p:anim>
                                    <p:animEffect transition="in" filter="wipe(up)">
                                      <p:cBhvr>
                                        <p:cTn id="14" dur="500"/>
                                        <p:tgtEl>
                                          <p:spTgt spid="96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70"/>
                                        </p:tgtEl>
                                        <p:attrNameLst>
                                          <p:attrName>style.visibility</p:attrName>
                                        </p:attrNameLst>
                                      </p:cBhvr>
                                      <p:to>
                                        <p:strVal val="visible"/>
                                      </p:to>
                                    </p:set>
                                    <p:anim calcmode="lin" valueType="num">
                                      <p:cBhvr additive="base">
                                        <p:cTn id="19" dur="500"/>
                                        <p:tgtEl>
                                          <p:spTgt spid="970"/>
                                        </p:tgtEl>
                                        <p:attrNameLst>
                                          <p:attrName>ppt_y</p:attrName>
                                        </p:attrNameLst>
                                      </p:cBhvr>
                                      <p:tavLst>
                                        <p:tav tm="0">
                                          <p:val>
                                            <p:strVal val="#ppt_y+#ppt_h*1.125000"/>
                                          </p:val>
                                        </p:tav>
                                        <p:tav tm="100000">
                                          <p:val>
                                            <p:strVal val="#ppt_y"/>
                                          </p:val>
                                        </p:tav>
                                      </p:tavLst>
                                    </p:anim>
                                    <p:animEffect transition="in" filter="wipe(up)">
                                      <p:cBhvr>
                                        <p:cTn id="20" dur="500"/>
                                        <p:tgtEl>
                                          <p:spTgt spid="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 grpId="0"/>
      <p:bldP spid="968" grpId="1"/>
      <p:bldP spid="970" grpId="0"/>
      <p:bldP spid="970" grpId="1"/>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74" name="矩形"/>
          <p:cNvSpPr/>
          <p:nvPr/>
        </p:nvSpPr>
        <p:spPr>
          <a:xfrm>
            <a:off x="1424940" y="304800"/>
            <a:ext cx="569404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975" name="对象"/>
          <p:cNvGraphicFramePr>
            <a:graphicFrameLocks noChangeAspect="1"/>
          </p:cNvGraphicFramePr>
          <p:nvPr/>
        </p:nvGraphicFramePr>
        <p:xfrm>
          <a:off x="1426954" y="2181178"/>
          <a:ext cx="9330529" cy="3483948"/>
        </p:xfrm>
        <a:graphic>
          <a:graphicData uri="http://schemas.openxmlformats.org/presentationml/2006/ole">
            <mc:AlternateContent xmlns:mc="http://schemas.openxmlformats.org/markup-compatibility/2006">
              <mc:Choice xmlns:v="urn:schemas-microsoft-com:vml" Requires="v">
                <p:oleObj spid="_x0000_s6147" name="package" r:id="rId2" imgW="5386070" imgH="2018665" progId="package">
                  <p:embed/>
                </p:oleObj>
              </mc:Choice>
              <mc:Fallback>
                <p:oleObj name="package" r:id="rId2" imgW="5386070" imgH="2018665" progId="package">
                  <p:embed/>
                  <p:pic>
                    <p:nvPicPr>
                      <p:cNvPr id="0" name="对象"/>
                      <p:cNvPicPr>
                        <a:picLocks noChangeAspect="1"/>
                      </p:cNvPicPr>
                      <p:nvPr/>
                    </p:nvPicPr>
                    <p:blipFill>
                      <a:blip r:embed="rId3" cstate="print"/>
                      <a:stretch>
                        <a:fillRect/>
                      </a:stretch>
                    </p:blipFill>
                    <p:spPr>
                      <a:xfrm>
                        <a:off x="1426954" y="2181178"/>
                        <a:ext cx="9330529" cy="3483948"/>
                      </a:xfrm>
                      <a:prstGeom prst="rect">
                        <a:avLst/>
                      </a:prstGeom>
                      <a:noFill/>
                      <a:ln w="9525" cap="flat" cmpd="sng">
                        <a:noFill/>
                        <a:prstDash val="solid"/>
                        <a:miter/>
                      </a:ln>
                    </p:spPr>
                  </p:pic>
                </p:oleObj>
              </mc:Fallback>
            </mc:AlternateContent>
          </a:graphicData>
        </a:graphic>
      </p:graphicFrame>
      <p:sp>
        <p:nvSpPr>
          <p:cNvPr id="976" name="矩形"/>
          <p:cNvSpPr/>
          <p:nvPr/>
        </p:nvSpPr>
        <p:spPr>
          <a:xfrm>
            <a:off x="4648129" y="1523976"/>
            <a:ext cx="2882668"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个人所得税应税所得项目</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76"/>
                                        </p:tgtEl>
                                        <p:attrNameLst>
                                          <p:attrName>style.visibility</p:attrName>
                                        </p:attrNameLst>
                                      </p:cBhvr>
                                      <p:to>
                                        <p:strVal val="visible"/>
                                      </p:to>
                                    </p:set>
                                    <p:anim calcmode="lin" valueType="num">
                                      <p:cBhvr additive="base">
                                        <p:cTn id="7" dur="500"/>
                                        <p:tgtEl>
                                          <p:spTgt spid="976"/>
                                        </p:tgtEl>
                                        <p:attrNameLst>
                                          <p:attrName>ppt_y</p:attrName>
                                        </p:attrNameLst>
                                      </p:cBhvr>
                                      <p:tavLst>
                                        <p:tav tm="0">
                                          <p:val>
                                            <p:strVal val="#ppt_y+#ppt_h*1.125000"/>
                                          </p:val>
                                        </p:tav>
                                        <p:tav tm="100000">
                                          <p:val>
                                            <p:strVal val="#ppt_y"/>
                                          </p:val>
                                        </p:tav>
                                      </p:tavLst>
                                    </p:anim>
                                    <p:animEffect transition="in" filter="wipe(up)">
                                      <p:cBhvr>
                                        <p:cTn id="8" dur="500"/>
                                        <p:tgtEl>
                                          <p:spTgt spid="976"/>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975"/>
                                        </p:tgtEl>
                                        <p:attrNameLst>
                                          <p:attrName>style.visibility</p:attrName>
                                        </p:attrNameLst>
                                      </p:cBhvr>
                                      <p:to>
                                        <p:strVal val="visible"/>
                                      </p:to>
                                    </p:set>
                                    <p:animEffect transition="in" filter="checkerboard(across)">
                                      <p:cBhvr>
                                        <p:cTn id="13" dur="500"/>
                                        <p:tgtEl>
                                          <p:spTgt spid="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 grpId="0"/>
      <p:bldP spid="97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43" name="矩形"/>
          <p:cNvSpPr/>
          <p:nvPr/>
        </p:nvSpPr>
        <p:spPr>
          <a:xfrm>
            <a:off x="1425064" y="305039"/>
            <a:ext cx="501821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考点２：企业所得税征税对象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351915" y="1495425"/>
            <a:ext cx="4489450" cy="542290"/>
            <a:chOff x="2129" y="2355"/>
            <a:chExt cx="7070" cy="854"/>
          </a:xfrm>
        </p:grpSpPr>
        <p:sp>
          <p:nvSpPr>
            <p:cNvPr id="144" name="矩形"/>
            <p:cNvSpPr/>
            <p:nvPr/>
          </p:nvSpPr>
          <p:spPr>
            <a:xfrm>
              <a:off x="2241" y="2405"/>
              <a:ext cx="6913"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辨析各项所得的来源地</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45" name="剪去对角的矩形"/>
            <p:cNvSpPr/>
            <p:nvPr/>
          </p:nvSpPr>
          <p:spPr>
            <a:xfrm>
              <a:off x="2129" y="2355"/>
              <a:ext cx="7070" cy="855"/>
            </a:xfrm>
            <a:prstGeom prst="snip2DiagRect">
              <a:avLst>
                <a:gd name="adj1" fmla="val 0"/>
                <a:gd name="adj2" fmla="val 16203"/>
              </a:avLst>
            </a:prstGeom>
            <a:noFill/>
            <a:ln w="25400" cap="flat" cmpd="sng">
              <a:solidFill>
                <a:srgbClr val="4BACC6"/>
              </a:solidFill>
              <a:prstDash val="solid"/>
              <a:round/>
            </a:ln>
          </p:spPr>
          <p:txBody>
            <a:bodyPr rtlCol="0" anchor="ctr"/>
            <a:lstStyle/>
            <a:p>
              <a:pPr algn="ctr"/>
            </a:p>
          </p:txBody>
        </p:sp>
      </p:grpSp>
      <p:sp>
        <p:nvSpPr>
          <p:cNvPr id="146" name="矩形"/>
          <p:cNvSpPr/>
          <p:nvPr/>
        </p:nvSpPr>
        <p:spPr>
          <a:xfrm>
            <a:off x="1130095" y="2362400"/>
            <a:ext cx="10271330"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dirty="0">
                <a:solidFill>
                  <a:schemeClr val="tx1"/>
                </a:solidFill>
                <a:latin typeface="宋体" panose="02010600030101010101" pitchFamily="2"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多选】根据企业所得税法律制度的规定，下列关于来源于中国境内、境外所得确定原则的表述中，正确的有（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rPr>
              <a:t>A</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dirty="0" err="1" smtClean="0">
                <a:solidFill>
                  <a:schemeClr val="tx1"/>
                </a:solidFill>
                <a:latin typeface="微软雅黑" panose="020B0503020204020204" charset="-122"/>
                <a:ea typeface="微软雅黑" panose="020B0503020204020204" charset="-122"/>
                <a:cs typeface="Times New Roman" panose="02020603050405020304" charset="0"/>
              </a:rPr>
              <a:t>转让不动产所得</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Times New Roman" panose="02020603050405020304" charset="0"/>
              </a:rPr>
              <a:t>，按照不动产所在地确定</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rPr>
              <a:t>B</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dirty="0" err="1" smtClean="0">
                <a:solidFill>
                  <a:schemeClr val="tx1"/>
                </a:solidFill>
                <a:latin typeface="微软雅黑" panose="020B0503020204020204" charset="-122"/>
                <a:ea typeface="微软雅黑" panose="020B0503020204020204" charset="-122"/>
                <a:cs typeface="Times New Roman" panose="02020603050405020304" charset="0"/>
              </a:rPr>
              <a:t>股息所得</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Times New Roman" panose="02020603050405020304" charset="0"/>
              </a:rPr>
              <a:t>，按照分配所得的企业所在地确定</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rPr>
              <a:t>C</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dirty="0" err="1" smtClean="0">
                <a:solidFill>
                  <a:schemeClr val="tx1"/>
                </a:solidFill>
                <a:latin typeface="微软雅黑" panose="020B0503020204020204" charset="-122"/>
                <a:ea typeface="微软雅黑" panose="020B0503020204020204" charset="-122"/>
                <a:cs typeface="Times New Roman" panose="02020603050405020304" charset="0"/>
              </a:rPr>
              <a:t>销售货物所得</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Times New Roman" panose="02020603050405020304" charset="0"/>
              </a:rPr>
              <a:t>，按照交易活动发生地确定</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rPr>
              <a:t> </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rPr>
              <a:t>D</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dirty="0" err="1" smtClean="0">
                <a:solidFill>
                  <a:schemeClr val="tx1"/>
                </a:solidFill>
                <a:latin typeface="微软雅黑" panose="020B0503020204020204" charset="-122"/>
                <a:ea typeface="微软雅黑" panose="020B0503020204020204" charset="-122"/>
                <a:cs typeface="Times New Roman" panose="02020603050405020304" charset="0"/>
              </a:rPr>
              <a:t>提供劳动所得</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Times New Roman" panose="02020603050405020304" charset="0"/>
              </a:rPr>
              <a:t>，按照劳务发生地确定</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47" name="矩形"/>
          <p:cNvSpPr/>
          <p:nvPr/>
        </p:nvSpPr>
        <p:spPr>
          <a:xfrm>
            <a:off x="1130095" y="4440777"/>
            <a:ext cx="1853425"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6"/>
                                        </p:tgtEl>
                                        <p:attrNameLst>
                                          <p:attrName>style.visibility</p:attrName>
                                        </p:attrNameLst>
                                      </p:cBhvr>
                                      <p:to>
                                        <p:strVal val="visible"/>
                                      </p:to>
                                    </p:set>
                                    <p:anim calcmode="lin" valueType="num">
                                      <p:cBhvr additive="base">
                                        <p:cTn id="13" dur="500"/>
                                        <p:tgtEl>
                                          <p:spTgt spid="146"/>
                                        </p:tgtEl>
                                        <p:attrNameLst>
                                          <p:attrName>ppt_y</p:attrName>
                                        </p:attrNameLst>
                                      </p:cBhvr>
                                      <p:tavLst>
                                        <p:tav tm="0">
                                          <p:val>
                                            <p:strVal val="#ppt_y+#ppt_h*1.125000"/>
                                          </p:val>
                                        </p:tav>
                                        <p:tav tm="100000">
                                          <p:val>
                                            <p:strVal val="#ppt_y"/>
                                          </p:val>
                                        </p:tav>
                                      </p:tavLst>
                                    </p:anim>
                                    <p:animEffect transition="in" filter="wipe(up)">
                                      <p:cBhvr>
                                        <p:cTn id="14" dur="500"/>
                                        <p:tgtEl>
                                          <p:spTgt spid="14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47"/>
                                        </p:tgtEl>
                                        <p:attrNameLst>
                                          <p:attrName>style.visibility</p:attrName>
                                        </p:attrNameLst>
                                      </p:cBhvr>
                                      <p:to>
                                        <p:strVal val="visible"/>
                                      </p:to>
                                    </p:set>
                                    <p:anim calcmode="lin" valueType="num">
                                      <p:cBhvr additive="base">
                                        <p:cTn id="19" dur="500"/>
                                        <p:tgtEl>
                                          <p:spTgt spid="147"/>
                                        </p:tgtEl>
                                        <p:attrNameLst>
                                          <p:attrName>ppt_y</p:attrName>
                                        </p:attrNameLst>
                                      </p:cBhvr>
                                      <p:tavLst>
                                        <p:tav tm="0">
                                          <p:val>
                                            <p:strVal val="#ppt_y+#ppt_h*1.125000"/>
                                          </p:val>
                                        </p:tav>
                                        <p:tav tm="100000">
                                          <p:val>
                                            <p:strVal val="#ppt_y"/>
                                          </p:val>
                                        </p:tav>
                                      </p:tavLst>
                                    </p:anim>
                                    <p:animEffect transition="in" filter="wipe(up)">
                                      <p:cBhvr>
                                        <p:cTn id="20"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6" grpId="1"/>
      <p:bldP spid="147" grpId="0"/>
      <p:bldP spid="147" grpId="1"/>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80"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482090" y="1160780"/>
            <a:ext cx="4429760" cy="601980"/>
            <a:chOff x="2334" y="1828"/>
            <a:chExt cx="6976" cy="948"/>
          </a:xfrm>
        </p:grpSpPr>
        <p:sp>
          <p:nvSpPr>
            <p:cNvPr id="981" name="圆角矩形"/>
            <p:cNvSpPr/>
            <p:nvPr/>
          </p:nvSpPr>
          <p:spPr>
            <a:xfrm>
              <a:off x="2334" y="1839"/>
              <a:ext cx="6977"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82" name="流程图: 离页连接符"/>
            <p:cNvSpPr/>
            <p:nvPr/>
          </p:nvSpPr>
          <p:spPr>
            <a:xfrm>
              <a:off x="2844" y="1828"/>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83" name="矩形"/>
            <p:cNvSpPr/>
            <p:nvPr/>
          </p:nvSpPr>
          <p:spPr>
            <a:xfrm>
              <a:off x="4533" y="1896"/>
              <a:ext cx="4209"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工资、薪金所得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84" name="矩形"/>
          <p:cNvSpPr/>
          <p:nvPr/>
        </p:nvSpPr>
        <p:spPr>
          <a:xfrm>
            <a:off x="1344125" y="1779467"/>
            <a:ext cx="9636910" cy="28917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工资、薪金所得是指个人因任职或者受雇取得的工资、薪金、奖金、年终加薪、劳动分红、津贴、补贴以及与任职或者受雇有关的其他所得。包括：</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（1）退休人员再任职取得的收入。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（2）离退休人员从原任职单位取得的各类补贴、奖金、实物等。</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（3）兼职律师从律师事务所取得的工资、薪金性质的所得（从两处取得工资、薪金）。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（4）出租汽车经营单位对出租车驾驶员采取单车承包或承租方式运营，出租车驾驶员从事客货营运取得的收入。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3" name="组合 2"/>
          <p:cNvGrpSpPr/>
          <p:nvPr/>
        </p:nvGrpSpPr>
        <p:grpSpPr>
          <a:xfrm>
            <a:off x="855980" y="4741545"/>
            <a:ext cx="10565765" cy="1771015"/>
            <a:chOff x="1348" y="7467"/>
            <a:chExt cx="16639" cy="2789"/>
          </a:xfrm>
        </p:grpSpPr>
        <p:sp>
          <p:nvSpPr>
            <p:cNvPr id="985" name="矩形"/>
            <p:cNvSpPr/>
            <p:nvPr/>
          </p:nvSpPr>
          <p:spPr>
            <a:xfrm>
              <a:off x="3038" y="7467"/>
              <a:ext cx="14618" cy="2664"/>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下列项目不属于工资、薪金，不征收个人所得税：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（1）独生子女补贴；</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（2）执行公务员工资制度未纳入基本工资总额的补贴、津贴差额和家属成员的副食品补贴；</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（3）托儿补助费；（4）差旅费津贴、误餐补助。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86" name="矩形"/>
            <p:cNvSpPr/>
            <p:nvPr/>
          </p:nvSpPr>
          <p:spPr>
            <a:xfrm>
              <a:off x="1348" y="8417"/>
              <a:ext cx="1447" cy="774"/>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987" name="剪去对角的矩形"/>
            <p:cNvSpPr/>
            <p:nvPr/>
          </p:nvSpPr>
          <p:spPr>
            <a:xfrm>
              <a:off x="2931" y="7566"/>
              <a:ext cx="15056" cy="2691"/>
            </a:xfrm>
            <a:prstGeom prst="snip2DiagRect">
              <a:avLst>
                <a:gd name="adj1" fmla="val 0"/>
                <a:gd name="adj2" fmla="val 11777"/>
              </a:avLst>
            </a:prstGeom>
            <a:noFill/>
            <a:ln w="25400" cap="flat" cmpd="sng">
              <a:solidFill>
                <a:srgbClr val="00AAB7"/>
              </a:solidFill>
              <a:prstDash val="sysDash"/>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84"/>
                                        </p:tgtEl>
                                        <p:attrNameLst>
                                          <p:attrName>style.visibility</p:attrName>
                                        </p:attrNameLst>
                                      </p:cBhvr>
                                      <p:to>
                                        <p:strVal val="visible"/>
                                      </p:to>
                                    </p:set>
                                    <p:anim calcmode="lin" valueType="num">
                                      <p:cBhvr additive="base">
                                        <p:cTn id="12" dur="500"/>
                                        <p:tgtEl>
                                          <p:spTgt spid="984"/>
                                        </p:tgtEl>
                                        <p:attrNameLst>
                                          <p:attrName>ppt_y</p:attrName>
                                        </p:attrNameLst>
                                      </p:cBhvr>
                                      <p:tavLst>
                                        <p:tav tm="0">
                                          <p:val>
                                            <p:strVal val="#ppt_y+#ppt_h*1.125000"/>
                                          </p:val>
                                        </p:tav>
                                        <p:tav tm="100000">
                                          <p:val>
                                            <p:strVal val="#ppt_y"/>
                                          </p:val>
                                        </p:tav>
                                      </p:tavLst>
                                    </p:anim>
                                    <p:animEffect transition="in" filter="wipe(up)">
                                      <p:cBhvr>
                                        <p:cTn id="13" dur="500"/>
                                        <p:tgtEl>
                                          <p:spTgt spid="984"/>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 grpId="0"/>
      <p:bldP spid="984" grpId="1"/>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91"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282700" y="1461135"/>
            <a:ext cx="7415530" cy="586740"/>
            <a:chOff x="2020" y="2301"/>
            <a:chExt cx="11678" cy="924"/>
          </a:xfrm>
        </p:grpSpPr>
        <p:sp>
          <p:nvSpPr>
            <p:cNvPr id="992" name="矩形"/>
            <p:cNvSpPr/>
            <p:nvPr/>
          </p:nvSpPr>
          <p:spPr>
            <a:xfrm>
              <a:off x="2315" y="2301"/>
              <a:ext cx="11273"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综合所得的范围、判断是否属于工资、薪金所得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993" name="剪去对角的矩形"/>
            <p:cNvSpPr/>
            <p:nvPr/>
          </p:nvSpPr>
          <p:spPr>
            <a:xfrm>
              <a:off x="2020" y="2301"/>
              <a:ext cx="11679" cy="924"/>
            </a:xfrm>
            <a:prstGeom prst="snip2DiagRect">
              <a:avLst>
                <a:gd name="adj1" fmla="val 0"/>
                <a:gd name="adj2" fmla="val 13370"/>
              </a:avLst>
            </a:prstGeom>
            <a:noFill/>
            <a:ln w="25400" cap="flat" cmpd="sng">
              <a:solidFill>
                <a:srgbClr val="4BACC6"/>
              </a:solidFill>
              <a:prstDash val="solid"/>
              <a:round/>
            </a:ln>
          </p:spPr>
          <p:txBody>
            <a:bodyPr rtlCol="0" anchor="ctr"/>
            <a:lstStyle/>
            <a:p>
              <a:pPr algn="ctr"/>
            </a:p>
          </p:txBody>
        </p:sp>
      </p:grpSp>
      <p:sp>
        <p:nvSpPr>
          <p:cNvPr id="994" name="矩形"/>
          <p:cNvSpPr/>
          <p:nvPr/>
        </p:nvSpPr>
        <p:spPr>
          <a:xfrm>
            <a:off x="1075748" y="2216489"/>
            <a:ext cx="9945069"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单选】根据个人所得税法律制度的规定，在中国境内有住所的居民取得的下列所得中，属于综合所得的是（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．经营所得	   B．劳务报酬所得            C．利息、股息、红利所得	         D．财产租赁所得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95" name="矩形"/>
          <p:cNvSpPr/>
          <p:nvPr/>
        </p:nvSpPr>
        <p:spPr>
          <a:xfrm>
            <a:off x="1079110" y="3581905"/>
            <a:ext cx="144217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96" name="矩形"/>
          <p:cNvSpPr/>
          <p:nvPr/>
        </p:nvSpPr>
        <p:spPr>
          <a:xfrm>
            <a:off x="1079110" y="4111935"/>
            <a:ext cx="10378730"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单选】根据个人所得税法律制度的规定，下列各项中，应缴纳个人所得税的是（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．年终加薪	　B．托儿补助费		C．差旅费津贴	　D．误餐补助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97" name="矩形"/>
          <p:cNvSpPr/>
          <p:nvPr/>
        </p:nvSpPr>
        <p:spPr>
          <a:xfrm>
            <a:off x="1079110" y="5054897"/>
            <a:ext cx="148419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94"/>
                                        </p:tgtEl>
                                        <p:attrNameLst>
                                          <p:attrName>style.visibility</p:attrName>
                                        </p:attrNameLst>
                                      </p:cBhvr>
                                      <p:to>
                                        <p:strVal val="visible"/>
                                      </p:to>
                                    </p:set>
                                    <p:anim calcmode="lin" valueType="num">
                                      <p:cBhvr additive="base">
                                        <p:cTn id="13" dur="500"/>
                                        <p:tgtEl>
                                          <p:spTgt spid="994"/>
                                        </p:tgtEl>
                                        <p:attrNameLst>
                                          <p:attrName>ppt_y</p:attrName>
                                        </p:attrNameLst>
                                      </p:cBhvr>
                                      <p:tavLst>
                                        <p:tav tm="0">
                                          <p:val>
                                            <p:strVal val="#ppt_y+#ppt_h*1.125000"/>
                                          </p:val>
                                        </p:tav>
                                        <p:tav tm="100000">
                                          <p:val>
                                            <p:strVal val="#ppt_y"/>
                                          </p:val>
                                        </p:tav>
                                      </p:tavLst>
                                    </p:anim>
                                    <p:animEffect transition="in" filter="wipe(up)">
                                      <p:cBhvr>
                                        <p:cTn id="14" dur="500"/>
                                        <p:tgtEl>
                                          <p:spTgt spid="99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95"/>
                                        </p:tgtEl>
                                        <p:attrNameLst>
                                          <p:attrName>style.visibility</p:attrName>
                                        </p:attrNameLst>
                                      </p:cBhvr>
                                      <p:to>
                                        <p:strVal val="visible"/>
                                      </p:to>
                                    </p:set>
                                    <p:anim calcmode="lin" valueType="num">
                                      <p:cBhvr additive="base">
                                        <p:cTn id="19" dur="500"/>
                                        <p:tgtEl>
                                          <p:spTgt spid="995"/>
                                        </p:tgtEl>
                                        <p:attrNameLst>
                                          <p:attrName>ppt_y</p:attrName>
                                        </p:attrNameLst>
                                      </p:cBhvr>
                                      <p:tavLst>
                                        <p:tav tm="0">
                                          <p:val>
                                            <p:strVal val="#ppt_y+#ppt_h*1.125000"/>
                                          </p:val>
                                        </p:tav>
                                        <p:tav tm="100000">
                                          <p:val>
                                            <p:strVal val="#ppt_y"/>
                                          </p:val>
                                        </p:tav>
                                      </p:tavLst>
                                    </p:anim>
                                    <p:animEffect transition="in" filter="wipe(up)">
                                      <p:cBhvr>
                                        <p:cTn id="20" dur="500"/>
                                        <p:tgtEl>
                                          <p:spTgt spid="99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96"/>
                                        </p:tgtEl>
                                        <p:attrNameLst>
                                          <p:attrName>style.visibility</p:attrName>
                                        </p:attrNameLst>
                                      </p:cBhvr>
                                      <p:to>
                                        <p:strVal val="visible"/>
                                      </p:to>
                                    </p:set>
                                    <p:anim calcmode="lin" valueType="num">
                                      <p:cBhvr additive="base">
                                        <p:cTn id="25" dur="500"/>
                                        <p:tgtEl>
                                          <p:spTgt spid="996"/>
                                        </p:tgtEl>
                                        <p:attrNameLst>
                                          <p:attrName>ppt_y</p:attrName>
                                        </p:attrNameLst>
                                      </p:cBhvr>
                                      <p:tavLst>
                                        <p:tav tm="0">
                                          <p:val>
                                            <p:strVal val="#ppt_y+#ppt_h*1.125000"/>
                                          </p:val>
                                        </p:tav>
                                        <p:tav tm="100000">
                                          <p:val>
                                            <p:strVal val="#ppt_y"/>
                                          </p:val>
                                        </p:tav>
                                      </p:tavLst>
                                    </p:anim>
                                    <p:animEffect transition="in" filter="wipe(up)">
                                      <p:cBhvr>
                                        <p:cTn id="26" dur="500"/>
                                        <p:tgtEl>
                                          <p:spTgt spid="99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97"/>
                                        </p:tgtEl>
                                        <p:attrNameLst>
                                          <p:attrName>style.visibility</p:attrName>
                                        </p:attrNameLst>
                                      </p:cBhvr>
                                      <p:to>
                                        <p:strVal val="visible"/>
                                      </p:to>
                                    </p:set>
                                    <p:anim calcmode="lin" valueType="num">
                                      <p:cBhvr additive="base">
                                        <p:cTn id="31" dur="500"/>
                                        <p:tgtEl>
                                          <p:spTgt spid="997"/>
                                        </p:tgtEl>
                                        <p:attrNameLst>
                                          <p:attrName>ppt_y</p:attrName>
                                        </p:attrNameLst>
                                      </p:cBhvr>
                                      <p:tavLst>
                                        <p:tav tm="0">
                                          <p:val>
                                            <p:strVal val="#ppt_y+#ppt_h*1.125000"/>
                                          </p:val>
                                        </p:tav>
                                        <p:tav tm="100000">
                                          <p:val>
                                            <p:strVal val="#ppt_y"/>
                                          </p:val>
                                        </p:tav>
                                      </p:tavLst>
                                    </p:anim>
                                    <p:animEffect transition="in" filter="wipe(up)">
                                      <p:cBhvr>
                                        <p:cTn id="32" dur="500"/>
                                        <p:tgtEl>
                                          <p:spTgt spid="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 grpId="0"/>
      <p:bldP spid="994" grpId="1"/>
      <p:bldP spid="995" grpId="0"/>
      <p:bldP spid="995" grpId="1"/>
      <p:bldP spid="996" grpId="0"/>
      <p:bldP spid="996" grpId="1"/>
      <p:bldP spid="997" grpId="0"/>
      <p:bldP spid="997" grpId="1"/>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01"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2112645" y="1511300"/>
            <a:ext cx="4043680" cy="601980"/>
            <a:chOff x="3327" y="2380"/>
            <a:chExt cx="6368" cy="948"/>
          </a:xfrm>
        </p:grpSpPr>
        <p:sp>
          <p:nvSpPr>
            <p:cNvPr id="1002" name="圆角矩形"/>
            <p:cNvSpPr/>
            <p:nvPr/>
          </p:nvSpPr>
          <p:spPr>
            <a:xfrm>
              <a:off x="3327" y="2391"/>
              <a:ext cx="6369"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03" name="流程图: 离页连接符"/>
            <p:cNvSpPr/>
            <p:nvPr/>
          </p:nvSpPr>
          <p:spPr>
            <a:xfrm>
              <a:off x="3837" y="2380"/>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04" name="矩形"/>
            <p:cNvSpPr/>
            <p:nvPr/>
          </p:nvSpPr>
          <p:spPr>
            <a:xfrm>
              <a:off x="5526" y="2448"/>
              <a:ext cx="366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劳务报酬所得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005" name="矩形"/>
          <p:cNvSpPr/>
          <p:nvPr/>
        </p:nvSpPr>
        <p:spPr>
          <a:xfrm>
            <a:off x="1985225" y="2406426"/>
            <a:ext cx="8029878"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劳务报酬所得是指个人独立从事各种非雇佣的各种劳务所取得的所得。包括：</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（1）演员“走穴”演出取得的报酬。</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（2）个人兼职取得的收入。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（3）律师以个人名义再聘请其他人员为其工作而支付的报酬。</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（4）保险营销员、证券经纪人取得的佣金收入。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05"/>
                                        </p:tgtEl>
                                        <p:attrNameLst>
                                          <p:attrName>style.visibility</p:attrName>
                                        </p:attrNameLst>
                                      </p:cBhvr>
                                      <p:to>
                                        <p:strVal val="visible"/>
                                      </p:to>
                                    </p:set>
                                    <p:anim calcmode="lin" valueType="num">
                                      <p:cBhvr additive="base">
                                        <p:cTn id="13" dur="500"/>
                                        <p:tgtEl>
                                          <p:spTgt spid="1005"/>
                                        </p:tgtEl>
                                        <p:attrNameLst>
                                          <p:attrName>ppt_y</p:attrName>
                                        </p:attrNameLst>
                                      </p:cBhvr>
                                      <p:tavLst>
                                        <p:tav tm="0">
                                          <p:val>
                                            <p:strVal val="#ppt_y+#ppt_h*1.125000"/>
                                          </p:val>
                                        </p:tav>
                                        <p:tav tm="100000">
                                          <p:val>
                                            <p:strVal val="#ppt_y"/>
                                          </p:val>
                                        </p:tav>
                                      </p:tavLst>
                                    </p:anim>
                                    <p:animEffect transition="in" filter="wipe(up)">
                                      <p:cBhvr>
                                        <p:cTn id="14" dur="500"/>
                                        <p:tgtEl>
                                          <p:spTgt spid="1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 grpId="0"/>
      <p:bldP spid="1005" grpId="1"/>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09"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2476500" y="1486535"/>
            <a:ext cx="5115560" cy="586740"/>
            <a:chOff x="3900" y="2341"/>
            <a:chExt cx="8056" cy="924"/>
          </a:xfrm>
        </p:grpSpPr>
        <p:sp>
          <p:nvSpPr>
            <p:cNvPr id="1010" name="矩形"/>
            <p:cNvSpPr/>
            <p:nvPr/>
          </p:nvSpPr>
          <p:spPr>
            <a:xfrm>
              <a:off x="4195" y="2341"/>
              <a:ext cx="7629" cy="828"/>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判断是否属于劳务报酬所得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011" name="剪去对角的矩形"/>
            <p:cNvSpPr/>
            <p:nvPr/>
          </p:nvSpPr>
          <p:spPr>
            <a:xfrm>
              <a:off x="3900" y="2341"/>
              <a:ext cx="8057" cy="924"/>
            </a:xfrm>
            <a:prstGeom prst="snip2DiagRect">
              <a:avLst>
                <a:gd name="adj1" fmla="val 0"/>
                <a:gd name="adj2" fmla="val 13180"/>
              </a:avLst>
            </a:prstGeom>
            <a:noFill/>
            <a:ln w="25400" cap="flat" cmpd="sng">
              <a:solidFill>
                <a:srgbClr val="4BACC6"/>
              </a:solidFill>
              <a:prstDash val="solid"/>
              <a:round/>
            </a:ln>
          </p:spPr>
          <p:txBody>
            <a:bodyPr rtlCol="0" anchor="ctr"/>
            <a:lstStyle/>
            <a:p>
              <a:pPr algn="ctr"/>
            </a:p>
          </p:txBody>
        </p:sp>
      </p:grpSp>
      <p:sp>
        <p:nvSpPr>
          <p:cNvPr id="1012" name="矩形"/>
          <p:cNvSpPr/>
          <p:nvPr/>
        </p:nvSpPr>
        <p:spPr>
          <a:xfrm>
            <a:off x="2269716" y="2314539"/>
            <a:ext cx="7507267"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多选】根据个人所得税法律制度的规定，下列个人所得中，应按“劳务报酬所得”项目征收个人所得税的有（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A．某大学教授从甲企业取得的咨询费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B．某公司高管从乙大学取得的讲课费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C．某设计院设计师从丙服装公司取得的设计费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D．某编剧从丁电视剧制作单位取得的剧本使用费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13" name="矩形"/>
          <p:cNvSpPr/>
          <p:nvPr/>
        </p:nvSpPr>
        <p:spPr>
          <a:xfrm>
            <a:off x="2272518" y="4866640"/>
            <a:ext cx="4337961" cy="891544"/>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【解析】选项D属于特许权使用费所得。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12"/>
                                        </p:tgtEl>
                                        <p:attrNameLst>
                                          <p:attrName>style.visibility</p:attrName>
                                        </p:attrNameLst>
                                      </p:cBhvr>
                                      <p:to>
                                        <p:strVal val="visible"/>
                                      </p:to>
                                    </p:set>
                                    <p:anim calcmode="lin" valueType="num">
                                      <p:cBhvr additive="base">
                                        <p:cTn id="13" dur="500"/>
                                        <p:tgtEl>
                                          <p:spTgt spid="1012"/>
                                        </p:tgtEl>
                                        <p:attrNameLst>
                                          <p:attrName>ppt_y</p:attrName>
                                        </p:attrNameLst>
                                      </p:cBhvr>
                                      <p:tavLst>
                                        <p:tav tm="0">
                                          <p:val>
                                            <p:strVal val="#ppt_y+#ppt_h*1.125000"/>
                                          </p:val>
                                        </p:tav>
                                        <p:tav tm="100000">
                                          <p:val>
                                            <p:strVal val="#ppt_y"/>
                                          </p:val>
                                        </p:tav>
                                      </p:tavLst>
                                    </p:anim>
                                    <p:animEffect transition="in" filter="wipe(up)">
                                      <p:cBhvr>
                                        <p:cTn id="14" dur="500"/>
                                        <p:tgtEl>
                                          <p:spTgt spid="10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13"/>
                                        </p:tgtEl>
                                        <p:attrNameLst>
                                          <p:attrName>style.visibility</p:attrName>
                                        </p:attrNameLst>
                                      </p:cBhvr>
                                      <p:to>
                                        <p:strVal val="visible"/>
                                      </p:to>
                                    </p:set>
                                    <p:anim calcmode="lin" valueType="num">
                                      <p:cBhvr additive="base">
                                        <p:cTn id="19" dur="500"/>
                                        <p:tgtEl>
                                          <p:spTgt spid="1013"/>
                                        </p:tgtEl>
                                        <p:attrNameLst>
                                          <p:attrName>ppt_y</p:attrName>
                                        </p:attrNameLst>
                                      </p:cBhvr>
                                      <p:tavLst>
                                        <p:tav tm="0">
                                          <p:val>
                                            <p:strVal val="#ppt_y+#ppt_h*1.125000"/>
                                          </p:val>
                                        </p:tav>
                                        <p:tav tm="100000">
                                          <p:val>
                                            <p:strVal val="#ppt_y"/>
                                          </p:val>
                                        </p:tav>
                                      </p:tavLst>
                                    </p:anim>
                                    <p:animEffect transition="in" filter="wipe(up)">
                                      <p:cBhvr>
                                        <p:cTn id="20" dur="500"/>
                                        <p:tgtEl>
                                          <p:spTgt spid="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2" grpId="0"/>
      <p:bldP spid="1012" grpId="1"/>
      <p:bldP spid="1013" grpId="0"/>
      <p:bldP spid="1013" grpId="1"/>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17"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622425" y="1301115"/>
            <a:ext cx="3332480" cy="601980"/>
            <a:chOff x="2555" y="2049"/>
            <a:chExt cx="5248" cy="948"/>
          </a:xfrm>
        </p:grpSpPr>
        <p:sp>
          <p:nvSpPr>
            <p:cNvPr id="1018" name="圆角矩形"/>
            <p:cNvSpPr/>
            <p:nvPr/>
          </p:nvSpPr>
          <p:spPr>
            <a:xfrm>
              <a:off x="2555" y="2060"/>
              <a:ext cx="5249"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19" name="流程图: 离页连接符"/>
            <p:cNvSpPr/>
            <p:nvPr/>
          </p:nvSpPr>
          <p:spPr>
            <a:xfrm>
              <a:off x="3065" y="2049"/>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20" name="矩形"/>
            <p:cNvSpPr/>
            <p:nvPr/>
          </p:nvSpPr>
          <p:spPr>
            <a:xfrm>
              <a:off x="4754" y="2117"/>
              <a:ext cx="254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稿酬所得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021" name="矩形"/>
          <p:cNvSpPr/>
          <p:nvPr/>
        </p:nvSpPr>
        <p:spPr>
          <a:xfrm>
            <a:off x="1428728" y="2025432"/>
            <a:ext cx="9706947"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稿酬所得是指个人因其作品以图书、报刊形式出版、发表而取得的所得。包括作者去世后，财产继承人取得的遗作稿酬。</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3" name="组合 2"/>
          <p:cNvGrpSpPr/>
          <p:nvPr/>
        </p:nvGrpSpPr>
        <p:grpSpPr>
          <a:xfrm>
            <a:off x="843915" y="3010535"/>
            <a:ext cx="10565130" cy="582930"/>
            <a:chOff x="1329" y="4741"/>
            <a:chExt cx="16638" cy="918"/>
          </a:xfrm>
        </p:grpSpPr>
        <p:sp>
          <p:nvSpPr>
            <p:cNvPr id="1022" name="矩形"/>
            <p:cNvSpPr/>
            <p:nvPr/>
          </p:nvSpPr>
          <p:spPr>
            <a:xfrm>
              <a:off x="3019" y="4862"/>
              <a:ext cx="14949" cy="774"/>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不以图书、报刊形式出版、发表的翻译、审稿、书画，属于劳务报酬所得，不属于稿酬所得。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23" name="矩形"/>
            <p:cNvSpPr/>
            <p:nvPr/>
          </p:nvSpPr>
          <p:spPr>
            <a:xfrm>
              <a:off x="1329" y="4819"/>
              <a:ext cx="1447" cy="774"/>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024" name="剪去对角的矩形"/>
            <p:cNvSpPr/>
            <p:nvPr/>
          </p:nvSpPr>
          <p:spPr>
            <a:xfrm>
              <a:off x="2911" y="4741"/>
              <a:ext cx="15056" cy="918"/>
            </a:xfrm>
            <a:prstGeom prst="snip2DiagRect">
              <a:avLst>
                <a:gd name="adj1" fmla="val 0"/>
                <a:gd name="adj2" fmla="val 11175"/>
              </a:avLst>
            </a:prstGeom>
            <a:noFill/>
            <a:ln w="25400" cap="flat" cmpd="sng">
              <a:solidFill>
                <a:srgbClr val="00AAB7"/>
              </a:solidFill>
              <a:prstDash val="sysDash"/>
              <a:round/>
            </a:ln>
          </p:spPr>
          <p:txBody>
            <a:bodyPr rtlCol="0" anchor="ctr"/>
            <a:lstStyle/>
            <a:p>
              <a:pPr algn="ctr"/>
            </a:p>
          </p:txBody>
        </p:sp>
      </p:grpSp>
      <p:grpSp>
        <p:nvGrpSpPr>
          <p:cNvPr id="4" name="组合 3"/>
          <p:cNvGrpSpPr/>
          <p:nvPr/>
        </p:nvGrpSpPr>
        <p:grpSpPr>
          <a:xfrm>
            <a:off x="1625600" y="3903345"/>
            <a:ext cx="4634865" cy="586740"/>
            <a:chOff x="2560" y="6147"/>
            <a:chExt cx="7299" cy="924"/>
          </a:xfrm>
        </p:grpSpPr>
        <p:sp>
          <p:nvSpPr>
            <p:cNvPr id="1025" name="矩形"/>
            <p:cNvSpPr/>
            <p:nvPr/>
          </p:nvSpPr>
          <p:spPr>
            <a:xfrm>
              <a:off x="2855" y="6147"/>
              <a:ext cx="7005"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判断是否属于稿酬所得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026" name="剪去对角的矩形"/>
            <p:cNvSpPr/>
            <p:nvPr/>
          </p:nvSpPr>
          <p:spPr>
            <a:xfrm>
              <a:off x="2560" y="6147"/>
              <a:ext cx="7234" cy="924"/>
            </a:xfrm>
            <a:prstGeom prst="snip2DiagRect">
              <a:avLst>
                <a:gd name="adj1" fmla="val 0"/>
                <a:gd name="adj2" fmla="val 12893"/>
              </a:avLst>
            </a:prstGeom>
            <a:noFill/>
            <a:ln w="25400" cap="flat" cmpd="sng">
              <a:solidFill>
                <a:srgbClr val="4BACC6"/>
              </a:solidFill>
              <a:prstDash val="solid"/>
              <a:round/>
            </a:ln>
          </p:spPr>
          <p:txBody>
            <a:bodyPr rtlCol="0" anchor="ctr"/>
            <a:lstStyle/>
            <a:p>
              <a:pPr algn="ctr"/>
            </a:p>
          </p:txBody>
        </p:sp>
      </p:grpSp>
      <p:sp>
        <p:nvSpPr>
          <p:cNvPr id="1027" name="矩形"/>
          <p:cNvSpPr/>
          <p:nvPr/>
        </p:nvSpPr>
        <p:spPr>
          <a:xfrm>
            <a:off x="843733" y="4559604"/>
            <a:ext cx="10838221"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单选】大学教授张某取得的下列收入中，应按“稿酬所得”税目计缴个人所得税的是（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A．出版书画作品收入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．作品参展收入 　　　　　C．学术报告收入	D．审稿收入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28" name="矩形"/>
          <p:cNvSpPr/>
          <p:nvPr/>
        </p:nvSpPr>
        <p:spPr>
          <a:xfrm>
            <a:off x="847712" y="5454941"/>
            <a:ext cx="10504334"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【解析】抓关键字“出版、发表”，选项A正确；选项B、C、D属于“劳务报酬所得”项目。</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21"/>
                                        </p:tgtEl>
                                        <p:attrNameLst>
                                          <p:attrName>style.visibility</p:attrName>
                                        </p:attrNameLst>
                                      </p:cBhvr>
                                      <p:to>
                                        <p:strVal val="visible"/>
                                      </p:to>
                                    </p:set>
                                    <p:anim calcmode="lin" valueType="num">
                                      <p:cBhvr additive="base">
                                        <p:cTn id="13" dur="500"/>
                                        <p:tgtEl>
                                          <p:spTgt spid="1021"/>
                                        </p:tgtEl>
                                        <p:attrNameLst>
                                          <p:attrName>ppt_y</p:attrName>
                                        </p:attrNameLst>
                                      </p:cBhvr>
                                      <p:tavLst>
                                        <p:tav tm="0">
                                          <p:val>
                                            <p:strVal val="#ppt_y+#ppt_h*1.125000"/>
                                          </p:val>
                                        </p:tav>
                                        <p:tav tm="100000">
                                          <p:val>
                                            <p:strVal val="#ppt_y"/>
                                          </p:val>
                                        </p:tav>
                                      </p:tavLst>
                                    </p:anim>
                                    <p:animEffect transition="in" filter="wipe(up)">
                                      <p:cBhvr>
                                        <p:cTn id="14" dur="500"/>
                                        <p:tgtEl>
                                          <p:spTgt spid="102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p:tgtEl>
                                          <p:spTgt spid="1027"/>
                                        </p:tgtEl>
                                        <p:attrNameLst>
                                          <p:attrName>ppt_y</p:attrName>
                                        </p:attrNameLst>
                                      </p:cBhvr>
                                      <p:tavLst>
                                        <p:tav tm="0">
                                          <p:val>
                                            <p:strVal val="#ppt_y+#ppt_h*1.125000"/>
                                          </p:val>
                                        </p:tav>
                                        <p:tav tm="100000">
                                          <p:val>
                                            <p:strVal val="#ppt_y"/>
                                          </p:val>
                                        </p:tav>
                                      </p:tavLst>
                                    </p:anim>
                                    <p:animEffect transition="in" filter="wipe(up)">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p:tgtEl>
                                          <p:spTgt spid="1028"/>
                                        </p:tgtEl>
                                        <p:attrNameLst>
                                          <p:attrName>ppt_y</p:attrName>
                                        </p:attrNameLst>
                                      </p:cBhvr>
                                      <p:tavLst>
                                        <p:tav tm="0">
                                          <p:val>
                                            <p:strVal val="#ppt_y+#ppt_h*1.125000"/>
                                          </p:val>
                                        </p:tav>
                                        <p:tav tm="100000">
                                          <p:val>
                                            <p:strVal val="#ppt_y"/>
                                          </p:val>
                                        </p:tav>
                                      </p:tavLst>
                                    </p:anim>
                                    <p:animEffect transition="in" filter="wipe(up)">
                                      <p:cBhvr>
                                        <p:cTn id="3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 grpId="0"/>
      <p:bldP spid="1021" grpId="1"/>
      <p:bldP spid="1027" grpId="0"/>
      <p:bldP spid="1027" grpId="1"/>
      <p:bldP spid="1028" grpId="0"/>
      <p:bldP spid="1028" grpId="1"/>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32"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622425" y="1440815"/>
            <a:ext cx="4615180" cy="601980"/>
            <a:chOff x="2555" y="2269"/>
            <a:chExt cx="7268" cy="948"/>
          </a:xfrm>
        </p:grpSpPr>
        <p:sp>
          <p:nvSpPr>
            <p:cNvPr id="1033" name="圆角矩形"/>
            <p:cNvSpPr/>
            <p:nvPr/>
          </p:nvSpPr>
          <p:spPr>
            <a:xfrm>
              <a:off x="2555" y="2280"/>
              <a:ext cx="7269"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34" name="流程图: 离页连接符"/>
            <p:cNvSpPr/>
            <p:nvPr/>
          </p:nvSpPr>
          <p:spPr>
            <a:xfrm>
              <a:off x="3065" y="2269"/>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35" name="矩形"/>
            <p:cNvSpPr/>
            <p:nvPr/>
          </p:nvSpPr>
          <p:spPr>
            <a:xfrm>
              <a:off x="4754" y="2337"/>
              <a:ext cx="478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特许权使用费所得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036" name="矩形"/>
          <p:cNvSpPr/>
          <p:nvPr/>
        </p:nvSpPr>
        <p:spPr>
          <a:xfrm>
            <a:off x="1188926" y="2270837"/>
            <a:ext cx="9833013" cy="24917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特许权使用费所得是指个人提供专利权、商标权、著作权、非专利技术以及其他特许权的使用权取得的所得。包括：</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（1）作者将自己的文字作品手稿原件或复印件公开拍卖取得的所得。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（2）个人取得专利赔偿所得。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（3）剧本作者从电影、电视剧的制作单位取得的剧本使用费所得（不再区分剧本的使用方是否为其任职单位，统一按“特许权使用费所得”项目计征个人所得税）。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36"/>
                                        </p:tgtEl>
                                        <p:attrNameLst>
                                          <p:attrName>style.visibility</p:attrName>
                                        </p:attrNameLst>
                                      </p:cBhvr>
                                      <p:to>
                                        <p:strVal val="visible"/>
                                      </p:to>
                                    </p:set>
                                    <p:anim calcmode="lin" valueType="num">
                                      <p:cBhvr additive="base">
                                        <p:cTn id="13" dur="500"/>
                                        <p:tgtEl>
                                          <p:spTgt spid="1036"/>
                                        </p:tgtEl>
                                        <p:attrNameLst>
                                          <p:attrName>ppt_y</p:attrName>
                                        </p:attrNameLst>
                                      </p:cBhvr>
                                      <p:tavLst>
                                        <p:tav tm="0">
                                          <p:val>
                                            <p:strVal val="#ppt_y+#ppt_h*1.125000"/>
                                          </p:val>
                                        </p:tav>
                                        <p:tav tm="100000">
                                          <p:val>
                                            <p:strVal val="#ppt_y"/>
                                          </p:val>
                                        </p:tav>
                                      </p:tavLst>
                                    </p:anim>
                                    <p:animEffect transition="in" filter="wipe(up)">
                                      <p:cBhvr>
                                        <p:cTn id="14"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 grpId="0"/>
      <p:bldP spid="1036" grpId="1"/>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40"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918970" y="1528445"/>
            <a:ext cx="5715000" cy="586740"/>
            <a:chOff x="3022" y="2407"/>
            <a:chExt cx="9000" cy="924"/>
          </a:xfrm>
        </p:grpSpPr>
        <p:sp>
          <p:nvSpPr>
            <p:cNvPr id="1041" name="矩形"/>
            <p:cNvSpPr/>
            <p:nvPr/>
          </p:nvSpPr>
          <p:spPr>
            <a:xfrm>
              <a:off x="3277" y="2407"/>
              <a:ext cx="8480"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判断是否属于特许权使用费所得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042" name="剪去对角的矩形"/>
            <p:cNvSpPr/>
            <p:nvPr/>
          </p:nvSpPr>
          <p:spPr>
            <a:xfrm>
              <a:off x="3022" y="2407"/>
              <a:ext cx="9000" cy="924"/>
            </a:xfrm>
            <a:prstGeom prst="snip2DiagRect">
              <a:avLst>
                <a:gd name="adj1" fmla="val 0"/>
                <a:gd name="adj2" fmla="val 13754"/>
              </a:avLst>
            </a:prstGeom>
            <a:noFill/>
            <a:ln w="25400" cap="flat" cmpd="sng">
              <a:solidFill>
                <a:srgbClr val="4BACC6"/>
              </a:solidFill>
              <a:prstDash val="solid"/>
              <a:round/>
            </a:ln>
          </p:spPr>
          <p:txBody>
            <a:bodyPr rtlCol="0" anchor="ctr"/>
            <a:lstStyle/>
            <a:p>
              <a:pPr algn="ctr"/>
            </a:p>
          </p:txBody>
        </p:sp>
      </p:grpSp>
      <p:sp>
        <p:nvSpPr>
          <p:cNvPr id="1043" name="矩形"/>
          <p:cNvSpPr/>
          <p:nvPr/>
        </p:nvSpPr>
        <p:spPr>
          <a:xfrm>
            <a:off x="1708890" y="2283163"/>
            <a:ext cx="8810471"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多选】根据个人所得税法律制度的规定，下列各项中，应按照“特许权使用费所得”税目计缴个人所得税的有（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．作家公开拍卖自己的小说手稿原件取得的收入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．个人取得专利赔偿收入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．专利权人许可他人使用自己的专利取得的收入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．商标权人许可他人使用商标取得的收入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44" name="矩形"/>
          <p:cNvSpPr/>
          <p:nvPr/>
        </p:nvSpPr>
        <p:spPr>
          <a:xfrm>
            <a:off x="1708870" y="4931073"/>
            <a:ext cx="196099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43"/>
                                        </p:tgtEl>
                                        <p:attrNameLst>
                                          <p:attrName>style.visibility</p:attrName>
                                        </p:attrNameLst>
                                      </p:cBhvr>
                                      <p:to>
                                        <p:strVal val="visible"/>
                                      </p:to>
                                    </p:set>
                                    <p:anim calcmode="lin" valueType="num">
                                      <p:cBhvr additive="base">
                                        <p:cTn id="13" dur="500"/>
                                        <p:tgtEl>
                                          <p:spTgt spid="1043"/>
                                        </p:tgtEl>
                                        <p:attrNameLst>
                                          <p:attrName>ppt_y</p:attrName>
                                        </p:attrNameLst>
                                      </p:cBhvr>
                                      <p:tavLst>
                                        <p:tav tm="0">
                                          <p:val>
                                            <p:strVal val="#ppt_y+#ppt_h*1.125000"/>
                                          </p:val>
                                        </p:tav>
                                        <p:tav tm="100000">
                                          <p:val>
                                            <p:strVal val="#ppt_y"/>
                                          </p:val>
                                        </p:tav>
                                      </p:tavLst>
                                    </p:anim>
                                    <p:animEffect transition="in" filter="wipe(up)">
                                      <p:cBhvr>
                                        <p:cTn id="14" dur="500"/>
                                        <p:tgtEl>
                                          <p:spTgt spid="104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44"/>
                                        </p:tgtEl>
                                        <p:attrNameLst>
                                          <p:attrName>style.visibility</p:attrName>
                                        </p:attrNameLst>
                                      </p:cBhvr>
                                      <p:to>
                                        <p:strVal val="visible"/>
                                      </p:to>
                                    </p:set>
                                    <p:anim calcmode="lin" valueType="num">
                                      <p:cBhvr additive="base">
                                        <p:cTn id="19" dur="500"/>
                                        <p:tgtEl>
                                          <p:spTgt spid="1044"/>
                                        </p:tgtEl>
                                        <p:attrNameLst>
                                          <p:attrName>ppt_y</p:attrName>
                                        </p:attrNameLst>
                                      </p:cBhvr>
                                      <p:tavLst>
                                        <p:tav tm="0">
                                          <p:val>
                                            <p:strVal val="#ppt_y+#ppt_h*1.125000"/>
                                          </p:val>
                                        </p:tav>
                                        <p:tav tm="100000">
                                          <p:val>
                                            <p:strVal val="#ppt_y"/>
                                          </p:val>
                                        </p:tav>
                                      </p:tavLst>
                                    </p:anim>
                                    <p:animEffect transition="in" filter="wipe(up)">
                                      <p:cBhvr>
                                        <p:cTn id="20" dur="500"/>
                                        <p:tgtEl>
                                          <p:spTgt spid="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 grpId="0"/>
      <p:bldP spid="1043" grpId="1"/>
      <p:bldP spid="1044" grpId="0"/>
      <p:bldP spid="1044" grpId="1"/>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48"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272540" y="1370965"/>
            <a:ext cx="3462020" cy="601980"/>
            <a:chOff x="2004" y="2159"/>
            <a:chExt cx="5452" cy="948"/>
          </a:xfrm>
        </p:grpSpPr>
        <p:sp>
          <p:nvSpPr>
            <p:cNvPr id="1049" name="圆角矩形"/>
            <p:cNvSpPr/>
            <p:nvPr/>
          </p:nvSpPr>
          <p:spPr>
            <a:xfrm>
              <a:off x="2004" y="2170"/>
              <a:ext cx="5452"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50" name="流程图: 离页连接符"/>
            <p:cNvSpPr/>
            <p:nvPr/>
          </p:nvSpPr>
          <p:spPr>
            <a:xfrm>
              <a:off x="2514" y="2159"/>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51" name="矩形"/>
            <p:cNvSpPr/>
            <p:nvPr/>
          </p:nvSpPr>
          <p:spPr>
            <a:xfrm>
              <a:off x="4203" y="2227"/>
              <a:ext cx="2543" cy="819"/>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经营所得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052" name="矩形"/>
          <p:cNvSpPr/>
          <p:nvPr/>
        </p:nvSpPr>
        <p:spPr>
          <a:xfrm>
            <a:off x="1132175" y="2111156"/>
            <a:ext cx="10115557" cy="40919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经营所得包括：</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（1）个体工商户从事生产、经营活动取得的所得，个人独资企业投资人、合伙企业的个人合伙人来源于境内注册的个人独资企业、合伙企业生产、经营的所得。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（2）个人依法从事办学、医疗、咨询以及其他有偿服务活动取得的所得。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（3）个人对企业、事业单位承包、承租、转包、转租取得的所得。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（4）个人从事其他生产、经营活动取得的所得。</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1】出租车属于个人所有，但挂靠出租汽车经营单位或企事业单位，驾驶员向挂靠单位缴纳管理费的，或出租汽车经营单位将出租车所有权转移给驾驶员的，出租车驾驶员从事客货运营取得的收入，比照“经营所得”项目征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052"/>
                                        </p:tgtEl>
                                        <p:attrNameLst>
                                          <p:attrName>style.visibility</p:attrName>
                                        </p:attrNameLst>
                                      </p:cBhvr>
                                      <p:to>
                                        <p:strVal val="visible"/>
                                      </p:to>
                                    </p:set>
                                    <p:animEffect transition="in" filter="checkerboard(across)">
                                      <p:cBhvr>
                                        <p:cTn id="13"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 grpId="0"/>
      <p:bldP spid="1052" grpId="1"/>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56"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57" name="矩形"/>
          <p:cNvSpPr/>
          <p:nvPr/>
        </p:nvSpPr>
        <p:spPr>
          <a:xfrm>
            <a:off x="1571600" y="1562636"/>
            <a:ext cx="8933754"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【提示2】从事个体出租车运营的出租车驾驶员取得的收入，按“经营所得”项目征税。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058" name="对象"/>
          <p:cNvGraphicFramePr>
            <a:graphicFrameLocks noChangeAspect="1"/>
          </p:cNvGraphicFramePr>
          <p:nvPr/>
        </p:nvGraphicFramePr>
        <p:xfrm>
          <a:off x="1905472" y="2787659"/>
          <a:ext cx="8267413" cy="1273288"/>
        </p:xfrm>
        <a:graphic>
          <a:graphicData uri="http://schemas.openxmlformats.org/presentationml/2006/ole">
            <mc:AlternateContent xmlns:mc="http://schemas.openxmlformats.org/markup-compatibility/2006">
              <mc:Choice xmlns:v="urn:schemas-microsoft-com:vml" Requires="v">
                <p:oleObj spid="_x0000_s7171" name="package" r:id="rId2" imgW="3780155" imgH="591185" progId="package">
                  <p:embed/>
                </p:oleObj>
              </mc:Choice>
              <mc:Fallback>
                <p:oleObj name="package" r:id="rId2" imgW="3780155" imgH="591185" progId="package">
                  <p:embed/>
                  <p:pic>
                    <p:nvPicPr>
                      <p:cNvPr id="0" name="对象"/>
                      <p:cNvPicPr>
                        <a:picLocks noChangeAspect="1"/>
                      </p:cNvPicPr>
                      <p:nvPr/>
                    </p:nvPicPr>
                    <p:blipFill>
                      <a:blip r:embed="rId3" cstate="print"/>
                      <a:stretch>
                        <a:fillRect/>
                      </a:stretch>
                    </p:blipFill>
                    <p:spPr>
                      <a:xfrm>
                        <a:off x="1905472" y="2787659"/>
                        <a:ext cx="8267413" cy="1273288"/>
                      </a:xfrm>
                      <a:prstGeom prst="rect">
                        <a:avLst/>
                      </a:prstGeom>
                      <a:noFill/>
                      <a:ln w="9525" cap="flat" cmpd="sng">
                        <a:noFill/>
                        <a:prstDash val="solid"/>
                        <a:miter/>
                      </a:ln>
                    </p:spPr>
                  </p:pic>
                </p:oleObj>
              </mc:Fallback>
            </mc:AlternateContent>
          </a:graphicData>
        </a:graphic>
      </p:graphicFrame>
      <p:sp>
        <p:nvSpPr>
          <p:cNvPr id="1059" name="矩形"/>
          <p:cNvSpPr/>
          <p:nvPr/>
        </p:nvSpPr>
        <p:spPr>
          <a:xfrm>
            <a:off x="3962339" y="4426256"/>
            <a:ext cx="416068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出租车驾驶员取得各类收入适用的税目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57"/>
                                        </p:tgtEl>
                                        <p:attrNameLst>
                                          <p:attrName>style.visibility</p:attrName>
                                        </p:attrNameLst>
                                      </p:cBhvr>
                                      <p:to>
                                        <p:strVal val="visible"/>
                                      </p:to>
                                    </p:set>
                                    <p:anim calcmode="lin" valueType="num">
                                      <p:cBhvr additive="base">
                                        <p:cTn id="7" dur="500"/>
                                        <p:tgtEl>
                                          <p:spTgt spid="1057"/>
                                        </p:tgtEl>
                                        <p:attrNameLst>
                                          <p:attrName>ppt_y</p:attrName>
                                        </p:attrNameLst>
                                      </p:cBhvr>
                                      <p:tavLst>
                                        <p:tav tm="0">
                                          <p:val>
                                            <p:strVal val="#ppt_y+#ppt_h*1.125000"/>
                                          </p:val>
                                        </p:tav>
                                        <p:tav tm="100000">
                                          <p:val>
                                            <p:strVal val="#ppt_y"/>
                                          </p:val>
                                        </p:tav>
                                      </p:tavLst>
                                    </p:anim>
                                    <p:animEffect transition="in" filter="wipe(up)">
                                      <p:cBhvr>
                                        <p:cTn id="8" dur="500"/>
                                        <p:tgtEl>
                                          <p:spTgt spid="105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58"/>
                                        </p:tgtEl>
                                        <p:attrNameLst>
                                          <p:attrName>style.visibility</p:attrName>
                                        </p:attrNameLst>
                                      </p:cBhvr>
                                      <p:to>
                                        <p:strVal val="visible"/>
                                      </p:to>
                                    </p:set>
                                    <p:anim calcmode="lin" valueType="num">
                                      <p:cBhvr additive="base">
                                        <p:cTn id="13" dur="500"/>
                                        <p:tgtEl>
                                          <p:spTgt spid="1058"/>
                                        </p:tgtEl>
                                        <p:attrNameLst>
                                          <p:attrName>ppt_y</p:attrName>
                                        </p:attrNameLst>
                                      </p:cBhvr>
                                      <p:tavLst>
                                        <p:tav tm="0">
                                          <p:val>
                                            <p:strVal val="#ppt_y+#ppt_h*1.125000"/>
                                          </p:val>
                                        </p:tav>
                                        <p:tav tm="100000">
                                          <p:val>
                                            <p:strVal val="#ppt_y"/>
                                          </p:val>
                                        </p:tav>
                                      </p:tavLst>
                                    </p:anim>
                                    <p:animEffect transition="in" filter="wipe(up)">
                                      <p:cBhvr>
                                        <p:cTn id="14" dur="500"/>
                                        <p:tgtEl>
                                          <p:spTgt spid="105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59"/>
                                        </p:tgtEl>
                                        <p:attrNameLst>
                                          <p:attrName>style.visibility</p:attrName>
                                        </p:attrNameLst>
                                      </p:cBhvr>
                                      <p:to>
                                        <p:strVal val="visible"/>
                                      </p:to>
                                    </p:set>
                                    <p:anim calcmode="lin" valueType="num">
                                      <p:cBhvr additive="base">
                                        <p:cTn id="19" dur="500"/>
                                        <p:tgtEl>
                                          <p:spTgt spid="1059"/>
                                        </p:tgtEl>
                                        <p:attrNameLst>
                                          <p:attrName>ppt_y</p:attrName>
                                        </p:attrNameLst>
                                      </p:cBhvr>
                                      <p:tavLst>
                                        <p:tav tm="0">
                                          <p:val>
                                            <p:strVal val="#ppt_y+#ppt_h*1.125000"/>
                                          </p:val>
                                        </p:tav>
                                        <p:tav tm="100000">
                                          <p:val>
                                            <p:strVal val="#ppt_y"/>
                                          </p:val>
                                        </p:tav>
                                      </p:tavLst>
                                    </p:anim>
                                    <p:animEffect transition="in" filter="wipe(up)">
                                      <p:cBhvr>
                                        <p:cTn id="20" dur="500"/>
                                        <p:tgtEl>
                                          <p:spTgt spid="1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 grpId="0"/>
      <p:bldP spid="1057" grpId="1"/>
      <p:bldP spid="1059" grpId="0"/>
      <p:bldP spid="1059" grpId="1"/>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63"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062355" y="1370965"/>
            <a:ext cx="4147820" cy="601980"/>
            <a:chOff x="1673" y="2159"/>
            <a:chExt cx="6532" cy="948"/>
          </a:xfrm>
        </p:grpSpPr>
        <p:sp>
          <p:nvSpPr>
            <p:cNvPr id="1064" name="圆角矩形"/>
            <p:cNvSpPr/>
            <p:nvPr/>
          </p:nvSpPr>
          <p:spPr>
            <a:xfrm>
              <a:off x="1673" y="2170"/>
              <a:ext cx="6533"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65" name="流程图: 离页连接符"/>
            <p:cNvSpPr/>
            <p:nvPr/>
          </p:nvSpPr>
          <p:spPr>
            <a:xfrm>
              <a:off x="2183" y="2159"/>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（六）</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66" name="矩形"/>
            <p:cNvSpPr/>
            <p:nvPr/>
          </p:nvSpPr>
          <p:spPr>
            <a:xfrm>
              <a:off x="3872" y="2227"/>
              <a:ext cx="366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财产租赁所得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067" name="矩形"/>
          <p:cNvSpPr/>
          <p:nvPr/>
        </p:nvSpPr>
        <p:spPr>
          <a:xfrm>
            <a:off x="5361931" y="1158670"/>
            <a:ext cx="6077419"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财产租赁所得是指个人出租不动产、机器设备、车船以及其他财产取得的所得。包括个人取得的房屋转租收入。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3" name="组合 2"/>
          <p:cNvGrpSpPr/>
          <p:nvPr/>
        </p:nvGrpSpPr>
        <p:grpSpPr>
          <a:xfrm>
            <a:off x="5252720" y="2311400"/>
            <a:ext cx="5735955" cy="586740"/>
            <a:chOff x="8272" y="3640"/>
            <a:chExt cx="9033" cy="924"/>
          </a:xfrm>
        </p:grpSpPr>
        <p:sp>
          <p:nvSpPr>
            <p:cNvPr id="1068" name="矩形"/>
            <p:cNvSpPr/>
            <p:nvPr/>
          </p:nvSpPr>
          <p:spPr>
            <a:xfrm>
              <a:off x="8527" y="3640"/>
              <a:ext cx="8779" cy="841"/>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考查角度—判断是否属于财产租赁所得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069" name="剪去对角的矩形"/>
            <p:cNvSpPr/>
            <p:nvPr/>
          </p:nvSpPr>
          <p:spPr>
            <a:xfrm>
              <a:off x="8272" y="3640"/>
              <a:ext cx="9000" cy="924"/>
            </a:xfrm>
            <a:prstGeom prst="snip2DiagRect">
              <a:avLst>
                <a:gd name="adj1" fmla="val 0"/>
                <a:gd name="adj2" fmla="val 13754"/>
              </a:avLst>
            </a:prstGeom>
            <a:noFill/>
            <a:ln w="25400" cap="flat" cmpd="sng">
              <a:solidFill>
                <a:srgbClr val="4BACC6"/>
              </a:solidFill>
              <a:prstDash val="solid"/>
              <a:round/>
            </a:ln>
          </p:spPr>
          <p:txBody>
            <a:bodyPr rtlCol="0" anchor="ctr"/>
            <a:lstStyle/>
            <a:p>
              <a:pPr algn="ctr"/>
            </a:p>
          </p:txBody>
        </p:sp>
      </p:grpSp>
      <p:sp>
        <p:nvSpPr>
          <p:cNvPr id="1070" name="矩形"/>
          <p:cNvSpPr/>
          <p:nvPr/>
        </p:nvSpPr>
        <p:spPr>
          <a:xfrm>
            <a:off x="1123932" y="2973912"/>
            <a:ext cx="8428937"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判断】个人转租收入，应按“其他所得”缴纳个人所得税。（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71" name="矩形"/>
          <p:cNvSpPr/>
          <p:nvPr/>
        </p:nvSpPr>
        <p:spPr>
          <a:xfrm>
            <a:off x="1123371" y="3523552"/>
            <a:ext cx="135671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72" name="矩形"/>
          <p:cNvSpPr/>
          <p:nvPr/>
        </p:nvSpPr>
        <p:spPr>
          <a:xfrm>
            <a:off x="1123932" y="3977383"/>
            <a:ext cx="8761713"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多选】下列收入中，按照“财产租赁所得”税目缴纳个人所得税的有（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．提供房屋使用权取得的所得		B．提供运输工具使用权取得的所得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．提供生产设备使用权取得的所得	　　　　D．提供商标权使用权取得的所得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73" name="矩形"/>
          <p:cNvSpPr/>
          <p:nvPr/>
        </p:nvSpPr>
        <p:spPr>
          <a:xfrm>
            <a:off x="1123932" y="5196087"/>
            <a:ext cx="10067772"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【解析】转让“有形资产”使用权，属于“财产租赁所得”项目；转让“无形资产（除土地使用权外）”的“使用权”与“所有权”，属于“特许权使用费所得”项目。</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67"/>
                                        </p:tgtEl>
                                        <p:attrNameLst>
                                          <p:attrName>style.visibility</p:attrName>
                                        </p:attrNameLst>
                                      </p:cBhvr>
                                      <p:to>
                                        <p:strVal val="visible"/>
                                      </p:to>
                                    </p:set>
                                    <p:anim calcmode="lin" valueType="num">
                                      <p:cBhvr additive="base">
                                        <p:cTn id="13" dur="500"/>
                                        <p:tgtEl>
                                          <p:spTgt spid="1067"/>
                                        </p:tgtEl>
                                        <p:attrNameLst>
                                          <p:attrName>ppt_y</p:attrName>
                                        </p:attrNameLst>
                                      </p:cBhvr>
                                      <p:tavLst>
                                        <p:tav tm="0">
                                          <p:val>
                                            <p:strVal val="#ppt_y+#ppt_h*1.125000"/>
                                          </p:val>
                                        </p:tav>
                                        <p:tav tm="100000">
                                          <p:val>
                                            <p:strVal val="#ppt_y"/>
                                          </p:val>
                                        </p:tav>
                                      </p:tavLst>
                                    </p:anim>
                                    <p:animEffect transition="in" filter="wipe(up)">
                                      <p:cBhvr>
                                        <p:cTn id="14" dur="500"/>
                                        <p:tgtEl>
                                          <p:spTgt spid="106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70"/>
                                        </p:tgtEl>
                                        <p:attrNameLst>
                                          <p:attrName>style.visibility</p:attrName>
                                        </p:attrNameLst>
                                      </p:cBhvr>
                                      <p:to>
                                        <p:strVal val="visible"/>
                                      </p:to>
                                    </p:set>
                                    <p:anim calcmode="lin" valueType="num">
                                      <p:cBhvr additive="base">
                                        <p:cTn id="25" dur="500"/>
                                        <p:tgtEl>
                                          <p:spTgt spid="1070"/>
                                        </p:tgtEl>
                                        <p:attrNameLst>
                                          <p:attrName>ppt_y</p:attrName>
                                        </p:attrNameLst>
                                      </p:cBhvr>
                                      <p:tavLst>
                                        <p:tav tm="0">
                                          <p:val>
                                            <p:strVal val="#ppt_y+#ppt_h*1.125000"/>
                                          </p:val>
                                        </p:tav>
                                        <p:tav tm="100000">
                                          <p:val>
                                            <p:strVal val="#ppt_y"/>
                                          </p:val>
                                        </p:tav>
                                      </p:tavLst>
                                    </p:anim>
                                    <p:animEffect transition="in" filter="wipe(up)">
                                      <p:cBhvr>
                                        <p:cTn id="26" dur="500"/>
                                        <p:tgtEl>
                                          <p:spTgt spid="107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71"/>
                                        </p:tgtEl>
                                        <p:attrNameLst>
                                          <p:attrName>style.visibility</p:attrName>
                                        </p:attrNameLst>
                                      </p:cBhvr>
                                      <p:to>
                                        <p:strVal val="visible"/>
                                      </p:to>
                                    </p:set>
                                    <p:anim calcmode="lin" valueType="num">
                                      <p:cBhvr additive="base">
                                        <p:cTn id="31" dur="500"/>
                                        <p:tgtEl>
                                          <p:spTgt spid="1071"/>
                                        </p:tgtEl>
                                        <p:attrNameLst>
                                          <p:attrName>ppt_y</p:attrName>
                                        </p:attrNameLst>
                                      </p:cBhvr>
                                      <p:tavLst>
                                        <p:tav tm="0">
                                          <p:val>
                                            <p:strVal val="#ppt_y+#ppt_h*1.125000"/>
                                          </p:val>
                                        </p:tav>
                                        <p:tav tm="100000">
                                          <p:val>
                                            <p:strVal val="#ppt_y"/>
                                          </p:val>
                                        </p:tav>
                                      </p:tavLst>
                                    </p:anim>
                                    <p:animEffect transition="in" filter="wipe(up)">
                                      <p:cBhvr>
                                        <p:cTn id="32" dur="500"/>
                                        <p:tgtEl>
                                          <p:spTgt spid="107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72"/>
                                        </p:tgtEl>
                                        <p:attrNameLst>
                                          <p:attrName>style.visibility</p:attrName>
                                        </p:attrNameLst>
                                      </p:cBhvr>
                                      <p:to>
                                        <p:strVal val="visible"/>
                                      </p:to>
                                    </p:set>
                                    <p:anim calcmode="lin" valueType="num">
                                      <p:cBhvr additive="base">
                                        <p:cTn id="37" dur="500"/>
                                        <p:tgtEl>
                                          <p:spTgt spid="1072"/>
                                        </p:tgtEl>
                                        <p:attrNameLst>
                                          <p:attrName>ppt_y</p:attrName>
                                        </p:attrNameLst>
                                      </p:cBhvr>
                                      <p:tavLst>
                                        <p:tav tm="0">
                                          <p:val>
                                            <p:strVal val="#ppt_y+#ppt_h*1.125000"/>
                                          </p:val>
                                        </p:tav>
                                        <p:tav tm="100000">
                                          <p:val>
                                            <p:strVal val="#ppt_y"/>
                                          </p:val>
                                        </p:tav>
                                      </p:tavLst>
                                    </p:anim>
                                    <p:animEffect transition="in" filter="wipe(up)">
                                      <p:cBhvr>
                                        <p:cTn id="38" dur="500"/>
                                        <p:tgtEl>
                                          <p:spTgt spid="107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073"/>
                                        </p:tgtEl>
                                        <p:attrNameLst>
                                          <p:attrName>style.visibility</p:attrName>
                                        </p:attrNameLst>
                                      </p:cBhvr>
                                      <p:to>
                                        <p:strVal val="visible"/>
                                      </p:to>
                                    </p:set>
                                    <p:anim calcmode="lin" valueType="num">
                                      <p:cBhvr additive="base">
                                        <p:cTn id="43" dur="500"/>
                                        <p:tgtEl>
                                          <p:spTgt spid="1073"/>
                                        </p:tgtEl>
                                        <p:attrNameLst>
                                          <p:attrName>ppt_y</p:attrName>
                                        </p:attrNameLst>
                                      </p:cBhvr>
                                      <p:tavLst>
                                        <p:tav tm="0">
                                          <p:val>
                                            <p:strVal val="#ppt_y+#ppt_h*1.125000"/>
                                          </p:val>
                                        </p:tav>
                                        <p:tav tm="100000">
                                          <p:val>
                                            <p:strVal val="#ppt_y"/>
                                          </p:val>
                                        </p:tav>
                                      </p:tavLst>
                                    </p:anim>
                                    <p:animEffect transition="in" filter="wipe(up)">
                                      <p:cBhvr>
                                        <p:cTn id="44" dur="500"/>
                                        <p:tgtEl>
                                          <p:spTgt spid="1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 grpId="0"/>
      <p:bldP spid="1067" grpId="1"/>
      <p:bldP spid="1070" grpId="0"/>
      <p:bldP spid="1070" grpId="1"/>
      <p:bldP spid="1071" grpId="0"/>
      <p:bldP spid="1071" grpId="1"/>
      <p:bldP spid="1072" grpId="0"/>
      <p:bldP spid="1072" grpId="1"/>
      <p:bldP spid="1073" grpId="0"/>
      <p:bldP spid="1073"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1" name="矩形"/>
          <p:cNvSpPr/>
          <p:nvPr/>
        </p:nvSpPr>
        <p:spPr>
          <a:xfrm>
            <a:off x="1425064" y="305039"/>
            <a:ext cx="501821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考点２：企业所得税征税对象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52" name="矩形"/>
          <p:cNvSpPr/>
          <p:nvPr/>
        </p:nvSpPr>
        <p:spPr>
          <a:xfrm>
            <a:off x="1209656" y="1055578"/>
            <a:ext cx="9743367"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多选】根据企业所得税法律制度的规定，下列各项中，属于来源于中国境内所得的有（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A．甲国企业在中国境内提供咨询服务取得的收入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B．乙国企业转让中国境内公司股权取得的收入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C．丙国企业通过其代理商在中国境内销售货物取得的收入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D．丁国企业在中国境外为中国公司技术人员提供培训服务取得的收入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3" name="矩形"/>
          <p:cNvSpPr/>
          <p:nvPr/>
        </p:nvSpPr>
        <p:spPr>
          <a:xfrm>
            <a:off x="1209656" y="3551090"/>
            <a:ext cx="9743367" cy="28917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解答本类型题目时，只要抓准关键字即可。选项A，“提供咨询服务”属于提供劳务，找“发生地”，在中国境内提供的，属于来源于中国境内的所得；选项B，“转让股权”属于权益性投资资产转让所得，盯谁被卖了，转让的是“中国境内公司”的股权，所以属于来源于中国境内的所得；选项C，“销售货物”找“发生地”，在中国境内销售的，属于来源于中国境内的所得；选项D，“提供培训服务”属于提供劳务，找“发生地”，在中国境外提供的，属于来源于境外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p:tgtEl>
                                          <p:spTgt spid="152"/>
                                        </p:tgtEl>
                                        <p:attrNameLst>
                                          <p:attrName>ppt_y</p:attrName>
                                        </p:attrNameLst>
                                      </p:cBhvr>
                                      <p:tavLst>
                                        <p:tav tm="0">
                                          <p:val>
                                            <p:strVal val="#ppt_y+#ppt_h*1.125000"/>
                                          </p:val>
                                        </p:tav>
                                        <p:tav tm="100000">
                                          <p:val>
                                            <p:strVal val="#ppt_y"/>
                                          </p:val>
                                        </p:tav>
                                      </p:tavLst>
                                    </p:anim>
                                    <p:animEffect transition="in" filter="wipe(up)">
                                      <p:cBhvr>
                                        <p:cTn id="8" dur="500"/>
                                        <p:tgtEl>
                                          <p:spTgt spid="15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p:tgtEl>
                                          <p:spTgt spid="153"/>
                                        </p:tgtEl>
                                        <p:attrNameLst>
                                          <p:attrName>ppt_y</p:attrName>
                                        </p:attrNameLst>
                                      </p:cBhvr>
                                      <p:tavLst>
                                        <p:tav tm="0">
                                          <p:val>
                                            <p:strVal val="#ppt_y+#ppt_h*1.125000"/>
                                          </p:val>
                                        </p:tav>
                                        <p:tav tm="100000">
                                          <p:val>
                                            <p:strVal val="#ppt_y"/>
                                          </p:val>
                                        </p:tav>
                                      </p:tavLst>
                                    </p:anim>
                                    <p:animEffect transition="in" filter="wipe(up)">
                                      <p:cBhvr>
                                        <p:cTn id="14"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2" grpId="1"/>
      <p:bldP spid="153" grpId="0"/>
      <p:bldP spid="153" grpId="1"/>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77"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272540" y="1581150"/>
            <a:ext cx="4147820" cy="601980"/>
            <a:chOff x="2004" y="2490"/>
            <a:chExt cx="6532" cy="948"/>
          </a:xfrm>
        </p:grpSpPr>
        <p:sp>
          <p:nvSpPr>
            <p:cNvPr id="1078" name="圆角矩形"/>
            <p:cNvSpPr/>
            <p:nvPr/>
          </p:nvSpPr>
          <p:spPr>
            <a:xfrm>
              <a:off x="2004" y="2501"/>
              <a:ext cx="6533"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79" name="流程图: 离页连接符"/>
            <p:cNvSpPr/>
            <p:nvPr/>
          </p:nvSpPr>
          <p:spPr>
            <a:xfrm>
              <a:off x="2514" y="2490"/>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（七）</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80" name="矩形"/>
            <p:cNvSpPr/>
            <p:nvPr/>
          </p:nvSpPr>
          <p:spPr>
            <a:xfrm>
              <a:off x="4203" y="2558"/>
              <a:ext cx="366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财产转让所得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081" name="矩形"/>
          <p:cNvSpPr/>
          <p:nvPr/>
        </p:nvSpPr>
        <p:spPr>
          <a:xfrm>
            <a:off x="852032" y="2476462"/>
            <a:ext cx="10717865" cy="28917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财产转让所得是指个人转让有价证券、股权、合伙企业中的财产份额、不动产、机器设备、车船以及其他财产取得的所得。包括：</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（1）个人发生非货币性资产交换，以及将财产用于捐赠、偿债、赞助、投资等用途的视同销售所得。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（2）个人转让限售股取得的所得。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（3）个人通过招标、竞拍或者其他方式购置债权后，通过相关司法或行政程序主张债权而取得的所得。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（4）个人通过网络收购玩家的虚拟货币，加价后向他人出售取得的所得。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（5）个人转让新三板挂牌公司原始股取得的所得。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81"/>
                                        </p:tgtEl>
                                        <p:attrNameLst>
                                          <p:attrName>style.visibility</p:attrName>
                                        </p:attrNameLst>
                                      </p:cBhvr>
                                      <p:to>
                                        <p:strVal val="visible"/>
                                      </p:to>
                                    </p:set>
                                    <p:anim calcmode="lin" valueType="num">
                                      <p:cBhvr additive="base">
                                        <p:cTn id="13" dur="500"/>
                                        <p:tgtEl>
                                          <p:spTgt spid="1081"/>
                                        </p:tgtEl>
                                        <p:attrNameLst>
                                          <p:attrName>ppt_y</p:attrName>
                                        </p:attrNameLst>
                                      </p:cBhvr>
                                      <p:tavLst>
                                        <p:tav tm="0">
                                          <p:val>
                                            <p:strVal val="#ppt_y+#ppt_h*1.125000"/>
                                          </p:val>
                                        </p:tav>
                                        <p:tav tm="100000">
                                          <p:val>
                                            <p:strVal val="#ppt_y"/>
                                          </p:val>
                                        </p:tav>
                                      </p:tavLst>
                                    </p:anim>
                                    <p:animEffect transition="in" filter="wipe(up)">
                                      <p:cBhvr>
                                        <p:cTn id="14" dur="500"/>
                                        <p:tgtEl>
                                          <p:spTgt spid="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 grpId="0"/>
      <p:bldP spid="1081" grpId="1"/>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85"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086" name="表格"/>
          <p:cNvGraphicFramePr>
            <a:graphicFrameLocks noGrp="1"/>
          </p:cNvGraphicFramePr>
          <p:nvPr/>
        </p:nvGraphicFramePr>
        <p:xfrm>
          <a:off x="1026093" y="2080115"/>
          <a:ext cx="10047833" cy="3368660"/>
        </p:xfrm>
        <a:graphic>
          <a:graphicData uri="http://schemas.openxmlformats.org/drawingml/2006/table">
            <a:tbl>
              <a:tblPr bandRow="1">
                <a:noFill/>
              </a:tblPr>
              <a:tblGrid>
                <a:gridCol w="2339848"/>
                <a:gridCol w="3398304"/>
                <a:gridCol w="4309681"/>
              </a:tblGrid>
              <a:tr h="1490741">
                <a:tc>
                  <a:txBody>
                    <a:bodyPr/>
                    <a:lstStyle/>
                    <a:p>
                      <a:pPr marL="0" indent="0" algn="ctr">
                        <a:lnSpc>
                          <a:spcPct val="100000"/>
                        </a:lnSpc>
                        <a:spcBef>
                          <a:spcPts val="100"/>
                        </a:spcBef>
                        <a:spcAft>
                          <a:spcPts val="100"/>
                        </a:spcAft>
                        <a:buNone/>
                      </a:pPr>
                      <a:r>
                        <a:rPr lang="en-US" altLang="zh-CN"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          </a:t>
                      </a:r>
                      <a:endParaRPr lang="en-US" altLang="zh-CN"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p>
                      <a:pPr marL="0" indent="0" algn="just">
                        <a:lnSpc>
                          <a:spcPct val="100000"/>
                        </a:lnSpc>
                        <a:spcBef>
                          <a:spcPts val="100"/>
                        </a:spcBef>
                        <a:spcAft>
                          <a:spcPts val="100"/>
                        </a:spcAft>
                        <a:buNone/>
                      </a:pP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0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使用权</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0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所有权</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698337">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有形资产</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财产租赁所得</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财产转让所得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589791">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无形资产</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gridSpan="2">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特许权使用费所得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589791">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土地使用权</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财产转让所得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所有权属于国家或集体所有，不能转让</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grpSp>
        <p:nvGrpSpPr>
          <p:cNvPr id="1089" name="组合"/>
          <p:cNvGrpSpPr/>
          <p:nvPr/>
        </p:nvGrpSpPr>
        <p:grpSpPr>
          <a:xfrm>
            <a:off x="1026702" y="2185113"/>
            <a:ext cx="2320421" cy="1381998"/>
            <a:chOff x="1026702" y="2185113"/>
            <a:chExt cx="2320421" cy="1381998"/>
          </a:xfrm>
        </p:grpSpPr>
        <p:sp>
          <p:nvSpPr>
            <p:cNvPr id="1087" name="直线"/>
            <p:cNvSpPr/>
            <p:nvPr/>
          </p:nvSpPr>
          <p:spPr>
            <a:xfrm>
              <a:off x="2203590" y="2185113"/>
              <a:ext cx="1143534" cy="1381995"/>
            </a:xfrm>
            <a:prstGeom prst="line">
              <a:avLst/>
            </a:prstGeom>
            <a:noFill/>
            <a:ln w="6350" cap="flat" cmpd="sng">
              <a:solidFill>
                <a:srgbClr val="7F7F7F"/>
              </a:solidFill>
              <a:prstDash val="solid"/>
              <a:miter/>
            </a:ln>
          </p:spPr>
          <p:txBody>
            <a:bodyPr rtlCol="0" anchor="ctr"/>
            <a:lstStyle/>
            <a:p>
              <a:pPr algn="ctr"/>
            </a:p>
          </p:txBody>
        </p:sp>
        <p:sp>
          <p:nvSpPr>
            <p:cNvPr id="1088" name="直线"/>
            <p:cNvSpPr/>
            <p:nvPr/>
          </p:nvSpPr>
          <p:spPr>
            <a:xfrm>
              <a:off x="1026702" y="2651956"/>
              <a:ext cx="2320420" cy="915154"/>
            </a:xfrm>
            <a:prstGeom prst="line">
              <a:avLst/>
            </a:prstGeom>
            <a:noFill/>
            <a:ln w="6350" cap="flat" cmpd="sng">
              <a:solidFill>
                <a:srgbClr val="7F7F7F"/>
              </a:solidFill>
              <a:prstDash val="solid"/>
              <a:miter/>
            </a:ln>
          </p:spPr>
          <p:txBody>
            <a:bodyPr rtlCol="0" anchor="ctr"/>
            <a:lstStyle/>
            <a:p>
              <a:pPr algn="ctr"/>
            </a:p>
          </p:txBody>
        </p:sp>
      </p:grpSp>
      <p:sp>
        <p:nvSpPr>
          <p:cNvPr id="1090" name="矩形"/>
          <p:cNvSpPr/>
          <p:nvPr/>
        </p:nvSpPr>
        <p:spPr>
          <a:xfrm>
            <a:off x="1245514" y="3102861"/>
            <a:ext cx="68746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资产</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91" name="矩形"/>
          <p:cNvSpPr/>
          <p:nvPr/>
        </p:nvSpPr>
        <p:spPr>
          <a:xfrm>
            <a:off x="1753133" y="2556583"/>
            <a:ext cx="865641"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税目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92" name="矩形"/>
          <p:cNvSpPr/>
          <p:nvPr/>
        </p:nvSpPr>
        <p:spPr>
          <a:xfrm>
            <a:off x="2703377" y="2465256"/>
            <a:ext cx="728370"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类型</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93" name="矩形"/>
          <p:cNvSpPr/>
          <p:nvPr/>
        </p:nvSpPr>
        <p:spPr>
          <a:xfrm>
            <a:off x="3990913" y="1509409"/>
            <a:ext cx="4162360"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与转让资产相关的各项所得适用的税目</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93"/>
                                        </p:tgtEl>
                                        <p:attrNameLst>
                                          <p:attrName>style.visibility</p:attrName>
                                        </p:attrNameLst>
                                      </p:cBhvr>
                                      <p:to>
                                        <p:strVal val="visible"/>
                                      </p:to>
                                    </p:set>
                                    <p:anim calcmode="lin" valueType="num">
                                      <p:cBhvr additive="base">
                                        <p:cTn id="7" dur="500"/>
                                        <p:tgtEl>
                                          <p:spTgt spid="1093"/>
                                        </p:tgtEl>
                                        <p:attrNameLst>
                                          <p:attrName>ppt_y</p:attrName>
                                        </p:attrNameLst>
                                      </p:cBhvr>
                                      <p:tavLst>
                                        <p:tav tm="0">
                                          <p:val>
                                            <p:strVal val="#ppt_y+#ppt_h*1.125000"/>
                                          </p:val>
                                        </p:tav>
                                        <p:tav tm="100000">
                                          <p:val>
                                            <p:strVal val="#ppt_y"/>
                                          </p:val>
                                        </p:tav>
                                      </p:tavLst>
                                    </p:anim>
                                    <p:animEffect transition="in" filter="wipe(up)">
                                      <p:cBhvr>
                                        <p:cTn id="8" dur="500"/>
                                        <p:tgtEl>
                                          <p:spTgt spid="1093"/>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86"/>
                                        </p:tgtEl>
                                        <p:attrNameLst>
                                          <p:attrName>style.visibility</p:attrName>
                                        </p:attrNameLst>
                                      </p:cBhvr>
                                      <p:to>
                                        <p:strVal val="visible"/>
                                      </p:to>
                                    </p:set>
                                    <p:animEffect transition="in" filter="checkerboard(across)">
                                      <p:cBhvr>
                                        <p:cTn id="13" dur="500"/>
                                        <p:tgtEl>
                                          <p:spTgt spid="1086"/>
                                        </p:tgtEl>
                                      </p:cBhvr>
                                    </p:animEffect>
                                  </p:childTnLst>
                                </p:cTn>
                              </p:par>
                              <p:par>
                                <p:cTn id="14" presetID="5" presetClass="entr" presetSubtype="10" fill="hold" nodeType="withEffect">
                                  <p:stCondLst>
                                    <p:cond delay="0"/>
                                  </p:stCondLst>
                                  <p:childTnLst>
                                    <p:set>
                                      <p:cBhvr>
                                        <p:cTn id="15" dur="1" fill="hold">
                                          <p:stCondLst>
                                            <p:cond delay="0"/>
                                          </p:stCondLst>
                                        </p:cTn>
                                        <p:tgtEl>
                                          <p:spTgt spid="1089"/>
                                        </p:tgtEl>
                                        <p:attrNameLst>
                                          <p:attrName>style.visibility</p:attrName>
                                        </p:attrNameLst>
                                      </p:cBhvr>
                                      <p:to>
                                        <p:strVal val="visible"/>
                                      </p:to>
                                    </p:set>
                                    <p:animEffect transition="in" filter="checkerboard(across)">
                                      <p:cBhvr>
                                        <p:cTn id="16" dur="500"/>
                                        <p:tgtEl>
                                          <p:spTgt spid="108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90"/>
                                        </p:tgtEl>
                                        <p:attrNameLst>
                                          <p:attrName>style.visibility</p:attrName>
                                        </p:attrNameLst>
                                      </p:cBhvr>
                                      <p:to>
                                        <p:strVal val="visible"/>
                                      </p:to>
                                    </p:set>
                                    <p:animEffect transition="in" filter="checkerboard(across)">
                                      <p:cBhvr>
                                        <p:cTn id="19" dur="500"/>
                                        <p:tgtEl>
                                          <p:spTgt spid="109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91"/>
                                        </p:tgtEl>
                                        <p:attrNameLst>
                                          <p:attrName>style.visibility</p:attrName>
                                        </p:attrNameLst>
                                      </p:cBhvr>
                                      <p:to>
                                        <p:strVal val="visible"/>
                                      </p:to>
                                    </p:set>
                                    <p:animEffect transition="in" filter="checkerboard(across)">
                                      <p:cBhvr>
                                        <p:cTn id="22" dur="500"/>
                                        <p:tgtEl>
                                          <p:spTgt spid="109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092"/>
                                        </p:tgtEl>
                                        <p:attrNameLst>
                                          <p:attrName>style.visibility</p:attrName>
                                        </p:attrNameLst>
                                      </p:cBhvr>
                                      <p:to>
                                        <p:strVal val="visible"/>
                                      </p:to>
                                    </p:set>
                                    <p:animEffect transition="in" filter="checkerboard(across)">
                                      <p:cBhvr>
                                        <p:cTn id="25" dur="500"/>
                                        <p:tgtEl>
                                          <p:spTgt spid="1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 grpId="0"/>
      <p:bldP spid="1090" grpId="1"/>
      <p:bldP spid="1091" grpId="0"/>
      <p:bldP spid="1091" grpId="1"/>
      <p:bldP spid="1092" grpId="0"/>
      <p:bldP spid="1092" grpId="1"/>
      <p:bldP spid="1093" grpId="0"/>
      <p:bldP spid="1093" grpId="1"/>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97"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703705" y="1257300"/>
            <a:ext cx="5744210" cy="586740"/>
            <a:chOff x="2683" y="1980"/>
            <a:chExt cx="9046" cy="924"/>
          </a:xfrm>
        </p:grpSpPr>
        <p:sp>
          <p:nvSpPr>
            <p:cNvPr id="1098" name="矩形"/>
            <p:cNvSpPr/>
            <p:nvPr/>
          </p:nvSpPr>
          <p:spPr>
            <a:xfrm>
              <a:off x="2939" y="1980"/>
              <a:ext cx="8791" cy="841"/>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考查角度—判断是否属于财产转让所得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099" name="剪去对角的矩形"/>
            <p:cNvSpPr/>
            <p:nvPr/>
          </p:nvSpPr>
          <p:spPr>
            <a:xfrm>
              <a:off x="2683" y="1980"/>
              <a:ext cx="9000" cy="924"/>
            </a:xfrm>
            <a:prstGeom prst="snip2DiagRect">
              <a:avLst>
                <a:gd name="adj1" fmla="val 0"/>
                <a:gd name="adj2" fmla="val 12796"/>
              </a:avLst>
            </a:prstGeom>
            <a:noFill/>
            <a:ln w="25400" cap="flat" cmpd="sng">
              <a:solidFill>
                <a:srgbClr val="4BACC6"/>
              </a:solidFill>
              <a:prstDash val="solid"/>
              <a:round/>
            </a:ln>
          </p:spPr>
          <p:txBody>
            <a:bodyPr rtlCol="0" anchor="ctr"/>
            <a:lstStyle/>
            <a:p>
              <a:pPr algn="ctr"/>
            </a:p>
          </p:txBody>
        </p:sp>
      </p:grpSp>
      <p:sp>
        <p:nvSpPr>
          <p:cNvPr id="1100" name="矩形"/>
          <p:cNvSpPr/>
          <p:nvPr/>
        </p:nvSpPr>
        <p:spPr>
          <a:xfrm>
            <a:off x="1481414" y="1958757"/>
            <a:ext cx="9304082"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多选】下列各项中，应按“财产转让所得”税目计征个人所得税的有（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．转让剧本使用权	 B．转让设备 	　C．转让股票	　　D．转让非专利技术</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01" name="矩形"/>
          <p:cNvSpPr/>
          <p:nvPr/>
        </p:nvSpPr>
        <p:spPr>
          <a:xfrm>
            <a:off x="1476912" y="2901718"/>
            <a:ext cx="1548629"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02" name="矩形"/>
          <p:cNvSpPr/>
          <p:nvPr/>
        </p:nvSpPr>
        <p:spPr>
          <a:xfrm>
            <a:off x="1481414" y="3371798"/>
            <a:ext cx="9165691"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多选】根据个人所得税法律制度的规定，下列各项中，应按照“财产转让所得”项目计缴个人所得税的有（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A．个人通过网络收购玩家的虚拟货币，加价后向他人出售取得的所得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B．个人转让新三板挂牌公司原始股取得的所得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C．个人通过竞拍购置债权后，通过司法程序主张债权而取得的所得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D．个人取得专利赔偿所得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03" name="矩形"/>
          <p:cNvSpPr/>
          <p:nvPr/>
        </p:nvSpPr>
        <p:spPr>
          <a:xfrm>
            <a:off x="1476912" y="5937346"/>
            <a:ext cx="173072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00"/>
                                        </p:tgtEl>
                                        <p:attrNameLst>
                                          <p:attrName>style.visibility</p:attrName>
                                        </p:attrNameLst>
                                      </p:cBhvr>
                                      <p:to>
                                        <p:strVal val="visible"/>
                                      </p:to>
                                    </p:set>
                                    <p:anim calcmode="lin" valueType="num">
                                      <p:cBhvr additive="base">
                                        <p:cTn id="13" dur="500"/>
                                        <p:tgtEl>
                                          <p:spTgt spid="1100"/>
                                        </p:tgtEl>
                                        <p:attrNameLst>
                                          <p:attrName>ppt_y</p:attrName>
                                        </p:attrNameLst>
                                      </p:cBhvr>
                                      <p:tavLst>
                                        <p:tav tm="0">
                                          <p:val>
                                            <p:strVal val="#ppt_y+#ppt_h*1.125000"/>
                                          </p:val>
                                        </p:tav>
                                        <p:tav tm="100000">
                                          <p:val>
                                            <p:strVal val="#ppt_y"/>
                                          </p:val>
                                        </p:tav>
                                      </p:tavLst>
                                    </p:anim>
                                    <p:animEffect transition="in" filter="wipe(up)">
                                      <p:cBhvr>
                                        <p:cTn id="14" dur="500"/>
                                        <p:tgtEl>
                                          <p:spTgt spid="110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01"/>
                                        </p:tgtEl>
                                        <p:attrNameLst>
                                          <p:attrName>style.visibility</p:attrName>
                                        </p:attrNameLst>
                                      </p:cBhvr>
                                      <p:to>
                                        <p:strVal val="visible"/>
                                      </p:to>
                                    </p:set>
                                    <p:anim calcmode="lin" valueType="num">
                                      <p:cBhvr additive="base">
                                        <p:cTn id="19" dur="500"/>
                                        <p:tgtEl>
                                          <p:spTgt spid="1101"/>
                                        </p:tgtEl>
                                        <p:attrNameLst>
                                          <p:attrName>ppt_y</p:attrName>
                                        </p:attrNameLst>
                                      </p:cBhvr>
                                      <p:tavLst>
                                        <p:tav tm="0">
                                          <p:val>
                                            <p:strVal val="#ppt_y+#ppt_h*1.125000"/>
                                          </p:val>
                                        </p:tav>
                                        <p:tav tm="100000">
                                          <p:val>
                                            <p:strVal val="#ppt_y"/>
                                          </p:val>
                                        </p:tav>
                                      </p:tavLst>
                                    </p:anim>
                                    <p:animEffect transition="in" filter="wipe(up)">
                                      <p:cBhvr>
                                        <p:cTn id="20" dur="500"/>
                                        <p:tgtEl>
                                          <p:spTgt spid="110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02"/>
                                        </p:tgtEl>
                                        <p:attrNameLst>
                                          <p:attrName>style.visibility</p:attrName>
                                        </p:attrNameLst>
                                      </p:cBhvr>
                                      <p:to>
                                        <p:strVal val="visible"/>
                                      </p:to>
                                    </p:set>
                                    <p:anim calcmode="lin" valueType="num">
                                      <p:cBhvr additive="base">
                                        <p:cTn id="25" dur="500"/>
                                        <p:tgtEl>
                                          <p:spTgt spid="1102"/>
                                        </p:tgtEl>
                                        <p:attrNameLst>
                                          <p:attrName>ppt_y</p:attrName>
                                        </p:attrNameLst>
                                      </p:cBhvr>
                                      <p:tavLst>
                                        <p:tav tm="0">
                                          <p:val>
                                            <p:strVal val="#ppt_y+#ppt_h*1.125000"/>
                                          </p:val>
                                        </p:tav>
                                        <p:tav tm="100000">
                                          <p:val>
                                            <p:strVal val="#ppt_y"/>
                                          </p:val>
                                        </p:tav>
                                      </p:tavLst>
                                    </p:anim>
                                    <p:animEffect transition="in" filter="wipe(up)">
                                      <p:cBhvr>
                                        <p:cTn id="26" dur="500"/>
                                        <p:tgtEl>
                                          <p:spTgt spid="110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03"/>
                                        </p:tgtEl>
                                        <p:attrNameLst>
                                          <p:attrName>style.visibility</p:attrName>
                                        </p:attrNameLst>
                                      </p:cBhvr>
                                      <p:to>
                                        <p:strVal val="visible"/>
                                      </p:to>
                                    </p:set>
                                    <p:anim calcmode="lin" valueType="num">
                                      <p:cBhvr additive="base">
                                        <p:cTn id="31" dur="500"/>
                                        <p:tgtEl>
                                          <p:spTgt spid="1103"/>
                                        </p:tgtEl>
                                        <p:attrNameLst>
                                          <p:attrName>ppt_y</p:attrName>
                                        </p:attrNameLst>
                                      </p:cBhvr>
                                      <p:tavLst>
                                        <p:tav tm="0">
                                          <p:val>
                                            <p:strVal val="#ppt_y+#ppt_h*1.125000"/>
                                          </p:val>
                                        </p:tav>
                                        <p:tav tm="100000">
                                          <p:val>
                                            <p:strVal val="#ppt_y"/>
                                          </p:val>
                                        </p:tav>
                                      </p:tavLst>
                                    </p:anim>
                                    <p:animEffect transition="in" filter="wipe(up)">
                                      <p:cBhvr>
                                        <p:cTn id="32" dur="500"/>
                                        <p:tgtEl>
                                          <p:spTgt spid="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 grpId="0"/>
      <p:bldP spid="1100" grpId="1"/>
      <p:bldP spid="1101" grpId="0"/>
      <p:bldP spid="1101" grpId="1"/>
      <p:bldP spid="1102" grpId="0"/>
      <p:bldP spid="1102" grpId="1"/>
      <p:bldP spid="1103" grpId="0"/>
      <p:bldP spid="1103" grpId="1"/>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07"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622425" y="1231265"/>
            <a:ext cx="5448300" cy="601980"/>
            <a:chOff x="2555" y="1939"/>
            <a:chExt cx="8580" cy="948"/>
          </a:xfrm>
        </p:grpSpPr>
        <p:sp>
          <p:nvSpPr>
            <p:cNvPr id="1108" name="圆角矩形"/>
            <p:cNvSpPr/>
            <p:nvPr/>
          </p:nvSpPr>
          <p:spPr>
            <a:xfrm>
              <a:off x="2555" y="1950"/>
              <a:ext cx="8581"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09" name="流程图: 离页连接符"/>
            <p:cNvSpPr/>
            <p:nvPr/>
          </p:nvSpPr>
          <p:spPr>
            <a:xfrm>
              <a:off x="3065" y="1939"/>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（八）</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10" name="矩形"/>
            <p:cNvSpPr/>
            <p:nvPr/>
          </p:nvSpPr>
          <p:spPr>
            <a:xfrm>
              <a:off x="4754" y="2007"/>
              <a:ext cx="5875"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利息、股息、红利所得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111" name="矩形"/>
          <p:cNvSpPr/>
          <p:nvPr/>
        </p:nvSpPr>
        <p:spPr>
          <a:xfrm>
            <a:off x="1482352" y="1917297"/>
            <a:ext cx="9555270"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是指个人拥有债权、股权而取得的利息、股息、红利所得。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【提示】集体所有制企业在改制为股份合作制企业时，可以将有关资产量化给职工个人，对职工个人以股份形式取得的企业量化资产</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112" name="对象"/>
          <p:cNvGraphicFramePr>
            <a:graphicFrameLocks noChangeAspect="1"/>
          </p:cNvGraphicFramePr>
          <p:nvPr/>
        </p:nvGraphicFramePr>
        <p:xfrm>
          <a:off x="2686109" y="3433702"/>
          <a:ext cx="7196272" cy="2212295"/>
        </p:xfrm>
        <a:graphic>
          <a:graphicData uri="http://schemas.openxmlformats.org/presentationml/2006/ole">
            <mc:AlternateContent xmlns:mc="http://schemas.openxmlformats.org/markup-compatibility/2006">
              <mc:Choice xmlns:v="urn:schemas-microsoft-com:vml" Requires="v">
                <p:oleObj spid="_x0000_s8195" name="package" r:id="rId2" imgW="4036695" imgH="1249045" progId="package">
                  <p:embed/>
                </p:oleObj>
              </mc:Choice>
              <mc:Fallback>
                <p:oleObj name="package" r:id="rId2" imgW="4036695" imgH="1249045" progId="package">
                  <p:embed/>
                  <p:pic>
                    <p:nvPicPr>
                      <p:cNvPr id="0" name="对象"/>
                      <p:cNvPicPr>
                        <a:picLocks noChangeAspect="1"/>
                      </p:cNvPicPr>
                      <p:nvPr/>
                    </p:nvPicPr>
                    <p:blipFill>
                      <a:blip r:embed="rId3" cstate="print"/>
                      <a:stretch>
                        <a:fillRect/>
                      </a:stretch>
                    </p:blipFill>
                    <p:spPr>
                      <a:xfrm>
                        <a:off x="2686109" y="3433702"/>
                        <a:ext cx="7196272" cy="2212295"/>
                      </a:xfrm>
                      <a:prstGeom prst="rect">
                        <a:avLst/>
                      </a:prstGeom>
                      <a:noFill/>
                      <a:ln w="9525" cap="flat" cmpd="sng">
                        <a:noFill/>
                        <a:prstDash val="solid"/>
                        <a:miter/>
                      </a:ln>
                    </p:spPr>
                  </p:pic>
                </p:oleObj>
              </mc:Fallback>
            </mc:AlternateContent>
          </a:graphicData>
        </a:graphic>
      </p:graphicFrame>
      <p:sp>
        <p:nvSpPr>
          <p:cNvPr id="1113" name="矩形"/>
          <p:cNvSpPr/>
          <p:nvPr/>
        </p:nvSpPr>
        <p:spPr>
          <a:xfrm>
            <a:off x="3752792" y="5867310"/>
            <a:ext cx="5012874"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职工个人以股份形式取得的企业量化资产的处理</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11"/>
                                        </p:tgtEl>
                                        <p:attrNameLst>
                                          <p:attrName>style.visibility</p:attrName>
                                        </p:attrNameLst>
                                      </p:cBhvr>
                                      <p:to>
                                        <p:strVal val="visible"/>
                                      </p:to>
                                    </p:set>
                                    <p:anim calcmode="lin" valueType="num">
                                      <p:cBhvr additive="base">
                                        <p:cTn id="13" dur="500"/>
                                        <p:tgtEl>
                                          <p:spTgt spid="1111"/>
                                        </p:tgtEl>
                                        <p:attrNameLst>
                                          <p:attrName>ppt_y</p:attrName>
                                        </p:attrNameLst>
                                      </p:cBhvr>
                                      <p:tavLst>
                                        <p:tav tm="0">
                                          <p:val>
                                            <p:strVal val="#ppt_y+#ppt_h*1.125000"/>
                                          </p:val>
                                        </p:tav>
                                        <p:tav tm="100000">
                                          <p:val>
                                            <p:strVal val="#ppt_y"/>
                                          </p:val>
                                        </p:tav>
                                      </p:tavLst>
                                    </p:anim>
                                    <p:animEffect transition="in" filter="wipe(up)">
                                      <p:cBhvr>
                                        <p:cTn id="14" dur="500"/>
                                        <p:tgtEl>
                                          <p:spTgt spid="1111"/>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112"/>
                                        </p:tgtEl>
                                        <p:attrNameLst>
                                          <p:attrName>style.visibility</p:attrName>
                                        </p:attrNameLst>
                                      </p:cBhvr>
                                      <p:to>
                                        <p:strVal val="visible"/>
                                      </p:to>
                                    </p:set>
                                    <p:animEffect transition="in" filter="checkerboard(across)">
                                      <p:cBhvr>
                                        <p:cTn id="19" dur="500"/>
                                        <p:tgtEl>
                                          <p:spTgt spid="111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113"/>
                                        </p:tgtEl>
                                        <p:attrNameLst>
                                          <p:attrName>style.visibility</p:attrName>
                                        </p:attrNameLst>
                                      </p:cBhvr>
                                      <p:to>
                                        <p:strVal val="visible"/>
                                      </p:to>
                                    </p:set>
                                    <p:anim calcmode="lin" valueType="num">
                                      <p:cBhvr additive="base">
                                        <p:cTn id="24" dur="500"/>
                                        <p:tgtEl>
                                          <p:spTgt spid="1113"/>
                                        </p:tgtEl>
                                        <p:attrNameLst>
                                          <p:attrName>ppt_y</p:attrName>
                                        </p:attrNameLst>
                                      </p:cBhvr>
                                      <p:tavLst>
                                        <p:tav tm="0">
                                          <p:val>
                                            <p:strVal val="#ppt_y+#ppt_h*1.125000"/>
                                          </p:val>
                                        </p:tav>
                                        <p:tav tm="100000">
                                          <p:val>
                                            <p:strVal val="#ppt_y"/>
                                          </p:val>
                                        </p:tav>
                                      </p:tavLst>
                                    </p:anim>
                                    <p:animEffect transition="in" filter="wipe(up)">
                                      <p:cBhvr>
                                        <p:cTn id="25" dur="500"/>
                                        <p:tgtEl>
                                          <p:spTgt spid="1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1" grpId="0"/>
      <p:bldP spid="1111" grpId="1"/>
      <p:bldP spid="1113" grpId="0"/>
      <p:bldP spid="1113" grpId="1"/>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17"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564005" y="1607820"/>
            <a:ext cx="8464550" cy="586740"/>
            <a:chOff x="2463" y="2532"/>
            <a:chExt cx="13330" cy="924"/>
          </a:xfrm>
        </p:grpSpPr>
        <p:sp>
          <p:nvSpPr>
            <p:cNvPr id="1118" name="矩形"/>
            <p:cNvSpPr/>
            <p:nvPr/>
          </p:nvSpPr>
          <p:spPr>
            <a:xfrm>
              <a:off x="2718" y="2532"/>
              <a:ext cx="12899"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考查角度—职工个人以股份形式取得的企业量化资产的处理</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119" name="剪去对角的矩形"/>
            <p:cNvSpPr/>
            <p:nvPr/>
          </p:nvSpPr>
          <p:spPr>
            <a:xfrm>
              <a:off x="2463" y="2532"/>
              <a:ext cx="13331" cy="924"/>
            </a:xfrm>
            <a:prstGeom prst="snip2DiagRect">
              <a:avLst>
                <a:gd name="adj1" fmla="val 0"/>
                <a:gd name="adj2" fmla="val 12893"/>
              </a:avLst>
            </a:prstGeom>
            <a:noFill/>
            <a:ln w="25400" cap="flat" cmpd="sng">
              <a:solidFill>
                <a:srgbClr val="4BACC6"/>
              </a:solidFill>
              <a:prstDash val="solid"/>
              <a:round/>
            </a:ln>
          </p:spPr>
          <p:txBody>
            <a:bodyPr rtlCol="0" anchor="ctr"/>
            <a:lstStyle/>
            <a:p>
              <a:pPr algn="ctr"/>
            </a:p>
          </p:txBody>
        </p:sp>
      </p:grpSp>
      <p:sp>
        <p:nvSpPr>
          <p:cNvPr id="1120" name="矩形"/>
          <p:cNvSpPr/>
          <p:nvPr/>
        </p:nvSpPr>
        <p:spPr>
          <a:xfrm>
            <a:off x="1424940" y="2476462"/>
            <a:ext cx="8520128"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判断】集体所有制企业职工个人在企业改制过程中，以股份形式取得的仅作为分红依据，不拥有所有权的企业量化资产，应按“利息、股息、红利所得”计缴个人所得税。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21" name="矩形"/>
          <p:cNvSpPr/>
          <p:nvPr/>
        </p:nvSpPr>
        <p:spPr>
          <a:xfrm>
            <a:off x="1428728" y="3879417"/>
            <a:ext cx="1442735"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20"/>
                                        </p:tgtEl>
                                        <p:attrNameLst>
                                          <p:attrName>style.visibility</p:attrName>
                                        </p:attrNameLst>
                                      </p:cBhvr>
                                      <p:to>
                                        <p:strVal val="visible"/>
                                      </p:to>
                                    </p:set>
                                    <p:anim calcmode="lin" valueType="num">
                                      <p:cBhvr additive="base">
                                        <p:cTn id="13" dur="500"/>
                                        <p:tgtEl>
                                          <p:spTgt spid="1120"/>
                                        </p:tgtEl>
                                        <p:attrNameLst>
                                          <p:attrName>ppt_y</p:attrName>
                                        </p:attrNameLst>
                                      </p:cBhvr>
                                      <p:tavLst>
                                        <p:tav tm="0">
                                          <p:val>
                                            <p:strVal val="#ppt_y+#ppt_h*1.125000"/>
                                          </p:val>
                                        </p:tav>
                                        <p:tav tm="100000">
                                          <p:val>
                                            <p:strVal val="#ppt_y"/>
                                          </p:val>
                                        </p:tav>
                                      </p:tavLst>
                                    </p:anim>
                                    <p:animEffect transition="in" filter="wipe(up)">
                                      <p:cBhvr>
                                        <p:cTn id="14" dur="500"/>
                                        <p:tgtEl>
                                          <p:spTgt spid="112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21"/>
                                        </p:tgtEl>
                                        <p:attrNameLst>
                                          <p:attrName>style.visibility</p:attrName>
                                        </p:attrNameLst>
                                      </p:cBhvr>
                                      <p:to>
                                        <p:strVal val="visible"/>
                                      </p:to>
                                    </p:set>
                                    <p:anim calcmode="lin" valueType="num">
                                      <p:cBhvr additive="base">
                                        <p:cTn id="19" dur="500"/>
                                        <p:tgtEl>
                                          <p:spTgt spid="1121"/>
                                        </p:tgtEl>
                                        <p:attrNameLst>
                                          <p:attrName>ppt_y</p:attrName>
                                        </p:attrNameLst>
                                      </p:cBhvr>
                                      <p:tavLst>
                                        <p:tav tm="0">
                                          <p:val>
                                            <p:strVal val="#ppt_y+#ppt_h*1.125000"/>
                                          </p:val>
                                        </p:tav>
                                        <p:tav tm="100000">
                                          <p:val>
                                            <p:strVal val="#ppt_y"/>
                                          </p:val>
                                        </p:tav>
                                      </p:tavLst>
                                    </p:anim>
                                    <p:animEffect transition="in" filter="wipe(up)">
                                      <p:cBhvr>
                                        <p:cTn id="20" dur="500"/>
                                        <p:tgtEl>
                                          <p:spTgt spid="1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 grpId="0"/>
      <p:bldP spid="1120" grpId="1"/>
      <p:bldP spid="1121" grpId="0"/>
      <p:bldP spid="1121" grpId="1"/>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25"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762760" y="1511300"/>
            <a:ext cx="3332480" cy="601980"/>
            <a:chOff x="2776" y="2380"/>
            <a:chExt cx="5248" cy="948"/>
          </a:xfrm>
        </p:grpSpPr>
        <p:sp>
          <p:nvSpPr>
            <p:cNvPr id="1126" name="圆角矩形"/>
            <p:cNvSpPr/>
            <p:nvPr/>
          </p:nvSpPr>
          <p:spPr>
            <a:xfrm>
              <a:off x="2776" y="2391"/>
              <a:ext cx="5249" cy="876"/>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27" name="流程图: 离页连接符"/>
            <p:cNvSpPr/>
            <p:nvPr/>
          </p:nvSpPr>
          <p:spPr>
            <a:xfrm>
              <a:off x="3286" y="2380"/>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（九）</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28" name="矩形"/>
            <p:cNvSpPr/>
            <p:nvPr/>
          </p:nvSpPr>
          <p:spPr>
            <a:xfrm>
              <a:off x="4975" y="2448"/>
              <a:ext cx="254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偶然所得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129" name="矩形"/>
          <p:cNvSpPr/>
          <p:nvPr/>
        </p:nvSpPr>
        <p:spPr>
          <a:xfrm>
            <a:off x="1565011" y="2266355"/>
            <a:ext cx="9248501" cy="36918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偶然所得是指个人得奖、中奖、中彩以及其他偶然性质的所得。包括：</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（1）企业对累积消费达到一定额度的顾客，给予额外抽奖机会，个人的获奖所得。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（2）个人取得单张有奖发票超过800元的奖金所得。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（3）个人为单位或他人提供担保获得的收入。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（4）房屋产权所有人将房屋产权无偿赠与他人的，受赠人因无偿受赠房屋取得的受赠收入。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企业在业务宣传、广告等活动中，随机向本单位以外的个人赠送礼品（包括网络红包），以及企业在年会、座谈会、庆典以及其他活动中向本单位以外的个人赠送礼品，个人取得的礼品收入。但企业赠送的具有价格折扣或折让性质的消费券、代金券、抵用券、优惠券等礼品除外。</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129"/>
                                        </p:tgtEl>
                                        <p:attrNameLst>
                                          <p:attrName>style.visibility</p:attrName>
                                        </p:attrNameLst>
                                      </p:cBhvr>
                                      <p:to>
                                        <p:strVal val="visible"/>
                                      </p:to>
                                    </p:set>
                                    <p:animEffect transition="in" filter="checkerboard(across)">
                                      <p:cBhvr>
                                        <p:cTn id="13" dur="500"/>
                                        <p:tgtEl>
                                          <p:spTgt spid="1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 grpId="0"/>
      <p:bldP spid="1129" grpId="1"/>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630555" y="1756410"/>
            <a:ext cx="11023600" cy="2988945"/>
            <a:chOff x="993" y="2766"/>
            <a:chExt cx="17360" cy="4707"/>
          </a:xfrm>
        </p:grpSpPr>
        <p:sp>
          <p:nvSpPr>
            <p:cNvPr id="1133" name="矩形"/>
            <p:cNvSpPr/>
            <p:nvPr/>
          </p:nvSpPr>
          <p:spPr>
            <a:xfrm>
              <a:off x="1352" y="3849"/>
              <a:ext cx="16758" cy="3294"/>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企业在销售商品（产品）和提供服务过程中向个人赠送礼品，属于下列情形之一的，不征收个人所得税：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（1）企业通过价格折扣、折让方式向个人销售商品（产品）和提供服务。</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（2）企业在向个人销售商品（产品）和提供服务的同时给予赠品，如通信企业对个人购买手机赠话费、入网费，或者购话费赠手机等。</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（3）企业对累积消费达到一定额度的个人按消费积分反馈礼品。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34" name="矩形"/>
            <p:cNvSpPr/>
            <p:nvPr/>
          </p:nvSpPr>
          <p:spPr>
            <a:xfrm>
              <a:off x="1356" y="2766"/>
              <a:ext cx="1447" cy="774"/>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135" name="剪去对角的矩形"/>
            <p:cNvSpPr/>
            <p:nvPr/>
          </p:nvSpPr>
          <p:spPr>
            <a:xfrm>
              <a:off x="993" y="3539"/>
              <a:ext cx="17360" cy="3935"/>
            </a:xfrm>
            <a:prstGeom prst="snip2DiagRect">
              <a:avLst>
                <a:gd name="adj1" fmla="val 0"/>
                <a:gd name="adj2" fmla="val 11638"/>
              </a:avLst>
            </a:prstGeom>
            <a:noFill/>
            <a:ln w="25400" cap="flat" cmpd="sng">
              <a:solidFill>
                <a:srgbClr val="00AAB7"/>
              </a:solidFill>
              <a:prstDash val="sysDash"/>
              <a:round/>
            </a:ln>
          </p:spPr>
          <p:txBody>
            <a:bodyPr rtlCol="0" anchor="ctr"/>
            <a:lstStyle/>
            <a:p>
              <a:pPr algn="ctr"/>
            </a:p>
          </p:txBody>
        </p:sp>
      </p:grpSp>
      <p:sp>
        <p:nvSpPr>
          <p:cNvPr id="1136" name="矩形"/>
          <p:cNvSpPr/>
          <p:nvPr/>
        </p:nvSpPr>
        <p:spPr>
          <a:xfrm>
            <a:off x="1424940" y="304800"/>
            <a:ext cx="5694045"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考点２：个人所得税应税所得项目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40" name="矩形"/>
          <p:cNvSpPr/>
          <p:nvPr/>
        </p:nvSpPr>
        <p:spPr>
          <a:xfrm>
            <a:off x="1424940" y="304800"/>
            <a:ext cx="9108428"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078865" y="1438275"/>
            <a:ext cx="10274300" cy="601980"/>
            <a:chOff x="1699" y="2265"/>
            <a:chExt cx="16180" cy="948"/>
          </a:xfrm>
        </p:grpSpPr>
        <p:sp>
          <p:nvSpPr>
            <p:cNvPr id="1141" name="圆角矩形"/>
            <p:cNvSpPr/>
            <p:nvPr/>
          </p:nvSpPr>
          <p:spPr>
            <a:xfrm>
              <a:off x="1699" y="2276"/>
              <a:ext cx="16181" cy="876"/>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42" name="流程图: 离页连接符"/>
            <p:cNvSpPr/>
            <p:nvPr/>
          </p:nvSpPr>
          <p:spPr>
            <a:xfrm>
              <a:off x="2209" y="2265"/>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43" name="矩形"/>
            <p:cNvSpPr/>
            <p:nvPr/>
          </p:nvSpPr>
          <p:spPr>
            <a:xfrm>
              <a:off x="3898" y="2333"/>
              <a:ext cx="13695" cy="714"/>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工资、薪金所得，劳务报酬所得，稿酬所得，特许权使用费所得</a:t>
              </a:r>
              <a:endPar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144" name="矩形"/>
          <p:cNvSpPr/>
          <p:nvPr/>
        </p:nvSpPr>
        <p:spPr>
          <a:xfrm>
            <a:off x="1078947" y="2266355"/>
            <a:ext cx="10252828"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居民个人取得工资、薪金所得，劳务报酬所得，稿酬所得和特许权使用费所得（以下称综合所得），按纳税年度合并计算个人所得税，按月或按次预缴税款，年终汇算清缴；非居民个人取得这四项所得，不合并计算，按月或者按次“分项”计算个人所得税，不办理汇算清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45" name="矩形"/>
          <p:cNvSpPr/>
          <p:nvPr/>
        </p:nvSpPr>
        <p:spPr>
          <a:xfrm>
            <a:off x="1040848" y="3724218"/>
            <a:ext cx="10308857"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．居民个人　（1）应纳税所得额。</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居民个人的综合所得，按年计征，以每一纳税年度的收入额减除费用6万元以及专项扣除、专项附加扣除和依法确定的其他扣除后的余额，为应纳税所得额。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应纳税所得额=每一纳税年度的收入额−6万元−专项扣除−专项附加扣除−依法确定的其他扣除</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144"/>
                                        </p:tgtEl>
                                        <p:attrNameLst>
                                          <p:attrName>style.visibility</p:attrName>
                                        </p:attrNameLst>
                                      </p:cBhvr>
                                      <p:to>
                                        <p:strVal val="visible"/>
                                      </p:to>
                                    </p:set>
                                    <p:anim calcmode="lin" valueType="num">
                                      <p:cBhvr additive="base">
                                        <p:cTn id="12" dur="500"/>
                                        <p:tgtEl>
                                          <p:spTgt spid="1144"/>
                                        </p:tgtEl>
                                        <p:attrNameLst>
                                          <p:attrName>ppt_y</p:attrName>
                                        </p:attrNameLst>
                                      </p:cBhvr>
                                      <p:tavLst>
                                        <p:tav tm="0">
                                          <p:val>
                                            <p:strVal val="#ppt_y+#ppt_h*1.125000"/>
                                          </p:val>
                                        </p:tav>
                                        <p:tav tm="100000">
                                          <p:val>
                                            <p:strVal val="#ppt_y"/>
                                          </p:val>
                                        </p:tav>
                                      </p:tavLst>
                                    </p:anim>
                                    <p:animEffect transition="in" filter="wipe(up)">
                                      <p:cBhvr>
                                        <p:cTn id="13" dur="500"/>
                                        <p:tgtEl>
                                          <p:spTgt spid="1144"/>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145"/>
                                        </p:tgtEl>
                                        <p:attrNameLst>
                                          <p:attrName>style.visibility</p:attrName>
                                        </p:attrNameLst>
                                      </p:cBhvr>
                                      <p:to>
                                        <p:strVal val="visible"/>
                                      </p:to>
                                    </p:set>
                                    <p:anim calcmode="lin" valueType="num">
                                      <p:cBhvr additive="base">
                                        <p:cTn id="17" dur="500"/>
                                        <p:tgtEl>
                                          <p:spTgt spid="1145"/>
                                        </p:tgtEl>
                                        <p:attrNameLst>
                                          <p:attrName>ppt_y</p:attrName>
                                        </p:attrNameLst>
                                      </p:cBhvr>
                                      <p:tavLst>
                                        <p:tav tm="0">
                                          <p:val>
                                            <p:strVal val="#ppt_y+#ppt_h*1.125000"/>
                                          </p:val>
                                        </p:tav>
                                        <p:tav tm="100000">
                                          <p:val>
                                            <p:strVal val="#ppt_y"/>
                                          </p:val>
                                        </p:tav>
                                      </p:tavLst>
                                    </p:anim>
                                    <p:animEffect transition="in" filter="wipe(up)">
                                      <p:cBhvr>
                                        <p:cTn id="18" dur="500"/>
                                        <p:tgtEl>
                                          <p:spTgt spid="1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 grpId="0"/>
      <p:bldP spid="1144" grpId="1"/>
      <p:bldP spid="1145" grpId="0"/>
      <p:bldP spid="1145" grpId="1"/>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49"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50" name="矩形"/>
          <p:cNvSpPr/>
          <p:nvPr/>
        </p:nvSpPr>
        <p:spPr>
          <a:xfrm>
            <a:off x="1266801" y="1257515"/>
            <a:ext cx="2286024" cy="369332"/>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rPr>
              <a:t>①　收入</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额的确定</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151" name="表格"/>
          <p:cNvGraphicFramePr>
            <a:graphicFrameLocks noGrp="1"/>
          </p:cNvGraphicFramePr>
          <p:nvPr>
            <p:custDataLst>
              <p:tags r:id="rId2"/>
            </p:custDataLst>
          </p:nvPr>
        </p:nvGraphicFramePr>
        <p:xfrm>
          <a:off x="689363" y="1879533"/>
          <a:ext cx="10818279" cy="2880360"/>
        </p:xfrm>
        <a:graphic>
          <a:graphicData uri="http://schemas.openxmlformats.org/drawingml/2006/table">
            <a:tbl>
              <a:tblPr bandRow="1">
                <a:noFill/>
              </a:tblPr>
              <a:tblGrid>
                <a:gridCol w="2507577"/>
                <a:gridCol w="3712083"/>
                <a:gridCol w="4598619"/>
              </a:tblGrid>
              <a:tr h="316052">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所得项目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gridSpan="2">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收入额</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316052">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工资、薪金所得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gridSpan="2">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税前工资收入全额</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316052">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劳务报酬所得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劳务报酬收入×（1−20%）</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rowSpan="3">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劳务报酬所得、稿酬所得、特许权使用费所得以收入减除20%的费用后的余额为收入额。稿酬所得的收入额减按70%计算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16052">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稿酬所得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稿酬收入×（1−20%）×70%</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81127">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特许权使用费所得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特许权使用费收入×（1−20%）</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81127">
                <a:tc gridSpan="3">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收入额=税前工资收入+劳务报酬收入×（1−20%）+稿酬收入×（1−20%）×70%+特许权使用费收入×（1−20%）</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
        <p:nvSpPr>
          <p:cNvPr id="1152" name="矩形"/>
          <p:cNvSpPr/>
          <p:nvPr/>
        </p:nvSpPr>
        <p:spPr>
          <a:xfrm>
            <a:off x="4638604" y="1447778"/>
            <a:ext cx="2962230"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居民个人综合所得的收入额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53" name="矩形"/>
          <p:cNvSpPr/>
          <p:nvPr/>
        </p:nvSpPr>
        <p:spPr>
          <a:xfrm>
            <a:off x="1158670" y="4833583"/>
            <a:ext cx="10071693" cy="16916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② 专项扣除，包括居民个人按规定缴纳的基本养老保险、基本医疗保险、失业保险等社会保险费和住房公积金等。</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【提示】企事业单位和个人超过规定的比例和标准缴付的基本养老保险费、基本医疗保险费、失业保险费和住房公积金，应将超过部分并入个人当期的工资、薪金收入，计征个人所得税。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50"/>
                                        </p:tgtEl>
                                        <p:attrNameLst>
                                          <p:attrName>style.visibility</p:attrName>
                                        </p:attrNameLst>
                                      </p:cBhvr>
                                      <p:to>
                                        <p:strVal val="visible"/>
                                      </p:to>
                                    </p:set>
                                    <p:anim calcmode="lin" valueType="num">
                                      <p:cBhvr additive="base">
                                        <p:cTn id="7" dur="500"/>
                                        <p:tgtEl>
                                          <p:spTgt spid="1150"/>
                                        </p:tgtEl>
                                        <p:attrNameLst>
                                          <p:attrName>ppt_y</p:attrName>
                                        </p:attrNameLst>
                                      </p:cBhvr>
                                      <p:tavLst>
                                        <p:tav tm="0">
                                          <p:val>
                                            <p:strVal val="#ppt_y+#ppt_h*1.125000"/>
                                          </p:val>
                                        </p:tav>
                                        <p:tav tm="100000">
                                          <p:val>
                                            <p:strVal val="#ppt_y"/>
                                          </p:val>
                                        </p:tav>
                                      </p:tavLst>
                                    </p:anim>
                                    <p:animEffect transition="in" filter="wipe(up)">
                                      <p:cBhvr>
                                        <p:cTn id="8" dur="500"/>
                                        <p:tgtEl>
                                          <p:spTgt spid="115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52"/>
                                        </p:tgtEl>
                                        <p:attrNameLst>
                                          <p:attrName>style.visibility</p:attrName>
                                        </p:attrNameLst>
                                      </p:cBhvr>
                                      <p:to>
                                        <p:strVal val="visible"/>
                                      </p:to>
                                    </p:set>
                                    <p:anim calcmode="lin" valueType="num">
                                      <p:cBhvr additive="base">
                                        <p:cTn id="13" dur="500"/>
                                        <p:tgtEl>
                                          <p:spTgt spid="1152"/>
                                        </p:tgtEl>
                                        <p:attrNameLst>
                                          <p:attrName>ppt_y</p:attrName>
                                        </p:attrNameLst>
                                      </p:cBhvr>
                                      <p:tavLst>
                                        <p:tav tm="0">
                                          <p:val>
                                            <p:strVal val="#ppt_y+#ppt_h*1.125000"/>
                                          </p:val>
                                        </p:tav>
                                        <p:tav tm="100000">
                                          <p:val>
                                            <p:strVal val="#ppt_y"/>
                                          </p:val>
                                        </p:tav>
                                      </p:tavLst>
                                    </p:anim>
                                    <p:animEffect transition="in" filter="wipe(up)">
                                      <p:cBhvr>
                                        <p:cTn id="14" dur="500"/>
                                        <p:tgtEl>
                                          <p:spTgt spid="1152"/>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151"/>
                                        </p:tgtEl>
                                        <p:attrNameLst>
                                          <p:attrName>style.visibility</p:attrName>
                                        </p:attrNameLst>
                                      </p:cBhvr>
                                      <p:to>
                                        <p:strVal val="visible"/>
                                      </p:to>
                                    </p:set>
                                    <p:animEffect transition="in" filter="checkerboard(across)">
                                      <p:cBhvr>
                                        <p:cTn id="19" dur="500"/>
                                        <p:tgtEl>
                                          <p:spTgt spid="115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153"/>
                                        </p:tgtEl>
                                        <p:attrNameLst>
                                          <p:attrName>style.visibility</p:attrName>
                                        </p:attrNameLst>
                                      </p:cBhvr>
                                      <p:to>
                                        <p:strVal val="visible"/>
                                      </p:to>
                                    </p:set>
                                    <p:anim calcmode="lin" valueType="num">
                                      <p:cBhvr additive="base">
                                        <p:cTn id="24" dur="500"/>
                                        <p:tgtEl>
                                          <p:spTgt spid="1153"/>
                                        </p:tgtEl>
                                        <p:attrNameLst>
                                          <p:attrName>ppt_y</p:attrName>
                                        </p:attrNameLst>
                                      </p:cBhvr>
                                      <p:tavLst>
                                        <p:tav tm="0">
                                          <p:val>
                                            <p:strVal val="#ppt_y+#ppt_h*1.125000"/>
                                          </p:val>
                                        </p:tav>
                                        <p:tav tm="100000">
                                          <p:val>
                                            <p:strVal val="#ppt_y"/>
                                          </p:val>
                                        </p:tav>
                                      </p:tavLst>
                                    </p:anim>
                                    <p:animEffect transition="in" filter="wipe(up)">
                                      <p:cBhvr>
                                        <p:cTn id="25" dur="500"/>
                                        <p:tgtEl>
                                          <p:spTgt spid="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0" grpId="0"/>
      <p:bldP spid="1150" grpId="1"/>
      <p:bldP spid="1152" grpId="0"/>
      <p:bldP spid="1152" grpId="1"/>
      <p:bldP spid="1153" grpId="0"/>
      <p:bldP spid="1153" grpId="1"/>
    </p:bld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57"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158" name="表格"/>
          <p:cNvGraphicFramePr>
            <a:graphicFrameLocks noGrp="1"/>
          </p:cNvGraphicFramePr>
          <p:nvPr>
            <p:custDataLst>
              <p:tags r:id="rId2"/>
            </p:custDataLst>
          </p:nvPr>
        </p:nvGraphicFramePr>
        <p:xfrm>
          <a:off x="482617" y="1421780"/>
          <a:ext cx="11280482" cy="4937760"/>
        </p:xfrm>
        <a:graphic>
          <a:graphicData uri="http://schemas.openxmlformats.org/drawingml/2006/table">
            <a:tbl>
              <a:tblPr bandRow="1">
                <a:noFill/>
              </a:tblPr>
              <a:tblGrid>
                <a:gridCol w="1305941"/>
                <a:gridCol w="3260293"/>
                <a:gridCol w="6714248"/>
              </a:tblGrid>
              <a:tr h="346557">
                <a:tc>
                  <a:txBody>
                    <a:bodyPr/>
                    <a:lstStyle/>
                    <a:p>
                      <a:pPr marL="0" indent="0" algn="ctr">
                        <a:lnSpc>
                          <a:spcPct val="150000"/>
                        </a:lnSpc>
                        <a:spcBef>
                          <a:spcPts val="200"/>
                        </a:spcBef>
                        <a:spcAft>
                          <a:spcPts val="200"/>
                        </a:spcAft>
                        <a:buNone/>
                      </a:pPr>
                      <a:r>
                        <a:rPr lang="zh-CN" altLang="en-US" sz="1800" b="1" i="0" u="none" strike="noStrike" kern="0" cap="none" spc="0" baseline="0">
                          <a:solidFill>
                            <a:schemeClr val="bg1"/>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chemeClr val="bg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gridSpan="2">
                  <a:txBody>
                    <a:bodyPr/>
                    <a:lstStyle/>
                    <a:p>
                      <a:pPr marL="0" indent="0" algn="ctr">
                        <a:lnSpc>
                          <a:spcPct val="150000"/>
                        </a:lnSpc>
                        <a:spcBef>
                          <a:spcPts val="200"/>
                        </a:spcBef>
                        <a:spcAft>
                          <a:spcPts val="200"/>
                        </a:spcAft>
                        <a:buNone/>
                      </a:pPr>
                      <a:r>
                        <a:rPr lang="zh-CN" altLang="en-US" sz="1800" b="1" i="0" u="none" strike="noStrike" kern="0" cap="none" spc="0" baseline="0">
                          <a:solidFill>
                            <a:schemeClr val="bg1"/>
                          </a:solidFill>
                          <a:latin typeface="微软雅黑" panose="020B0503020204020204" charset="-122"/>
                          <a:ea typeface="微软雅黑" panose="020B0503020204020204" charset="-122"/>
                          <a:cs typeface="Times New Roman" panose="02020603050405020304" charset="0"/>
                        </a:rPr>
                        <a:t>扣除规定</a:t>
                      </a:r>
                      <a:endParaRPr lang="zh-CN" altLang="en-US" sz="1800" b="1" i="0" u="none" strike="noStrike" kern="0" cap="none" spc="0" baseline="0">
                        <a:solidFill>
                          <a:schemeClr val="bg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657479">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子女教育</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年满3岁至博士研究生：每个子女每月1 000元</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父母可以选择由其中一方按扣除标准的100%扣除，也可以选择由双方分别按扣除标准的50%扣除，具体扣除方式在一个纳税年度内不能变更</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606653">
                <a:tc rowSpan="2">
                  <a:txBody>
                    <a:bodyPr/>
                    <a:lstStyle/>
                    <a:p>
                      <a:pPr marL="0" indent="0" algn="ctr">
                        <a:lnSpc>
                          <a:spcPct val="150000"/>
                        </a:lnSpc>
                        <a:spcBef>
                          <a:spcPts val="200"/>
                        </a:spcBef>
                        <a:spcAft>
                          <a:spcPts val="200"/>
                        </a:spcAft>
                        <a:buNone/>
                      </a:pPr>
                      <a:r>
                        <a:rPr lang="zh-CN" altLang="en-US" sz="1800" b="0" i="0" u="none" strike="noStrike" kern="0" cap="none" spc="0" baseline="0">
                          <a:solidFill>
                            <a:srgbClr val="2F2F2F"/>
                          </a:solidFill>
                          <a:latin typeface="微软雅黑" panose="020B0503020204020204" charset="-122"/>
                          <a:ea typeface="微软雅黑" panose="020B0503020204020204" charset="-122"/>
                          <a:cs typeface="Arial" panose="020B0604020202020204" pitchFamily="34" charset="0"/>
                        </a:rPr>
                        <a:t>继续教育</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0" cap="none" spc="0" baseline="0">
                          <a:solidFill>
                            <a:srgbClr val="2F2F2F"/>
                          </a:solidFill>
                          <a:latin typeface="微软雅黑" panose="020B0503020204020204" charset="-122"/>
                          <a:ea typeface="微软雅黑" panose="020B0503020204020204" charset="-122"/>
                          <a:cs typeface="Arial" panose="020B0604020202020204" pitchFamily="34" charset="0"/>
                        </a:rPr>
                        <a:t>学历教育：教育期间每月400元</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rowSpan="2">
                  <a:txBody>
                    <a:bodyPr/>
                    <a:lstStyle/>
                    <a:p>
                      <a:pPr marL="0" indent="0" algn="l">
                        <a:lnSpc>
                          <a:spcPct val="150000"/>
                        </a:lnSpc>
                        <a:spcBef>
                          <a:spcPts val="200"/>
                        </a:spcBef>
                        <a:spcAft>
                          <a:spcPts val="200"/>
                        </a:spcAft>
                        <a:buNone/>
                      </a:pPr>
                      <a:r>
                        <a:rPr lang="en-US" altLang="zh-CN" sz="1800" b="0" i="0" u="none" strike="noStrike" kern="0" cap="none" spc="0" baseline="0">
                          <a:solidFill>
                            <a:srgbClr val="2F2F2F"/>
                          </a:solidFill>
                          <a:latin typeface="微软雅黑" panose="020B0503020204020204" charset="-122"/>
                          <a:ea typeface="微软雅黑" panose="020B0503020204020204" charset="-122"/>
                          <a:cs typeface="Arial" panose="020B0604020202020204" pitchFamily="34" charset="0"/>
                        </a:rPr>
                        <a:t>a. </a:t>
                      </a:r>
                      <a:r>
                        <a:rPr lang="zh-CN" altLang="en-US" sz="1800" b="0" i="0" u="none" strike="noStrike" kern="0" cap="none" spc="-20" baseline="0">
                          <a:solidFill>
                            <a:srgbClr val="2F2F2F"/>
                          </a:solidFill>
                          <a:latin typeface="微软雅黑" panose="020B0503020204020204" charset="-122"/>
                          <a:ea typeface="微软雅黑" panose="020B0503020204020204" charset="-122"/>
                          <a:cs typeface="Arial" panose="020B0604020202020204" pitchFamily="34" charset="0"/>
                        </a:rPr>
                        <a:t>同一学历（学位）继续教育的扣除期限</a:t>
                      </a:r>
                      <a:r>
                        <a:rPr lang="zh-CN" altLang="en-US" sz="1800" b="0" i="0" u="none" strike="noStrike" kern="100" cap="none" spc="-20" baseline="0">
                          <a:solidFill>
                            <a:srgbClr val="2F2F2F"/>
                          </a:solidFill>
                          <a:latin typeface="微软雅黑" panose="020B0503020204020204" charset="-122"/>
                          <a:ea typeface="微软雅黑" panose="020B0503020204020204" charset="-122"/>
                          <a:cs typeface="Times New Roman" panose="02020603050405020304" charset="0"/>
                        </a:rPr>
                        <a:t>不能超过48个月</a:t>
                      </a:r>
                      <a:b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0" cap="none" spc="0" baseline="0">
                          <a:solidFill>
                            <a:srgbClr val="2F2F2F"/>
                          </a:solidFill>
                          <a:latin typeface="微软雅黑" panose="020B0503020204020204" charset="-122"/>
                          <a:ea typeface="微软雅黑" panose="020B0503020204020204" charset="-122"/>
                          <a:cs typeface="Arial" panose="020B0604020202020204" pitchFamily="34" charset="0"/>
                        </a:rPr>
                        <a:t>b. 个人接受本科及以下学历（学位）继续教育，符合扣除条件的，可以选择由其父母按子女教育扣除，也可以选择由本人按继续教育扣除，但不得同时扣除</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581240">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0" cap="none" spc="0" baseline="0">
                          <a:solidFill>
                            <a:srgbClr val="2F2F2F"/>
                          </a:solidFill>
                          <a:latin typeface="微软雅黑" panose="020B0503020204020204" charset="-122"/>
                          <a:ea typeface="微软雅黑" panose="020B0503020204020204" charset="-122"/>
                          <a:cs typeface="Arial" panose="020B0604020202020204" pitchFamily="34" charset="0"/>
                        </a:rPr>
                        <a:t>职业资格继续教育：</a:t>
                      </a:r>
                      <a:r>
                        <a:rPr lang="zh-CN" altLang="en-US" sz="1800" b="0" i="0" u="none" strike="noStrike" kern="100" cap="none" spc="-10" baseline="0">
                          <a:solidFill>
                            <a:srgbClr val="2F2F2F"/>
                          </a:solidFill>
                          <a:latin typeface="微软雅黑" panose="020B0503020204020204" charset="-122"/>
                          <a:ea typeface="微软雅黑" panose="020B0503020204020204" charset="-122"/>
                          <a:cs typeface="Times New Roman" panose="02020603050405020304" charset="0"/>
                        </a:rPr>
                        <a:t>取得证书当年</a:t>
                      </a:r>
                      <a:r>
                        <a:rPr lang="en-US" altLang="zh-CN" sz="1800" b="0" i="0" u="none" strike="noStrike" kern="0" cap="none" spc="-10" baseline="0">
                          <a:solidFill>
                            <a:srgbClr val="2F2F2F"/>
                          </a:solidFill>
                          <a:latin typeface="微软雅黑" panose="020B0503020204020204" charset="-122"/>
                          <a:ea typeface="微软雅黑" panose="020B0503020204020204" charset="-122"/>
                          <a:cs typeface="Arial" panose="020B0604020202020204" pitchFamily="34" charset="0"/>
                        </a:rPr>
                        <a:t>3 600元</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581240">
                <a:tc>
                  <a:txBody>
                    <a:bodyPr/>
                    <a:lstStyle/>
                    <a:p>
                      <a:pPr marL="0" indent="0" algn="ctr">
                        <a:lnSpc>
                          <a:spcPct val="150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大病医疗</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300"/>
                        </a:spcBef>
                        <a:spcAft>
                          <a:spcPts val="3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扣除医保报销后个人负担累计超过15 000元的部分，</a:t>
                      </a:r>
                      <a:r>
                        <a:rPr lang="zh-CN" altLang="en-US" sz="1800" b="0" i="0" u="none" strike="noStrike" kern="100" cap="none" spc="30" baseline="0">
                          <a:solidFill>
                            <a:srgbClr val="2F2F2F"/>
                          </a:solidFill>
                          <a:latin typeface="微软雅黑" panose="020B0503020204020204" charset="-122"/>
                          <a:ea typeface="微软雅黑" panose="020B0503020204020204" charset="-122"/>
                          <a:cs typeface="Times New Roman" panose="02020603050405020304" charset="0"/>
                        </a:rPr>
                        <a:t>办理年度汇算清缴时，在</a:t>
                      </a:r>
                      <a:r>
                        <a:rPr lang="en-US" altLang="zh-CN"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80 000元</a:t>
                      </a: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限额内据实扣除</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300"/>
                        </a:spcBef>
                        <a:spcAft>
                          <a:spcPts val="300"/>
                        </a:spcAft>
                        <a:buNone/>
                      </a:pPr>
                      <a:r>
                        <a:rPr lang="en-US" altLang="zh-CN"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a. 纳税人发生的医药费用支出可以选择由本人或者其配偶扣除</a:t>
                      </a:r>
                      <a:endParaRPr lang="en-US" altLang="zh-CN"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p>
                      <a:pPr marL="0" indent="12700" algn="just">
                        <a:lnSpc>
                          <a:spcPct val="150000"/>
                        </a:lnSpc>
                        <a:spcBef>
                          <a:spcPts val="300"/>
                        </a:spcBef>
                        <a:spcAft>
                          <a:spcPts val="300"/>
                        </a:spcAft>
                        <a:buNone/>
                      </a:pPr>
                      <a:r>
                        <a:rPr lang="en-US" altLang="zh-CN"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b. 未成年子女发生的医药费用支出可以选择由其父母一方扣除</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58"/>
                                        </p:tgtEl>
                                        <p:attrNameLst>
                                          <p:attrName>style.visibility</p:attrName>
                                        </p:attrNameLst>
                                      </p:cBhvr>
                                      <p:to>
                                        <p:strVal val="visible"/>
                                      </p:to>
                                    </p:set>
                                    <p:animEffect transition="in" filter="checkerboard(across)">
                                      <p:cBhvr>
                                        <p:cTn id="7" dur="500"/>
                                        <p:tgtEl>
                                          <p:spTgt spid="1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60" name="组合"/>
          <p:cNvGrpSpPr/>
          <p:nvPr/>
        </p:nvGrpSpPr>
        <p:grpSpPr>
          <a:xfrm>
            <a:off x="1175355" y="1503230"/>
            <a:ext cx="3030220" cy="601980"/>
            <a:chOff x="1175355" y="1503230"/>
            <a:chExt cx="3030220" cy="601980"/>
          </a:xfrm>
        </p:grpSpPr>
        <p:sp>
          <p:nvSpPr>
            <p:cNvPr id="157" name="圆角矩形"/>
            <p:cNvSpPr/>
            <p:nvPr/>
          </p:nvSpPr>
          <p:spPr>
            <a:xfrm>
              <a:off x="1175355" y="1510214"/>
              <a:ext cx="3030220"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58" name="流程图: 离页连接符"/>
            <p:cNvSpPr/>
            <p:nvPr/>
          </p:nvSpPr>
          <p:spPr>
            <a:xfrm>
              <a:off x="1499205" y="150323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59" name="矩形"/>
            <p:cNvSpPr/>
            <p:nvPr/>
          </p:nvSpPr>
          <p:spPr>
            <a:xfrm>
              <a:off x="2632681" y="1545775"/>
              <a:ext cx="1259203" cy="52006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纳税人</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61" name="矩形"/>
          <p:cNvSpPr/>
          <p:nvPr/>
        </p:nvSpPr>
        <p:spPr>
          <a:xfrm>
            <a:off x="1425064" y="305039"/>
            <a:ext cx="400970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考点３：企业所得税税率</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62" name="矩形"/>
          <p:cNvSpPr/>
          <p:nvPr/>
        </p:nvSpPr>
        <p:spPr>
          <a:xfrm>
            <a:off x="4373589" y="1622587"/>
            <a:ext cx="6888151" cy="35813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企业所得税实行比例税率，目前共有两档基本税率和两档优惠税率。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63" name="对象"/>
          <p:cNvGraphicFramePr>
            <a:graphicFrameLocks noChangeAspect="1"/>
          </p:cNvGraphicFramePr>
          <p:nvPr/>
        </p:nvGraphicFramePr>
        <p:xfrm>
          <a:off x="1633948" y="2292424"/>
          <a:ext cx="8957339" cy="4053931"/>
        </p:xfrm>
        <a:graphic>
          <a:graphicData uri="http://schemas.openxmlformats.org/presentationml/2006/ole">
            <mc:AlternateContent xmlns:mc="http://schemas.openxmlformats.org/markup-compatibility/2006">
              <mc:Choice xmlns:v="urn:schemas-microsoft-com:vml" Requires="v">
                <p:oleObj spid="_x0000_s2051" name="package" r:id="rId2" imgW="6344920" imgH="2877185" progId="package">
                  <p:embed/>
                </p:oleObj>
              </mc:Choice>
              <mc:Fallback>
                <p:oleObj name="package" r:id="rId2" imgW="6344920" imgH="2877185" progId="package">
                  <p:embed/>
                  <p:pic>
                    <p:nvPicPr>
                      <p:cNvPr id="0" name="对象"/>
                      <p:cNvPicPr>
                        <a:picLocks noChangeAspect="1"/>
                      </p:cNvPicPr>
                      <p:nvPr/>
                    </p:nvPicPr>
                    <p:blipFill>
                      <a:blip r:embed="rId3" cstate="print"/>
                      <a:stretch>
                        <a:fillRect/>
                      </a:stretch>
                    </p:blipFill>
                    <p:spPr>
                      <a:xfrm>
                        <a:off x="1633948" y="2292424"/>
                        <a:ext cx="8957339" cy="4053931"/>
                      </a:xfrm>
                      <a:prstGeom prst="rect">
                        <a:avLst/>
                      </a:prstGeom>
                      <a:noFill/>
                      <a:ln w="9525" cap="flat" cmpd="sng">
                        <a:noFill/>
                        <a:prstDash val="solid"/>
                        <a:miter/>
                      </a:ln>
                    </p:spPr>
                  </p:pic>
                </p:oleObj>
              </mc:Fallback>
            </mc:AlternateContent>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p:tgtEl>
                                          <p:spTgt spid="160"/>
                                        </p:tgtEl>
                                        <p:attrNameLst>
                                          <p:attrName>ppt_y</p:attrName>
                                        </p:attrNameLst>
                                      </p:cBhvr>
                                      <p:tavLst>
                                        <p:tav tm="0">
                                          <p:val>
                                            <p:strVal val="#ppt_y+#ppt_h*1.125000"/>
                                          </p:val>
                                        </p:tav>
                                        <p:tav tm="100000">
                                          <p:val>
                                            <p:strVal val="#ppt_y"/>
                                          </p:val>
                                        </p:tav>
                                      </p:tavLst>
                                    </p:anim>
                                    <p:animEffect transition="in" filter="wipe(up)">
                                      <p:cBhvr>
                                        <p:cTn id="8" dur="500"/>
                                        <p:tgtEl>
                                          <p:spTgt spid="160"/>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additive="base">
                                        <p:cTn id="12" dur="500"/>
                                        <p:tgtEl>
                                          <p:spTgt spid="162"/>
                                        </p:tgtEl>
                                        <p:attrNameLst>
                                          <p:attrName>ppt_y</p:attrName>
                                        </p:attrNameLst>
                                      </p:cBhvr>
                                      <p:tavLst>
                                        <p:tav tm="0">
                                          <p:val>
                                            <p:strVal val="#ppt_y+#ppt_h*1.125000"/>
                                          </p:val>
                                        </p:tav>
                                        <p:tav tm="100000">
                                          <p:val>
                                            <p:strVal val="#ppt_y"/>
                                          </p:val>
                                        </p:tav>
                                      </p:tavLst>
                                    </p:anim>
                                    <p:animEffect transition="in" filter="wipe(up)">
                                      <p:cBhvr>
                                        <p:cTn id="13" dur="500"/>
                                        <p:tgtEl>
                                          <p:spTgt spid="16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163"/>
                                        </p:tgtEl>
                                        <p:attrNameLst>
                                          <p:attrName>style.visibility</p:attrName>
                                        </p:attrNameLst>
                                      </p:cBhvr>
                                      <p:to>
                                        <p:strVal val="visible"/>
                                      </p:to>
                                    </p:set>
                                    <p:animEffect transition="in" filter="strips(downLeft)">
                                      <p:cBhvr>
                                        <p:cTn id="18"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62" grpId="1"/>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6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163" name="表格"/>
          <p:cNvGraphicFramePr>
            <a:graphicFrameLocks noGrp="1"/>
          </p:cNvGraphicFramePr>
          <p:nvPr>
            <p:custDataLst>
              <p:tags r:id="rId2"/>
            </p:custDataLst>
          </p:nvPr>
        </p:nvGraphicFramePr>
        <p:xfrm>
          <a:off x="434993" y="1072386"/>
          <a:ext cx="11280482" cy="5623380"/>
        </p:xfrm>
        <a:graphic>
          <a:graphicData uri="http://schemas.openxmlformats.org/drawingml/2006/table">
            <a:tbl>
              <a:tblPr bandRow="1">
                <a:noFill/>
              </a:tblPr>
              <a:tblGrid>
                <a:gridCol w="1305941"/>
                <a:gridCol w="3260293"/>
                <a:gridCol w="6714248"/>
              </a:tblGrid>
              <a:tr h="417817">
                <a:tc>
                  <a:txBody>
                    <a:bodyPr/>
                    <a:lstStyle/>
                    <a:p>
                      <a:pPr marL="0" indent="0" algn="ctr">
                        <a:lnSpc>
                          <a:spcPct val="129000"/>
                        </a:lnSpc>
                        <a:spcBef>
                          <a:spcPts val="200"/>
                        </a:spcBef>
                        <a:spcAft>
                          <a:spcPts val="200"/>
                        </a:spcAft>
                        <a:buNone/>
                      </a:pPr>
                      <a:r>
                        <a:rPr lang="zh-CN" altLang="en-US" sz="1800" b="1" i="0" u="none" strike="noStrike" kern="0" cap="none" spc="0" baseline="0">
                          <a:solidFill>
                            <a:schemeClr val="bg1"/>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chemeClr val="bg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gridSpan="2">
                  <a:txBody>
                    <a:bodyPr/>
                    <a:lstStyle/>
                    <a:p>
                      <a:pPr marL="0" indent="0" algn="ctr">
                        <a:lnSpc>
                          <a:spcPct val="129000"/>
                        </a:lnSpc>
                        <a:spcBef>
                          <a:spcPts val="200"/>
                        </a:spcBef>
                        <a:spcAft>
                          <a:spcPts val="200"/>
                        </a:spcAft>
                        <a:buNone/>
                      </a:pPr>
                      <a:r>
                        <a:rPr lang="zh-CN" altLang="en-US" sz="1800" b="1" i="0" u="none" strike="noStrike" kern="0" cap="none" spc="0" baseline="0">
                          <a:solidFill>
                            <a:schemeClr val="bg1"/>
                          </a:solidFill>
                          <a:latin typeface="微软雅黑" panose="020B0503020204020204" charset="-122"/>
                          <a:ea typeface="微软雅黑" panose="020B0503020204020204" charset="-122"/>
                          <a:cs typeface="Times New Roman" panose="02020603050405020304" charset="0"/>
                        </a:rPr>
                        <a:t>扣除规定</a:t>
                      </a:r>
                      <a:endParaRPr lang="zh-CN" altLang="en-US" sz="1800" b="1" i="0" u="none" strike="noStrike" kern="0" cap="none" spc="0" baseline="0">
                        <a:solidFill>
                          <a:schemeClr val="bg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443467">
                <a:tc>
                  <a:txBody>
                    <a:bodyPr/>
                    <a:lstStyle/>
                    <a:p>
                      <a:pPr marL="0" indent="0" algn="ctr">
                        <a:lnSpc>
                          <a:spcPct val="129000"/>
                        </a:lnSpc>
                        <a:spcBef>
                          <a:spcPts val="300"/>
                        </a:spcBef>
                        <a:spcAft>
                          <a:spcPts val="300"/>
                        </a:spcAft>
                        <a:buNone/>
                      </a:pP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住房贷款</a:t>
                      </a:r>
                      <a:b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利息</a:t>
                      </a:r>
                      <a:endPar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9000"/>
                        </a:lnSpc>
                        <a:spcBef>
                          <a:spcPts val="300"/>
                        </a:spcBef>
                        <a:spcAft>
                          <a:spcPts val="300"/>
                        </a:spcAft>
                        <a:buNone/>
                      </a:pP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每月1 000元</a:t>
                      </a:r>
                      <a:endPar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29000"/>
                        </a:lnSpc>
                        <a:spcBef>
                          <a:spcPts val="300"/>
                        </a:spcBef>
                        <a:spcAft>
                          <a:spcPts val="300"/>
                        </a:spcAft>
                        <a:buNone/>
                      </a:pPr>
                      <a:r>
                        <a:rPr lang="en-US" altLang="zh-CN"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a. 扣除期限最长</a:t>
                      </a: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不超过240个月</a:t>
                      </a:r>
                      <a:b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b. </a:t>
                      </a:r>
                      <a:r>
                        <a:rPr lang="zh-CN" altLang="en-US" sz="1800" b="0" i="0" u="none" strike="noStrike" kern="100" cap="none" spc="-5" baseline="0">
                          <a:solidFill>
                            <a:schemeClr val="tx1"/>
                          </a:solidFill>
                          <a:latin typeface="微软雅黑" panose="020B0503020204020204" charset="-122"/>
                          <a:ea typeface="微软雅黑" panose="020B0503020204020204" charset="-122"/>
                          <a:cs typeface="Times New Roman" panose="02020603050405020304" charset="0"/>
                        </a:rPr>
                        <a:t>纳税人只能享受一次首套住房贷款的利息扣除。夫妻双方婚前分别购买住房发生的首套住房贷款，其贷款利息支出，婚后可以选择其中一套住房，由购买方按扣除标准的100%扣除，也可以由夫妻双方对各自购买的住房分别按扣除标准的50%扣除，具体扣除方式在一个纳税年度内不能变更</a:t>
                      </a:r>
                      <a:endPar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644461">
                <a:tc rowSpan="2">
                  <a:txBody>
                    <a:bodyPr/>
                    <a:lstStyle/>
                    <a:p>
                      <a:pPr marL="0" indent="0" algn="ctr">
                        <a:lnSpc>
                          <a:spcPct val="129000"/>
                        </a:lnSpc>
                        <a:spcBef>
                          <a:spcPts val="200"/>
                        </a:spcBef>
                        <a:spcAft>
                          <a:spcPts val="20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Arial" panose="020B0604020202020204" pitchFamily="34" charset="0"/>
                        </a:rPr>
                        <a:t>住房租金</a:t>
                      </a:r>
                      <a:endPar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29000"/>
                        </a:lnSpc>
                        <a:spcBef>
                          <a:spcPts val="200"/>
                        </a:spcBef>
                        <a:spcAft>
                          <a:spcPts val="200"/>
                        </a:spcAft>
                        <a:buNone/>
                      </a:pPr>
                      <a:r>
                        <a:rPr lang="zh-CN" altLang="en-US" sz="1800" b="0" i="0" u="none" strike="noStrike" kern="0" cap="none" spc="-20" baseline="0">
                          <a:solidFill>
                            <a:schemeClr val="tx1"/>
                          </a:solidFill>
                          <a:latin typeface="微软雅黑" panose="020B0503020204020204" charset="-122"/>
                          <a:ea typeface="微软雅黑" panose="020B0503020204020204" charset="-122"/>
                          <a:cs typeface="宋体" panose="02010600030101010101" pitchFamily="2" charset="-122"/>
                        </a:rPr>
                        <a:t>“</a:t>
                      </a:r>
                      <a:r>
                        <a:rPr lang="zh-CN" altLang="en-US" sz="1800" b="0" i="0" u="none" strike="noStrike" kern="0" cap="none" spc="-20" baseline="0">
                          <a:solidFill>
                            <a:schemeClr val="tx1"/>
                          </a:solidFill>
                          <a:latin typeface="微软雅黑" panose="020B0503020204020204" charset="-122"/>
                          <a:ea typeface="微软雅黑" panose="020B0503020204020204" charset="-122"/>
                          <a:cs typeface="Arial" panose="020B0604020202020204" pitchFamily="34" charset="0"/>
                        </a:rPr>
                        <a:t>大</a:t>
                      </a:r>
                      <a:r>
                        <a:rPr lang="zh-CN" altLang="en-US" sz="1800" b="0" i="0" u="none" strike="noStrike" kern="0" cap="none" spc="-20" baseline="0">
                          <a:solidFill>
                            <a:schemeClr val="tx1"/>
                          </a:solidFill>
                          <a:latin typeface="微软雅黑" panose="020B0503020204020204" charset="-122"/>
                          <a:ea typeface="微软雅黑" panose="020B0503020204020204" charset="-122"/>
                          <a:cs typeface="宋体" panose="02010600030101010101" pitchFamily="2" charset="-122"/>
                        </a:rPr>
                        <a:t>”</a:t>
                      </a:r>
                      <a:r>
                        <a:rPr lang="zh-CN" altLang="en-US" sz="1800" b="0" i="0" u="none" strike="noStrike" kern="0" cap="none" spc="-20" baseline="0">
                          <a:solidFill>
                            <a:schemeClr val="tx1"/>
                          </a:solidFill>
                          <a:latin typeface="微软雅黑" panose="020B0503020204020204" charset="-122"/>
                          <a:ea typeface="微软雅黑" panose="020B0503020204020204" charset="-122"/>
                          <a:cs typeface="Arial" panose="020B0604020202020204" pitchFamily="34" charset="0"/>
                        </a:rPr>
                        <a:t>城市：每月1 500元</a:t>
                      </a:r>
                      <a:endPar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rowSpan="2">
                  <a:txBody>
                    <a:bodyPr/>
                    <a:lstStyle/>
                    <a:p>
                      <a:pPr marL="0" indent="0" algn="l">
                        <a:lnSpc>
                          <a:spcPct val="129000"/>
                        </a:lnSpc>
                        <a:spcBef>
                          <a:spcPts val="200"/>
                        </a:spcBef>
                        <a:spcAft>
                          <a:spcPts val="20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Arial" panose="020B0604020202020204" pitchFamily="34" charset="0"/>
                        </a:rPr>
                        <a:t>a. </a:t>
                      </a:r>
                      <a:r>
                        <a:rPr lang="zh-CN" altLang="en-US" sz="1800" b="0" i="0" u="none" strike="noStrike" kern="0" cap="none" spc="5" baseline="0">
                          <a:solidFill>
                            <a:schemeClr val="tx1"/>
                          </a:solidFill>
                          <a:latin typeface="微软雅黑" panose="020B0503020204020204" charset="-122"/>
                          <a:ea typeface="微软雅黑" panose="020B0503020204020204" charset="-122"/>
                          <a:cs typeface="Arial" panose="020B0604020202020204" pitchFamily="34" charset="0"/>
                        </a:rPr>
                        <a:t>住房租金支出由签订租赁住房合同的承租人扣除</a:t>
                      </a:r>
                      <a:br>
                        <a:rPr lang="zh-CN" altLang="en-US" sz="1800" b="0" i="0" u="none" strike="noStrike" kern="0" cap="none" spc="5" baseline="0">
                          <a:solidFill>
                            <a:schemeClr val="tx1"/>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0" cap="none" spc="0" baseline="0">
                          <a:solidFill>
                            <a:schemeClr val="tx1"/>
                          </a:solidFill>
                          <a:latin typeface="微软雅黑" panose="020B0503020204020204" charset="-122"/>
                          <a:ea typeface="微软雅黑" panose="020B0503020204020204" charset="-122"/>
                          <a:cs typeface="Arial" panose="020B0604020202020204" pitchFamily="34" charset="0"/>
                        </a:rPr>
                        <a:t>b. </a:t>
                      </a:r>
                      <a:r>
                        <a:rPr lang="zh-CN" altLang="en-US" sz="1800" b="0" i="0" u="none" strike="noStrike" kern="0" cap="none" spc="5" baseline="0">
                          <a:solidFill>
                            <a:schemeClr val="tx1"/>
                          </a:solidFill>
                          <a:latin typeface="微软雅黑" panose="020B0503020204020204" charset="-122"/>
                          <a:ea typeface="微软雅黑" panose="020B0503020204020204" charset="-122"/>
                          <a:cs typeface="Arial" panose="020B0604020202020204" pitchFamily="34" charset="0"/>
                        </a:rPr>
                        <a:t>夫妻双方主要工作城市相同的，只能由一方扣除住房租金支出</a:t>
                      </a:r>
                      <a:br>
                        <a:rPr lang="zh-CN" altLang="en-US" sz="1800" b="0" i="0" u="none" strike="noStrike" kern="0" cap="none" spc="0" baseline="0">
                          <a:solidFill>
                            <a:schemeClr val="tx1"/>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0" cap="none" spc="0" baseline="0">
                          <a:solidFill>
                            <a:schemeClr val="tx1"/>
                          </a:solidFill>
                          <a:latin typeface="微软雅黑" panose="020B0503020204020204" charset="-122"/>
                          <a:ea typeface="微软雅黑" panose="020B0503020204020204" charset="-122"/>
                          <a:cs typeface="Arial" panose="020B0604020202020204" pitchFamily="34" charset="0"/>
                        </a:rPr>
                        <a:t>c. 纳税人及其配偶在一个纳税年度内</a:t>
                      </a: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不能同时</a:t>
                      </a:r>
                      <a:r>
                        <a:rPr lang="zh-CN" altLang="en-US" sz="1800" b="0" i="0" u="none" strike="noStrike" kern="0" cap="none" spc="0" baseline="0">
                          <a:solidFill>
                            <a:schemeClr val="tx1"/>
                          </a:solidFill>
                          <a:latin typeface="微软雅黑" panose="020B0503020204020204" charset="-122"/>
                          <a:ea typeface="微软雅黑" panose="020B0503020204020204" charset="-122"/>
                          <a:cs typeface="Arial" panose="020B0604020202020204" pitchFamily="34" charset="0"/>
                        </a:rPr>
                        <a:t>分别享受</a:t>
                      </a: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住房贷款利息</a:t>
                      </a:r>
                      <a:r>
                        <a:rPr lang="zh-CN" altLang="en-US" sz="1800" b="0" i="0" u="none" strike="noStrike" kern="0" cap="none" spc="0" baseline="0">
                          <a:solidFill>
                            <a:schemeClr val="tx1"/>
                          </a:solidFill>
                          <a:latin typeface="微软雅黑" panose="020B0503020204020204" charset="-122"/>
                          <a:ea typeface="微软雅黑" panose="020B0503020204020204" charset="-122"/>
                          <a:cs typeface="Arial" panose="020B0604020202020204" pitchFamily="34" charset="0"/>
                        </a:rPr>
                        <a:t>和</a:t>
                      </a: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住房租金</a:t>
                      </a:r>
                      <a:r>
                        <a:rPr lang="zh-CN" altLang="en-US" sz="1800" b="0" i="0" u="none" strike="noStrike" kern="0" cap="none" spc="0" baseline="0">
                          <a:solidFill>
                            <a:schemeClr val="tx1"/>
                          </a:solidFill>
                          <a:latin typeface="微软雅黑" panose="020B0503020204020204" charset="-122"/>
                          <a:ea typeface="微软雅黑" panose="020B0503020204020204" charset="-122"/>
                          <a:cs typeface="Arial" panose="020B0604020202020204" pitchFamily="34" charset="0"/>
                        </a:rPr>
                        <a:t>专项附加扣除</a:t>
                      </a:r>
                      <a:endPar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899718">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29000"/>
                        </a:lnSpc>
                        <a:spcBef>
                          <a:spcPts val="200"/>
                        </a:spcBef>
                        <a:spcAft>
                          <a:spcPts val="200"/>
                        </a:spcAft>
                        <a:buNone/>
                      </a:pPr>
                      <a:r>
                        <a:rPr lang="zh-CN" altLang="en-US" sz="1800" b="0" i="0" u="none" strike="noStrike" kern="0" cap="none" spc="-20" baseline="0">
                          <a:solidFill>
                            <a:schemeClr val="tx1"/>
                          </a:solidFill>
                          <a:latin typeface="微软雅黑" panose="020B0503020204020204" charset="-122"/>
                          <a:ea typeface="微软雅黑" panose="020B0503020204020204" charset="-122"/>
                          <a:cs typeface="宋体" panose="02010600030101010101" pitchFamily="2" charset="-122"/>
                        </a:rPr>
                        <a:t>“</a:t>
                      </a:r>
                      <a:r>
                        <a:rPr lang="zh-CN" altLang="en-US" sz="1800" b="0" i="0" u="none" strike="noStrike" kern="0" cap="none" spc="-20" baseline="0">
                          <a:solidFill>
                            <a:schemeClr val="tx1"/>
                          </a:solidFill>
                          <a:latin typeface="微软雅黑" panose="020B0503020204020204" charset="-122"/>
                          <a:ea typeface="微软雅黑" panose="020B0503020204020204" charset="-122"/>
                          <a:cs typeface="Arial" panose="020B0604020202020204" pitchFamily="34" charset="0"/>
                        </a:rPr>
                        <a:t>中</a:t>
                      </a:r>
                      <a:r>
                        <a:rPr lang="zh-CN" altLang="en-US" sz="1800" b="0" i="0" u="none" strike="noStrike" kern="0" cap="none" spc="-20" baseline="0">
                          <a:solidFill>
                            <a:schemeClr val="tx1"/>
                          </a:solidFill>
                          <a:latin typeface="微软雅黑" panose="020B0503020204020204" charset="-122"/>
                          <a:ea typeface="微软雅黑" panose="020B0503020204020204" charset="-122"/>
                          <a:cs typeface="宋体" panose="02010600030101010101" pitchFamily="2" charset="-122"/>
                        </a:rPr>
                        <a:t>”</a:t>
                      </a:r>
                      <a:r>
                        <a:rPr lang="zh-CN" altLang="en-US" sz="1800" b="0" i="0" u="none" strike="noStrike" kern="0" cap="none" spc="-20" baseline="0">
                          <a:solidFill>
                            <a:schemeClr val="tx1"/>
                          </a:solidFill>
                          <a:latin typeface="微软雅黑" panose="020B0503020204020204" charset="-122"/>
                          <a:ea typeface="微软雅黑" panose="020B0503020204020204" charset="-122"/>
                          <a:cs typeface="Arial" panose="020B0604020202020204" pitchFamily="34" charset="0"/>
                        </a:rPr>
                        <a:t>城市：每月1 100元</a:t>
                      </a:r>
                      <a:endPar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1217917">
                <a:tc>
                  <a:txBody>
                    <a:bodyPr/>
                    <a:lstStyle/>
                    <a:p>
                      <a:pPr marL="0" indent="0" algn="ctr">
                        <a:lnSpc>
                          <a:spcPct val="129000"/>
                        </a:lnSpc>
                        <a:spcBef>
                          <a:spcPts val="300"/>
                        </a:spcBef>
                        <a:spcAft>
                          <a:spcPts val="300"/>
                        </a:spcAft>
                        <a:buNone/>
                      </a:pP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赡养老人</a:t>
                      </a:r>
                      <a:endPar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29000"/>
                        </a:lnSpc>
                        <a:spcBef>
                          <a:spcPts val="300"/>
                        </a:spcBef>
                        <a:spcAft>
                          <a:spcPts val="300"/>
                        </a:spcAft>
                        <a:buNone/>
                      </a:pP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独生子女：每月2 000元</a:t>
                      </a:r>
                      <a:b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  非独生子女：每人分摊的额度不能超过每月1 000元</a:t>
                      </a:r>
                      <a:endPar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29000"/>
                        </a:lnSpc>
                        <a:spcBef>
                          <a:spcPts val="300"/>
                        </a:spcBef>
                        <a:spcAft>
                          <a:spcPts val="300"/>
                        </a:spcAft>
                        <a:buNone/>
                      </a:pP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被赡养人是指年满60岁的父母，以及子女均已去世的年满60岁的祖父母、外祖父母</a:t>
                      </a:r>
                      <a:endPar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63"/>
                                        </p:tgtEl>
                                        <p:attrNameLst>
                                          <p:attrName>style.visibility</p:attrName>
                                        </p:attrNameLst>
                                      </p:cBhvr>
                                      <p:to>
                                        <p:strVal val="visible"/>
                                      </p:to>
                                    </p:set>
                                    <p:animEffect transition="in" filter="strips(downLeft)">
                                      <p:cBhvr>
                                        <p:cTn id="7" dur="500"/>
                                        <p:tgtEl>
                                          <p:spTgt spid="1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67"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68" name="矩形"/>
          <p:cNvSpPr/>
          <p:nvPr/>
        </p:nvSpPr>
        <p:spPr>
          <a:xfrm>
            <a:off x="1355891" y="1650041"/>
            <a:ext cx="9636913"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④ 其他扣除，包括个人缴付符合国家规定的企业年金、职业年金，个人购买符合国家规定的商业健康保险、税收递延型商业养老保险的支出，以及国务院规定可以扣除的其他项目。</a:t>
            </a:r>
            <a:br>
              <a:rPr lang="zh-CN" altLang="en-US" sz="1800" b="1" i="0" u="none" strike="noStrike" kern="100" cap="none" spc="0" baseline="0">
                <a:solidFill>
                  <a:schemeClr val="bg1"/>
                </a:solidFill>
                <a:latin typeface="微软雅黑" panose="020B0503020204020204" charset="-122"/>
                <a:ea typeface="微软雅黑" panose="020B0503020204020204" charset="-122"/>
                <a:cs typeface="Times New Roman" panose="02020603050405020304" charset="0"/>
              </a:rPr>
            </a:b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【提示】专项扣除、专项附加扣除和依法确定的其他扣除，以居民个人一个纳税年度的应纳税所得额为限额；一个纳税年度扣除不完的，不结转以后年度扣除。</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68"/>
                                        </p:tgtEl>
                                        <p:attrNameLst>
                                          <p:attrName>style.visibility</p:attrName>
                                        </p:attrNameLst>
                                      </p:cBhvr>
                                      <p:to>
                                        <p:strVal val="visible"/>
                                      </p:to>
                                    </p:set>
                                    <p:anim calcmode="lin" valueType="num">
                                      <p:cBhvr additive="base">
                                        <p:cTn id="7" dur="500"/>
                                        <p:tgtEl>
                                          <p:spTgt spid="1168"/>
                                        </p:tgtEl>
                                        <p:attrNameLst>
                                          <p:attrName>ppt_y</p:attrName>
                                        </p:attrNameLst>
                                      </p:cBhvr>
                                      <p:tavLst>
                                        <p:tav tm="0">
                                          <p:val>
                                            <p:strVal val="#ppt_y+#ppt_h*1.125000"/>
                                          </p:val>
                                        </p:tav>
                                        <p:tav tm="100000">
                                          <p:val>
                                            <p:strVal val="#ppt_y"/>
                                          </p:val>
                                        </p:tav>
                                      </p:tavLst>
                                    </p:anim>
                                    <p:animEffect transition="in" filter="wipe(up)">
                                      <p:cBhvr>
                                        <p:cTn id="8" dur="500"/>
                                        <p:tgtEl>
                                          <p:spTgt spid="1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 grpId="0"/>
      <p:bldP spid="1168" grpId="1"/>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7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73" name="矩形"/>
          <p:cNvSpPr/>
          <p:nvPr/>
        </p:nvSpPr>
        <p:spPr>
          <a:xfrm>
            <a:off x="1428728" y="1387827"/>
            <a:ext cx="1481955"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（2）税率。</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74" name="矩形"/>
          <p:cNvSpPr/>
          <p:nvPr/>
        </p:nvSpPr>
        <p:spPr>
          <a:xfrm>
            <a:off x="2914605" y="1387827"/>
            <a:ext cx="5866190"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居民个人的综合所得适用3%～45%的七级超额累进税率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75" name="矩形"/>
          <p:cNvSpPr/>
          <p:nvPr/>
        </p:nvSpPr>
        <p:spPr>
          <a:xfrm>
            <a:off x="3467046" y="2003581"/>
            <a:ext cx="4762427"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个人所得税税率表（居民个人综合所得适用）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176" name="表格"/>
          <p:cNvGraphicFramePr>
            <a:graphicFrameLocks noGrp="1"/>
          </p:cNvGraphicFramePr>
          <p:nvPr>
            <p:custDataLst>
              <p:tags r:id="rId2"/>
            </p:custDataLst>
          </p:nvPr>
        </p:nvGraphicFramePr>
        <p:xfrm>
          <a:off x="930285" y="2495287"/>
          <a:ext cx="10047834" cy="3396672"/>
        </p:xfrm>
        <a:graphic>
          <a:graphicData uri="http://schemas.openxmlformats.org/drawingml/2006/table">
            <a:tbl>
              <a:tblPr bandRow="1">
                <a:noFill/>
              </a:tblPr>
              <a:tblGrid>
                <a:gridCol w="1212723"/>
                <a:gridCol w="4662107"/>
                <a:gridCol w="2078482"/>
                <a:gridCol w="2094522"/>
              </a:tblGrid>
              <a:tr h="424584">
                <a:tc>
                  <a:txBody>
                    <a:bodyPr/>
                    <a:lstStyle/>
                    <a:p>
                      <a:pPr marL="0" indent="0" algn="ctr">
                        <a:lnSpc>
                          <a:spcPct val="10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级数</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0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全年应纳税所得额</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0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税率（%）</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0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速算扣除数（元）</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24584">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0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不超过36 000元的部分</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3</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0</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424584">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0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超过36 000元至144 000元的部分</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10</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2 520</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24584">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0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超过144 000元至300 000元的部分</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20</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16 920</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424584">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0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超过300 000元至420 000元的部分</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25</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31 920</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24584">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5</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0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超过420 000元至660 000元的部分</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30</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52 920</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424584">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6</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0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超过660 000元至960 000元的部分</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35</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85 920</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24584">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7</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0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超过960 000元的部分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45</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00000"/>
                        </a:lnSpc>
                        <a:spcBef>
                          <a:spcPts val="100"/>
                        </a:spcBef>
                        <a:spcAft>
                          <a:spcPts val="1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181 920</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73"/>
                                        </p:tgtEl>
                                        <p:attrNameLst>
                                          <p:attrName>style.visibility</p:attrName>
                                        </p:attrNameLst>
                                      </p:cBhvr>
                                      <p:to>
                                        <p:strVal val="visible"/>
                                      </p:to>
                                    </p:set>
                                    <p:anim calcmode="lin" valueType="num">
                                      <p:cBhvr additive="base">
                                        <p:cTn id="7" dur="500"/>
                                        <p:tgtEl>
                                          <p:spTgt spid="1173"/>
                                        </p:tgtEl>
                                        <p:attrNameLst>
                                          <p:attrName>ppt_y</p:attrName>
                                        </p:attrNameLst>
                                      </p:cBhvr>
                                      <p:tavLst>
                                        <p:tav tm="0">
                                          <p:val>
                                            <p:strVal val="#ppt_y+#ppt_h*1.125000"/>
                                          </p:val>
                                        </p:tav>
                                        <p:tav tm="100000">
                                          <p:val>
                                            <p:strVal val="#ppt_y"/>
                                          </p:val>
                                        </p:tav>
                                      </p:tavLst>
                                    </p:anim>
                                    <p:animEffect transition="in" filter="wipe(up)">
                                      <p:cBhvr>
                                        <p:cTn id="8" dur="500"/>
                                        <p:tgtEl>
                                          <p:spTgt spid="117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74"/>
                                        </p:tgtEl>
                                        <p:attrNameLst>
                                          <p:attrName>style.visibility</p:attrName>
                                        </p:attrNameLst>
                                      </p:cBhvr>
                                      <p:to>
                                        <p:strVal val="visible"/>
                                      </p:to>
                                    </p:set>
                                    <p:anim calcmode="lin" valueType="num">
                                      <p:cBhvr additive="base">
                                        <p:cTn id="13" dur="500"/>
                                        <p:tgtEl>
                                          <p:spTgt spid="1174"/>
                                        </p:tgtEl>
                                        <p:attrNameLst>
                                          <p:attrName>ppt_y</p:attrName>
                                        </p:attrNameLst>
                                      </p:cBhvr>
                                      <p:tavLst>
                                        <p:tav tm="0">
                                          <p:val>
                                            <p:strVal val="#ppt_y+#ppt_h*1.125000"/>
                                          </p:val>
                                        </p:tav>
                                        <p:tav tm="100000">
                                          <p:val>
                                            <p:strVal val="#ppt_y"/>
                                          </p:val>
                                        </p:tav>
                                      </p:tavLst>
                                    </p:anim>
                                    <p:animEffect transition="in" filter="wipe(up)">
                                      <p:cBhvr>
                                        <p:cTn id="14" dur="500"/>
                                        <p:tgtEl>
                                          <p:spTgt spid="117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75"/>
                                        </p:tgtEl>
                                        <p:attrNameLst>
                                          <p:attrName>style.visibility</p:attrName>
                                        </p:attrNameLst>
                                      </p:cBhvr>
                                      <p:to>
                                        <p:strVal val="visible"/>
                                      </p:to>
                                    </p:set>
                                    <p:anim calcmode="lin" valueType="num">
                                      <p:cBhvr additive="base">
                                        <p:cTn id="19" dur="500"/>
                                        <p:tgtEl>
                                          <p:spTgt spid="1175"/>
                                        </p:tgtEl>
                                        <p:attrNameLst>
                                          <p:attrName>ppt_y</p:attrName>
                                        </p:attrNameLst>
                                      </p:cBhvr>
                                      <p:tavLst>
                                        <p:tav tm="0">
                                          <p:val>
                                            <p:strVal val="#ppt_y+#ppt_h*1.125000"/>
                                          </p:val>
                                        </p:tav>
                                        <p:tav tm="100000">
                                          <p:val>
                                            <p:strVal val="#ppt_y"/>
                                          </p:val>
                                        </p:tav>
                                      </p:tavLst>
                                    </p:anim>
                                    <p:animEffect transition="in" filter="wipe(up)">
                                      <p:cBhvr>
                                        <p:cTn id="20" dur="500"/>
                                        <p:tgtEl>
                                          <p:spTgt spid="117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176"/>
                                        </p:tgtEl>
                                        <p:attrNameLst>
                                          <p:attrName>style.visibility</p:attrName>
                                        </p:attrNameLst>
                                      </p:cBhvr>
                                      <p:to>
                                        <p:strVal val="visible"/>
                                      </p:to>
                                    </p:set>
                                    <p:animEffect transition="in" filter="strips(downLeft)">
                                      <p:cBhvr>
                                        <p:cTn id="25" dur="500"/>
                                        <p:tgtEl>
                                          <p:spTgt spid="1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 grpId="0"/>
      <p:bldP spid="1173" grpId="1"/>
      <p:bldP spid="1174" grpId="0"/>
      <p:bldP spid="1174" grpId="1"/>
      <p:bldP spid="1175" grpId="0"/>
      <p:bldP spid="1175" grpId="1"/>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80"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81" name="矩形"/>
          <p:cNvSpPr/>
          <p:nvPr/>
        </p:nvSpPr>
        <p:spPr>
          <a:xfrm>
            <a:off x="1428728" y="1610820"/>
            <a:ext cx="2532491"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（3）应纳税额的计算。</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82" name="矩形"/>
          <p:cNvSpPr/>
          <p:nvPr/>
        </p:nvSpPr>
        <p:spPr>
          <a:xfrm>
            <a:off x="4076638" y="1089195"/>
            <a:ext cx="6670760"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应纳税额=应纳税所得额×税率−速算扣除数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=（每一纳税年度的收入额−6万元−专项扣除−专项附加扣除−依法确定的其他扣除）×税率−速算扣除数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681990" y="2380615"/>
            <a:ext cx="10798810" cy="4119880"/>
            <a:chOff x="1074" y="3749"/>
            <a:chExt cx="17006" cy="6488"/>
          </a:xfrm>
        </p:grpSpPr>
        <p:sp>
          <p:nvSpPr>
            <p:cNvPr id="1186" name="矩形"/>
            <p:cNvSpPr/>
            <p:nvPr/>
          </p:nvSpPr>
          <p:spPr>
            <a:xfrm>
              <a:off x="1074" y="3805"/>
              <a:ext cx="17006" cy="6433"/>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居民个人李某为独生子女，2019年交完社保和住房公积金后共取得税前工资、薪金收入20万元，劳务报酬2万元，稿酬1万元。李某有两个小孩，一个就读小学三年级，一个就读大学四年级，由其100%扣除子女教育专项附加，李某父母均已年过60岁。</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（1）李某2019年收入额=工资、薪金收入200 000+劳务报酬收入20 000×（1−20%）+稿酬收入10 000×（1−20%）×70%=221 600元</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（2）全年减除费用6万元。</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（3）专项附加扣除：</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① 子女教育专项附加扣除=每月1 000元×12个月×2个子女=24 000元</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② 赡养老人专项附加扣除=每月2 000元×12个月=24 000元</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专项附加扣除=24 000+24 000=48 000元</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（4）李某2019年综合所得应纳税所得额=221 600−60 000−48 000=113 600元</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（5）找税率和速算扣除数：全年应纳税所得额113 600元，适用税率10%、速算扣除数2 520元。</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（6）应纳税额=应纳税所得额×税率−速算扣除数=113 600×10%−2 520=8 840元。</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3" name="组合 2"/>
            <p:cNvGrpSpPr/>
            <p:nvPr/>
          </p:nvGrpSpPr>
          <p:grpSpPr>
            <a:xfrm>
              <a:off x="1277" y="3749"/>
              <a:ext cx="742" cy="742"/>
              <a:chOff x="577" y="5028"/>
              <a:chExt cx="742" cy="742"/>
            </a:xfrm>
          </p:grpSpPr>
          <p:sp>
            <p:nvSpPr>
              <p:cNvPr id="649" name="椭圆"/>
              <p:cNvSpPr/>
              <p:nvPr/>
            </p:nvSpPr>
            <p:spPr>
              <a:xfrm>
                <a:off x="577" y="5028"/>
                <a:ext cx="743" cy="743"/>
              </a:xfrm>
              <a:prstGeom prst="ellipse">
                <a:avLst/>
              </a:prstGeom>
              <a:solidFill>
                <a:schemeClr val="accent1">
                  <a:lumMod val="50000"/>
                  <a:lumOff val="50000"/>
                </a:schemeClr>
              </a:solidFill>
              <a:ln w="12700" cap="flat" cmpd="sng">
                <a:noFill/>
                <a:prstDash val="solid"/>
                <a:round/>
              </a:ln>
            </p:spPr>
            <p:txBody>
              <a:bodyPr rtlCol="0" anchor="ctr"/>
              <a:lstStyle/>
              <a:p>
                <a:pPr algn="ctr"/>
              </a:p>
            </p:txBody>
          </p:sp>
          <p:sp>
            <p:nvSpPr>
              <p:cNvPr id="650" name="矩形"/>
              <p:cNvSpPr/>
              <p:nvPr/>
            </p:nvSpPr>
            <p:spPr>
              <a:xfrm>
                <a:off x="629" y="5110"/>
                <a:ext cx="471" cy="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81"/>
                                        </p:tgtEl>
                                        <p:attrNameLst>
                                          <p:attrName>style.visibility</p:attrName>
                                        </p:attrNameLst>
                                      </p:cBhvr>
                                      <p:to>
                                        <p:strVal val="visible"/>
                                      </p:to>
                                    </p:set>
                                    <p:anim calcmode="lin" valueType="num">
                                      <p:cBhvr additive="base">
                                        <p:cTn id="7" dur="500"/>
                                        <p:tgtEl>
                                          <p:spTgt spid="1181"/>
                                        </p:tgtEl>
                                        <p:attrNameLst>
                                          <p:attrName>ppt_y</p:attrName>
                                        </p:attrNameLst>
                                      </p:cBhvr>
                                      <p:tavLst>
                                        <p:tav tm="0">
                                          <p:val>
                                            <p:strVal val="#ppt_y+#ppt_h*1.125000"/>
                                          </p:val>
                                        </p:tav>
                                        <p:tav tm="100000">
                                          <p:val>
                                            <p:strVal val="#ppt_y"/>
                                          </p:val>
                                        </p:tav>
                                      </p:tavLst>
                                    </p:anim>
                                    <p:animEffect transition="in" filter="wipe(up)">
                                      <p:cBhvr>
                                        <p:cTn id="8" dur="500"/>
                                        <p:tgtEl>
                                          <p:spTgt spid="118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82"/>
                                        </p:tgtEl>
                                        <p:attrNameLst>
                                          <p:attrName>style.visibility</p:attrName>
                                        </p:attrNameLst>
                                      </p:cBhvr>
                                      <p:to>
                                        <p:strVal val="visible"/>
                                      </p:to>
                                    </p:set>
                                    <p:anim calcmode="lin" valueType="num">
                                      <p:cBhvr additive="base">
                                        <p:cTn id="13" dur="500"/>
                                        <p:tgtEl>
                                          <p:spTgt spid="1182"/>
                                        </p:tgtEl>
                                        <p:attrNameLst>
                                          <p:attrName>ppt_y</p:attrName>
                                        </p:attrNameLst>
                                      </p:cBhvr>
                                      <p:tavLst>
                                        <p:tav tm="0">
                                          <p:val>
                                            <p:strVal val="#ppt_y+#ppt_h*1.125000"/>
                                          </p:val>
                                        </p:tav>
                                        <p:tav tm="100000">
                                          <p:val>
                                            <p:strVal val="#ppt_y"/>
                                          </p:val>
                                        </p:tav>
                                      </p:tavLst>
                                    </p:anim>
                                    <p:animEffect transition="in" filter="wipe(up)">
                                      <p:cBhvr>
                                        <p:cTn id="14" dur="500"/>
                                        <p:tgtEl>
                                          <p:spTgt spid="118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1" grpId="0"/>
      <p:bldP spid="1181" grpId="1"/>
      <p:bldP spid="1182" grpId="0"/>
      <p:bldP spid="1182" grpId="1"/>
    </p:bld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90"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116330" y="1437005"/>
            <a:ext cx="9123680" cy="586740"/>
            <a:chOff x="1758" y="2263"/>
            <a:chExt cx="14368" cy="924"/>
          </a:xfrm>
        </p:grpSpPr>
        <p:sp>
          <p:nvSpPr>
            <p:cNvPr id="1191" name="矩形"/>
            <p:cNvSpPr/>
            <p:nvPr/>
          </p:nvSpPr>
          <p:spPr>
            <a:xfrm>
              <a:off x="2013" y="2263"/>
              <a:ext cx="13870"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考查角度—专项附加扣除包括的项目、综合所得应纳税额的计算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192" name="剪去对角的矩形"/>
            <p:cNvSpPr/>
            <p:nvPr/>
          </p:nvSpPr>
          <p:spPr>
            <a:xfrm>
              <a:off x="1758" y="2263"/>
              <a:ext cx="14368" cy="924"/>
            </a:xfrm>
            <a:prstGeom prst="snip2DiagRect">
              <a:avLst>
                <a:gd name="adj1" fmla="val 0"/>
                <a:gd name="adj2" fmla="val 13083"/>
              </a:avLst>
            </a:prstGeom>
            <a:noFill/>
            <a:ln w="25400" cap="flat" cmpd="sng">
              <a:solidFill>
                <a:srgbClr val="4BACC6"/>
              </a:solidFill>
              <a:prstDash val="solid"/>
              <a:round/>
            </a:ln>
          </p:spPr>
          <p:txBody>
            <a:bodyPr rtlCol="0" anchor="ctr"/>
            <a:lstStyle/>
            <a:p>
              <a:pPr algn="ctr"/>
            </a:p>
          </p:txBody>
        </p:sp>
      </p:grpSp>
      <p:sp>
        <p:nvSpPr>
          <p:cNvPr id="1193" name="矩形"/>
          <p:cNvSpPr/>
          <p:nvPr/>
        </p:nvSpPr>
        <p:spPr>
          <a:xfrm>
            <a:off x="872924" y="2251787"/>
            <a:ext cx="10211205"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多选】根据个人所得税法律制度的规定，下列各项中，属于专项附加扣除的有（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．子女教育		B．继续教育		C．赡养老人		D．子女抚养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94" name="矩形"/>
          <p:cNvSpPr/>
          <p:nvPr/>
        </p:nvSpPr>
        <p:spPr>
          <a:xfrm>
            <a:off x="872924" y="3147123"/>
            <a:ext cx="1616983"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95" name="矩形"/>
          <p:cNvSpPr/>
          <p:nvPr/>
        </p:nvSpPr>
        <p:spPr>
          <a:xfrm>
            <a:off x="876286" y="3661466"/>
            <a:ext cx="10259389"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不定项】假设陈某2019年其他收入及相关情况如下：</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（1）工资、薪金所得190 000元，专项扣除40000元。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（2）劳务报酬所得8 000元，稿酬所得5000元。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已知：综合所得，每一纳税年度减除费用60 000元；劳务报酬所得、稿酬所得以收入减除20%的费用后的余额为收入额；稿酬所得的收入额减按70%计算。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93"/>
                                        </p:tgtEl>
                                        <p:attrNameLst>
                                          <p:attrName>style.visibility</p:attrName>
                                        </p:attrNameLst>
                                      </p:cBhvr>
                                      <p:to>
                                        <p:strVal val="visible"/>
                                      </p:to>
                                    </p:set>
                                    <p:anim calcmode="lin" valueType="num">
                                      <p:cBhvr additive="base">
                                        <p:cTn id="13" dur="500"/>
                                        <p:tgtEl>
                                          <p:spTgt spid="1193"/>
                                        </p:tgtEl>
                                        <p:attrNameLst>
                                          <p:attrName>ppt_y</p:attrName>
                                        </p:attrNameLst>
                                      </p:cBhvr>
                                      <p:tavLst>
                                        <p:tav tm="0">
                                          <p:val>
                                            <p:strVal val="#ppt_y+#ppt_h*1.125000"/>
                                          </p:val>
                                        </p:tav>
                                        <p:tav tm="100000">
                                          <p:val>
                                            <p:strVal val="#ppt_y"/>
                                          </p:val>
                                        </p:tav>
                                      </p:tavLst>
                                    </p:anim>
                                    <p:animEffect transition="in" filter="wipe(up)">
                                      <p:cBhvr>
                                        <p:cTn id="14" dur="500"/>
                                        <p:tgtEl>
                                          <p:spTgt spid="119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94"/>
                                        </p:tgtEl>
                                        <p:attrNameLst>
                                          <p:attrName>style.visibility</p:attrName>
                                        </p:attrNameLst>
                                      </p:cBhvr>
                                      <p:to>
                                        <p:strVal val="visible"/>
                                      </p:to>
                                    </p:set>
                                    <p:anim calcmode="lin" valueType="num">
                                      <p:cBhvr additive="base">
                                        <p:cTn id="19" dur="500"/>
                                        <p:tgtEl>
                                          <p:spTgt spid="1194"/>
                                        </p:tgtEl>
                                        <p:attrNameLst>
                                          <p:attrName>ppt_y</p:attrName>
                                        </p:attrNameLst>
                                      </p:cBhvr>
                                      <p:tavLst>
                                        <p:tav tm="0">
                                          <p:val>
                                            <p:strVal val="#ppt_y+#ppt_h*1.125000"/>
                                          </p:val>
                                        </p:tav>
                                        <p:tav tm="100000">
                                          <p:val>
                                            <p:strVal val="#ppt_y"/>
                                          </p:val>
                                        </p:tav>
                                      </p:tavLst>
                                    </p:anim>
                                    <p:animEffect transition="in" filter="wipe(up)">
                                      <p:cBhvr>
                                        <p:cTn id="20" dur="500"/>
                                        <p:tgtEl>
                                          <p:spTgt spid="119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95"/>
                                        </p:tgtEl>
                                        <p:attrNameLst>
                                          <p:attrName>style.visibility</p:attrName>
                                        </p:attrNameLst>
                                      </p:cBhvr>
                                      <p:to>
                                        <p:strVal val="visible"/>
                                      </p:to>
                                    </p:set>
                                    <p:anim calcmode="lin" valueType="num">
                                      <p:cBhvr additive="base">
                                        <p:cTn id="25" dur="500"/>
                                        <p:tgtEl>
                                          <p:spTgt spid="1195"/>
                                        </p:tgtEl>
                                        <p:attrNameLst>
                                          <p:attrName>ppt_y</p:attrName>
                                        </p:attrNameLst>
                                      </p:cBhvr>
                                      <p:tavLst>
                                        <p:tav tm="0">
                                          <p:val>
                                            <p:strVal val="#ppt_y+#ppt_h*1.125000"/>
                                          </p:val>
                                        </p:tav>
                                        <p:tav tm="100000">
                                          <p:val>
                                            <p:strVal val="#ppt_y"/>
                                          </p:val>
                                        </p:tav>
                                      </p:tavLst>
                                    </p:anim>
                                    <p:animEffect transition="in" filter="wipe(up)">
                                      <p:cBhvr>
                                        <p:cTn id="26" dur="500"/>
                                        <p:tgtEl>
                                          <p:spTgt spid="1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3" grpId="0"/>
      <p:bldP spid="1193" grpId="1"/>
      <p:bldP spid="1194" grpId="0"/>
      <p:bldP spid="1194" grpId="1"/>
      <p:bldP spid="1195" grpId="0"/>
      <p:bldP spid="1195" grpId="1"/>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99"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200" name="表格"/>
          <p:cNvGraphicFramePr>
            <a:graphicFrameLocks noGrp="1"/>
          </p:cNvGraphicFramePr>
          <p:nvPr>
            <p:custDataLst>
              <p:tags r:id="rId2"/>
            </p:custDataLst>
          </p:nvPr>
        </p:nvGraphicFramePr>
        <p:xfrm>
          <a:off x="796937" y="1520950"/>
          <a:ext cx="10314000" cy="1097280"/>
        </p:xfrm>
        <a:graphic>
          <a:graphicData uri="http://schemas.openxmlformats.org/drawingml/2006/table">
            <a:tbl>
              <a:tblPr bandRow="1">
                <a:noFill/>
              </a:tblPr>
              <a:tblGrid>
                <a:gridCol w="1084364"/>
                <a:gridCol w="4071404"/>
                <a:gridCol w="2579116"/>
                <a:gridCol w="2579116"/>
              </a:tblGrid>
              <a:tr h="262356">
                <a:tc>
                  <a:txBody>
                    <a:bodyPr/>
                    <a:lstStyle/>
                    <a:p>
                      <a:pPr marL="0" indent="0" algn="ctr">
                        <a:lnSpc>
                          <a:spcPct val="150000"/>
                        </a:lnSpc>
                        <a:spcBef>
                          <a:spcPts val="0"/>
                        </a:spcBef>
                        <a:spcAft>
                          <a:spcPts val="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级数</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0"/>
                        </a:spcBef>
                        <a:spcAft>
                          <a:spcPts val="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全年应纳税所得额</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0"/>
                        </a:spcBef>
                        <a:spcAft>
                          <a:spcPts val="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税率（%）</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0"/>
                        </a:spcBef>
                        <a:spcAft>
                          <a:spcPts val="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速算扣除数（元）</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365760">
                <a:tc>
                  <a:txBody>
                    <a:bodyPr/>
                    <a:lstStyle/>
                    <a:p>
                      <a:pPr marL="2540" indent="0" algn="ctr">
                        <a:lnSpc>
                          <a:spcPct val="150000"/>
                        </a:lnSpc>
                        <a:spcBef>
                          <a:spcPts val="0"/>
                        </a:spcBef>
                        <a:spcAft>
                          <a:spcPts val="0"/>
                        </a:spcAft>
                        <a:buNone/>
                      </a:pPr>
                      <a:r>
                        <a:rPr lang="en-US" altLang="zh-CN"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2540" indent="0" algn="ctr">
                        <a:lnSpc>
                          <a:spcPct val="150000"/>
                        </a:lnSpc>
                        <a:spcBef>
                          <a:spcPts val="0"/>
                        </a:spcBef>
                        <a:spcAft>
                          <a:spcPts val="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不超过36 000元的部分</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2540" indent="0" algn="ctr">
                        <a:lnSpc>
                          <a:spcPct val="150000"/>
                        </a:lnSpc>
                        <a:spcBef>
                          <a:spcPts val="0"/>
                        </a:spcBef>
                        <a:spcAft>
                          <a:spcPts val="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3</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2540" indent="0" algn="ctr">
                        <a:lnSpc>
                          <a:spcPct val="150000"/>
                        </a:lnSpc>
                        <a:spcBef>
                          <a:spcPts val="0"/>
                        </a:spcBef>
                        <a:spcAft>
                          <a:spcPts val="0"/>
                        </a:spcAft>
                        <a:buNone/>
                      </a:pPr>
                      <a:r>
                        <a:rPr lang="en-US" altLang="zh-CN"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0</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62356">
                <a:tc>
                  <a:txBody>
                    <a:bodyPr/>
                    <a:lstStyle/>
                    <a:p>
                      <a:pPr marL="2540" indent="0" algn="ctr">
                        <a:lnSpc>
                          <a:spcPct val="150000"/>
                        </a:lnSpc>
                        <a:spcBef>
                          <a:spcPts val="0"/>
                        </a:spcBef>
                        <a:spcAft>
                          <a:spcPts val="0"/>
                        </a:spcAft>
                        <a:buNone/>
                      </a:pPr>
                      <a:r>
                        <a:rPr lang="en-US" altLang="zh-CN"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2540" indent="0" algn="ctr">
                        <a:lnSpc>
                          <a:spcPct val="150000"/>
                        </a:lnSpc>
                        <a:spcBef>
                          <a:spcPts val="0"/>
                        </a:spcBef>
                        <a:spcAft>
                          <a:spcPts val="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超过36 000元至144 000元的部分</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2540" indent="0" algn="ctr">
                        <a:lnSpc>
                          <a:spcPct val="150000"/>
                        </a:lnSpc>
                        <a:spcBef>
                          <a:spcPts val="0"/>
                        </a:spcBef>
                        <a:spcAft>
                          <a:spcPts val="0"/>
                        </a:spcAft>
                        <a:buNone/>
                      </a:pPr>
                      <a:r>
                        <a:rPr lang="en-US" altLang="zh-CN"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10</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2540" indent="0" algn="ctr">
                        <a:lnSpc>
                          <a:spcPct val="150000"/>
                        </a:lnSpc>
                        <a:spcBef>
                          <a:spcPts val="0"/>
                        </a:spcBef>
                        <a:spcAft>
                          <a:spcPts val="0"/>
                        </a:spcAft>
                        <a:buNone/>
                      </a:pPr>
                      <a:r>
                        <a:rPr lang="en-US" altLang="zh-CN"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2 520</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201" name="矩形"/>
          <p:cNvSpPr/>
          <p:nvPr/>
        </p:nvSpPr>
        <p:spPr>
          <a:xfrm>
            <a:off x="140071" y="2686569"/>
            <a:ext cx="12088161" cy="2091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要求：计算陈某2019年综合所得应缴纳个人所得税税额的下列算式中，正确的是（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A.［（190 000+8 000×（1−20%）+5 000×（1−20%）×70%−60 000−40 000］×10%−2 520=7 400元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B.（190 000−60 000−40 000）×10%−2 520+8 000×（1−20%）×3%+5 000×70%×3%=6 777元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C.（190 000−60 000−40 000）×10%−2 520+8 000×（1−20%）×3%+5 000×（1−20%）×70%×3%=6 756元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D.（190 000+8 000+5 000×70%−60 000−40 000）×10%−2 520=7 630元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02" name="矩形"/>
          <p:cNvSpPr/>
          <p:nvPr/>
        </p:nvSpPr>
        <p:spPr>
          <a:xfrm>
            <a:off x="352979" y="4854874"/>
            <a:ext cx="11300960"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【解析】应纳税额=（每一纳税年度收入额−费用6万元−专项扣除−专项附加扣除−依法确定的其他扣除）×税率−速算扣除数=［190 000+8 000×（1−20%）+5 000×（1−20%）×70%−60 000−40 000］×10%− 2 520=7 400元。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03" name="矩形"/>
          <p:cNvSpPr/>
          <p:nvPr/>
        </p:nvSpPr>
        <p:spPr>
          <a:xfrm>
            <a:off x="3800417" y="1089195"/>
            <a:ext cx="4762427"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个人所得税税率表（节选）（综合所得适用）</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03"/>
                                        </p:tgtEl>
                                        <p:attrNameLst>
                                          <p:attrName>style.visibility</p:attrName>
                                        </p:attrNameLst>
                                      </p:cBhvr>
                                      <p:to>
                                        <p:strVal val="visible"/>
                                      </p:to>
                                    </p:set>
                                    <p:anim calcmode="lin" valueType="num">
                                      <p:cBhvr additive="base">
                                        <p:cTn id="7" dur="500"/>
                                        <p:tgtEl>
                                          <p:spTgt spid="1203"/>
                                        </p:tgtEl>
                                        <p:attrNameLst>
                                          <p:attrName>ppt_y</p:attrName>
                                        </p:attrNameLst>
                                      </p:cBhvr>
                                      <p:tavLst>
                                        <p:tav tm="0">
                                          <p:val>
                                            <p:strVal val="#ppt_y+#ppt_h*1.125000"/>
                                          </p:val>
                                        </p:tav>
                                        <p:tav tm="100000">
                                          <p:val>
                                            <p:strVal val="#ppt_y"/>
                                          </p:val>
                                        </p:tav>
                                      </p:tavLst>
                                    </p:anim>
                                    <p:animEffect transition="in" filter="wipe(up)">
                                      <p:cBhvr>
                                        <p:cTn id="8" dur="500"/>
                                        <p:tgtEl>
                                          <p:spTgt spid="1203"/>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200"/>
                                        </p:tgtEl>
                                        <p:attrNameLst>
                                          <p:attrName>style.visibility</p:attrName>
                                        </p:attrNameLst>
                                      </p:cBhvr>
                                      <p:to>
                                        <p:strVal val="visible"/>
                                      </p:to>
                                    </p:set>
                                    <p:animEffect transition="in" filter="strips(downLeft)">
                                      <p:cBhvr>
                                        <p:cTn id="13" dur="500"/>
                                        <p:tgtEl>
                                          <p:spTgt spid="120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01"/>
                                        </p:tgtEl>
                                        <p:attrNameLst>
                                          <p:attrName>style.visibility</p:attrName>
                                        </p:attrNameLst>
                                      </p:cBhvr>
                                      <p:to>
                                        <p:strVal val="visible"/>
                                      </p:to>
                                    </p:set>
                                    <p:anim calcmode="lin" valueType="num">
                                      <p:cBhvr additive="base">
                                        <p:cTn id="18" dur="500"/>
                                        <p:tgtEl>
                                          <p:spTgt spid="1201"/>
                                        </p:tgtEl>
                                        <p:attrNameLst>
                                          <p:attrName>ppt_y</p:attrName>
                                        </p:attrNameLst>
                                      </p:cBhvr>
                                      <p:tavLst>
                                        <p:tav tm="0">
                                          <p:val>
                                            <p:strVal val="#ppt_y+#ppt_h*1.125000"/>
                                          </p:val>
                                        </p:tav>
                                        <p:tav tm="100000">
                                          <p:val>
                                            <p:strVal val="#ppt_y"/>
                                          </p:val>
                                        </p:tav>
                                      </p:tavLst>
                                    </p:anim>
                                    <p:animEffect transition="in" filter="wipe(up)">
                                      <p:cBhvr>
                                        <p:cTn id="19" dur="500"/>
                                        <p:tgtEl>
                                          <p:spTgt spid="120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202"/>
                                        </p:tgtEl>
                                        <p:attrNameLst>
                                          <p:attrName>style.visibility</p:attrName>
                                        </p:attrNameLst>
                                      </p:cBhvr>
                                      <p:to>
                                        <p:strVal val="visible"/>
                                      </p:to>
                                    </p:set>
                                    <p:anim calcmode="lin" valueType="num">
                                      <p:cBhvr additive="base">
                                        <p:cTn id="24" dur="500"/>
                                        <p:tgtEl>
                                          <p:spTgt spid="1202"/>
                                        </p:tgtEl>
                                        <p:attrNameLst>
                                          <p:attrName>ppt_y</p:attrName>
                                        </p:attrNameLst>
                                      </p:cBhvr>
                                      <p:tavLst>
                                        <p:tav tm="0">
                                          <p:val>
                                            <p:strVal val="#ppt_y+#ppt_h*1.125000"/>
                                          </p:val>
                                        </p:tav>
                                        <p:tav tm="100000">
                                          <p:val>
                                            <p:strVal val="#ppt_y"/>
                                          </p:val>
                                        </p:tav>
                                      </p:tavLst>
                                    </p:anim>
                                    <p:animEffect transition="in" filter="wipe(up)">
                                      <p:cBhvr>
                                        <p:cTn id="25" dur="500"/>
                                        <p:tgtEl>
                                          <p:spTgt spid="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1" grpId="0"/>
      <p:bldP spid="1201" grpId="1"/>
      <p:bldP spid="1202" grpId="0"/>
      <p:bldP spid="1202" grpId="1"/>
      <p:bldP spid="1203" grpId="0"/>
      <p:bldP spid="1203" grpId="1"/>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07"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08" name="矩形"/>
          <p:cNvSpPr/>
          <p:nvPr/>
        </p:nvSpPr>
        <p:spPr>
          <a:xfrm>
            <a:off x="336171" y="1215819"/>
            <a:ext cx="11569899" cy="40919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（4）每月或每次预缴个人所得税的计算</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① 工资、薪金所得预缴个人所得税的计算。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对于居民个人取得的工资、薪金所得，扣缴义务人应当按照累计预扣法计算预扣税款，并按月办理扣缴申报。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具体计算公式如下：</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本期应预扣预缴税额=（累计预扣预缴应纳税所得额×预扣率−速算扣除数）−累计减免税额−累计已预扣预缴税额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累计预扣预缴应纳税所得额=累计收入−累计免税收入−累计减除费用−累计专项扣除−累计专项附加扣除−累计依法确定的其他扣除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其中：累计减除费用，按照5 000元/月乘以纳税人当年截至本月在本单位的任职受雇月份数计算。自2020年7月1日起，对一个纳税年度内首次取得工资、薪金所得的居民个人，扣缴义务人在预扣预缴个人所得税时，可按照5 000元/月乘以纳税人当年截至本月月份数计算累计减除费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09" name="矩形"/>
          <p:cNvSpPr/>
          <p:nvPr/>
        </p:nvSpPr>
        <p:spPr>
          <a:xfrm>
            <a:off x="333096" y="5352694"/>
            <a:ext cx="11569898"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【提示】预扣预缴税额余额为负值时，暂不退税。纳税年度终了后余额仍为负值时，由纳税人通过办理综合所得年度汇算清缴，税款多退少补。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08"/>
                                        </p:tgtEl>
                                        <p:attrNameLst>
                                          <p:attrName>style.visibility</p:attrName>
                                        </p:attrNameLst>
                                      </p:cBhvr>
                                      <p:to>
                                        <p:strVal val="visible"/>
                                      </p:to>
                                    </p:set>
                                    <p:animEffect transition="in" filter="checkerboard(across)">
                                      <p:cBhvr>
                                        <p:cTn id="7" dur="500"/>
                                        <p:tgtEl>
                                          <p:spTgt spid="120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09"/>
                                        </p:tgtEl>
                                        <p:attrNameLst>
                                          <p:attrName>style.visibility</p:attrName>
                                        </p:attrNameLst>
                                      </p:cBhvr>
                                      <p:to>
                                        <p:strVal val="visible"/>
                                      </p:to>
                                    </p:set>
                                    <p:anim calcmode="lin" valueType="num">
                                      <p:cBhvr additive="base">
                                        <p:cTn id="12" dur="500"/>
                                        <p:tgtEl>
                                          <p:spTgt spid="1209"/>
                                        </p:tgtEl>
                                        <p:attrNameLst>
                                          <p:attrName>ppt_y</p:attrName>
                                        </p:attrNameLst>
                                      </p:cBhvr>
                                      <p:tavLst>
                                        <p:tav tm="0">
                                          <p:val>
                                            <p:strVal val="#ppt_y+#ppt_h*1.125000"/>
                                          </p:val>
                                        </p:tav>
                                        <p:tav tm="100000">
                                          <p:val>
                                            <p:strVal val="#ppt_y"/>
                                          </p:val>
                                        </p:tav>
                                      </p:tavLst>
                                    </p:anim>
                                    <p:animEffect transition="in" filter="wipe(up)">
                                      <p:cBhvr>
                                        <p:cTn id="13" dur="500"/>
                                        <p:tgtEl>
                                          <p:spTgt spid="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 grpId="0"/>
      <p:bldP spid="1208" grpId="1"/>
      <p:bldP spid="1209" grpId="0"/>
      <p:bldP spid="1209" grpId="1"/>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13"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491490" y="1388110"/>
            <a:ext cx="11584940" cy="4907280"/>
            <a:chOff x="774" y="2186"/>
            <a:chExt cx="18244" cy="7728"/>
          </a:xfrm>
        </p:grpSpPr>
        <p:sp>
          <p:nvSpPr>
            <p:cNvPr id="1214" name="矩形"/>
            <p:cNvSpPr/>
            <p:nvPr/>
          </p:nvSpPr>
          <p:spPr>
            <a:xfrm>
              <a:off x="774" y="2186"/>
              <a:ext cx="18244" cy="772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29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居民个人李某为独生子女，每月交完社保和住房公积金后取得税前工资、薪金收入30 000元。李某有两个小孩，一个就读小学三年级，一个就读大学四年级，由其100%扣除子女教育专项附加，李某父母均已年过60岁。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（1）1月李某取得工资应预扣预缴的个人所得税额：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1月累计预扣预缴应纳税所得额=30 000−5 000×1−1 000×2−2 000=21 000元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查找税率表，适用税率3%，速算扣除数0。</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1月应预扣预缴税额=21 000×3%=630元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（2）2月李某取得工资应预扣预缴的个人所得税额：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2月累计预扣预缴应纳税所得额=30 000×2−5 000×2−1 000×2×2−2 000×2=42 000元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查找税率表，适用税率10%，速算扣除数2 520元。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2月应预扣预缴税额=42 000×10%−2 520−630=1 050元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（3）3月李某取得工资应预扣预缴的个人所得税额：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3月累计预扣预缴应纳税所得额=30 000×3−5 000×3−1 000×2×3−2 000×3=63 000元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查找税率表，适用税率10%，速算扣除数2 520元。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29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3月应预扣预缴税额=63 000×10%−2 520−630−1 050=2 100元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3" name="组合 2"/>
            <p:cNvGrpSpPr/>
            <p:nvPr/>
          </p:nvGrpSpPr>
          <p:grpSpPr>
            <a:xfrm>
              <a:off x="864" y="2186"/>
              <a:ext cx="742" cy="742"/>
              <a:chOff x="577" y="5028"/>
              <a:chExt cx="742" cy="742"/>
            </a:xfrm>
          </p:grpSpPr>
          <p:sp>
            <p:nvSpPr>
              <p:cNvPr id="649" name="椭圆"/>
              <p:cNvSpPr/>
              <p:nvPr/>
            </p:nvSpPr>
            <p:spPr>
              <a:xfrm>
                <a:off x="577" y="5028"/>
                <a:ext cx="743" cy="743"/>
              </a:xfrm>
              <a:prstGeom prst="ellipse">
                <a:avLst/>
              </a:prstGeom>
              <a:solidFill>
                <a:schemeClr val="accent1">
                  <a:lumMod val="50000"/>
                  <a:lumOff val="50000"/>
                </a:schemeClr>
              </a:solidFill>
              <a:ln w="12700" cap="flat" cmpd="sng">
                <a:noFill/>
                <a:prstDash val="solid"/>
                <a:round/>
              </a:ln>
            </p:spPr>
            <p:txBody>
              <a:bodyPr rtlCol="0" anchor="ctr"/>
              <a:lstStyle/>
              <a:p>
                <a:pPr algn="ctr"/>
              </a:p>
            </p:txBody>
          </p:sp>
          <p:sp>
            <p:nvSpPr>
              <p:cNvPr id="650" name="矩形"/>
              <p:cNvSpPr/>
              <p:nvPr/>
            </p:nvSpPr>
            <p:spPr>
              <a:xfrm>
                <a:off x="629" y="5110"/>
                <a:ext cx="471" cy="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21"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22" name="矩形"/>
          <p:cNvSpPr/>
          <p:nvPr/>
        </p:nvSpPr>
        <p:spPr>
          <a:xfrm>
            <a:off x="1428728" y="1203493"/>
            <a:ext cx="4230156"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② 劳务报酬所得预缴个人所得税的计算。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23" name="矩形"/>
          <p:cNvSpPr/>
          <p:nvPr/>
        </p:nvSpPr>
        <p:spPr>
          <a:xfrm>
            <a:off x="3781367" y="1749771"/>
            <a:ext cx="3849162"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劳务报酬所得预缴个人所得税的计算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224" name="表格"/>
          <p:cNvGraphicFramePr>
            <a:graphicFrameLocks noGrp="1"/>
          </p:cNvGraphicFramePr>
          <p:nvPr>
            <p:custDataLst>
              <p:tags r:id="rId2"/>
            </p:custDataLst>
          </p:nvPr>
        </p:nvGraphicFramePr>
        <p:xfrm>
          <a:off x="926924" y="2111491"/>
          <a:ext cx="10404792" cy="1745208"/>
        </p:xfrm>
        <a:graphic>
          <a:graphicData uri="http://schemas.openxmlformats.org/drawingml/2006/table">
            <a:tbl>
              <a:tblPr bandRow="1">
                <a:noFill/>
              </a:tblPr>
              <a:tblGrid>
                <a:gridCol w="2442934"/>
                <a:gridCol w="7961858"/>
              </a:tblGrid>
              <a:tr h="242303">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具体规定</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922248">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预扣预缴应纳税</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所得额的计算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en-US" altLang="zh-CN"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a. 每次收入不超过4 000元的预扣预缴应纳税所得额=每次收入额−800元</a:t>
                      </a:r>
                      <a:b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b. 每次收入4 000元以上的 预扣预缴应纳税所得额=每次收入额×（1−20%）</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42303">
                <a:tc>
                  <a:txBody>
                    <a:bodyPr/>
                    <a:lstStyle/>
                    <a:p>
                      <a:pPr marL="0" indent="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预扣预缴税额的计算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预扣预缴税额=预扣预缴应纳税所得额</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预扣率−速算扣除数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225" name="矩形"/>
          <p:cNvSpPr/>
          <p:nvPr/>
        </p:nvSpPr>
        <p:spPr>
          <a:xfrm>
            <a:off x="2800307" y="4077198"/>
            <a:ext cx="6352519"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个人所得税预扣率表（居民个人劳务报酬所得预扣预缴适用）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226" name="表格"/>
          <p:cNvGraphicFramePr>
            <a:graphicFrameLocks noGrp="1"/>
          </p:cNvGraphicFramePr>
          <p:nvPr>
            <p:custDataLst>
              <p:tags r:id="rId3"/>
            </p:custDataLst>
          </p:nvPr>
        </p:nvGraphicFramePr>
        <p:xfrm>
          <a:off x="1355541" y="4607003"/>
          <a:ext cx="9550273" cy="1645920"/>
        </p:xfrm>
        <a:graphic>
          <a:graphicData uri="http://schemas.openxmlformats.org/drawingml/2006/table">
            <a:tbl>
              <a:tblPr bandRow="1">
                <a:noFill/>
              </a:tblPr>
              <a:tblGrid>
                <a:gridCol w="1153795"/>
                <a:gridCol w="4430878"/>
                <a:gridCol w="1975358"/>
                <a:gridCol w="1990242"/>
              </a:tblGrid>
              <a:tr h="215887">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级数</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预扣预缴应纳税所得额</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预扣率（%）</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速算扣除数（元）</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15887">
                <a:tc>
                  <a:txBody>
                    <a:bodyPr/>
                    <a:lstStyle/>
                    <a:p>
                      <a:pPr marL="0" indent="0" algn="ctr">
                        <a:lnSpc>
                          <a:spcPct val="150000"/>
                        </a:lnSpc>
                        <a:spcBef>
                          <a:spcPts val="200"/>
                        </a:spcBef>
                        <a:spcAft>
                          <a:spcPts val="2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0" cap="none" spc="0" baseline="0">
                          <a:solidFill>
                            <a:srgbClr val="2F2F2F"/>
                          </a:solidFill>
                          <a:latin typeface="微软雅黑" panose="020B0503020204020204" charset="-122"/>
                          <a:ea typeface="微软雅黑" panose="020B0503020204020204" charset="-122"/>
                          <a:cs typeface="Times New Roman" panose="02020603050405020304" charset="0"/>
                        </a:rPr>
                        <a:t>不超过20 000元的部分</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en-US" altLang="zh-CN"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20</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0</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15887">
                <a:tc>
                  <a:txBody>
                    <a:bodyPr/>
                    <a:lstStyle/>
                    <a:p>
                      <a:pPr marL="0" indent="0" algn="ctr">
                        <a:lnSpc>
                          <a:spcPct val="150000"/>
                        </a:lnSpc>
                        <a:spcBef>
                          <a:spcPts val="200"/>
                        </a:spcBef>
                        <a:spcAft>
                          <a:spcPts val="2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800" b="0" i="0" u="none" strike="noStrike" kern="0" cap="none" spc="0" baseline="0">
                          <a:solidFill>
                            <a:srgbClr val="2F2F2F"/>
                          </a:solidFill>
                          <a:latin typeface="微软雅黑" panose="020B0503020204020204" charset="-122"/>
                          <a:ea typeface="微软雅黑" panose="020B0503020204020204" charset="-122"/>
                          <a:cs typeface="Times New Roman" panose="02020603050405020304" charset="0"/>
                        </a:rPr>
                        <a:t>超过20 000元至50 000元的部分</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en-US" altLang="zh-CN"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30</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2 000</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215887">
                <a:tc>
                  <a:txBody>
                    <a:bodyPr/>
                    <a:lstStyle/>
                    <a:p>
                      <a:pPr marL="0" indent="0" algn="ctr">
                        <a:lnSpc>
                          <a:spcPct val="150000"/>
                        </a:lnSpc>
                        <a:spcBef>
                          <a:spcPts val="200"/>
                        </a:spcBef>
                        <a:spcAft>
                          <a:spcPts val="2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超过50 000元的部分</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40</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en-US" altLang="zh-CN"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7 000</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2"/>
                                        </p:tgtEl>
                                        <p:attrNameLst>
                                          <p:attrName>style.visibility</p:attrName>
                                        </p:attrNameLst>
                                      </p:cBhvr>
                                      <p:to>
                                        <p:strVal val="visible"/>
                                      </p:to>
                                    </p:set>
                                    <p:anim calcmode="lin" valueType="num">
                                      <p:cBhvr additive="base">
                                        <p:cTn id="7" dur="500"/>
                                        <p:tgtEl>
                                          <p:spTgt spid="1222"/>
                                        </p:tgtEl>
                                        <p:attrNameLst>
                                          <p:attrName>ppt_y</p:attrName>
                                        </p:attrNameLst>
                                      </p:cBhvr>
                                      <p:tavLst>
                                        <p:tav tm="0">
                                          <p:val>
                                            <p:strVal val="#ppt_y+#ppt_h*1.125000"/>
                                          </p:val>
                                        </p:tav>
                                        <p:tav tm="100000">
                                          <p:val>
                                            <p:strVal val="#ppt_y"/>
                                          </p:val>
                                        </p:tav>
                                      </p:tavLst>
                                    </p:anim>
                                    <p:animEffect transition="in" filter="wipe(up)">
                                      <p:cBhvr>
                                        <p:cTn id="8" dur="500"/>
                                        <p:tgtEl>
                                          <p:spTgt spid="122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23"/>
                                        </p:tgtEl>
                                        <p:attrNameLst>
                                          <p:attrName>style.visibility</p:attrName>
                                        </p:attrNameLst>
                                      </p:cBhvr>
                                      <p:to>
                                        <p:strVal val="visible"/>
                                      </p:to>
                                    </p:set>
                                    <p:anim calcmode="lin" valueType="num">
                                      <p:cBhvr additive="base">
                                        <p:cTn id="13" dur="500"/>
                                        <p:tgtEl>
                                          <p:spTgt spid="1223"/>
                                        </p:tgtEl>
                                        <p:attrNameLst>
                                          <p:attrName>ppt_y</p:attrName>
                                        </p:attrNameLst>
                                      </p:cBhvr>
                                      <p:tavLst>
                                        <p:tav tm="0">
                                          <p:val>
                                            <p:strVal val="#ppt_y+#ppt_h*1.125000"/>
                                          </p:val>
                                        </p:tav>
                                        <p:tav tm="100000">
                                          <p:val>
                                            <p:strVal val="#ppt_y"/>
                                          </p:val>
                                        </p:tav>
                                      </p:tavLst>
                                    </p:anim>
                                    <p:animEffect transition="in" filter="wipe(up)">
                                      <p:cBhvr>
                                        <p:cTn id="14" dur="500"/>
                                        <p:tgtEl>
                                          <p:spTgt spid="1223"/>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224"/>
                                        </p:tgtEl>
                                        <p:attrNameLst>
                                          <p:attrName>style.visibility</p:attrName>
                                        </p:attrNameLst>
                                      </p:cBhvr>
                                      <p:to>
                                        <p:strVal val="visible"/>
                                      </p:to>
                                    </p:set>
                                    <p:animEffect transition="in" filter="checkerboard(across)">
                                      <p:cBhvr>
                                        <p:cTn id="19" dur="500"/>
                                        <p:tgtEl>
                                          <p:spTgt spid="122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225"/>
                                        </p:tgtEl>
                                        <p:attrNameLst>
                                          <p:attrName>style.visibility</p:attrName>
                                        </p:attrNameLst>
                                      </p:cBhvr>
                                      <p:to>
                                        <p:strVal val="visible"/>
                                      </p:to>
                                    </p:set>
                                    <p:anim calcmode="lin" valueType="num">
                                      <p:cBhvr additive="base">
                                        <p:cTn id="24" dur="500"/>
                                        <p:tgtEl>
                                          <p:spTgt spid="1225"/>
                                        </p:tgtEl>
                                        <p:attrNameLst>
                                          <p:attrName>ppt_y</p:attrName>
                                        </p:attrNameLst>
                                      </p:cBhvr>
                                      <p:tavLst>
                                        <p:tav tm="0">
                                          <p:val>
                                            <p:strVal val="#ppt_y+#ppt_h*1.125000"/>
                                          </p:val>
                                        </p:tav>
                                        <p:tav tm="100000">
                                          <p:val>
                                            <p:strVal val="#ppt_y"/>
                                          </p:val>
                                        </p:tav>
                                      </p:tavLst>
                                    </p:anim>
                                    <p:animEffect transition="in" filter="wipe(up)">
                                      <p:cBhvr>
                                        <p:cTn id="25" dur="500"/>
                                        <p:tgtEl>
                                          <p:spTgt spid="122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226"/>
                                        </p:tgtEl>
                                        <p:attrNameLst>
                                          <p:attrName>style.visibility</p:attrName>
                                        </p:attrNameLst>
                                      </p:cBhvr>
                                      <p:to>
                                        <p:strVal val="visible"/>
                                      </p:to>
                                    </p:set>
                                    <p:animEffect transition="in" filter="checkerboard(across)">
                                      <p:cBhvr>
                                        <p:cTn id="30" dur="500"/>
                                        <p:tgtEl>
                                          <p:spTgt spid="1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2" grpId="0"/>
      <p:bldP spid="1222" grpId="1"/>
      <p:bldP spid="1223" grpId="0"/>
      <p:bldP spid="1223" grpId="1"/>
      <p:bldP spid="1225" grpId="0"/>
      <p:bldP spid="1225" grpId="1"/>
    </p:bld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30"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 name="组合 5"/>
          <p:cNvGrpSpPr/>
          <p:nvPr/>
        </p:nvGrpSpPr>
        <p:grpSpPr>
          <a:xfrm>
            <a:off x="2106295" y="1771650"/>
            <a:ext cx="7675880" cy="1691640"/>
            <a:chOff x="3265" y="2790"/>
            <a:chExt cx="12088" cy="2664"/>
          </a:xfrm>
        </p:grpSpPr>
        <p:sp>
          <p:nvSpPr>
            <p:cNvPr id="1231" name="矩形"/>
            <p:cNvSpPr/>
            <p:nvPr/>
          </p:nvSpPr>
          <p:spPr>
            <a:xfrm>
              <a:off x="4008" y="2790"/>
              <a:ext cx="11345" cy="2664"/>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李某受邀讲学取得收入3000元。预扣预缴个人所得税的计算如下：</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预扣预缴应纳税所得额=3000−800=2200元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适用预扣率20%，速算扣除数0</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预扣预缴税额=2200×20%=440元。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3" name="组合 2"/>
            <p:cNvGrpSpPr/>
            <p:nvPr/>
          </p:nvGrpSpPr>
          <p:grpSpPr>
            <a:xfrm>
              <a:off x="3265" y="2942"/>
              <a:ext cx="743" cy="743"/>
              <a:chOff x="452" y="5028"/>
              <a:chExt cx="743" cy="743"/>
            </a:xfrm>
          </p:grpSpPr>
          <p:sp>
            <p:nvSpPr>
              <p:cNvPr id="649" name="椭圆"/>
              <p:cNvSpPr/>
              <p:nvPr/>
            </p:nvSpPr>
            <p:spPr>
              <a:xfrm>
                <a:off x="452" y="5028"/>
                <a:ext cx="743" cy="743"/>
              </a:xfrm>
              <a:prstGeom prst="ellipse">
                <a:avLst/>
              </a:prstGeom>
              <a:solidFill>
                <a:schemeClr val="accent1">
                  <a:lumMod val="50000"/>
                  <a:lumOff val="50000"/>
                </a:schemeClr>
              </a:solidFill>
              <a:ln w="12700" cap="flat" cmpd="sng">
                <a:noFill/>
                <a:prstDash val="solid"/>
                <a:round/>
              </a:ln>
            </p:spPr>
            <p:txBody>
              <a:bodyPr rtlCol="0" anchor="ctr"/>
              <a:lstStyle/>
              <a:p>
                <a:pPr algn="ctr"/>
              </a:p>
            </p:txBody>
          </p:sp>
          <p:sp>
            <p:nvSpPr>
              <p:cNvPr id="650" name="矩形"/>
              <p:cNvSpPr/>
              <p:nvPr/>
            </p:nvSpPr>
            <p:spPr>
              <a:xfrm>
                <a:off x="517" y="5110"/>
                <a:ext cx="471" cy="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endParaRPr>
              </a:p>
            </p:txBody>
          </p:sp>
        </p:grpSp>
      </p:grpSp>
      <p:grpSp>
        <p:nvGrpSpPr>
          <p:cNvPr id="7" name="组合 6"/>
          <p:cNvGrpSpPr/>
          <p:nvPr/>
        </p:nvGrpSpPr>
        <p:grpSpPr>
          <a:xfrm>
            <a:off x="1657985" y="3752850"/>
            <a:ext cx="7992110" cy="2091690"/>
            <a:chOff x="2611" y="5910"/>
            <a:chExt cx="12586" cy="3294"/>
          </a:xfrm>
        </p:grpSpPr>
        <p:sp>
          <p:nvSpPr>
            <p:cNvPr id="1232" name="矩形"/>
            <p:cNvSpPr/>
            <p:nvPr/>
          </p:nvSpPr>
          <p:spPr>
            <a:xfrm>
              <a:off x="3353" y="5910"/>
              <a:ext cx="11845" cy="3294"/>
            </a:xfrm>
            <a:prstGeom prst="rect">
              <a:avLst/>
            </a:prstGeom>
            <a:noFill/>
            <a:ln w="12700" cap="flat" cmpd="sng">
              <a:noFill/>
              <a:prstDash val="solid"/>
              <a:round/>
            </a:ln>
          </p:spPr>
          <p:txBody>
            <a:bodyPr vert="horz" wrap="square" lIns="91440" tIns="45720" rIns="91440" bIns="45720" anchor="t" anchorCtr="0">
              <a:spAutoFit/>
            </a:bodyPr>
            <a:lstStyle/>
            <a:p>
              <a:pPr marL="0" indent="25400" algn="just" fontAlgn="auto">
                <a:lnSpc>
                  <a:spcPct val="150000"/>
                </a:lnSpc>
                <a:spcBef>
                  <a:spcPts val="0"/>
                </a:spcBef>
                <a:spcAft>
                  <a:spcPts val="0"/>
                </a:spcAft>
                <a:buNone/>
              </a:pP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李某受邀讲学取得收入5000元。预扣预缴个人所得税的计算如下：</a:t>
              </a:r>
              <a:endParaRPr lang="en-US" altLang="zh-CN"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25400" algn="just" fontAlgn="auto">
                <a:lnSpc>
                  <a:spcPct val="150000"/>
                </a:lnSpc>
                <a:spcBef>
                  <a:spcPts val="0"/>
                </a:spcBef>
                <a:spcAft>
                  <a:spcPts val="0"/>
                </a:spcAft>
                <a:buNone/>
              </a:pP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预扣预缴应纳税所得额=5000×（1−20%）=4000元</a:t>
              </a:r>
              <a:endParaRPr lang="en-US" altLang="zh-CN"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25400" algn="just" fontAlgn="auto">
                <a:lnSpc>
                  <a:spcPct val="150000"/>
                </a:lnSpc>
                <a:spcBef>
                  <a:spcPts val="0"/>
                </a:spcBef>
                <a:spcAft>
                  <a:spcPts val="0"/>
                </a:spcAft>
                <a:buNone/>
              </a:pP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适用预扣率20%，速算扣除数0</a:t>
              </a:r>
              <a:endParaRPr lang="en-US" altLang="zh-CN"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25400" algn="just" fontAlgn="auto">
                <a:lnSpc>
                  <a:spcPct val="150000"/>
                </a:lnSpc>
                <a:spcBef>
                  <a:spcPts val="0"/>
                </a:spcBef>
                <a:spcAft>
                  <a:spcPts val="0"/>
                </a:spcAft>
                <a:buNone/>
              </a:pPr>
              <a:r>
                <a:rPr lang="zh-CN" altLang="en-US"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预扣预缴税额=4000×20%=800元。</a:t>
              </a:r>
              <a:endParaRPr lang="en-US" altLang="zh-CN" sz="18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2611" y="6105"/>
              <a:ext cx="742" cy="742"/>
              <a:chOff x="577" y="5028"/>
              <a:chExt cx="742" cy="742"/>
            </a:xfrm>
          </p:grpSpPr>
          <p:sp>
            <p:nvSpPr>
              <p:cNvPr id="4" name="椭圆"/>
              <p:cNvSpPr/>
              <p:nvPr/>
            </p:nvSpPr>
            <p:spPr>
              <a:xfrm>
                <a:off x="577" y="5028"/>
                <a:ext cx="743" cy="743"/>
              </a:xfrm>
              <a:prstGeom prst="ellipse">
                <a:avLst/>
              </a:prstGeom>
              <a:solidFill>
                <a:schemeClr val="accent1">
                  <a:lumMod val="50000"/>
                  <a:lumOff val="50000"/>
                </a:schemeClr>
              </a:solidFill>
              <a:ln w="12700" cap="flat" cmpd="sng">
                <a:noFill/>
                <a:prstDash val="solid"/>
                <a:round/>
              </a:ln>
            </p:spPr>
            <p:txBody>
              <a:bodyPr rtlCol="0" anchor="ctr"/>
              <a:lstStyle/>
              <a:p>
                <a:pPr algn="ctr"/>
              </a:p>
            </p:txBody>
          </p:sp>
          <p:sp>
            <p:nvSpPr>
              <p:cNvPr id="5" name="矩形"/>
              <p:cNvSpPr/>
              <p:nvPr/>
            </p:nvSpPr>
            <p:spPr>
              <a:xfrm>
                <a:off x="629" y="5110"/>
                <a:ext cx="471" cy="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7" name="矩形"/>
          <p:cNvSpPr/>
          <p:nvPr/>
        </p:nvSpPr>
        <p:spPr>
          <a:xfrm>
            <a:off x="1425064" y="305039"/>
            <a:ext cx="4009706"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考点３：企业所得税税率</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791210" y="1425575"/>
            <a:ext cx="5539740" cy="542290"/>
            <a:chOff x="1246" y="2245"/>
            <a:chExt cx="8724" cy="854"/>
          </a:xfrm>
        </p:grpSpPr>
        <p:sp>
          <p:nvSpPr>
            <p:cNvPr id="168" name="矩形"/>
            <p:cNvSpPr/>
            <p:nvPr/>
          </p:nvSpPr>
          <p:spPr>
            <a:xfrm>
              <a:off x="1469" y="2295"/>
              <a:ext cx="8391"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各类企业适用的企业所得税税率</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69" name="剪去对角的矩形"/>
            <p:cNvSpPr/>
            <p:nvPr/>
          </p:nvSpPr>
          <p:spPr>
            <a:xfrm>
              <a:off x="1246" y="2245"/>
              <a:ext cx="8724" cy="855"/>
            </a:xfrm>
            <a:prstGeom prst="snip2DiagRect">
              <a:avLst>
                <a:gd name="adj1" fmla="val 0"/>
                <a:gd name="adj2" fmla="val 15277"/>
              </a:avLst>
            </a:prstGeom>
            <a:noFill/>
            <a:ln w="25400" cap="flat" cmpd="sng">
              <a:solidFill>
                <a:srgbClr val="4BACC6"/>
              </a:solidFill>
              <a:prstDash val="solid"/>
              <a:round/>
            </a:ln>
          </p:spPr>
          <p:txBody>
            <a:bodyPr rtlCol="0" anchor="ctr"/>
            <a:lstStyle/>
            <a:p>
              <a:pPr algn="ctr"/>
            </a:p>
          </p:txBody>
        </p:sp>
      </p:grpSp>
      <p:sp>
        <p:nvSpPr>
          <p:cNvPr id="170" name="矩形"/>
          <p:cNvSpPr/>
          <p:nvPr/>
        </p:nvSpPr>
        <p:spPr>
          <a:xfrm>
            <a:off x="658895" y="2083702"/>
            <a:ext cx="11149123"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多选】根据企业所得税法律制度的规定，下列关于企业所得税税率的表述中，正确的有（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．符合条件的设在西部地区的企业，减按15%的税率征收企业所得税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．符合条件的小型微利企业，减按20%的税率征收企业所得税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．国家需要重点扶持的高新技术企业，减按15%的税率征收企业所得税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．在中国境内设立了机构、场所但取得的所得与所设机构、场所没有实际联系的非居民企业，其从中国境内取得的所得，减按10%的税率征收企业所得税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71" name="矩形"/>
          <p:cNvSpPr/>
          <p:nvPr/>
        </p:nvSpPr>
        <p:spPr>
          <a:xfrm>
            <a:off x="663377" y="4607064"/>
            <a:ext cx="1853425"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0"/>
                                        </p:tgtEl>
                                        <p:attrNameLst>
                                          <p:attrName>style.visibility</p:attrName>
                                        </p:attrNameLst>
                                      </p:cBhvr>
                                      <p:to>
                                        <p:strVal val="visible"/>
                                      </p:to>
                                    </p:set>
                                    <p:anim calcmode="lin" valueType="num">
                                      <p:cBhvr additive="base">
                                        <p:cTn id="13" dur="500"/>
                                        <p:tgtEl>
                                          <p:spTgt spid="170"/>
                                        </p:tgtEl>
                                        <p:attrNameLst>
                                          <p:attrName>ppt_y</p:attrName>
                                        </p:attrNameLst>
                                      </p:cBhvr>
                                      <p:tavLst>
                                        <p:tav tm="0">
                                          <p:val>
                                            <p:strVal val="#ppt_y+#ppt_h*1.125000"/>
                                          </p:val>
                                        </p:tav>
                                        <p:tav tm="100000">
                                          <p:val>
                                            <p:strVal val="#ppt_y"/>
                                          </p:val>
                                        </p:tav>
                                      </p:tavLst>
                                    </p:anim>
                                    <p:animEffect transition="in" filter="wipe(up)">
                                      <p:cBhvr>
                                        <p:cTn id="14" dur="500"/>
                                        <p:tgtEl>
                                          <p:spTgt spid="17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1"/>
                                        </p:tgtEl>
                                        <p:attrNameLst>
                                          <p:attrName>style.visibility</p:attrName>
                                        </p:attrNameLst>
                                      </p:cBhvr>
                                      <p:to>
                                        <p:strVal val="visible"/>
                                      </p:to>
                                    </p:set>
                                    <p:anim calcmode="lin" valueType="num">
                                      <p:cBhvr additive="base">
                                        <p:cTn id="19" dur="500"/>
                                        <p:tgtEl>
                                          <p:spTgt spid="171"/>
                                        </p:tgtEl>
                                        <p:attrNameLst>
                                          <p:attrName>ppt_y</p:attrName>
                                        </p:attrNameLst>
                                      </p:cBhvr>
                                      <p:tavLst>
                                        <p:tav tm="0">
                                          <p:val>
                                            <p:strVal val="#ppt_y+#ppt_h*1.125000"/>
                                          </p:val>
                                        </p:tav>
                                        <p:tav tm="100000">
                                          <p:val>
                                            <p:strVal val="#ppt_y"/>
                                          </p:val>
                                        </p:tav>
                                      </p:tavLst>
                                    </p:anim>
                                    <p:animEffect transition="in" filter="wipe(up)">
                                      <p:cBhvr>
                                        <p:cTn id="20"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0" grpId="1"/>
      <p:bldP spid="171" grpId="0"/>
      <p:bldP spid="171" grpId="1"/>
    </p:bld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4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43" name="矩形"/>
          <p:cNvSpPr/>
          <p:nvPr/>
        </p:nvSpPr>
        <p:spPr>
          <a:xfrm>
            <a:off x="1533500" y="1393990"/>
            <a:ext cx="3761195"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③ 稿酬所得预缴个人所得税的计算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44" name="矩形"/>
          <p:cNvSpPr/>
          <p:nvPr/>
        </p:nvSpPr>
        <p:spPr>
          <a:xfrm>
            <a:off x="4219510" y="2010304"/>
            <a:ext cx="3526998"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稿酬所得预缴个人所得税的计算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245" name="表格"/>
          <p:cNvGraphicFramePr>
            <a:graphicFrameLocks noGrp="1"/>
          </p:cNvGraphicFramePr>
          <p:nvPr>
            <p:custDataLst>
              <p:tags r:id="rId2"/>
            </p:custDataLst>
          </p:nvPr>
        </p:nvGraphicFramePr>
        <p:xfrm>
          <a:off x="1530351" y="2476796"/>
          <a:ext cx="9109417" cy="2194560"/>
        </p:xfrm>
        <a:graphic>
          <a:graphicData uri="http://schemas.openxmlformats.org/drawingml/2006/table">
            <a:tbl>
              <a:tblPr bandRow="1">
                <a:noFill/>
              </a:tblPr>
              <a:tblGrid>
                <a:gridCol w="2138807"/>
                <a:gridCol w="6970610"/>
              </a:tblGrid>
              <a:tr h="336295">
                <a:tc>
                  <a:txBody>
                    <a:bodyPr/>
                    <a:lstStyle/>
                    <a:p>
                      <a:pPr marL="0" indent="0" algn="ctr">
                        <a:lnSpc>
                          <a:spcPct val="150000"/>
                        </a:lnSpc>
                        <a:spcBef>
                          <a:spcPts val="200"/>
                        </a:spcBef>
                        <a:spcAft>
                          <a:spcPts val="2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具体规定</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279969">
                <a:tc>
                  <a:txBody>
                    <a:bodyPr/>
                    <a:lstStyle/>
                    <a:p>
                      <a:pPr marL="0" indent="0" algn="ctr">
                        <a:lnSpc>
                          <a:spcPct val="150000"/>
                        </a:lnSpc>
                        <a:spcBef>
                          <a:spcPts val="200"/>
                        </a:spcBef>
                        <a:spcAft>
                          <a:spcPts val="2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预扣预缴应纳税</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所得额的计算</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　</a:t>
                      </a:r>
                      <a:r>
                        <a:rPr lang="en-US" altLang="zh-CN" sz="16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a. 每次收入不超过4 000元的</a:t>
                      </a:r>
                      <a:br>
                        <a:rPr lang="zh-CN" altLang="en-US" sz="16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　预扣预缴应纳税所得额=（每次收入额−800元）×70%</a:t>
                      </a:r>
                      <a:br>
                        <a:rPr lang="zh-CN" altLang="en-US" sz="16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　b. 每次收入4 000元以上的</a:t>
                      </a:r>
                      <a:br>
                        <a:rPr lang="zh-CN" altLang="en-US" sz="16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　预扣预缴应纳税所得额=每次收入额×（1−20%）×70%</a:t>
                      </a:r>
                      <a:endParaRPr lang="zh-CN" altLang="en-US" sz="16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336295">
                <a:tc>
                  <a:txBody>
                    <a:bodyPr/>
                    <a:lstStyle/>
                    <a:p>
                      <a:pPr marL="0" indent="0" algn="ctr">
                        <a:lnSpc>
                          <a:spcPct val="150000"/>
                        </a:lnSpc>
                        <a:spcBef>
                          <a:spcPts val="200"/>
                        </a:spcBef>
                        <a:spcAft>
                          <a:spcPts val="2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预扣预缴税额的计算</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200"/>
                        </a:spcBef>
                        <a:spcAft>
                          <a:spcPts val="2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预扣预缴税额=预扣预缴应纳税所得额</a:t>
                      </a:r>
                      <a:r>
                        <a:rPr lang="zh-CN" altLang="en-US" sz="16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预扣率20%</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43"/>
                                        </p:tgtEl>
                                        <p:attrNameLst>
                                          <p:attrName>style.visibility</p:attrName>
                                        </p:attrNameLst>
                                      </p:cBhvr>
                                      <p:to>
                                        <p:strVal val="visible"/>
                                      </p:to>
                                    </p:set>
                                    <p:anim calcmode="lin" valueType="num">
                                      <p:cBhvr additive="base">
                                        <p:cTn id="7" dur="500"/>
                                        <p:tgtEl>
                                          <p:spTgt spid="1243"/>
                                        </p:tgtEl>
                                        <p:attrNameLst>
                                          <p:attrName>ppt_y</p:attrName>
                                        </p:attrNameLst>
                                      </p:cBhvr>
                                      <p:tavLst>
                                        <p:tav tm="0">
                                          <p:val>
                                            <p:strVal val="#ppt_y+#ppt_h*1.125000"/>
                                          </p:val>
                                        </p:tav>
                                        <p:tav tm="100000">
                                          <p:val>
                                            <p:strVal val="#ppt_y"/>
                                          </p:val>
                                        </p:tav>
                                      </p:tavLst>
                                    </p:anim>
                                    <p:animEffect transition="in" filter="wipe(up)">
                                      <p:cBhvr>
                                        <p:cTn id="8" dur="500"/>
                                        <p:tgtEl>
                                          <p:spTgt spid="124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44"/>
                                        </p:tgtEl>
                                        <p:attrNameLst>
                                          <p:attrName>style.visibility</p:attrName>
                                        </p:attrNameLst>
                                      </p:cBhvr>
                                      <p:to>
                                        <p:strVal val="visible"/>
                                      </p:to>
                                    </p:set>
                                    <p:anim calcmode="lin" valueType="num">
                                      <p:cBhvr additive="base">
                                        <p:cTn id="13" dur="500"/>
                                        <p:tgtEl>
                                          <p:spTgt spid="1244"/>
                                        </p:tgtEl>
                                        <p:attrNameLst>
                                          <p:attrName>ppt_y</p:attrName>
                                        </p:attrNameLst>
                                      </p:cBhvr>
                                      <p:tavLst>
                                        <p:tav tm="0">
                                          <p:val>
                                            <p:strVal val="#ppt_y+#ppt_h*1.125000"/>
                                          </p:val>
                                        </p:tav>
                                        <p:tav tm="100000">
                                          <p:val>
                                            <p:strVal val="#ppt_y"/>
                                          </p:val>
                                        </p:tav>
                                      </p:tavLst>
                                    </p:anim>
                                    <p:animEffect transition="in" filter="wipe(up)">
                                      <p:cBhvr>
                                        <p:cTn id="14" dur="500"/>
                                        <p:tgtEl>
                                          <p:spTgt spid="124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245"/>
                                        </p:tgtEl>
                                        <p:attrNameLst>
                                          <p:attrName>style.visibility</p:attrName>
                                        </p:attrNameLst>
                                      </p:cBhvr>
                                      <p:to>
                                        <p:strVal val="visible"/>
                                      </p:to>
                                    </p:set>
                                    <p:anim calcmode="lin" valueType="num">
                                      <p:cBhvr additive="base">
                                        <p:cTn id="19" dur="500"/>
                                        <p:tgtEl>
                                          <p:spTgt spid="1245"/>
                                        </p:tgtEl>
                                        <p:attrNameLst>
                                          <p:attrName>ppt_y</p:attrName>
                                        </p:attrNameLst>
                                      </p:cBhvr>
                                      <p:tavLst>
                                        <p:tav tm="0">
                                          <p:val>
                                            <p:strVal val="#ppt_y+#ppt_h*1.125000"/>
                                          </p:val>
                                        </p:tav>
                                        <p:tav tm="100000">
                                          <p:val>
                                            <p:strVal val="#ppt_y"/>
                                          </p:val>
                                        </p:tav>
                                      </p:tavLst>
                                    </p:anim>
                                    <p:animEffect transition="in" filter="wipe(up)">
                                      <p:cBhvr>
                                        <p:cTn id="20" dur="500"/>
                                        <p:tgtEl>
                                          <p:spTgt spid="1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 grpId="0"/>
      <p:bldP spid="1243" grpId="1"/>
      <p:bldP spid="1244" grpId="0"/>
      <p:bldP spid="1244" grpId="1"/>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49"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 name="组合 5"/>
          <p:cNvGrpSpPr/>
          <p:nvPr/>
        </p:nvGrpSpPr>
        <p:grpSpPr>
          <a:xfrm>
            <a:off x="2276475" y="1919605"/>
            <a:ext cx="8072120" cy="1291590"/>
            <a:chOff x="3585" y="3023"/>
            <a:chExt cx="12712" cy="2034"/>
          </a:xfrm>
        </p:grpSpPr>
        <p:sp>
          <p:nvSpPr>
            <p:cNvPr id="1250" name="矩形"/>
            <p:cNvSpPr/>
            <p:nvPr/>
          </p:nvSpPr>
          <p:spPr>
            <a:xfrm>
              <a:off x="3637" y="3023"/>
              <a:ext cx="12660" cy="2034"/>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李某出版一部小说，取得稿酬3000元。预扣预缴个人所得税的计算如下：</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预扣预缴应纳税所得额=（3000−800）×70%=1540元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预扣预缴税额=1540×20%=308元。</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3" name="组合 2"/>
            <p:cNvGrpSpPr/>
            <p:nvPr/>
          </p:nvGrpSpPr>
          <p:grpSpPr>
            <a:xfrm>
              <a:off x="3585" y="3042"/>
              <a:ext cx="742" cy="742"/>
              <a:chOff x="577" y="5028"/>
              <a:chExt cx="742" cy="742"/>
            </a:xfrm>
          </p:grpSpPr>
          <p:sp>
            <p:nvSpPr>
              <p:cNvPr id="649" name="椭圆"/>
              <p:cNvSpPr/>
              <p:nvPr/>
            </p:nvSpPr>
            <p:spPr>
              <a:xfrm>
                <a:off x="577" y="5028"/>
                <a:ext cx="743" cy="743"/>
              </a:xfrm>
              <a:prstGeom prst="ellipse">
                <a:avLst/>
              </a:prstGeom>
              <a:solidFill>
                <a:schemeClr val="accent1">
                  <a:lumMod val="50000"/>
                  <a:lumOff val="50000"/>
                </a:schemeClr>
              </a:solidFill>
              <a:ln w="12700" cap="flat" cmpd="sng">
                <a:noFill/>
                <a:prstDash val="solid"/>
                <a:round/>
              </a:ln>
            </p:spPr>
            <p:txBody>
              <a:bodyPr rtlCol="0" anchor="ctr"/>
              <a:lstStyle/>
              <a:p>
                <a:pPr algn="ctr"/>
              </a:p>
            </p:txBody>
          </p:sp>
          <p:sp>
            <p:nvSpPr>
              <p:cNvPr id="650" name="矩形"/>
              <p:cNvSpPr/>
              <p:nvPr/>
            </p:nvSpPr>
            <p:spPr>
              <a:xfrm>
                <a:off x="629" y="5110"/>
                <a:ext cx="471" cy="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grpSp>
      <p:grpSp>
        <p:nvGrpSpPr>
          <p:cNvPr id="7" name="组合 6"/>
          <p:cNvGrpSpPr/>
          <p:nvPr/>
        </p:nvGrpSpPr>
        <p:grpSpPr>
          <a:xfrm>
            <a:off x="2276475" y="4110355"/>
            <a:ext cx="8282305" cy="1312545"/>
            <a:chOff x="3585" y="5618"/>
            <a:chExt cx="13043" cy="2067"/>
          </a:xfrm>
        </p:grpSpPr>
        <p:sp>
          <p:nvSpPr>
            <p:cNvPr id="1251" name="矩形"/>
            <p:cNvSpPr/>
            <p:nvPr/>
          </p:nvSpPr>
          <p:spPr>
            <a:xfrm>
              <a:off x="3637" y="5651"/>
              <a:ext cx="12991" cy="2034"/>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李某出版一部小说，取得稿酬10000元。预扣预缴个人所得税的计算如下：</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预扣预缴应纳税所得额=10000×（1−20%）×70%=5600元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预扣预缴税额=5600×20%=1 120元。</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3585" y="5618"/>
              <a:ext cx="742" cy="742"/>
              <a:chOff x="577" y="5028"/>
              <a:chExt cx="742" cy="742"/>
            </a:xfrm>
          </p:grpSpPr>
          <p:sp>
            <p:nvSpPr>
              <p:cNvPr id="4" name="椭圆"/>
              <p:cNvSpPr/>
              <p:nvPr/>
            </p:nvSpPr>
            <p:spPr>
              <a:xfrm>
                <a:off x="577" y="5028"/>
                <a:ext cx="743" cy="743"/>
              </a:xfrm>
              <a:prstGeom prst="ellipse">
                <a:avLst/>
              </a:prstGeom>
              <a:solidFill>
                <a:schemeClr val="accent1">
                  <a:lumMod val="50000"/>
                  <a:lumOff val="50000"/>
                </a:schemeClr>
              </a:solidFill>
              <a:ln w="12700" cap="flat" cmpd="sng">
                <a:noFill/>
                <a:prstDash val="solid"/>
                <a:round/>
              </a:ln>
            </p:spPr>
            <p:txBody>
              <a:bodyPr rtlCol="0" anchor="ctr"/>
              <a:lstStyle/>
              <a:p>
                <a:pPr algn="ctr"/>
              </a:p>
            </p:txBody>
          </p:sp>
          <p:sp>
            <p:nvSpPr>
              <p:cNvPr id="5" name="矩形"/>
              <p:cNvSpPr/>
              <p:nvPr/>
            </p:nvSpPr>
            <p:spPr>
              <a:xfrm>
                <a:off x="629" y="5110"/>
                <a:ext cx="471" cy="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61"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62" name="矩形"/>
          <p:cNvSpPr/>
          <p:nvPr/>
        </p:nvSpPr>
        <p:spPr>
          <a:xfrm>
            <a:off x="1673572" y="1200131"/>
            <a:ext cx="4762427"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④ 特许权使用费所得预缴个人所得税的计算。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263" name="表格"/>
          <p:cNvGraphicFramePr>
            <a:graphicFrameLocks noGrp="1"/>
          </p:cNvGraphicFramePr>
          <p:nvPr>
            <p:custDataLst>
              <p:tags r:id="rId2"/>
            </p:custDataLst>
          </p:nvPr>
        </p:nvGraphicFramePr>
        <p:xfrm>
          <a:off x="1796487" y="2430293"/>
          <a:ext cx="8296998" cy="2890291"/>
        </p:xfrm>
        <a:graphic>
          <a:graphicData uri="http://schemas.openxmlformats.org/drawingml/2006/table">
            <a:tbl>
              <a:tblPr bandRow="1">
                <a:noFill/>
              </a:tblPr>
              <a:tblGrid>
                <a:gridCol w="1948053"/>
                <a:gridCol w="6348945"/>
              </a:tblGrid>
              <a:tr h="421411">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项目</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具体规定</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1603908">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预扣预缴应纳税</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所得额的计算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50000"/>
                        </a:lnSpc>
                        <a:spcBef>
                          <a:spcPts val="200"/>
                        </a:spcBef>
                        <a:spcAft>
                          <a:spcPts val="200"/>
                        </a:spcAft>
                        <a:buNone/>
                      </a:pPr>
                      <a:r>
                        <a:rPr lang="en-US" altLang="zh-CN"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a. 每次收入不超过4 000元的</a:t>
                      </a:r>
                      <a:b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 预扣预缴应纳税所得额=每次收入额−800元</a:t>
                      </a:r>
                      <a:b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 b. 每次收入4 000元以上的</a:t>
                      </a:r>
                      <a:b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 预扣预缴应纳税所得额=每次收入额×（1−20%）</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421411">
                <a:tc>
                  <a:txBody>
                    <a:bodyPr/>
                    <a:lstStyle/>
                    <a:p>
                      <a:pPr marL="0" indent="0" algn="ctr">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预扣预缴税额的计算</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200"/>
                        </a:spcBef>
                        <a:spcAft>
                          <a:spcPts val="2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预扣预缴税额=预扣预缴应纳税所得额</a:t>
                      </a:r>
                      <a:r>
                        <a:rPr lang="zh-CN" altLang="en-US" sz="18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预扣率20%</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264" name="矩形"/>
          <p:cNvSpPr/>
          <p:nvPr/>
        </p:nvSpPr>
        <p:spPr>
          <a:xfrm>
            <a:off x="3670431" y="1905531"/>
            <a:ext cx="4762426"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特许权使用费所得预缴个人所得税的计算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62"/>
                                        </p:tgtEl>
                                        <p:attrNameLst>
                                          <p:attrName>style.visibility</p:attrName>
                                        </p:attrNameLst>
                                      </p:cBhvr>
                                      <p:to>
                                        <p:strVal val="visible"/>
                                      </p:to>
                                    </p:set>
                                    <p:anim calcmode="lin" valueType="num">
                                      <p:cBhvr additive="base">
                                        <p:cTn id="7" dur="500"/>
                                        <p:tgtEl>
                                          <p:spTgt spid="1262"/>
                                        </p:tgtEl>
                                        <p:attrNameLst>
                                          <p:attrName>ppt_y</p:attrName>
                                        </p:attrNameLst>
                                      </p:cBhvr>
                                      <p:tavLst>
                                        <p:tav tm="0">
                                          <p:val>
                                            <p:strVal val="#ppt_y+#ppt_h*1.125000"/>
                                          </p:val>
                                        </p:tav>
                                        <p:tav tm="100000">
                                          <p:val>
                                            <p:strVal val="#ppt_y"/>
                                          </p:val>
                                        </p:tav>
                                      </p:tavLst>
                                    </p:anim>
                                    <p:animEffect transition="in" filter="wipe(up)">
                                      <p:cBhvr>
                                        <p:cTn id="8" dur="500"/>
                                        <p:tgtEl>
                                          <p:spTgt spid="126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64"/>
                                        </p:tgtEl>
                                        <p:attrNameLst>
                                          <p:attrName>style.visibility</p:attrName>
                                        </p:attrNameLst>
                                      </p:cBhvr>
                                      <p:to>
                                        <p:strVal val="visible"/>
                                      </p:to>
                                    </p:set>
                                    <p:anim calcmode="lin" valueType="num">
                                      <p:cBhvr additive="base">
                                        <p:cTn id="13" dur="500"/>
                                        <p:tgtEl>
                                          <p:spTgt spid="1264"/>
                                        </p:tgtEl>
                                        <p:attrNameLst>
                                          <p:attrName>ppt_y</p:attrName>
                                        </p:attrNameLst>
                                      </p:cBhvr>
                                      <p:tavLst>
                                        <p:tav tm="0">
                                          <p:val>
                                            <p:strVal val="#ppt_y+#ppt_h*1.125000"/>
                                          </p:val>
                                        </p:tav>
                                        <p:tav tm="100000">
                                          <p:val>
                                            <p:strVal val="#ppt_y"/>
                                          </p:val>
                                        </p:tav>
                                      </p:tavLst>
                                    </p:anim>
                                    <p:animEffect transition="in" filter="wipe(up)">
                                      <p:cBhvr>
                                        <p:cTn id="14" dur="500"/>
                                        <p:tgtEl>
                                          <p:spTgt spid="126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263"/>
                                        </p:tgtEl>
                                        <p:attrNameLst>
                                          <p:attrName>style.visibility</p:attrName>
                                        </p:attrNameLst>
                                      </p:cBhvr>
                                      <p:to>
                                        <p:strVal val="visible"/>
                                      </p:to>
                                    </p:set>
                                    <p:anim calcmode="lin" valueType="num">
                                      <p:cBhvr additive="base">
                                        <p:cTn id="19" dur="500"/>
                                        <p:tgtEl>
                                          <p:spTgt spid="1263"/>
                                        </p:tgtEl>
                                        <p:attrNameLst>
                                          <p:attrName>ppt_y</p:attrName>
                                        </p:attrNameLst>
                                      </p:cBhvr>
                                      <p:tavLst>
                                        <p:tav tm="0">
                                          <p:val>
                                            <p:strVal val="#ppt_y+#ppt_h*1.125000"/>
                                          </p:val>
                                        </p:tav>
                                        <p:tav tm="100000">
                                          <p:val>
                                            <p:strVal val="#ppt_y"/>
                                          </p:val>
                                        </p:tav>
                                      </p:tavLst>
                                    </p:anim>
                                    <p:animEffect transition="in" filter="wipe(up)">
                                      <p:cBhvr>
                                        <p:cTn id="20" dur="500"/>
                                        <p:tgtEl>
                                          <p:spTgt spid="1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 grpId="0"/>
      <p:bldP spid="1262" grpId="1"/>
      <p:bldP spid="1264" grpId="0"/>
      <p:bldP spid="1264" grpId="1"/>
    </p:bld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68"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 name="组合 5"/>
          <p:cNvGrpSpPr/>
          <p:nvPr/>
        </p:nvGrpSpPr>
        <p:grpSpPr>
          <a:xfrm>
            <a:off x="1743075" y="2028190"/>
            <a:ext cx="8858885" cy="1291590"/>
            <a:chOff x="2745" y="3194"/>
            <a:chExt cx="13951" cy="2034"/>
          </a:xfrm>
        </p:grpSpPr>
        <p:sp>
          <p:nvSpPr>
            <p:cNvPr id="1269" name="矩形"/>
            <p:cNvSpPr/>
            <p:nvPr/>
          </p:nvSpPr>
          <p:spPr>
            <a:xfrm>
              <a:off x="2849" y="3194"/>
              <a:ext cx="13847" cy="2034"/>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李某转让一项专利权，取得转让收入3000元。预扣预缴个人所得税的计算如下：</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预扣预缴应纳税所得额=3000−800=2200元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预扣预缴税额=2200×20%=440元。</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3" name="组合 2"/>
            <p:cNvGrpSpPr/>
            <p:nvPr/>
          </p:nvGrpSpPr>
          <p:grpSpPr>
            <a:xfrm>
              <a:off x="2745" y="3213"/>
              <a:ext cx="742" cy="742"/>
              <a:chOff x="577" y="5028"/>
              <a:chExt cx="742" cy="742"/>
            </a:xfrm>
          </p:grpSpPr>
          <p:sp>
            <p:nvSpPr>
              <p:cNvPr id="649" name="椭圆"/>
              <p:cNvSpPr/>
              <p:nvPr/>
            </p:nvSpPr>
            <p:spPr>
              <a:xfrm>
                <a:off x="577" y="5028"/>
                <a:ext cx="743" cy="743"/>
              </a:xfrm>
              <a:prstGeom prst="ellipse">
                <a:avLst/>
              </a:prstGeom>
              <a:solidFill>
                <a:schemeClr val="accent1">
                  <a:lumMod val="50000"/>
                  <a:lumOff val="50000"/>
                </a:schemeClr>
              </a:solidFill>
              <a:ln w="12700" cap="flat" cmpd="sng">
                <a:noFill/>
                <a:prstDash val="solid"/>
                <a:round/>
              </a:ln>
            </p:spPr>
            <p:txBody>
              <a:bodyPr rtlCol="0" anchor="ctr"/>
              <a:lstStyle/>
              <a:p>
                <a:pPr algn="ctr"/>
              </a:p>
            </p:txBody>
          </p:sp>
          <p:sp>
            <p:nvSpPr>
              <p:cNvPr id="650" name="矩形"/>
              <p:cNvSpPr/>
              <p:nvPr/>
            </p:nvSpPr>
            <p:spPr>
              <a:xfrm>
                <a:off x="629" y="5110"/>
                <a:ext cx="471" cy="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grpSp>
      <p:grpSp>
        <p:nvGrpSpPr>
          <p:cNvPr id="7" name="组合 6"/>
          <p:cNvGrpSpPr/>
          <p:nvPr/>
        </p:nvGrpSpPr>
        <p:grpSpPr>
          <a:xfrm>
            <a:off x="1743075" y="4194810"/>
            <a:ext cx="9047480" cy="1291590"/>
            <a:chOff x="2797" y="5945"/>
            <a:chExt cx="14248" cy="2034"/>
          </a:xfrm>
        </p:grpSpPr>
        <p:sp>
          <p:nvSpPr>
            <p:cNvPr id="1270" name="矩形"/>
            <p:cNvSpPr/>
            <p:nvPr/>
          </p:nvSpPr>
          <p:spPr>
            <a:xfrm>
              <a:off x="2849" y="5945"/>
              <a:ext cx="14196" cy="2034"/>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李某转让一项专利权，取得转让收入150 000元。预扣预缴个人所得税的计算如下：</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预扣预缴应纳税所得额=150 000×（1−20%）=120 000元。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预扣预缴税额=120 000×20%=24 000元。</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2797" y="5960"/>
              <a:ext cx="742" cy="742"/>
              <a:chOff x="577" y="5028"/>
              <a:chExt cx="742" cy="742"/>
            </a:xfrm>
          </p:grpSpPr>
          <p:sp>
            <p:nvSpPr>
              <p:cNvPr id="4" name="椭圆"/>
              <p:cNvSpPr/>
              <p:nvPr/>
            </p:nvSpPr>
            <p:spPr>
              <a:xfrm>
                <a:off x="577" y="5028"/>
                <a:ext cx="743" cy="743"/>
              </a:xfrm>
              <a:prstGeom prst="ellipse">
                <a:avLst/>
              </a:prstGeom>
              <a:solidFill>
                <a:schemeClr val="accent1">
                  <a:lumMod val="50000"/>
                  <a:lumOff val="50000"/>
                </a:schemeClr>
              </a:solidFill>
              <a:ln w="12700" cap="flat" cmpd="sng">
                <a:noFill/>
                <a:prstDash val="solid"/>
                <a:round/>
              </a:ln>
            </p:spPr>
            <p:txBody>
              <a:bodyPr rtlCol="0" anchor="ctr"/>
              <a:lstStyle/>
              <a:p>
                <a:pPr algn="ctr"/>
              </a:p>
            </p:txBody>
          </p:sp>
          <p:sp>
            <p:nvSpPr>
              <p:cNvPr id="5" name="矩形"/>
              <p:cNvSpPr/>
              <p:nvPr/>
            </p:nvSpPr>
            <p:spPr>
              <a:xfrm>
                <a:off x="629" y="5110"/>
                <a:ext cx="471" cy="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80"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536065" y="1226820"/>
            <a:ext cx="5116830" cy="586740"/>
            <a:chOff x="2419" y="1932"/>
            <a:chExt cx="8058" cy="924"/>
          </a:xfrm>
        </p:grpSpPr>
        <p:sp>
          <p:nvSpPr>
            <p:cNvPr id="1281" name="矩形"/>
            <p:cNvSpPr/>
            <p:nvPr/>
          </p:nvSpPr>
          <p:spPr>
            <a:xfrm>
              <a:off x="2675" y="1932"/>
              <a:ext cx="7560"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考查角度—预缴个人所得税的计算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282" name="剪去对角的矩形"/>
            <p:cNvSpPr/>
            <p:nvPr/>
          </p:nvSpPr>
          <p:spPr>
            <a:xfrm>
              <a:off x="2419" y="1932"/>
              <a:ext cx="8058" cy="924"/>
            </a:xfrm>
            <a:prstGeom prst="snip2DiagRect">
              <a:avLst>
                <a:gd name="adj1" fmla="val 0"/>
                <a:gd name="adj2" fmla="val 13847"/>
              </a:avLst>
            </a:prstGeom>
            <a:noFill/>
            <a:ln w="25400" cap="flat" cmpd="sng">
              <a:solidFill>
                <a:srgbClr val="4BACC6"/>
              </a:solidFill>
              <a:prstDash val="solid"/>
              <a:round/>
            </a:ln>
          </p:spPr>
          <p:txBody>
            <a:bodyPr rtlCol="0" anchor="ctr"/>
            <a:lstStyle/>
            <a:p>
              <a:pPr algn="ctr"/>
            </a:p>
          </p:txBody>
        </p:sp>
      </p:grpSp>
      <p:sp>
        <p:nvSpPr>
          <p:cNvPr id="1283" name="矩形"/>
          <p:cNvSpPr/>
          <p:nvPr/>
        </p:nvSpPr>
        <p:spPr>
          <a:xfrm>
            <a:off x="555803" y="1980609"/>
            <a:ext cx="11345784"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中国公民张某2019年1月取得工资10 000元，缴纳基本养老保险费、基本医疗保险费、失业保险费、住房公积金2 000元，支付首套住房贷款本息2 500元。已知工资、薪金所得个人所得税预扣率为3%，减除费用为5 000元/月，住房贷款利息专项附加扣除标准为1 000元/月，由张某按扣除标准的100%扣除。计算张某当月工资应预扣预缴个人所得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．（10 000−5 000−2 000−1 000）×3%=60元	B．（10 000−5 000−2 000−2 500）×3%=15元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．（10 000−5 000−2 000）×3%=90元		D．（10 000−2 500）×3%=225元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84" name="矩形"/>
          <p:cNvSpPr/>
          <p:nvPr/>
        </p:nvSpPr>
        <p:spPr>
          <a:xfrm>
            <a:off x="552441" y="4546157"/>
            <a:ext cx="11213555"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累计预扣预缴应纳税所得额=累计收入10 000−累计免税收入0−累计减除费用5 000−累计专项扣除2 000−累计专项附加扣除1 000。本期应预扣预缴税额=（累计预扣预缴应纳税所得额×预扣率−速算扣除数）−累计已预扣预缴税额=（10 000−5 000−2 000−1 000）×3%=60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83"/>
                                        </p:tgtEl>
                                        <p:attrNameLst>
                                          <p:attrName>style.visibility</p:attrName>
                                        </p:attrNameLst>
                                      </p:cBhvr>
                                      <p:to>
                                        <p:strVal val="visible"/>
                                      </p:to>
                                    </p:set>
                                    <p:anim calcmode="lin" valueType="num">
                                      <p:cBhvr additive="base">
                                        <p:cTn id="13" dur="500"/>
                                        <p:tgtEl>
                                          <p:spTgt spid="1283"/>
                                        </p:tgtEl>
                                        <p:attrNameLst>
                                          <p:attrName>ppt_y</p:attrName>
                                        </p:attrNameLst>
                                      </p:cBhvr>
                                      <p:tavLst>
                                        <p:tav tm="0">
                                          <p:val>
                                            <p:strVal val="#ppt_y+#ppt_h*1.125000"/>
                                          </p:val>
                                        </p:tav>
                                        <p:tav tm="100000">
                                          <p:val>
                                            <p:strVal val="#ppt_y"/>
                                          </p:val>
                                        </p:tav>
                                      </p:tavLst>
                                    </p:anim>
                                    <p:animEffect transition="in" filter="wipe(up)">
                                      <p:cBhvr>
                                        <p:cTn id="14" dur="500"/>
                                        <p:tgtEl>
                                          <p:spTgt spid="128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84"/>
                                        </p:tgtEl>
                                        <p:attrNameLst>
                                          <p:attrName>style.visibility</p:attrName>
                                        </p:attrNameLst>
                                      </p:cBhvr>
                                      <p:to>
                                        <p:strVal val="visible"/>
                                      </p:to>
                                    </p:set>
                                    <p:anim calcmode="lin" valueType="num">
                                      <p:cBhvr additive="base">
                                        <p:cTn id="19" dur="500"/>
                                        <p:tgtEl>
                                          <p:spTgt spid="1284"/>
                                        </p:tgtEl>
                                        <p:attrNameLst>
                                          <p:attrName>ppt_y</p:attrName>
                                        </p:attrNameLst>
                                      </p:cBhvr>
                                      <p:tavLst>
                                        <p:tav tm="0">
                                          <p:val>
                                            <p:strVal val="#ppt_y+#ppt_h*1.125000"/>
                                          </p:val>
                                        </p:tav>
                                        <p:tav tm="100000">
                                          <p:val>
                                            <p:strVal val="#ppt_y"/>
                                          </p:val>
                                        </p:tav>
                                      </p:tavLst>
                                    </p:anim>
                                    <p:animEffect transition="in" filter="wipe(up)">
                                      <p:cBhvr>
                                        <p:cTn id="20" dur="500"/>
                                        <p:tgtEl>
                                          <p:spTgt spid="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3" grpId="0"/>
      <p:bldP spid="1283" grpId="1"/>
      <p:bldP spid="1284" grpId="0"/>
      <p:bldP spid="1284" grpId="1"/>
    </p:bld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88"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89" name="矩形"/>
          <p:cNvSpPr/>
          <p:nvPr/>
        </p:nvSpPr>
        <p:spPr>
          <a:xfrm>
            <a:off x="1596813" y="1514451"/>
            <a:ext cx="8936556" cy="34150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中国公民李某2019年10月提供咨询服务，取得劳务报酬5 200元，支付交通费200元。已知劳务报酬所得个人所得税预扣率为20%；每次收入4 000元以上的，减除费用按20%计算。计算李某当月该笔劳务报酬应预扣预缴个人所得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．（5 200−200）×20%=1 000元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5 200×20%=1 040元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5 200×（1−20%）×20%=832元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．（5 200−200）×（1−20%）×20%=800元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90" name="矩形"/>
          <p:cNvSpPr/>
          <p:nvPr/>
        </p:nvSpPr>
        <p:spPr>
          <a:xfrm>
            <a:off x="1600175" y="4914825"/>
            <a:ext cx="1411358"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89"/>
                                        </p:tgtEl>
                                        <p:attrNameLst>
                                          <p:attrName>style.visibility</p:attrName>
                                        </p:attrNameLst>
                                      </p:cBhvr>
                                      <p:to>
                                        <p:strVal val="visible"/>
                                      </p:to>
                                    </p:set>
                                    <p:anim calcmode="lin" valueType="num">
                                      <p:cBhvr additive="base">
                                        <p:cTn id="7" dur="500"/>
                                        <p:tgtEl>
                                          <p:spTgt spid="1289"/>
                                        </p:tgtEl>
                                        <p:attrNameLst>
                                          <p:attrName>ppt_y</p:attrName>
                                        </p:attrNameLst>
                                      </p:cBhvr>
                                      <p:tavLst>
                                        <p:tav tm="0">
                                          <p:val>
                                            <p:strVal val="#ppt_y+#ppt_h*1.125000"/>
                                          </p:val>
                                        </p:tav>
                                        <p:tav tm="100000">
                                          <p:val>
                                            <p:strVal val="#ppt_y"/>
                                          </p:val>
                                        </p:tav>
                                      </p:tavLst>
                                    </p:anim>
                                    <p:animEffect transition="in" filter="wipe(up)">
                                      <p:cBhvr>
                                        <p:cTn id="8" dur="500"/>
                                        <p:tgtEl>
                                          <p:spTgt spid="128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90"/>
                                        </p:tgtEl>
                                        <p:attrNameLst>
                                          <p:attrName>style.visibility</p:attrName>
                                        </p:attrNameLst>
                                      </p:cBhvr>
                                      <p:to>
                                        <p:strVal val="visible"/>
                                      </p:to>
                                    </p:set>
                                    <p:anim calcmode="lin" valueType="num">
                                      <p:cBhvr additive="base">
                                        <p:cTn id="13" dur="500"/>
                                        <p:tgtEl>
                                          <p:spTgt spid="1290"/>
                                        </p:tgtEl>
                                        <p:attrNameLst>
                                          <p:attrName>ppt_y</p:attrName>
                                        </p:attrNameLst>
                                      </p:cBhvr>
                                      <p:tavLst>
                                        <p:tav tm="0">
                                          <p:val>
                                            <p:strVal val="#ppt_y+#ppt_h*1.125000"/>
                                          </p:val>
                                        </p:tav>
                                        <p:tav tm="100000">
                                          <p:val>
                                            <p:strVal val="#ppt_y"/>
                                          </p:val>
                                        </p:tav>
                                      </p:tavLst>
                                    </p:anim>
                                    <p:animEffect transition="in" filter="wipe(up)">
                                      <p:cBhvr>
                                        <p:cTn id="14" dur="500"/>
                                        <p:tgtEl>
                                          <p:spTgt spid="1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 grpId="0"/>
      <p:bldP spid="1289" grpId="1"/>
      <p:bldP spid="1290" grpId="0"/>
      <p:bldP spid="1290" grpId="1"/>
    </p:bld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94"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95" name="矩形"/>
          <p:cNvSpPr/>
          <p:nvPr/>
        </p:nvSpPr>
        <p:spPr>
          <a:xfrm>
            <a:off x="1517252" y="1504926"/>
            <a:ext cx="9202691" cy="36918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（4）全年一次性奖金的征税规定。</a:t>
            </a:r>
            <a:b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① 在2021年12月31日前，居民个人取得全年一次性奖金，可以选择并入当年综合所得计算纳税，也可以选择不并入当年综合所得，单独纳税；自2022年1月1日起，居民个人取得全年一次性奖金，应并入当年综合所得计算缴纳个人所得税。</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② 选择不并入当年综合所得的，以全年一次性奖金收入除以12个月得到的数额，按照按月换算后的综合所得税率表（见表5-2-11），确定适用税率和速算扣除数，单独计算纳税。计算公式为：应纳税额=全年一次性奖金收入×适用税率−速算扣除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95"/>
                                        </p:tgtEl>
                                        <p:attrNameLst>
                                          <p:attrName>style.visibility</p:attrName>
                                        </p:attrNameLst>
                                      </p:cBhvr>
                                      <p:to>
                                        <p:strVal val="visible"/>
                                      </p:to>
                                    </p:set>
                                    <p:animEffect transition="in" filter="strips(downLeft)">
                                      <p:cBhvr>
                                        <p:cTn id="7" dur="500"/>
                                        <p:tgtEl>
                                          <p:spTgt spid="1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5" grpId="0"/>
      <p:bldP spid="1295" grpId="1"/>
    </p:bldLst>
  </p:timing>
</p:sld>
</file>

<file path=ppt/slides/slide14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99"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300" name="表格"/>
          <p:cNvGraphicFramePr>
            <a:graphicFrameLocks noGrp="1"/>
          </p:cNvGraphicFramePr>
          <p:nvPr>
            <p:custDataLst>
              <p:tags r:id="rId2"/>
            </p:custDataLst>
          </p:nvPr>
        </p:nvGraphicFramePr>
        <p:xfrm>
          <a:off x="1587500" y="1478929"/>
          <a:ext cx="8898062" cy="3105146"/>
        </p:xfrm>
        <a:graphic>
          <a:graphicData uri="http://schemas.openxmlformats.org/drawingml/2006/table">
            <a:tbl>
              <a:tblPr bandRow="1">
                <a:noFill/>
              </a:tblPr>
              <a:tblGrid>
                <a:gridCol w="1073924"/>
                <a:gridCol w="4128300"/>
                <a:gridCol w="1840445"/>
                <a:gridCol w="1855393"/>
              </a:tblGrid>
              <a:tr h="373062">
                <a:tc>
                  <a:txBody>
                    <a:bodyPr/>
                    <a:lstStyle/>
                    <a:p>
                      <a:pPr marL="0" indent="0" algn="ctr">
                        <a:lnSpc>
                          <a:spcPct val="150000"/>
                        </a:lnSpc>
                        <a:spcBef>
                          <a:spcPts val="200"/>
                        </a:spcBef>
                        <a:spcAft>
                          <a:spcPts val="2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级数</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每月（次）应纳税所得额</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税率（%）</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200"/>
                        </a:spcBef>
                        <a:spcAft>
                          <a:spcPts val="2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速算扣除数（元）</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398462">
                <a:tc>
                  <a:txBody>
                    <a:bodyPr/>
                    <a:lstStyle/>
                    <a:p>
                      <a:pPr marL="0" indent="0" algn="ctr">
                        <a:lnSpc>
                          <a:spcPct val="150000"/>
                        </a:lnSpc>
                        <a:spcBef>
                          <a:spcPts val="200"/>
                        </a:spcBef>
                        <a:spcAft>
                          <a:spcPts val="200"/>
                        </a:spcAft>
                        <a:buNone/>
                      </a:pPr>
                      <a:r>
                        <a:rPr lang="en-US" altLang="zh-CN"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200"/>
                        </a:spcBef>
                        <a:spcAft>
                          <a:spcPts val="2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不超过3 000元的</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3</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200"/>
                        </a:spcBef>
                        <a:spcAft>
                          <a:spcPts val="200"/>
                        </a:spcAft>
                        <a:buNone/>
                      </a:pPr>
                      <a:r>
                        <a:rPr lang="en-US" altLang="zh-CN"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0</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373062">
                <a:tc>
                  <a:txBody>
                    <a:bodyPr/>
                    <a:lstStyle/>
                    <a:p>
                      <a:pPr marL="0" indent="0" algn="ctr">
                        <a:lnSpc>
                          <a:spcPct val="150000"/>
                        </a:lnSpc>
                        <a:spcBef>
                          <a:spcPts val="200"/>
                        </a:spcBef>
                        <a:spcAft>
                          <a:spcPts val="200"/>
                        </a:spcAft>
                        <a:buNone/>
                      </a:pPr>
                      <a:r>
                        <a:rPr lang="en-US" altLang="zh-CN"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超过3 000元至12 000元的部分</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en-US" altLang="zh-CN"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10</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en-US" altLang="zh-CN"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210</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92112">
                <a:tc>
                  <a:txBody>
                    <a:bodyPr/>
                    <a:lstStyle/>
                    <a:p>
                      <a:pPr marL="0" indent="0" algn="ctr">
                        <a:lnSpc>
                          <a:spcPct val="150000"/>
                        </a:lnSpc>
                        <a:spcBef>
                          <a:spcPts val="200"/>
                        </a:spcBef>
                        <a:spcAft>
                          <a:spcPts val="200"/>
                        </a:spcAft>
                        <a:buNone/>
                      </a:pPr>
                      <a:r>
                        <a:rPr lang="en-US" altLang="zh-CN" sz="1600" b="0" i="0" u="none" strike="noStrike" kern="100" cap="none" spc="0" baseline="0">
                          <a:latin typeface="微软雅黑" panose="020B0503020204020204" charset="-122"/>
                          <a:ea typeface="微软雅黑" panose="020B0503020204020204" charset="-122"/>
                          <a:cs typeface="Times New Roman" panose="02020603050405020304" charset="0"/>
                        </a:rPr>
                        <a:t>3</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rPr>
                        <a:t>超过12 000元至25 000元的部分</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en-US" altLang="zh-CN" sz="1600" b="0" i="0" u="none" strike="noStrike" kern="100" cap="none" spc="0" baseline="0">
                          <a:latin typeface="微软雅黑" panose="020B0503020204020204" charset="-122"/>
                          <a:ea typeface="微软雅黑" panose="020B0503020204020204" charset="-122"/>
                          <a:cs typeface="Times New Roman" panose="02020603050405020304" charset="0"/>
                        </a:rPr>
                        <a:t>20</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en-US" altLang="zh-CN" sz="1600" b="0" i="0" u="none" strike="noStrike" kern="100" cap="none" spc="0" baseline="0">
                          <a:latin typeface="微软雅黑" panose="020B0503020204020204" charset="-122"/>
                          <a:ea typeface="微软雅黑" panose="020B0503020204020204" charset="-122"/>
                          <a:cs typeface="Times New Roman" panose="02020603050405020304" charset="0"/>
                        </a:rPr>
                        <a:t>1 410</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92112">
                <a:tc>
                  <a:txBody>
                    <a:bodyPr/>
                    <a:lstStyle/>
                    <a:p>
                      <a:pPr marL="0" indent="0" algn="ctr">
                        <a:lnSpc>
                          <a:spcPct val="150000"/>
                        </a:lnSpc>
                        <a:spcBef>
                          <a:spcPts val="200"/>
                        </a:spcBef>
                        <a:spcAft>
                          <a:spcPts val="200"/>
                        </a:spcAft>
                        <a:buNone/>
                      </a:pPr>
                      <a:r>
                        <a:rPr lang="en-US" altLang="zh-CN" sz="1600" b="0" i="0" u="none" strike="noStrike" kern="100" cap="none" spc="0" baseline="0">
                          <a:latin typeface="微软雅黑" panose="020B0503020204020204" charset="-122"/>
                          <a:ea typeface="微软雅黑" panose="020B0503020204020204" charset="-122"/>
                          <a:cs typeface="Times New Roman" panose="02020603050405020304" charset="0"/>
                        </a:rPr>
                        <a:t>4</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rPr>
                        <a:t>超过25 000元至35 000元的部分</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en-US" altLang="zh-CN" sz="1600" b="0" i="0" u="none" strike="noStrike" kern="100" cap="none" spc="0" baseline="0">
                          <a:latin typeface="微软雅黑" panose="020B0503020204020204" charset="-122"/>
                          <a:ea typeface="微软雅黑" panose="020B0503020204020204" charset="-122"/>
                          <a:cs typeface="Times New Roman" panose="02020603050405020304" charset="0"/>
                        </a:rPr>
                        <a:t>25</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en-US" altLang="zh-CN" sz="1600" b="0" i="0" u="none" strike="noStrike" kern="100" cap="none" spc="0" baseline="0">
                          <a:latin typeface="微软雅黑" panose="020B0503020204020204" charset="-122"/>
                          <a:ea typeface="微软雅黑" panose="020B0503020204020204" charset="-122"/>
                          <a:cs typeface="Times New Roman" panose="02020603050405020304" charset="0"/>
                        </a:rPr>
                        <a:t>2 660</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92112">
                <a:tc>
                  <a:txBody>
                    <a:bodyPr/>
                    <a:lstStyle/>
                    <a:p>
                      <a:pPr marL="0" indent="0" algn="ctr">
                        <a:lnSpc>
                          <a:spcPct val="150000"/>
                        </a:lnSpc>
                        <a:spcBef>
                          <a:spcPts val="200"/>
                        </a:spcBef>
                        <a:spcAft>
                          <a:spcPts val="200"/>
                        </a:spcAft>
                        <a:buNone/>
                      </a:pPr>
                      <a:r>
                        <a:rPr lang="en-US" altLang="zh-CN" sz="1600" b="0" i="0" u="none" strike="noStrike" kern="100" cap="none" spc="0" baseline="0">
                          <a:latin typeface="微软雅黑" panose="020B0503020204020204" charset="-122"/>
                          <a:ea typeface="微软雅黑" panose="020B0503020204020204" charset="-122"/>
                          <a:cs typeface="Times New Roman" panose="02020603050405020304" charset="0"/>
                        </a:rPr>
                        <a:t>5</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rPr>
                        <a:t>超过35 000元至55 000元的部分</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en-US" altLang="zh-CN" sz="1600" b="0" i="0" u="none" strike="noStrike" kern="100" cap="none" spc="0" baseline="0">
                          <a:latin typeface="微软雅黑" panose="020B0503020204020204" charset="-122"/>
                          <a:ea typeface="微软雅黑" panose="020B0503020204020204" charset="-122"/>
                          <a:cs typeface="Times New Roman" panose="02020603050405020304" charset="0"/>
                        </a:rPr>
                        <a:t>30</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en-US" altLang="zh-CN" sz="1600" b="0" i="0" u="none" strike="noStrike" kern="100" cap="none" spc="0" baseline="0">
                          <a:latin typeface="微软雅黑" panose="020B0503020204020204" charset="-122"/>
                          <a:ea typeface="微软雅黑" panose="020B0503020204020204" charset="-122"/>
                          <a:cs typeface="Times New Roman" panose="02020603050405020304" charset="0"/>
                        </a:rPr>
                        <a:t>4 410</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92112">
                <a:tc>
                  <a:txBody>
                    <a:bodyPr/>
                    <a:lstStyle/>
                    <a:p>
                      <a:pPr marL="0" indent="0" algn="ctr">
                        <a:lnSpc>
                          <a:spcPct val="150000"/>
                        </a:lnSpc>
                        <a:spcBef>
                          <a:spcPts val="200"/>
                        </a:spcBef>
                        <a:spcAft>
                          <a:spcPts val="200"/>
                        </a:spcAft>
                        <a:buNone/>
                      </a:pPr>
                      <a:r>
                        <a:rPr lang="en-US" altLang="zh-CN" sz="1600" b="0" i="0" u="none" strike="noStrike" kern="100" cap="none" spc="0" baseline="0">
                          <a:latin typeface="微软雅黑" panose="020B0503020204020204" charset="-122"/>
                          <a:ea typeface="微软雅黑" panose="020B0503020204020204" charset="-122"/>
                          <a:cs typeface="Times New Roman" panose="02020603050405020304" charset="0"/>
                        </a:rPr>
                        <a:t>6</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rPr>
                        <a:t>超过55 000元至80 000元的部分</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en-US" altLang="zh-CN" sz="1600" b="0" i="0" u="none" strike="noStrike" kern="100" cap="none" spc="0" baseline="0">
                          <a:latin typeface="微软雅黑" panose="020B0503020204020204" charset="-122"/>
                          <a:ea typeface="微软雅黑" panose="020B0503020204020204" charset="-122"/>
                          <a:cs typeface="Times New Roman" panose="02020603050405020304" charset="0"/>
                        </a:rPr>
                        <a:t>35</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en-US" altLang="zh-CN" sz="1600" b="0" i="0" u="none" strike="noStrike" kern="100" cap="none" spc="0" baseline="0">
                          <a:latin typeface="微软雅黑" panose="020B0503020204020204" charset="-122"/>
                          <a:ea typeface="微软雅黑" panose="020B0503020204020204" charset="-122"/>
                          <a:cs typeface="Times New Roman" panose="02020603050405020304" charset="0"/>
                        </a:rPr>
                        <a:t>7 160</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92112">
                <a:tc>
                  <a:txBody>
                    <a:bodyPr/>
                    <a:lstStyle/>
                    <a:p>
                      <a:pPr marL="0" indent="0" algn="ctr">
                        <a:lnSpc>
                          <a:spcPct val="150000"/>
                        </a:lnSpc>
                        <a:spcBef>
                          <a:spcPts val="200"/>
                        </a:spcBef>
                        <a:spcAft>
                          <a:spcPts val="200"/>
                        </a:spcAft>
                        <a:buNone/>
                      </a:pPr>
                      <a:r>
                        <a:rPr lang="en-US" altLang="zh-CN" sz="1600" b="0" i="0" u="none" strike="noStrike" kern="100" cap="none" spc="0" baseline="0">
                          <a:latin typeface="微软雅黑" panose="020B0503020204020204" charset="-122"/>
                          <a:ea typeface="微软雅黑" panose="020B0503020204020204" charset="-122"/>
                          <a:cs typeface="Times New Roman" panose="02020603050405020304" charset="0"/>
                        </a:rPr>
                        <a:t>7</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200"/>
                        </a:spcBef>
                        <a:spcAft>
                          <a:spcPts val="200"/>
                        </a:spcAft>
                        <a:buNone/>
                      </a:pPr>
                      <a:r>
                        <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rPr>
                        <a:t>超过80 000元的部分</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en-US" altLang="zh-CN" sz="1600" b="0" i="0" u="none" strike="noStrike" kern="100" cap="none" spc="0" baseline="0">
                          <a:latin typeface="微软雅黑" panose="020B0503020204020204" charset="-122"/>
                          <a:ea typeface="微软雅黑" panose="020B0503020204020204" charset="-122"/>
                          <a:cs typeface="Times New Roman" panose="02020603050405020304" charset="0"/>
                        </a:rPr>
                        <a:t>45</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200"/>
                        </a:spcBef>
                        <a:spcAft>
                          <a:spcPts val="200"/>
                        </a:spcAft>
                        <a:buNone/>
                      </a:pPr>
                      <a:r>
                        <a:rPr lang="en-US" altLang="zh-CN" sz="1600" b="0" i="0" u="none" strike="noStrike" kern="100" cap="none" spc="0" baseline="0">
                          <a:latin typeface="微软雅黑" panose="020B0503020204020204" charset="-122"/>
                          <a:ea typeface="微软雅黑" panose="020B0503020204020204" charset="-122"/>
                          <a:cs typeface="Times New Roman" panose="02020603050405020304" charset="0"/>
                        </a:rPr>
                        <a:t>15 160</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9525" marR="9525" marT="9525" marB="9525"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
        <p:nvSpPr>
          <p:cNvPr id="1301" name="矩形"/>
          <p:cNvSpPr/>
          <p:nvPr/>
        </p:nvSpPr>
        <p:spPr>
          <a:xfrm>
            <a:off x="4400483" y="1021960"/>
            <a:ext cx="332697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按月换算后的综合所得税率表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660525" y="4749800"/>
            <a:ext cx="8942705" cy="1691640"/>
            <a:chOff x="2615" y="7480"/>
            <a:chExt cx="14083" cy="2664"/>
          </a:xfrm>
        </p:grpSpPr>
        <p:sp>
          <p:nvSpPr>
            <p:cNvPr id="1302" name="矩形"/>
            <p:cNvSpPr/>
            <p:nvPr/>
          </p:nvSpPr>
          <p:spPr>
            <a:xfrm>
              <a:off x="2615" y="7480"/>
              <a:ext cx="14083" cy="2664"/>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李某2019年取得全年一次性奖金收入30 000元，选择不并入当年综合所得，单独纳税。应纳个人所得税的计算如下：</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第一步，确定税率和速算扣除数。30 000÷12=2 500元，适用税率3%。</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第二步，计算应纳税额。应纳税额=30 000×3%=900元。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3" name="组合 2"/>
            <p:cNvGrpSpPr/>
            <p:nvPr/>
          </p:nvGrpSpPr>
          <p:grpSpPr>
            <a:xfrm>
              <a:off x="2760" y="7533"/>
              <a:ext cx="743" cy="743"/>
              <a:chOff x="577" y="4931"/>
              <a:chExt cx="743" cy="743"/>
            </a:xfrm>
          </p:grpSpPr>
          <p:sp>
            <p:nvSpPr>
              <p:cNvPr id="649" name="椭圆"/>
              <p:cNvSpPr/>
              <p:nvPr/>
            </p:nvSpPr>
            <p:spPr>
              <a:xfrm>
                <a:off x="577" y="4931"/>
                <a:ext cx="743" cy="743"/>
              </a:xfrm>
              <a:prstGeom prst="ellipse">
                <a:avLst/>
              </a:prstGeom>
              <a:solidFill>
                <a:schemeClr val="accent1">
                  <a:lumMod val="50000"/>
                  <a:lumOff val="50000"/>
                </a:schemeClr>
              </a:solidFill>
              <a:ln w="12700" cap="flat" cmpd="sng">
                <a:noFill/>
                <a:prstDash val="solid"/>
                <a:round/>
              </a:ln>
            </p:spPr>
            <p:txBody>
              <a:bodyPr rtlCol="0" anchor="ctr"/>
              <a:lstStyle/>
              <a:p>
                <a:pPr algn="ctr"/>
              </a:p>
            </p:txBody>
          </p:sp>
          <p:sp>
            <p:nvSpPr>
              <p:cNvPr id="650" name="矩形"/>
              <p:cNvSpPr/>
              <p:nvPr/>
            </p:nvSpPr>
            <p:spPr>
              <a:xfrm>
                <a:off x="629" y="5013"/>
                <a:ext cx="471" cy="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01"/>
                                        </p:tgtEl>
                                        <p:attrNameLst>
                                          <p:attrName>style.visibility</p:attrName>
                                        </p:attrNameLst>
                                      </p:cBhvr>
                                      <p:to>
                                        <p:strVal val="visible"/>
                                      </p:to>
                                    </p:set>
                                    <p:anim calcmode="lin" valueType="num">
                                      <p:cBhvr additive="base">
                                        <p:cTn id="7" dur="500"/>
                                        <p:tgtEl>
                                          <p:spTgt spid="1301"/>
                                        </p:tgtEl>
                                        <p:attrNameLst>
                                          <p:attrName>ppt_y</p:attrName>
                                        </p:attrNameLst>
                                      </p:cBhvr>
                                      <p:tavLst>
                                        <p:tav tm="0">
                                          <p:val>
                                            <p:strVal val="#ppt_y+#ppt_h*1.125000"/>
                                          </p:val>
                                        </p:tav>
                                        <p:tav tm="100000">
                                          <p:val>
                                            <p:strVal val="#ppt_y"/>
                                          </p:val>
                                        </p:tav>
                                      </p:tavLst>
                                    </p:anim>
                                    <p:animEffect transition="in" filter="wipe(up)">
                                      <p:cBhvr>
                                        <p:cTn id="8" dur="500"/>
                                        <p:tgtEl>
                                          <p:spTgt spid="1301"/>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300"/>
                                        </p:tgtEl>
                                        <p:attrNameLst>
                                          <p:attrName>style.visibility</p:attrName>
                                        </p:attrNameLst>
                                      </p:cBhvr>
                                      <p:to>
                                        <p:strVal val="visible"/>
                                      </p:to>
                                    </p:set>
                                    <p:animEffect transition="in" filter="checkerboard(across)">
                                      <p:cBhvr>
                                        <p:cTn id="13" dur="500"/>
                                        <p:tgtEl>
                                          <p:spTgt spid="130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p:tgtEl>
                                          <p:spTgt spid="2"/>
                                        </p:tgtEl>
                                        <p:attrNameLst>
                                          <p:attrName>ppt_y</p:attrName>
                                        </p:attrNameLst>
                                      </p:cBhvr>
                                      <p:tavLst>
                                        <p:tav tm="0">
                                          <p:val>
                                            <p:strVal val="#ppt_y+#ppt_h*1.125000"/>
                                          </p:val>
                                        </p:tav>
                                        <p:tav tm="100000">
                                          <p:val>
                                            <p:strVal val="#ppt_y"/>
                                          </p:val>
                                        </p:tav>
                                      </p:tavLst>
                                    </p:anim>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 grpId="0"/>
      <p:bldP spid="1301" grpId="1"/>
    </p:bld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09"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10" name="矩形"/>
          <p:cNvSpPr/>
          <p:nvPr/>
        </p:nvSpPr>
        <p:spPr>
          <a:xfrm>
            <a:off x="1562076" y="1539221"/>
            <a:ext cx="4762426" cy="3581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．非居民个人　　　（1）应纳税所得额。</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11" name="矩形"/>
          <p:cNvSpPr/>
          <p:nvPr/>
        </p:nvSpPr>
        <p:spPr>
          <a:xfrm>
            <a:off x="3930600" y="2216118"/>
            <a:ext cx="4357900" cy="3581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非居民个人四项所得应纳税所得额的确定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312" name="表格"/>
          <p:cNvGraphicFramePr>
            <a:graphicFrameLocks noGrp="1"/>
          </p:cNvGraphicFramePr>
          <p:nvPr>
            <p:custDataLst>
              <p:tags r:id="rId2"/>
            </p:custDataLst>
          </p:nvPr>
        </p:nvGraphicFramePr>
        <p:xfrm>
          <a:off x="1645284" y="2694664"/>
          <a:ext cx="8929483" cy="1828800"/>
        </p:xfrm>
        <a:graphic>
          <a:graphicData uri="http://schemas.openxmlformats.org/drawingml/2006/table">
            <a:tbl>
              <a:tblPr bandRow="1">
                <a:noFill/>
              </a:tblPr>
              <a:tblGrid>
                <a:gridCol w="2981490"/>
                <a:gridCol w="3689654"/>
                <a:gridCol w="2258339"/>
              </a:tblGrid>
              <a:tr h="215887">
                <a:tc>
                  <a:txBody>
                    <a:bodyPr/>
                    <a:lstStyle/>
                    <a:p>
                      <a:pPr marL="0" indent="0" algn="ctr">
                        <a:lnSpc>
                          <a:spcPct val="150000"/>
                        </a:lnSpc>
                        <a:spcBef>
                          <a:spcPts val="100"/>
                        </a:spcBef>
                        <a:spcAft>
                          <a:spcPts val="1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所得项目</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每月（次）应纳税所得额</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计税规则</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15887">
                <a:tc>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工资、薪金所得</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每月收入额</a:t>
                      </a:r>
                      <a:r>
                        <a:rPr lang="en-US" altLang="zh-CN" sz="1600" b="0" i="0" u="none" strike="noStrike" kern="0" cap="none" spc="0" baseline="0">
                          <a:solidFill>
                            <a:srgbClr val="2F2F2F"/>
                          </a:solidFill>
                          <a:latin typeface="微软雅黑" panose="020B0503020204020204" charset="-122"/>
                          <a:ea typeface="微软雅黑" panose="020B0503020204020204" charset="-122"/>
                          <a:cs typeface="Times New Roman" panose="02020603050405020304" charset="0"/>
                        </a:rPr>
                        <a:t>−</a:t>
                      </a: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5 000</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按月</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15887">
                <a:tc>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劳务报酬所得</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劳务报酬收入×（1</a:t>
                      </a:r>
                      <a:r>
                        <a:rPr lang="en-US" altLang="zh-CN" sz="1600" b="0" i="0" u="none" strike="noStrike" kern="0" cap="none" spc="0" baseline="0">
                          <a:solidFill>
                            <a:srgbClr val="2F2F2F"/>
                          </a:solidFill>
                          <a:latin typeface="微软雅黑" panose="020B0503020204020204" charset="-122"/>
                          <a:ea typeface="微软雅黑" panose="020B0503020204020204" charset="-122"/>
                          <a:cs typeface="Times New Roman" panose="02020603050405020304" charset="0"/>
                        </a:rPr>
                        <a:t>−</a:t>
                      </a: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20%）</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rowSpan="3">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按次</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215887">
                <a:tc>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稿酬所得</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稿酬收入×（1</a:t>
                      </a:r>
                      <a:r>
                        <a:rPr lang="en-US" altLang="zh-CN" sz="1600" b="0" i="0" u="none" strike="noStrike" kern="0" cap="none" spc="0" baseline="0">
                          <a:solidFill>
                            <a:srgbClr val="2F2F2F"/>
                          </a:solidFill>
                          <a:latin typeface="微软雅黑" panose="020B0503020204020204" charset="-122"/>
                          <a:ea typeface="微软雅黑" panose="020B0503020204020204" charset="-122"/>
                          <a:cs typeface="Times New Roman" panose="02020603050405020304" charset="0"/>
                        </a:rPr>
                        <a:t>−</a:t>
                      </a:r>
                      <a:r>
                        <a:rPr lang="en-US" altLang="zh-CN"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20%）×70%</a:t>
                      </a:r>
                      <a:endParaRPr lang="zh-CN" altLang="en-US" sz="16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215887">
                <a:tc>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特许权使用费所得</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ctr">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特许权使用费收入×（1</a:t>
                      </a:r>
                      <a:r>
                        <a:rPr lang="en-US" altLang="zh-CN" sz="1600" b="0" i="0" u="none" strike="noStrike" kern="0" cap="none" spc="0" baseline="0">
                          <a:solidFill>
                            <a:srgbClr val="000000"/>
                          </a:solidFill>
                          <a:latin typeface="微软雅黑" panose="020B0503020204020204" charset="-122"/>
                          <a:ea typeface="微软雅黑" panose="020B0503020204020204" charset="-122"/>
                          <a:cs typeface="Times New Roman" panose="02020603050405020304" charset="0"/>
                        </a:rPr>
                        <a:t>−</a:t>
                      </a:r>
                      <a:r>
                        <a:rPr lang="en-US" altLang="zh-CN"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20%）</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10"/>
                                        </p:tgtEl>
                                        <p:attrNameLst>
                                          <p:attrName>style.visibility</p:attrName>
                                        </p:attrNameLst>
                                      </p:cBhvr>
                                      <p:to>
                                        <p:strVal val="visible"/>
                                      </p:to>
                                    </p:set>
                                    <p:anim calcmode="lin" valueType="num">
                                      <p:cBhvr additive="base">
                                        <p:cTn id="7" dur="500"/>
                                        <p:tgtEl>
                                          <p:spTgt spid="1310"/>
                                        </p:tgtEl>
                                        <p:attrNameLst>
                                          <p:attrName>ppt_y</p:attrName>
                                        </p:attrNameLst>
                                      </p:cBhvr>
                                      <p:tavLst>
                                        <p:tav tm="0">
                                          <p:val>
                                            <p:strVal val="#ppt_y+#ppt_h*1.125000"/>
                                          </p:val>
                                        </p:tav>
                                        <p:tav tm="100000">
                                          <p:val>
                                            <p:strVal val="#ppt_y"/>
                                          </p:val>
                                        </p:tav>
                                      </p:tavLst>
                                    </p:anim>
                                    <p:animEffect transition="in" filter="wipe(up)">
                                      <p:cBhvr>
                                        <p:cTn id="8" dur="500"/>
                                        <p:tgtEl>
                                          <p:spTgt spid="13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11"/>
                                        </p:tgtEl>
                                        <p:attrNameLst>
                                          <p:attrName>style.visibility</p:attrName>
                                        </p:attrNameLst>
                                      </p:cBhvr>
                                      <p:to>
                                        <p:strVal val="visible"/>
                                      </p:to>
                                    </p:set>
                                    <p:anim calcmode="lin" valueType="num">
                                      <p:cBhvr additive="base">
                                        <p:cTn id="13" dur="500"/>
                                        <p:tgtEl>
                                          <p:spTgt spid="1311"/>
                                        </p:tgtEl>
                                        <p:attrNameLst>
                                          <p:attrName>ppt_y</p:attrName>
                                        </p:attrNameLst>
                                      </p:cBhvr>
                                      <p:tavLst>
                                        <p:tav tm="0">
                                          <p:val>
                                            <p:strVal val="#ppt_y+#ppt_h*1.125000"/>
                                          </p:val>
                                        </p:tav>
                                        <p:tav tm="100000">
                                          <p:val>
                                            <p:strVal val="#ppt_y"/>
                                          </p:val>
                                        </p:tav>
                                      </p:tavLst>
                                    </p:anim>
                                    <p:animEffect transition="in" filter="wipe(up)">
                                      <p:cBhvr>
                                        <p:cTn id="14" dur="500"/>
                                        <p:tgtEl>
                                          <p:spTgt spid="1311"/>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12"/>
                                        </p:tgtEl>
                                        <p:attrNameLst>
                                          <p:attrName>style.visibility</p:attrName>
                                        </p:attrNameLst>
                                      </p:cBhvr>
                                      <p:to>
                                        <p:strVal val="visible"/>
                                      </p:to>
                                    </p:set>
                                    <p:animEffect transition="in" filter="checkerboard(across)">
                                      <p:cBhvr>
                                        <p:cTn id="19" dur="500"/>
                                        <p:tgtEl>
                                          <p:spTgt spid="1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 grpId="0"/>
      <p:bldP spid="1310" grpId="1"/>
      <p:bldP spid="1311" grpId="0"/>
      <p:bldP spid="1311" grpId="1"/>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 name="文本框 1"/>
          <p:cNvSpPr txBox="1"/>
          <p:nvPr/>
        </p:nvSpPr>
        <p:spPr>
          <a:xfrm>
            <a:off x="1997075" y="1214120"/>
            <a:ext cx="7905115" cy="922020"/>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cs typeface="微软雅黑" panose="020B0503020204020204" charset="-122"/>
              </a:rPr>
              <a:t>（2）税率。</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非居民个人的四项所得适用税率表与“按月换算后的综合所得税率表”相同。</a:t>
            </a:r>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997075" y="2444750"/>
            <a:ext cx="7778750" cy="922020"/>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cs typeface="微软雅黑" panose="020B0503020204020204" charset="-122"/>
              </a:rPr>
              <a:t>（3）应纳税额的计算。</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应纳税额=每月（次）应纳税所得额×税率−速算扣除数</a:t>
            </a:r>
            <a:endParaRPr lang="zh-CN" altLang="en-US">
              <a:latin typeface="微软雅黑" panose="020B0503020204020204" charset="-122"/>
              <a:ea typeface="微软雅黑" panose="020B0503020204020204" charset="-122"/>
              <a:cs typeface="微软雅黑" panose="020B0503020204020204" charset="-122"/>
            </a:endParaRPr>
          </a:p>
        </p:txBody>
      </p:sp>
      <p:grpSp>
        <p:nvGrpSpPr>
          <p:cNvPr id="6" name="组合 5"/>
          <p:cNvGrpSpPr/>
          <p:nvPr/>
        </p:nvGrpSpPr>
        <p:grpSpPr>
          <a:xfrm>
            <a:off x="447675" y="3463290"/>
            <a:ext cx="11468735" cy="2169795"/>
            <a:chOff x="705" y="5454"/>
            <a:chExt cx="18061" cy="3417"/>
          </a:xfrm>
        </p:grpSpPr>
        <p:sp>
          <p:nvSpPr>
            <p:cNvPr id="4" name="文本框 3"/>
            <p:cNvSpPr txBox="1"/>
            <p:nvPr/>
          </p:nvSpPr>
          <p:spPr>
            <a:xfrm>
              <a:off x="705" y="5454"/>
              <a:ext cx="18061" cy="3417"/>
            </a:xfrm>
            <a:prstGeom prst="rect">
              <a:avLst/>
            </a:prstGeom>
            <a:noFill/>
          </p:spPr>
          <p:txBody>
            <a:bodyPr wrap="square" rtlCol="0" anchor="t">
              <a:spAutoFit/>
            </a:bodyPr>
            <a:lstStyle/>
            <a:p>
              <a:pPr>
                <a:lnSpc>
                  <a:spcPct val="150000"/>
                </a:lnSpc>
              </a:pP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smtClean="0">
                  <a:latin typeface="微软雅黑" panose="020B0503020204020204" charset="-122"/>
                  <a:ea typeface="微软雅黑" panose="020B0503020204020204" charset="-122"/>
                  <a:cs typeface="微软雅黑" panose="020B0503020204020204" charset="-122"/>
                </a:rPr>
                <a:t>某</a:t>
              </a:r>
              <a:r>
                <a:rPr lang="zh-CN" altLang="en-US" dirty="0">
                  <a:latin typeface="微软雅黑" panose="020B0503020204020204" charset="-122"/>
                  <a:ea typeface="微软雅黑" panose="020B0503020204020204" charset="-122"/>
                  <a:cs typeface="微软雅黑" panose="020B0503020204020204" charset="-122"/>
                </a:rPr>
                <a:t>非居民个人，2019年2月从境内任职单位取得工资收入10400元，利用业余时间兼职取得劳务报酬5000元。</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smtClean="0">
                  <a:latin typeface="微软雅黑" panose="020B0503020204020204" charset="-122"/>
                  <a:ea typeface="微软雅黑" panose="020B0503020204020204" charset="-122"/>
                  <a:cs typeface="微软雅黑" panose="020B0503020204020204" charset="-122"/>
                </a:rPr>
                <a:t>　　该</a:t>
              </a:r>
              <a:r>
                <a:rPr lang="zh-CN" altLang="en-US" dirty="0">
                  <a:latin typeface="微软雅黑" panose="020B0503020204020204" charset="-122"/>
                  <a:ea typeface="微软雅黑" panose="020B0503020204020204" charset="-122"/>
                  <a:cs typeface="微软雅黑" panose="020B0503020204020204" charset="-122"/>
                </a:rPr>
                <a:t>非居民个人当月工资、薪金所得应纳税所得额=10400−5000=5400元，每月应纳税所得额5400元适用的税率为10%、速算扣除数为210元。当月工资、薪金所得应纳个人所得税=5400× 10%−210=330元。</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该非居民个人劳务报酬所得应纳税所得额=5000×（1−20%）=4000元，每次应纳税所得额4000元适用的税率为10%、速算扣除数为210元。劳务报酬所得应纳个人所得税=4000×10%−210=190元。</a:t>
              </a:r>
              <a:endParaRPr lang="zh-CN" altLang="en-US" dirty="0">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nvGrpSpPr>
          <p:grpSpPr>
            <a:xfrm>
              <a:off x="705" y="5454"/>
              <a:ext cx="743" cy="743"/>
              <a:chOff x="689" y="4832"/>
              <a:chExt cx="743" cy="743"/>
            </a:xfrm>
          </p:grpSpPr>
          <p:sp>
            <p:nvSpPr>
              <p:cNvPr id="649" name="椭圆"/>
              <p:cNvSpPr/>
              <p:nvPr/>
            </p:nvSpPr>
            <p:spPr>
              <a:xfrm>
                <a:off x="689" y="4832"/>
                <a:ext cx="743" cy="743"/>
              </a:xfrm>
              <a:prstGeom prst="ellipse">
                <a:avLst/>
              </a:prstGeom>
              <a:solidFill>
                <a:schemeClr val="accent1">
                  <a:lumMod val="50000"/>
                  <a:lumOff val="50000"/>
                </a:schemeClr>
              </a:solidFill>
              <a:ln w="12700" cap="flat" cmpd="sng">
                <a:noFill/>
                <a:prstDash val="solid"/>
                <a:round/>
              </a:ln>
            </p:spPr>
            <p:txBody>
              <a:bodyPr rtlCol="0" anchor="ctr"/>
              <a:lstStyle/>
              <a:p>
                <a:pPr algn="ctr"/>
              </a:p>
            </p:txBody>
          </p:sp>
          <p:sp>
            <p:nvSpPr>
              <p:cNvPr id="650" name="矩形"/>
              <p:cNvSpPr/>
              <p:nvPr/>
            </p:nvSpPr>
            <p:spPr>
              <a:xfrm>
                <a:off x="741" y="4914"/>
                <a:ext cx="471" cy="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5" name="矩形"/>
          <p:cNvSpPr/>
          <p:nvPr/>
        </p:nvSpPr>
        <p:spPr>
          <a:xfrm>
            <a:off x="1425064" y="305039"/>
            <a:ext cx="6825141"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79" name="组合"/>
          <p:cNvGrpSpPr/>
          <p:nvPr/>
        </p:nvGrpSpPr>
        <p:grpSpPr>
          <a:xfrm>
            <a:off x="1427466" y="1356357"/>
            <a:ext cx="3671568" cy="601980"/>
            <a:chOff x="1427466" y="1356357"/>
            <a:chExt cx="3671568" cy="601980"/>
          </a:xfrm>
        </p:grpSpPr>
        <p:sp>
          <p:nvSpPr>
            <p:cNvPr id="176" name="圆角矩形"/>
            <p:cNvSpPr/>
            <p:nvPr/>
          </p:nvSpPr>
          <p:spPr>
            <a:xfrm>
              <a:off x="1427466" y="1363342"/>
              <a:ext cx="3671568"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77" name="流程图: 离页连接符"/>
            <p:cNvSpPr/>
            <p:nvPr/>
          </p:nvSpPr>
          <p:spPr>
            <a:xfrm>
              <a:off x="1751316" y="1356357"/>
              <a:ext cx="884553" cy="601977"/>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78" name="矩形"/>
            <p:cNvSpPr/>
            <p:nvPr/>
          </p:nvSpPr>
          <p:spPr>
            <a:xfrm>
              <a:off x="2884792" y="1398902"/>
              <a:ext cx="19704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直接计算法</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80" name="矩形"/>
          <p:cNvSpPr/>
          <p:nvPr/>
        </p:nvSpPr>
        <p:spPr>
          <a:xfrm>
            <a:off x="1398971" y="2063175"/>
            <a:ext cx="9502505"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应纳税所得额=收入总额−不征税收入−免税收入−各项扣除−以前年度亏损</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．收入总额</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企业收入总额是指以货币形式和非货币形式从各种来源取得的各种收入。包括应税收入、免税收入和不征税收入。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（1）收入的形式。</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81" name="表格"/>
          <p:cNvGraphicFramePr>
            <a:graphicFrameLocks noGrp="1"/>
          </p:cNvGraphicFramePr>
          <p:nvPr>
            <p:custDataLst>
              <p:tags r:id="rId2"/>
            </p:custDataLst>
          </p:nvPr>
        </p:nvGraphicFramePr>
        <p:xfrm>
          <a:off x="1031697" y="4247860"/>
          <a:ext cx="10213136" cy="1658366"/>
        </p:xfrm>
        <a:graphic>
          <a:graphicData uri="http://schemas.openxmlformats.org/drawingml/2006/table">
            <a:tbl>
              <a:tblPr bandRow="1">
                <a:noFill/>
              </a:tblPr>
              <a:tblGrid>
                <a:gridCol w="2049932"/>
                <a:gridCol w="8163204"/>
              </a:tblGrid>
              <a:tr h="417703">
                <a:tc>
                  <a:txBody>
                    <a:bodyPr/>
                    <a:lstStyle/>
                    <a:p>
                      <a:pPr marL="0" indent="0" algn="ctr">
                        <a:lnSpc>
                          <a:spcPct val="150000"/>
                        </a:lnSpc>
                        <a:spcBef>
                          <a:spcPts val="150"/>
                        </a:spcBef>
                        <a:spcAft>
                          <a:spcPts val="1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形式</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50"/>
                        </a:spcBef>
                        <a:spcAft>
                          <a:spcPts val="15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17703">
                <a:tc>
                  <a:txBody>
                    <a:bodyPr/>
                    <a:lstStyle/>
                    <a:p>
                      <a:pPr marL="0" indent="0" algn="ctr">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货币形式</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现金、存款、应收账款、应收票据、准备持有至到期的债券投资、债务豁免等</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503682">
                <a:tc>
                  <a:txBody>
                    <a:bodyPr/>
                    <a:lstStyle/>
                    <a:p>
                      <a:pPr marL="0" indent="0" algn="ctr">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非货币形式</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50"/>
                        </a:spcBef>
                        <a:spcAft>
                          <a:spcPts val="15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固定资产、生物资产、无形资产、股权投资、存货、不准备持有至到期的债券投资、劳务以及有关权益等</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ppt_h*1.125000"/>
                                          </p:val>
                                        </p:tav>
                                        <p:tav tm="100000">
                                          <p:val>
                                            <p:strVal val="#ppt_y"/>
                                          </p:val>
                                        </p:tav>
                                      </p:tavLst>
                                    </p:anim>
                                    <p:animEffect transition="in" filter="wipe(up)">
                                      <p:cBhvr>
                                        <p:cTn id="8" dur="500"/>
                                        <p:tgtEl>
                                          <p:spTgt spid="17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0"/>
                                        </p:tgtEl>
                                        <p:attrNameLst>
                                          <p:attrName>style.visibility</p:attrName>
                                        </p:attrNameLst>
                                      </p:cBhvr>
                                      <p:to>
                                        <p:strVal val="visible"/>
                                      </p:to>
                                    </p:set>
                                    <p:anim calcmode="lin" valueType="num">
                                      <p:cBhvr additive="base">
                                        <p:cTn id="12" dur="500"/>
                                        <p:tgtEl>
                                          <p:spTgt spid="180"/>
                                        </p:tgtEl>
                                        <p:attrNameLst>
                                          <p:attrName>ppt_y</p:attrName>
                                        </p:attrNameLst>
                                      </p:cBhvr>
                                      <p:tavLst>
                                        <p:tav tm="0">
                                          <p:val>
                                            <p:strVal val="#ppt_y+#ppt_h*1.125000"/>
                                          </p:val>
                                        </p:tav>
                                        <p:tav tm="100000">
                                          <p:val>
                                            <p:strVal val="#ppt_y"/>
                                          </p:val>
                                        </p:tav>
                                      </p:tavLst>
                                    </p:anim>
                                    <p:animEffect transition="in" filter="wipe(up)">
                                      <p:cBhvr>
                                        <p:cTn id="13" dur="500"/>
                                        <p:tgtEl>
                                          <p:spTgt spid="180"/>
                                        </p:tgtEl>
                                      </p:cBhvr>
                                    </p:animEffect>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181"/>
                                        </p:tgtEl>
                                        <p:attrNameLst>
                                          <p:attrName>style.visibility</p:attrName>
                                        </p:attrNameLst>
                                      </p:cBhvr>
                                      <p:to>
                                        <p:strVal val="visible"/>
                                      </p:to>
                                    </p:set>
                                    <p:animEffect transition="in" filter="strips(downLeft)">
                                      <p:cBhvr>
                                        <p:cTn id="17"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180" grpId="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1507490" y="1304290"/>
            <a:ext cx="9335135" cy="1337945"/>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cs typeface="微软雅黑" panose="020B0503020204020204" charset="-122"/>
              </a:rPr>
              <a:t>（4）关于“每次收入”的确定。</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劳务报酬所得、稿酬所得、特许权使用费所得，属于一次性收入的，以取得该项收入为一次；属于同一项目连续性收入的，以一个月内取得的收入为一次。</a:t>
            </a:r>
            <a:endParaRPr lang="zh-CN" altLang="en-US">
              <a:latin typeface="微软雅黑" panose="020B0503020204020204" charset="-122"/>
              <a:ea typeface="微软雅黑" panose="020B0503020204020204" charset="-122"/>
              <a:cs typeface="微软雅黑" panose="020B0503020204020204" charset="-122"/>
            </a:endParaRPr>
          </a:p>
        </p:txBody>
      </p:sp>
      <p:grpSp>
        <p:nvGrpSpPr>
          <p:cNvPr id="14" name="组合 13"/>
          <p:cNvGrpSpPr/>
          <p:nvPr/>
        </p:nvGrpSpPr>
        <p:grpSpPr>
          <a:xfrm>
            <a:off x="1510665" y="2912110"/>
            <a:ext cx="9331960" cy="1753235"/>
            <a:chOff x="2379" y="4586"/>
            <a:chExt cx="14696" cy="2761"/>
          </a:xfrm>
        </p:grpSpPr>
        <p:sp>
          <p:nvSpPr>
            <p:cNvPr id="4" name="文本框 3"/>
            <p:cNvSpPr txBox="1"/>
            <p:nvPr/>
          </p:nvSpPr>
          <p:spPr>
            <a:xfrm>
              <a:off x="2379" y="4586"/>
              <a:ext cx="14696" cy="2761"/>
            </a:xfrm>
            <a:prstGeom prst="rect">
              <a:avLst/>
            </a:prstGeom>
            <a:noFill/>
          </p:spPr>
          <p:txBody>
            <a:bodyPr wrap="square" rtlCol="0" anchor="t">
              <a:spAutoFit/>
            </a:bodyPr>
            <a:lstStyle/>
            <a:p>
              <a:pPr>
                <a:lnSpc>
                  <a:spcPct val="150000"/>
                </a:lnSpc>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境外某设计师利用业余时间为境内某公司提供室内设计服务，共用了3个月时间，第一个月取得报酬2 000元，第二个月取得报酬5 000元，第三个月取得报酬8 000元。这属于提供一次设计服务，属于一次性收入，应以取得的全部收入作为一次收入，即2 000+5 000+8 000=15 000元。</a:t>
              </a:r>
              <a:endParaRPr lang="zh-CN" altLang="en-US">
                <a:latin typeface="微软雅黑" panose="020B0503020204020204" charset="-122"/>
                <a:ea typeface="微软雅黑" panose="020B0503020204020204" charset="-122"/>
                <a:cs typeface="微软雅黑" panose="020B0503020204020204" charset="-122"/>
              </a:endParaRPr>
            </a:p>
          </p:txBody>
        </p:sp>
        <p:grpSp>
          <p:nvGrpSpPr>
            <p:cNvPr id="10" name="组合 9"/>
            <p:cNvGrpSpPr/>
            <p:nvPr/>
          </p:nvGrpSpPr>
          <p:grpSpPr>
            <a:xfrm>
              <a:off x="2468" y="4642"/>
              <a:ext cx="743" cy="743"/>
              <a:chOff x="577" y="4946"/>
              <a:chExt cx="743" cy="743"/>
            </a:xfrm>
          </p:grpSpPr>
          <p:sp>
            <p:nvSpPr>
              <p:cNvPr id="649" name="椭圆"/>
              <p:cNvSpPr/>
              <p:nvPr/>
            </p:nvSpPr>
            <p:spPr>
              <a:xfrm>
                <a:off x="577" y="4946"/>
                <a:ext cx="743" cy="743"/>
              </a:xfrm>
              <a:prstGeom prst="ellipse">
                <a:avLst/>
              </a:prstGeom>
              <a:solidFill>
                <a:schemeClr val="accent1">
                  <a:lumMod val="50000"/>
                  <a:lumOff val="50000"/>
                </a:schemeClr>
              </a:solidFill>
              <a:ln w="12700" cap="flat" cmpd="sng">
                <a:noFill/>
                <a:prstDash val="solid"/>
                <a:round/>
              </a:ln>
            </p:spPr>
            <p:txBody>
              <a:bodyPr rtlCol="0" anchor="ctr"/>
              <a:lstStyle/>
              <a:p>
                <a:pPr algn="ctr"/>
              </a:p>
            </p:txBody>
          </p:sp>
          <p:sp>
            <p:nvSpPr>
              <p:cNvPr id="650" name="矩形"/>
              <p:cNvSpPr/>
              <p:nvPr/>
            </p:nvSpPr>
            <p:spPr>
              <a:xfrm>
                <a:off x="629" y="5028"/>
                <a:ext cx="471" cy="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grpSp>
      <p:grpSp>
        <p:nvGrpSpPr>
          <p:cNvPr id="15" name="组合 14"/>
          <p:cNvGrpSpPr/>
          <p:nvPr/>
        </p:nvGrpSpPr>
        <p:grpSpPr>
          <a:xfrm>
            <a:off x="1567180" y="4935220"/>
            <a:ext cx="9269095" cy="922020"/>
            <a:chOff x="2468" y="7772"/>
            <a:chExt cx="14597" cy="1452"/>
          </a:xfrm>
        </p:grpSpPr>
        <p:sp>
          <p:nvSpPr>
            <p:cNvPr id="5" name="文本框 4"/>
            <p:cNvSpPr txBox="1"/>
            <p:nvPr/>
          </p:nvSpPr>
          <p:spPr>
            <a:xfrm>
              <a:off x="2468" y="7772"/>
              <a:ext cx="14597" cy="1452"/>
            </a:xfrm>
            <a:prstGeom prst="rect">
              <a:avLst/>
            </a:prstGeom>
            <a:noFill/>
          </p:spPr>
          <p:txBody>
            <a:bodyPr wrap="square" rtlCol="0" anchor="t">
              <a:spAutoFit/>
            </a:bodyPr>
            <a:lstStyle/>
            <a:p>
              <a:pPr>
                <a:lnSpc>
                  <a:spcPct val="150000"/>
                </a:lnSpc>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境外某歌手利用业余时间为境内某餐厅提供驻唱服务，每周一次，每次500元。提供的驻唱服务，属于同一项目连续性收入，以一个月内取得的收入为一次，即500×4=2 000元。</a:t>
              </a:r>
              <a:endParaRPr lang="zh-CN" altLang="en-US">
                <a:latin typeface="微软雅黑" panose="020B0503020204020204" charset="-122"/>
                <a:ea typeface="微软雅黑" panose="020B0503020204020204" charset="-122"/>
                <a:cs typeface="微软雅黑" panose="020B0503020204020204" charset="-122"/>
              </a:endParaRPr>
            </a:p>
          </p:txBody>
        </p:sp>
        <p:grpSp>
          <p:nvGrpSpPr>
            <p:cNvPr id="11" name="组合 10"/>
            <p:cNvGrpSpPr/>
            <p:nvPr/>
          </p:nvGrpSpPr>
          <p:grpSpPr>
            <a:xfrm>
              <a:off x="2468" y="7776"/>
              <a:ext cx="743" cy="743"/>
              <a:chOff x="577" y="4931"/>
              <a:chExt cx="743" cy="743"/>
            </a:xfrm>
          </p:grpSpPr>
          <p:sp>
            <p:nvSpPr>
              <p:cNvPr id="12" name="椭圆"/>
              <p:cNvSpPr/>
              <p:nvPr/>
            </p:nvSpPr>
            <p:spPr>
              <a:xfrm>
                <a:off x="577" y="4931"/>
                <a:ext cx="743" cy="743"/>
              </a:xfrm>
              <a:prstGeom prst="ellipse">
                <a:avLst/>
              </a:prstGeom>
              <a:solidFill>
                <a:schemeClr val="accent1">
                  <a:lumMod val="50000"/>
                  <a:lumOff val="50000"/>
                </a:schemeClr>
              </a:solidFill>
              <a:ln w="12700" cap="flat" cmpd="sng">
                <a:noFill/>
                <a:prstDash val="solid"/>
                <a:round/>
              </a:ln>
            </p:spPr>
            <p:txBody>
              <a:bodyPr rtlCol="0" anchor="ctr"/>
              <a:lstStyle/>
              <a:p>
                <a:pPr algn="ctr"/>
              </a:p>
            </p:txBody>
          </p:sp>
          <p:sp>
            <p:nvSpPr>
              <p:cNvPr id="13" name="矩形"/>
              <p:cNvSpPr/>
              <p:nvPr/>
            </p:nvSpPr>
            <p:spPr>
              <a:xfrm>
                <a:off x="629" y="5013"/>
                <a:ext cx="471" cy="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dirty="0">
                  <a:solidFill>
                    <a:schemeClr val="bg1"/>
                  </a:solidFill>
                  <a:latin typeface="微软雅黑" panose="020B0503020204020204" charset="-122"/>
                  <a:ea typeface="微软雅黑" panose="020B0503020204020204" charset="-122"/>
                  <a:cs typeface="Times New Roman" panose="0202060305040502030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up)">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up)">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 name="组合 4"/>
          <p:cNvGrpSpPr/>
          <p:nvPr/>
        </p:nvGrpSpPr>
        <p:grpSpPr>
          <a:xfrm>
            <a:off x="1536065" y="1226820"/>
            <a:ext cx="7531100" cy="586740"/>
            <a:chOff x="2419" y="1932"/>
            <a:chExt cx="11860" cy="924"/>
          </a:xfrm>
        </p:grpSpPr>
        <p:sp>
          <p:nvSpPr>
            <p:cNvPr id="1281" name="矩形"/>
            <p:cNvSpPr/>
            <p:nvPr/>
          </p:nvSpPr>
          <p:spPr>
            <a:xfrm>
              <a:off x="2675" y="1932"/>
              <a:ext cx="11409" cy="841"/>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考查角度—非居民个人取得四项所得应纳税额的计算</a:t>
              </a:r>
              <a:endPar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282" name="剪去对角的矩形"/>
            <p:cNvSpPr/>
            <p:nvPr/>
          </p:nvSpPr>
          <p:spPr>
            <a:xfrm>
              <a:off x="2419" y="1932"/>
              <a:ext cx="11861" cy="924"/>
            </a:xfrm>
            <a:prstGeom prst="snip2DiagRect">
              <a:avLst>
                <a:gd name="adj1" fmla="val 0"/>
                <a:gd name="adj2" fmla="val 13847"/>
              </a:avLst>
            </a:prstGeom>
            <a:noFill/>
            <a:ln w="25400" cap="flat" cmpd="sng">
              <a:solidFill>
                <a:srgbClr val="4BACC6"/>
              </a:solidFill>
              <a:prstDash val="solid"/>
              <a:round/>
            </a:ln>
          </p:spPr>
          <p:txBody>
            <a:bodyPr rtlCol="0" anchor="ctr"/>
            <a:lstStyle/>
            <a:p>
              <a:pPr algn="ctr"/>
            </a:p>
          </p:txBody>
        </p:sp>
      </p:grpSp>
      <p:sp>
        <p:nvSpPr>
          <p:cNvPr id="3" name="文本框 2"/>
          <p:cNvSpPr txBox="1"/>
          <p:nvPr/>
        </p:nvSpPr>
        <p:spPr>
          <a:xfrm>
            <a:off x="710565" y="1859915"/>
            <a:ext cx="10928985" cy="341503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2019年5月非居民个人约翰向境内某公司转让一项专利权，取得转让收入20 000元，专利开发支出10 000元。已知每月（次）应纳税所得额超过3 000元至12 000元的部分，适用税率为10%，速算扣除数210元；每月（次）应纳税所得额超过12 000元至25 000元的部分，适用税率为20%，速算扣除数1 410元。约翰当月该笔收入应在我国缴纳个人所得税税额的下列算式中，正确的是（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A．（20 000−10 000）×（1−20%）×10%−210=590元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B．（20 000−10 000）×10%−210=790元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C．［20 000×（1−20%）−10 000］×10%−210=390元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D．20 000×（1−20%）×20%−1 410=1 790元</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10565" y="5170170"/>
            <a:ext cx="10929620"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【解析】特许权使用费所得，以收入减除20%的费用后的余额为收入额。应纳税额=20 000×（1−20%）× 20%− 1 410=1 790元。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【答案】D</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 name="组合 5"/>
          <p:cNvGrpSpPr/>
          <p:nvPr/>
        </p:nvGrpSpPr>
        <p:grpSpPr>
          <a:xfrm>
            <a:off x="1608455" y="1558290"/>
            <a:ext cx="3091180" cy="601980"/>
            <a:chOff x="2533" y="2454"/>
            <a:chExt cx="4868" cy="948"/>
          </a:xfrm>
        </p:grpSpPr>
        <p:sp>
          <p:nvSpPr>
            <p:cNvPr id="1141" name="圆角矩形"/>
            <p:cNvSpPr/>
            <p:nvPr/>
          </p:nvSpPr>
          <p:spPr>
            <a:xfrm>
              <a:off x="2533" y="2465"/>
              <a:ext cx="4869" cy="876"/>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42" name="流程图: 离页连接符"/>
            <p:cNvSpPr/>
            <p:nvPr/>
          </p:nvSpPr>
          <p:spPr>
            <a:xfrm>
              <a:off x="3043" y="2454"/>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43" name="矩形"/>
            <p:cNvSpPr/>
            <p:nvPr/>
          </p:nvSpPr>
          <p:spPr>
            <a:xfrm>
              <a:off x="4732" y="2522"/>
              <a:ext cx="2208" cy="72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经营所得</a:t>
              </a:r>
              <a:endPar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 name="文本框 2"/>
          <p:cNvSpPr txBox="1"/>
          <p:nvPr/>
        </p:nvSpPr>
        <p:spPr>
          <a:xfrm>
            <a:off x="5011420" y="1174115"/>
            <a:ext cx="5244465" cy="1337945"/>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cs typeface="微软雅黑" panose="020B0503020204020204" charset="-122"/>
              </a:rPr>
              <a:t>1．应纳税所得额</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经营所得按年计征，以每一纳税年度的收入总额减除成本、费用以及损失后的余额，为应纳税所得额。</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4110990" y="2720340"/>
            <a:ext cx="339852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rPr>
              <a:t>个体工商户扣除项目的主要内容</a:t>
            </a:r>
            <a:endParaRPr lang="zh-CN" altLang="en-US">
              <a:latin typeface="微软雅黑" panose="020B0503020204020204" charset="-122"/>
              <a:ea typeface="微软雅黑" panose="020B0503020204020204" charset="-122"/>
            </a:endParaRPr>
          </a:p>
        </p:txBody>
      </p:sp>
      <p:graphicFrame>
        <p:nvGraphicFramePr>
          <p:cNvPr id="5" name="表格 4"/>
          <p:cNvGraphicFramePr/>
          <p:nvPr>
            <p:custDataLst>
              <p:tags r:id="rId1"/>
            </p:custDataLst>
          </p:nvPr>
        </p:nvGraphicFramePr>
        <p:xfrm>
          <a:off x="1026160" y="3154680"/>
          <a:ext cx="10155555" cy="3217545"/>
        </p:xfrm>
        <a:graphic>
          <a:graphicData uri="http://schemas.openxmlformats.org/drawingml/2006/table">
            <a:tbl>
              <a:tblPr firstRow="1" bandRow="1">
                <a:tableStyleId>{5940675A-B579-460E-94D1-54222C63F5DA}</a:tableStyleId>
              </a:tblPr>
              <a:tblGrid>
                <a:gridCol w="1029970"/>
                <a:gridCol w="2144395"/>
                <a:gridCol w="6981190"/>
              </a:tblGrid>
              <a:tr h="462915">
                <a:tc gridSpan="2">
                  <a:txBody>
                    <a:bodyPr/>
                    <a:lstStyle/>
                    <a:p>
                      <a:pPr marL="0" indent="0" algn="ctr">
                        <a:lnSpc>
                          <a:spcPct val="150000"/>
                        </a:lnSpc>
                        <a:buNone/>
                      </a:pPr>
                      <a:r>
                        <a:rPr lang="en-US" sz="1600" b="0">
                          <a:latin typeface="微软雅黑" panose="020B0503020204020204" charset="-122"/>
                          <a:ea typeface="微软雅黑" panose="020B0503020204020204" charset="-122"/>
                          <a:cs typeface="方正细黑一_GBK" charset="0"/>
                        </a:rPr>
                        <a:t>项目</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hMerge="1">
                  <a:tcPr>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方正细黑一_GBK" charset="0"/>
                        </a:rPr>
                        <a:t>扣除规定</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313055">
                <a:tc rowSpan="2">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工资、薪金</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从业人员</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宋体" panose="02010600030101010101" pitchFamily="2" charset="-122"/>
                        </a:rPr>
                        <a:t>实际支付且合理的，准予扣除</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462915">
                <a:tc vMerge="1">
                  <a:tcPr>
                    <a:lnR w="12700" cap="flat" cmpd="sng">
                      <a:solidFill>
                        <a:srgbClr val="7F7F7F"/>
                      </a:solidFill>
                      <a:prstDash val="solid"/>
                      <a:headEnd type="none" w="med" len="med"/>
                      <a:tailEnd type="none" w="med" len="med"/>
                    </a:lnR>
                    <a:lnB w="12700" cap="flat" cmpd="sng">
                      <a:solidFill>
                        <a:srgbClr val="7F7F7F"/>
                      </a:solidFill>
                      <a:prstDash val="solid"/>
                      <a:headEnd type="none" w="med" len="med"/>
                      <a:tailEnd type="none" w="med" len="med"/>
                    </a:lnB>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业主</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宋体" panose="02010600030101010101" pitchFamily="2" charset="-122"/>
                        </a:rPr>
                        <a:t>不得扣除</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462915">
                <a:tc rowSpan="3">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保险费</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微软雅黑" panose="020B0503020204020204" charset="-122"/>
                        </a:rPr>
                        <a:t>“四险一金”</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宋体" panose="02010600030101010101" pitchFamily="2" charset="-122"/>
                        </a:rPr>
                        <a:t>业主和从业人员均可扣除</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626110">
                <a:tc vMerge="1">
                  <a:tcPr>
                    <a:lnR w="12700" cap="flat" cmpd="sng">
                      <a:solidFill>
                        <a:srgbClr val="7F7F7F"/>
                      </a:solidFill>
                      <a:prstDash val="solid"/>
                      <a:headEnd type="none" w="med" len="med"/>
                      <a:tailEnd type="none" w="med" len="med"/>
                    </a:lnR>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补充养老保险、补充医疗保险</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微软雅黑" panose="020B0503020204020204" charset="-122"/>
                        </a:rPr>
                        <a:t>从业人员：分别不超过工资总额5%业主：以当地上年度社会平均工资的3倍为计算基数，分别不超过该计算基数的5%</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624840">
                <a:tc vMerge="1">
                  <a:tcPr>
                    <a:lnR w="12700" cap="flat" cmpd="sng">
                      <a:solidFill>
                        <a:srgbClr val="7F7F7F"/>
                      </a:solidFill>
                      <a:prstDash val="solid"/>
                      <a:headEnd type="none" w="med" len="med"/>
                      <a:tailEnd type="none" w="med" len="med"/>
                    </a:lnR>
                    <a:lnB w="12700" cap="flat" cmpd="sng">
                      <a:solidFill>
                        <a:srgbClr val="7F7F7F"/>
                      </a:solidFill>
                      <a:prstDash val="solid"/>
                      <a:headEnd type="none" w="med" len="med"/>
                      <a:tailEnd type="none" w="med" len="med"/>
                    </a:lnB>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其他保险</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微软雅黑" panose="020B0503020204020204" charset="-122"/>
                        </a:rPr>
                        <a:t>（1）为特殊工种从业人员支付的人身安全保险费，可以扣除（2）为业主本人和从业人员支付的商业保险费，不得扣除</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3" name="表格 2"/>
          <p:cNvGraphicFramePr/>
          <p:nvPr>
            <p:custDataLst>
              <p:tags r:id="rId1"/>
            </p:custDataLst>
          </p:nvPr>
        </p:nvGraphicFramePr>
        <p:xfrm>
          <a:off x="1212215" y="1466215"/>
          <a:ext cx="9767570" cy="4754880"/>
        </p:xfrm>
        <a:graphic>
          <a:graphicData uri="http://schemas.openxmlformats.org/drawingml/2006/table">
            <a:tbl>
              <a:tblPr firstRow="1" bandRow="1">
                <a:tableStyleId>{5940675A-B579-460E-94D1-54222C63F5DA}</a:tableStyleId>
              </a:tblPr>
              <a:tblGrid>
                <a:gridCol w="2458720"/>
                <a:gridCol w="7308850"/>
              </a:tblGrid>
              <a:tr h="365760">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方正细黑一_GBK" charset="0"/>
                        </a:rPr>
                        <a:t>项目</a:t>
                      </a:r>
                      <a:endParaRPr lang="en-US" altLang="en-US" sz="1600" b="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方正细黑一_GBK" charset="0"/>
                        </a:rPr>
                        <a:t>扣除规定</a:t>
                      </a:r>
                      <a:endParaRPr lang="en-US" altLang="en-US" sz="1600" b="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504190">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利息支出</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微软雅黑" panose="020B0503020204020204" charset="-122"/>
                        </a:rPr>
                        <a:t>（1）向金融企业借款的利息支出，准予扣除（2）向非金融企业和个人借款的利息支出，不超过按照金融企业同期同类贷款利率计算的数额的部分，准予扣除</a:t>
                      </a:r>
                      <a:endParaRPr lang="en-US" altLang="en-US" sz="16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249555">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广告费和业务宣传费</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微软雅黑" panose="020B0503020204020204" charset="-122"/>
                        </a:rPr>
                        <a:t>不超过销售（营业）收入的15%</a:t>
                      </a:r>
                      <a:endParaRPr lang="en-US" altLang="en-US" sz="16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248920">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业务招待费</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微软雅黑" panose="020B0503020204020204" charset="-122"/>
                        </a:rPr>
                        <a:t>按照实际发生额的60%扣除，但最高不得超过当年销售（营业）收入的5‰</a:t>
                      </a:r>
                      <a:endParaRPr lang="en-US" altLang="en-US" sz="16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335915">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捐赠</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微软雅黑" panose="020B0503020204020204" charset="-122"/>
                        </a:rPr>
                        <a:t>（1）直接捐赠：不得扣除（2）一般公益性捐赠：不超过应纳税所得额30%（3）特殊公益性捐赠：全额扣除</a:t>
                      </a:r>
                      <a:endParaRPr lang="en-US" altLang="en-US" sz="16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505460">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其他准予扣除的项目</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微软雅黑" panose="020B0503020204020204" charset="-122"/>
                        </a:rPr>
                        <a:t>（1）个体工商户按规定缴纳的摊位费、行政性收费、协会会费、财产保险费、合理的劳动保护支出等，准予扣除（2）对于生产经营与个人、家庭生活混用难以分清的费用，其40%视为与生产经营有关的费用，准予扣除</a:t>
                      </a:r>
                      <a:endParaRPr lang="en-US" altLang="en-US" sz="16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504190">
                <a:tc>
                  <a:txBody>
                    <a:bodyPr/>
                    <a:lstStyle/>
                    <a:p>
                      <a:pPr marL="0" indent="0" algn="ctr">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不得扣除的项目</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solidFill>
                            <a:schemeClr val="tx1"/>
                          </a:solidFill>
                          <a:latin typeface="微软雅黑" panose="020B0503020204020204" charset="-122"/>
                          <a:ea typeface="微软雅黑" panose="020B0503020204020204" charset="-122"/>
                          <a:cs typeface="宋体" panose="02010600030101010101" pitchFamily="2" charset="-122"/>
                        </a:rPr>
                        <a:t>个人所得税税款，税收滞纳金，罚金、罚款和被没收财物的损失，不符合扣除规定的捐赠支出，赞助支出，用于个人和家庭的支出，个体工商户代其从业人员或者他人负担的税款，计提的各种准备金等</a:t>
                      </a:r>
                      <a:endParaRPr lang="en-US" altLang="en-US" sz="16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1451610" y="1188085"/>
            <a:ext cx="9511665"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【提示】取得经营所得的个人，没有综合所得的，计算其每一纳税年度的应纳税所得额时，应当减除费用6万元、专项扣除、专项附加扣除以及依法确定的其他扣除。专项附加扣除在办理汇算清缴时减除。</a:t>
            </a:r>
            <a:endParaRPr lang="zh-CN" altLang="en-US">
              <a:latin typeface="微软雅黑" panose="020B0503020204020204" charset="-122"/>
              <a:ea typeface="微软雅黑" panose="020B0503020204020204" charset="-122"/>
              <a:cs typeface="微软雅黑" panose="020B0503020204020204" charset="-122"/>
            </a:endParaRPr>
          </a:p>
        </p:txBody>
      </p:sp>
      <p:grpSp>
        <p:nvGrpSpPr>
          <p:cNvPr id="6" name="组合 5"/>
          <p:cNvGrpSpPr/>
          <p:nvPr/>
        </p:nvGrpSpPr>
        <p:grpSpPr>
          <a:xfrm>
            <a:off x="1590040" y="2710815"/>
            <a:ext cx="6102350" cy="586740"/>
            <a:chOff x="2504" y="4269"/>
            <a:chExt cx="9610" cy="924"/>
          </a:xfrm>
        </p:grpSpPr>
        <p:sp>
          <p:nvSpPr>
            <p:cNvPr id="1281" name="矩形"/>
            <p:cNvSpPr/>
            <p:nvPr/>
          </p:nvSpPr>
          <p:spPr>
            <a:xfrm>
              <a:off x="2760" y="4269"/>
              <a:ext cx="8971" cy="841"/>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考查角度—经营所得扣除项目的具体规定</a:t>
              </a:r>
              <a:endPar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282" name="剪去对角的矩形"/>
            <p:cNvSpPr/>
            <p:nvPr/>
          </p:nvSpPr>
          <p:spPr>
            <a:xfrm>
              <a:off x="2504" y="4269"/>
              <a:ext cx="9611" cy="924"/>
            </a:xfrm>
            <a:prstGeom prst="snip2DiagRect">
              <a:avLst>
                <a:gd name="adj1" fmla="val 0"/>
                <a:gd name="adj2" fmla="val 13847"/>
              </a:avLst>
            </a:prstGeom>
            <a:noFill/>
            <a:ln w="25400" cap="flat" cmpd="sng">
              <a:solidFill>
                <a:srgbClr val="4BACC6"/>
              </a:solidFill>
              <a:prstDash val="solid"/>
              <a:round/>
            </a:ln>
          </p:spPr>
          <p:txBody>
            <a:bodyPr rtlCol="0" anchor="ctr"/>
            <a:lstStyle/>
            <a:p>
              <a:pPr algn="ctr"/>
            </a:p>
          </p:txBody>
        </p:sp>
      </p:grpSp>
      <p:sp>
        <p:nvSpPr>
          <p:cNvPr id="4" name="文本框 3"/>
          <p:cNvSpPr txBox="1"/>
          <p:nvPr/>
        </p:nvSpPr>
        <p:spPr>
          <a:xfrm>
            <a:off x="1451610" y="3331210"/>
            <a:ext cx="9204960" cy="258445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【例题1</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多选】根据个人所得税法律制度的规定，个体工商户的下列支出中，在计算个人所得税应纳税所得额时，不得扣除的有（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A．业主的工资、薪金支出</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B．个人所得税税款</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C．在生产经营活动中因自然灾害造成的损失</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D．税收滞纳金</a:t>
            </a: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451610" y="5915660"/>
            <a:ext cx="175260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【答案】ABD</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 name="文本框 1"/>
          <p:cNvSpPr txBox="1"/>
          <p:nvPr/>
        </p:nvSpPr>
        <p:spPr>
          <a:xfrm>
            <a:off x="1442720" y="1169035"/>
            <a:ext cx="9541510" cy="216852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【例题2</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2017】个体工商户张某2016年度取得营业收入200万元，当年发生业务宣传费25万元，上年度结转未扣除的业务宣传费15万元。已知业务宣传费不超过当年营业收入15%的部分，准予扣除。个体工商户张某在计算当年个人所得税应纳税所得额时，允许扣除的业务宣传费金额为（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A．30万元	　B．25万元	　C．40万元	　D．15万元</a:t>
            </a: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442720" y="3202305"/>
            <a:ext cx="9359265"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【解析】2016年待扣除的业务宣传费=25+15=40万元，扣除限额=销售（营业）收入×15%=200×15%=30万元，40万元超过了30万元，只能扣除30万元。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【答案】A</a:t>
            </a:r>
            <a:endParaRPr lang="zh-CN" altLang="en-US">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424940" y="4522470"/>
            <a:ext cx="8887460"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【拓展</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单选2019】在计算个人所得税时，个体工商户不得税前扣除的项目为（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A．实际合理支出的员工工资　　　　　　　　　　　B．代他人负担的税款</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C．特殊工种从业人员的人身保险费　　　　　　　　D．合理的劳动保护支出</a:t>
            </a:r>
            <a:endParaRPr lang="zh-CN" altLang="en-US">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424940" y="5860415"/>
            <a:ext cx="147193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【答案】B</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8" grpId="0"/>
      <p:bldP spid="8" grpId="1"/>
      <p:bldP spid="9" grpId="0"/>
      <p:bldP spid="9" grpId="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1424940" y="1205230"/>
            <a:ext cx="6511925" cy="368300"/>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cs typeface="微软雅黑" panose="020B0503020204020204" charset="-122"/>
              </a:rPr>
              <a:t>2．税率</a:t>
            </a:r>
            <a:r>
              <a:rPr lang="zh-CN" altLang="en-US">
                <a:latin typeface="微软雅黑" panose="020B0503020204020204" charset="-122"/>
                <a:ea typeface="微软雅黑" panose="020B0503020204020204" charset="-122"/>
                <a:cs typeface="微软雅黑" panose="020B0503020204020204" charset="-122"/>
              </a:rPr>
              <a:t>　　　经营所得适用5%～35%的五级超额累进税率</a:t>
            </a:r>
            <a:endParaRPr lang="zh-CN" altLang="en-US">
              <a:latin typeface="微软雅黑" panose="020B0503020204020204" charset="-122"/>
              <a:ea typeface="微软雅黑" panose="020B0503020204020204" charset="-122"/>
              <a:cs typeface="微软雅黑" panose="020B0503020204020204" charset="-122"/>
            </a:endParaRPr>
          </a:p>
        </p:txBody>
      </p:sp>
      <p:graphicFrame>
        <p:nvGraphicFramePr>
          <p:cNvPr id="4" name="表格 3"/>
          <p:cNvGraphicFramePr/>
          <p:nvPr>
            <p:custDataLst>
              <p:tags r:id="rId1"/>
            </p:custDataLst>
          </p:nvPr>
        </p:nvGraphicFramePr>
        <p:xfrm>
          <a:off x="1437005" y="1744980"/>
          <a:ext cx="9086850" cy="2446655"/>
        </p:xfrm>
        <a:graphic>
          <a:graphicData uri="http://schemas.openxmlformats.org/drawingml/2006/table">
            <a:tbl>
              <a:tblPr firstRow="1" bandRow="1">
                <a:tableStyleId>{5940675A-B579-460E-94D1-54222C63F5DA}</a:tableStyleId>
              </a:tblPr>
              <a:tblGrid>
                <a:gridCol w="1096645"/>
                <a:gridCol w="4219575"/>
                <a:gridCol w="1877695"/>
                <a:gridCol w="1892935"/>
              </a:tblGrid>
              <a:tr h="617855">
                <a:tc>
                  <a:txBody>
                    <a:bodyPr/>
                    <a:lstStyle/>
                    <a:p>
                      <a:pPr marL="0" indent="0" algn="ctr">
                        <a:lnSpc>
                          <a:spcPct val="150000"/>
                        </a:lnSpc>
                        <a:buNone/>
                      </a:pPr>
                      <a:r>
                        <a:rPr lang="en-US" sz="1600" b="0">
                          <a:latin typeface="微软雅黑" panose="020B0503020204020204" charset="-122"/>
                          <a:ea typeface="微软雅黑" panose="020B0503020204020204" charset="-122"/>
                          <a:cs typeface="方正细黑一_GBK" charset="0"/>
                        </a:rPr>
                        <a:t>级数</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方正细黑一_GBK" charset="0"/>
                        </a:rPr>
                        <a:t>全年应纳税所得额</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微软雅黑" panose="020B0503020204020204" charset="-122"/>
                        </a:rPr>
                        <a:t>税率（%）</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方正细黑一_GBK" charset="0"/>
                        </a:rPr>
                        <a:t>速算扣除数</a:t>
                      </a:r>
                      <a:r>
                        <a:rPr lang="en-US" sz="1600" b="0">
                          <a:latin typeface="微软雅黑" panose="020B0503020204020204" charset="-122"/>
                          <a:ea typeface="微软雅黑" panose="020B0503020204020204" charset="-122"/>
                          <a:cs typeface="宋体" panose="02010600030101010101" pitchFamily="2" charset="-122"/>
                        </a:rPr>
                        <a:t>（</a:t>
                      </a:r>
                      <a:r>
                        <a:rPr lang="en-US" sz="1600" b="0">
                          <a:latin typeface="微软雅黑" panose="020B0503020204020204" charset="-122"/>
                          <a:ea typeface="微软雅黑" panose="020B0503020204020204" charset="-122"/>
                          <a:cs typeface="方正细黑一_GBK" charset="0"/>
                        </a:rPr>
                        <a:t>元</a:t>
                      </a:r>
                      <a:r>
                        <a:rPr lang="en-US" sz="1600" b="0">
                          <a:latin typeface="微软雅黑" panose="020B0503020204020204" charset="-122"/>
                          <a:ea typeface="微软雅黑" panose="020B0503020204020204" charset="-122"/>
                          <a:cs typeface="宋体" panose="02010600030101010101" pitchFamily="2" charset="-122"/>
                        </a:rPr>
                        <a:t>）</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36576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1</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微软雅黑" panose="020B0503020204020204" charset="-122"/>
                        </a:rPr>
                        <a:t>不超过30000元的部分</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Times New Roman" panose="02020603050405020304" charset="0"/>
                        </a:rPr>
                        <a:t>5</a:t>
                      </a:r>
                      <a:endParaRPr lang="en-US" altLang="en-US" sz="1600" b="0">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0</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36576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2</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微软雅黑" panose="020B0503020204020204" charset="-122"/>
                        </a:rPr>
                        <a:t>超过30000元至90000元的部分</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10</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1 500</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36576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3</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微软雅黑" panose="020B0503020204020204" charset="-122"/>
                        </a:rPr>
                        <a:t>超过90000元至300000元的部分</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20</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10 500</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36576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4</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微软雅黑" panose="020B0503020204020204" charset="-122"/>
                        </a:rPr>
                        <a:t>超过300000元至500000元的部分</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30</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40 500</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36576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5</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微软雅黑" panose="020B0503020204020204" charset="-122"/>
                        </a:rPr>
                        <a:t>超过500000元的部分</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35</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65 500</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4354830" y="4290060"/>
            <a:ext cx="3482975" cy="337185"/>
          </a:xfrm>
          <a:prstGeom prst="rect">
            <a:avLst/>
          </a:prstGeom>
          <a:noFill/>
        </p:spPr>
        <p:txBody>
          <a:bodyPr wrap="square" rtlCol="0" anchor="t">
            <a:spAutoFit/>
          </a:bodyPr>
          <a:lstStyle/>
          <a:p>
            <a:r>
              <a:rPr lang="zh-CN" altLang="en-US" sz="1600">
                <a:latin typeface="微软雅黑" panose="020B0503020204020204" charset="-122"/>
                <a:ea typeface="微软雅黑" panose="020B0503020204020204" charset="-122"/>
                <a:cs typeface="微软雅黑" panose="020B0503020204020204" charset="-122"/>
              </a:rPr>
              <a:t> 个人所得税税率表（经营所得适用）</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424940" y="5894070"/>
            <a:ext cx="7515860" cy="506730"/>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cs typeface="微软雅黑" panose="020B0503020204020204" charset="-122"/>
              </a:rPr>
              <a:t>3．应纳税额的计算</a:t>
            </a:r>
            <a:r>
              <a:rPr lang="zh-CN" altLang="en-US">
                <a:latin typeface="微软雅黑" panose="020B0503020204020204" charset="-122"/>
                <a:ea typeface="微软雅黑" panose="020B0503020204020204" charset="-122"/>
                <a:cs typeface="微软雅黑" panose="020B0503020204020204" charset="-122"/>
              </a:rPr>
              <a:t>　　　　应纳税额=应纳税所得额×税率−速算扣除数</a:t>
            </a:r>
            <a:endParaRPr lang="zh-CN" altLang="en-US">
              <a:latin typeface="微软雅黑" panose="020B0503020204020204" charset="-122"/>
              <a:ea typeface="微软雅黑" panose="020B0503020204020204" charset="-122"/>
              <a:cs typeface="微软雅黑" panose="020B0503020204020204" charset="-122"/>
            </a:endParaRPr>
          </a:p>
        </p:txBody>
      </p:sp>
      <p:grpSp>
        <p:nvGrpSpPr>
          <p:cNvPr id="7" name="组合 6"/>
          <p:cNvGrpSpPr/>
          <p:nvPr/>
        </p:nvGrpSpPr>
        <p:grpSpPr>
          <a:xfrm>
            <a:off x="1384300" y="4622800"/>
            <a:ext cx="9422765" cy="1256665"/>
            <a:chOff x="2180" y="7280"/>
            <a:chExt cx="14839" cy="1979"/>
          </a:xfrm>
        </p:grpSpPr>
        <p:sp>
          <p:nvSpPr>
            <p:cNvPr id="923" name="矩形"/>
            <p:cNvSpPr/>
            <p:nvPr/>
          </p:nvSpPr>
          <p:spPr>
            <a:xfrm>
              <a:off x="2348" y="7280"/>
              <a:ext cx="1793" cy="58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924" name="矩形"/>
            <p:cNvSpPr/>
            <p:nvPr/>
          </p:nvSpPr>
          <p:spPr>
            <a:xfrm>
              <a:off x="2180" y="7807"/>
              <a:ext cx="14839" cy="145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经营所得的税率表不用记忆，考试时一般会直接给出，只要知道经营所得适用五级超额累进税率，并且会使用给出的税率表计算即可。</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ppt_y</p:attrName>
                                        </p:attrNameLst>
                                      </p:cBhvr>
                                      <p:tavLst>
                                        <p:tav tm="0">
                                          <p:val>
                                            <p:strVal val="#ppt_y+#ppt_h*1.125000"/>
                                          </p:val>
                                        </p:tav>
                                        <p:tav tm="100000">
                                          <p:val>
                                            <p:strVal val="#ppt_y"/>
                                          </p:val>
                                        </p:tav>
                                      </p:tavLst>
                                    </p:anim>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p:tgtEl>
                                          <p:spTgt spid="6"/>
                                        </p:tgtEl>
                                        <p:attrNameLst>
                                          <p:attrName>ppt_y</p:attrName>
                                        </p:attrNameLst>
                                      </p:cBhvr>
                                      <p:tavLst>
                                        <p:tav tm="0">
                                          <p:val>
                                            <p:strVal val="#ppt_y+#ppt_h*1.125000"/>
                                          </p:val>
                                        </p:tav>
                                        <p:tav tm="100000">
                                          <p:val>
                                            <p:strVal val="#ppt_y"/>
                                          </p:val>
                                        </p:tav>
                                      </p:tavLst>
                                    </p:anim>
                                    <p:animEffect transition="in" filter="wipe(up)">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 name="组合 4"/>
          <p:cNvGrpSpPr/>
          <p:nvPr/>
        </p:nvGrpSpPr>
        <p:grpSpPr>
          <a:xfrm>
            <a:off x="1617345" y="1184910"/>
            <a:ext cx="3633470" cy="601980"/>
            <a:chOff x="2547" y="1866"/>
            <a:chExt cx="5722" cy="948"/>
          </a:xfrm>
        </p:grpSpPr>
        <p:sp>
          <p:nvSpPr>
            <p:cNvPr id="1141" name="圆角矩形"/>
            <p:cNvSpPr/>
            <p:nvPr/>
          </p:nvSpPr>
          <p:spPr>
            <a:xfrm>
              <a:off x="2547" y="1877"/>
              <a:ext cx="5722" cy="876"/>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42" name="流程图: 离页连接符"/>
            <p:cNvSpPr/>
            <p:nvPr/>
          </p:nvSpPr>
          <p:spPr>
            <a:xfrm>
              <a:off x="3057" y="1866"/>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43" name="矩形"/>
            <p:cNvSpPr/>
            <p:nvPr/>
          </p:nvSpPr>
          <p:spPr>
            <a:xfrm>
              <a:off x="4746" y="1934"/>
              <a:ext cx="3168" cy="72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财产租赁所得</a:t>
              </a:r>
              <a:endPar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 name="文本框 2"/>
          <p:cNvSpPr txBox="1"/>
          <p:nvPr/>
        </p:nvSpPr>
        <p:spPr>
          <a:xfrm>
            <a:off x="1664335" y="1839595"/>
            <a:ext cx="9293225" cy="1337945"/>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cs typeface="微软雅黑" panose="020B0503020204020204" charset="-122"/>
              </a:rPr>
              <a:t>1．应纳税所得额</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财产租赁所得按次计征，以“1个月”内取得的收入为一次。每次收入不超过4 000元的，减除费用800元；4 000元以上的，减除20%的费用，其余额为应纳税所得额。</a:t>
            </a:r>
            <a:endParaRPr lang="zh-CN" altLang="en-US">
              <a:latin typeface="微软雅黑" panose="020B0503020204020204" charset="-122"/>
              <a:ea typeface="微软雅黑" panose="020B0503020204020204" charset="-122"/>
              <a:cs typeface="微软雅黑" panose="020B0503020204020204" charset="-122"/>
            </a:endParaRPr>
          </a:p>
        </p:txBody>
      </p:sp>
      <p:grpSp>
        <p:nvGrpSpPr>
          <p:cNvPr id="6" name="组合 5"/>
          <p:cNvGrpSpPr/>
          <p:nvPr/>
        </p:nvGrpSpPr>
        <p:grpSpPr>
          <a:xfrm>
            <a:off x="1442720" y="3304540"/>
            <a:ext cx="9251315" cy="545465"/>
            <a:chOff x="2272" y="5204"/>
            <a:chExt cx="14569" cy="859"/>
          </a:xfrm>
        </p:grpSpPr>
        <p:sp>
          <p:nvSpPr>
            <p:cNvPr id="1133" name="矩形"/>
            <p:cNvSpPr/>
            <p:nvPr/>
          </p:nvSpPr>
          <p:spPr>
            <a:xfrm>
              <a:off x="4101" y="5204"/>
              <a:ext cx="12741" cy="79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财产租赁所得采用的是定额（800元）和定率（20%）相结合的费用扣除方式。</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34" name="矩形"/>
            <p:cNvSpPr/>
            <p:nvPr/>
          </p:nvSpPr>
          <p:spPr>
            <a:xfrm>
              <a:off x="2272" y="5289"/>
              <a:ext cx="1447" cy="774"/>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135" name="剪去对角的矩形"/>
            <p:cNvSpPr/>
            <p:nvPr/>
          </p:nvSpPr>
          <p:spPr>
            <a:xfrm>
              <a:off x="3896" y="5300"/>
              <a:ext cx="12929" cy="726"/>
            </a:xfrm>
            <a:prstGeom prst="snip2DiagRect">
              <a:avLst>
                <a:gd name="adj1" fmla="val 0"/>
                <a:gd name="adj2" fmla="val 11638"/>
              </a:avLst>
            </a:prstGeom>
            <a:noFill/>
            <a:ln w="25400" cap="flat" cmpd="sng">
              <a:solidFill>
                <a:srgbClr val="00AAB7"/>
              </a:solidFill>
              <a:prstDash val="sysDash"/>
              <a:round/>
            </a:ln>
          </p:spPr>
          <p:txBody>
            <a:bodyPr rtlCol="0" anchor="ctr"/>
            <a:lstStyle/>
            <a:p>
              <a:pPr algn="ctr"/>
            </a:p>
          </p:txBody>
        </p:sp>
      </p:grpSp>
      <p:sp>
        <p:nvSpPr>
          <p:cNvPr id="4" name="文本框 3"/>
          <p:cNvSpPr txBox="1"/>
          <p:nvPr/>
        </p:nvSpPr>
        <p:spPr>
          <a:xfrm>
            <a:off x="1480185" y="3951605"/>
            <a:ext cx="9258300" cy="258445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【提示】在计算每次收入时：</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（1）个人出租房屋的个人所得税应税收入不含增值税，计算房屋出租所得可扣除的税费不包括本次出租缴纳的增值税。</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（2）由纳税人负担的租赁财产实际开支的修缮费用，可以扣除，但每月（次）不得超过800元，超过的部分准予结转以后扣除。</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（3）个人转租房屋的，其向房屋出租方支付的含增值税的租金，准予扣除。</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1506220" y="1329055"/>
            <a:ext cx="5225415" cy="506730"/>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cs typeface="微软雅黑" panose="020B0503020204020204" charset="-122"/>
              </a:rPr>
              <a:t>2．税率</a:t>
            </a:r>
            <a:r>
              <a:rPr lang="zh-CN" altLang="en-US">
                <a:latin typeface="微软雅黑" panose="020B0503020204020204" charset="-122"/>
                <a:ea typeface="微软雅黑" panose="020B0503020204020204" charset="-122"/>
                <a:cs typeface="微软雅黑" panose="020B0503020204020204" charset="-122"/>
              </a:rPr>
              <a:t>　　　财产租赁所得适用20%的比例税率。</a:t>
            </a:r>
            <a:endParaRPr lang="zh-CN" altLang="en-US">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nvGrpSpPr>
        <p:grpSpPr>
          <a:xfrm>
            <a:off x="1549400" y="2106930"/>
            <a:ext cx="7567930" cy="545465"/>
            <a:chOff x="2440" y="3318"/>
            <a:chExt cx="11918" cy="859"/>
          </a:xfrm>
        </p:grpSpPr>
        <p:sp>
          <p:nvSpPr>
            <p:cNvPr id="1133" name="矩形"/>
            <p:cNvSpPr/>
            <p:nvPr/>
          </p:nvSpPr>
          <p:spPr>
            <a:xfrm>
              <a:off x="4269" y="3318"/>
              <a:ext cx="9821" cy="79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个人出租住房取得的所得暂减按10%的税率征收个人所得税。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34" name="矩形"/>
            <p:cNvSpPr/>
            <p:nvPr/>
          </p:nvSpPr>
          <p:spPr>
            <a:xfrm>
              <a:off x="2440" y="3403"/>
              <a:ext cx="1447" cy="774"/>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135" name="剪去对角的矩形"/>
            <p:cNvSpPr/>
            <p:nvPr/>
          </p:nvSpPr>
          <p:spPr>
            <a:xfrm>
              <a:off x="4064" y="3414"/>
              <a:ext cx="10294" cy="726"/>
            </a:xfrm>
            <a:prstGeom prst="snip2DiagRect">
              <a:avLst>
                <a:gd name="adj1" fmla="val 0"/>
                <a:gd name="adj2" fmla="val 11638"/>
              </a:avLst>
            </a:prstGeom>
            <a:noFill/>
            <a:ln w="25400" cap="flat" cmpd="sng">
              <a:solidFill>
                <a:srgbClr val="00AAB7"/>
              </a:solidFill>
              <a:prstDash val="sysDash"/>
              <a:round/>
            </a:ln>
          </p:spPr>
          <p:txBody>
            <a:bodyPr rtlCol="0" anchor="ctr"/>
            <a:lstStyle/>
            <a:p>
              <a:pPr algn="ctr"/>
            </a:p>
          </p:txBody>
        </p:sp>
      </p:grpSp>
      <p:sp>
        <p:nvSpPr>
          <p:cNvPr id="4" name="文本框 3"/>
          <p:cNvSpPr txBox="1"/>
          <p:nvPr/>
        </p:nvSpPr>
        <p:spPr>
          <a:xfrm>
            <a:off x="1506220" y="2863215"/>
            <a:ext cx="9377680" cy="2999740"/>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cs typeface="微软雅黑" panose="020B0503020204020204" charset="-122"/>
              </a:rPr>
              <a:t>3．应纳税额的计算</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（1）每次（月）收入不足4 000元的：</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应纳税额=［每次（月）收入额−财产租赁过程中缴纳的税费-由纳税人负担的租赁财产实际开支的修缮费用（800元为限）−800元］×税率</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（2）每次（月）收入在4 000元以上的：</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应纳税额=［每次（月）收入额−财产租赁过程中缴纳的税费−由纳税人负担的租赁财产实际开支的修缮费用（800元为限）］×（1−20%）×税率</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 name="组合 7"/>
          <p:cNvGrpSpPr/>
          <p:nvPr/>
        </p:nvGrpSpPr>
        <p:grpSpPr>
          <a:xfrm>
            <a:off x="1154430" y="1155065"/>
            <a:ext cx="10101580" cy="586740"/>
            <a:chOff x="1818" y="1819"/>
            <a:chExt cx="15908" cy="924"/>
          </a:xfrm>
        </p:grpSpPr>
        <p:sp>
          <p:nvSpPr>
            <p:cNvPr id="1281" name="矩形"/>
            <p:cNvSpPr/>
            <p:nvPr/>
          </p:nvSpPr>
          <p:spPr>
            <a:xfrm>
              <a:off x="2074" y="1819"/>
              <a:ext cx="15295" cy="841"/>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考查角度—费用扣除办法、个人出租住房适用的税率、应纳税额的计算。</a:t>
              </a:r>
              <a:endPar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282" name="剪去对角的矩形"/>
            <p:cNvSpPr/>
            <p:nvPr/>
          </p:nvSpPr>
          <p:spPr>
            <a:xfrm>
              <a:off x="1818" y="1819"/>
              <a:ext cx="15908" cy="924"/>
            </a:xfrm>
            <a:prstGeom prst="snip2DiagRect">
              <a:avLst>
                <a:gd name="adj1" fmla="val 0"/>
                <a:gd name="adj2" fmla="val 13847"/>
              </a:avLst>
            </a:prstGeom>
            <a:noFill/>
            <a:ln w="25400" cap="flat" cmpd="sng">
              <a:solidFill>
                <a:srgbClr val="4BACC6"/>
              </a:solidFill>
              <a:prstDash val="solid"/>
              <a:round/>
            </a:ln>
          </p:spPr>
          <p:txBody>
            <a:bodyPr rtlCol="0" anchor="ctr"/>
            <a:lstStyle/>
            <a:p>
              <a:pPr algn="ctr"/>
            </a:p>
          </p:txBody>
        </p:sp>
      </p:grpSp>
      <p:sp>
        <p:nvSpPr>
          <p:cNvPr id="3" name="文本框 2"/>
          <p:cNvSpPr txBox="1"/>
          <p:nvPr/>
        </p:nvSpPr>
        <p:spPr>
          <a:xfrm>
            <a:off x="1068070" y="1764030"/>
            <a:ext cx="10279380"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【例题1</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单选】根据个人所得税法律制度的规定，下列各项中，采取定额和定率相结合的扣除办法计算个人所得税应纳税所得额的是（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A．财产转让所得	B．工资、薪金所得　　C．利息、股息、红利所得	D．财产租赁所得</a:t>
            </a: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092200" y="2970530"/>
            <a:ext cx="10107930" cy="175323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解析】选项A，财产转让所得，可以扣除财产原值和合理费用；选项B，工资、薪金所得每年扣除6万元或每月减除5 000元；选项C，不得扣除任何费用；选项D，每次收入不超过4 000元的，减除费用800元（定额）；4 000元以上的，减除20%的费用（定率）。</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【答案】D</a:t>
            </a:r>
            <a:endParaRPr lang="zh-CN" altLang="en-US">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089660" y="4697095"/>
            <a:ext cx="9638665" cy="175323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【例题2</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单选】根据个人所得税法律制度的规定，下列各项中，暂减按10%税率征收个人所得税的是（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A．周某出租机动车取得的所得	　　B．夏某出租住房取得的所得</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C．林某出租商铺取得的所得	　　D．刘某出租电子设备取得的所得</a:t>
            </a: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9240520" y="6031865"/>
            <a:ext cx="132778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【答案】B</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85" name="矩形"/>
          <p:cNvSpPr/>
          <p:nvPr/>
        </p:nvSpPr>
        <p:spPr>
          <a:xfrm>
            <a:off x="645830" y="2258318"/>
            <a:ext cx="11010910"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多选】根据企业所得税法律制度的规定，企业取得的下列收入中，属于货币形式的有（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．债务的豁免		B．存货		　C．应收账款		D．现金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86" name="矩形"/>
          <p:cNvSpPr/>
          <p:nvPr/>
        </p:nvSpPr>
        <p:spPr>
          <a:xfrm>
            <a:off x="645803" y="3176303"/>
            <a:ext cx="1794238"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ＣＤ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87"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429385" y="1492250"/>
            <a:ext cx="3794760" cy="542290"/>
            <a:chOff x="2251" y="2350"/>
            <a:chExt cx="5976" cy="854"/>
          </a:xfrm>
        </p:grpSpPr>
        <p:sp>
          <p:nvSpPr>
            <p:cNvPr id="188" name="矩形"/>
            <p:cNvSpPr/>
            <p:nvPr/>
          </p:nvSpPr>
          <p:spPr>
            <a:xfrm>
              <a:off x="2474" y="2400"/>
              <a:ext cx="5577"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辨析收入的形式</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89" name="剪去对角的矩形"/>
            <p:cNvSpPr/>
            <p:nvPr/>
          </p:nvSpPr>
          <p:spPr>
            <a:xfrm>
              <a:off x="2251" y="2350"/>
              <a:ext cx="5976" cy="855"/>
            </a:xfrm>
            <a:prstGeom prst="snip2DiagRect">
              <a:avLst>
                <a:gd name="adj1" fmla="val 0"/>
                <a:gd name="adj2" fmla="val 14967"/>
              </a:avLst>
            </a:prstGeom>
            <a:noFill/>
            <a:ln w="25400" cap="flat" cmpd="sng">
              <a:solidFill>
                <a:srgbClr val="4BACC6"/>
              </a:solid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85"/>
                                        </p:tgtEl>
                                        <p:attrNameLst>
                                          <p:attrName>style.visibility</p:attrName>
                                        </p:attrNameLst>
                                      </p:cBhvr>
                                      <p:to>
                                        <p:strVal val="visible"/>
                                      </p:to>
                                    </p:set>
                                    <p:anim calcmode="lin" valueType="num">
                                      <p:cBhvr additive="base">
                                        <p:cTn id="13" dur="500"/>
                                        <p:tgtEl>
                                          <p:spTgt spid="185"/>
                                        </p:tgtEl>
                                        <p:attrNameLst>
                                          <p:attrName>ppt_y</p:attrName>
                                        </p:attrNameLst>
                                      </p:cBhvr>
                                      <p:tavLst>
                                        <p:tav tm="0">
                                          <p:val>
                                            <p:strVal val="#ppt_y+#ppt_h*1.125000"/>
                                          </p:val>
                                        </p:tav>
                                        <p:tav tm="100000">
                                          <p:val>
                                            <p:strVal val="#ppt_y"/>
                                          </p:val>
                                        </p:tav>
                                      </p:tavLst>
                                    </p:anim>
                                    <p:animEffect transition="in" filter="wipe(up)">
                                      <p:cBhvr>
                                        <p:cTn id="14" dur="500"/>
                                        <p:tgtEl>
                                          <p:spTgt spid="18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86"/>
                                        </p:tgtEl>
                                        <p:attrNameLst>
                                          <p:attrName>style.visibility</p:attrName>
                                        </p:attrNameLst>
                                      </p:cBhvr>
                                      <p:to>
                                        <p:strVal val="visible"/>
                                      </p:to>
                                    </p:set>
                                    <p:anim calcmode="lin" valueType="num">
                                      <p:cBhvr additive="base">
                                        <p:cTn id="19" dur="500"/>
                                        <p:tgtEl>
                                          <p:spTgt spid="186"/>
                                        </p:tgtEl>
                                        <p:attrNameLst>
                                          <p:attrName>ppt_y</p:attrName>
                                        </p:attrNameLst>
                                      </p:cBhvr>
                                      <p:tavLst>
                                        <p:tav tm="0">
                                          <p:val>
                                            <p:strVal val="#ppt_y+#ppt_h*1.125000"/>
                                          </p:val>
                                        </p:tav>
                                        <p:tav tm="100000">
                                          <p:val>
                                            <p:strVal val="#ppt_y"/>
                                          </p:val>
                                        </p:tav>
                                      </p:tavLst>
                                    </p:anim>
                                    <p:animEffect transition="in" filter="wipe(up)">
                                      <p:cBhvr>
                                        <p:cTn id="20"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5" grpId="1"/>
      <p:bldP spid="186" grpId="0"/>
      <p:bldP spid="186" grpId="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 name="文本框 5"/>
          <p:cNvSpPr txBox="1"/>
          <p:nvPr/>
        </p:nvSpPr>
        <p:spPr>
          <a:xfrm>
            <a:off x="1259840" y="1395730"/>
            <a:ext cx="9655175" cy="258445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【例题3</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2019年1月张某出租一套住房，取得当月租金收入3 800元，财产租赁过程中缴纳的税费152元，发生修缮费600元。已知个人出租住房暂减按10%的税率征收个人所得税；财产租赁所得，每次收入不超过4 000元的，减除费用800元。计算张某当月租金收入应缴纳个人所得税税额的下列算式中，正确的是（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A．（3 800−152−600−800）×10%=224.8元　　　　B．（3 800−800）×10%=300元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C．（3 800−152−600）×10%=304.8元　　　　　　D．3 800×10%=380元</a:t>
            </a: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259840" y="3980180"/>
            <a:ext cx="9650730" cy="216852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解析】房屋租赁过程中缴纳的税费152元，可以扣除；支付的房屋修缮费，每月扣除额不得超过800元，600元可以在本月一次扣除。应纳税额=［每次（月）收入额−财产租赁过程中缴纳的税费−由纳税人负担的租赁财产实际开支的修缮费用（800元为限）−800］×10%=（3 800− 152−600−800）×10%=224.8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【答案】A</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1343025" y="1264285"/>
            <a:ext cx="9740900" cy="2999740"/>
          </a:xfrm>
          <a:prstGeom prst="rect">
            <a:avLst/>
          </a:prstGeom>
          <a:noFill/>
        </p:spPr>
        <p:txBody>
          <a:bodyPr wrap="square" rtlCol="0" anchor="t">
            <a:spAutoFit/>
          </a:bodyPr>
          <a:lstStyle/>
          <a:p>
            <a:pPr>
              <a:lnSpc>
                <a:spcPct val="150000"/>
              </a:lnSpc>
            </a:pPr>
            <a:r>
              <a:rPr lang="zh-CN" altLang="en-US" dirty="0" smtClean="0">
                <a:latin typeface="微软雅黑" panose="020B0503020204020204" charset="-122"/>
                <a:ea typeface="微软雅黑" panose="020B0503020204020204" charset="-122"/>
                <a:cs typeface="微软雅黑" panose="020B0503020204020204" charset="-122"/>
              </a:rPr>
              <a:t>【拓展</a:t>
            </a:r>
            <a:r>
              <a:rPr lang="zh-CN" altLang="en-US" dirty="0">
                <a:latin typeface="宋体" panose="02010600030101010101" pitchFamily="2" charset="-122"/>
                <a:cs typeface="微软雅黑" panose="020B0503020204020204" charset="-122"/>
              </a:rPr>
              <a:t>·</a:t>
            </a:r>
            <a:r>
              <a:rPr lang="zh-CN" altLang="en-US" dirty="0" smtClean="0">
                <a:latin typeface="微软雅黑" panose="020B0503020204020204" charset="-122"/>
                <a:ea typeface="微软雅黑" panose="020B0503020204020204" charset="-122"/>
                <a:cs typeface="微软雅黑" panose="020B0503020204020204" charset="-122"/>
              </a:rPr>
              <a:t>单选】</a:t>
            </a:r>
            <a:r>
              <a:rPr lang="zh-CN" altLang="en-US" dirty="0">
                <a:latin typeface="微软雅黑" panose="020B0503020204020204" charset="-122"/>
                <a:ea typeface="微软雅黑" panose="020B0503020204020204" charset="-122"/>
                <a:cs typeface="微软雅黑" panose="020B0503020204020204" charset="-122"/>
              </a:rPr>
              <a:t>2017年9月王某出租自有住房取得租金收入6 000元，房屋租赁过程中缴纳的税费240元，支付该房屋的修缮费1 000元。已知个人出租住房取得的所得暂减按10%的税率征收个人所得税；每次收入4 000元以上的，减除20%的费用。计算王某当月出租住房应缴纳个人所得税税额的下列算式中，正确的是（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A.（6 000−240−800）×10%=496元　　　　B.（6 000−240−1 000）×10%=476元</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C.（6 000−240−1 000）×（1−20%）×10%=380.8元 </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 D.（6 000−240−800）×（1−20%）× 10%=396.8元</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343025" y="4284345"/>
            <a:ext cx="9514840" cy="216852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【解析】房屋修缮费本月只能扣除800元，剩余的200元在下月扣除。应纳税额=（6 000−240− 800）×（1−20%）×10%=396.8元。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【答案】D</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【思路拓展】2017年10月王某应缴纳个人所得税=（6 000− 240−200修缮费）×（1−20%）× 10%=444.8元。</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19655" y="1567180"/>
            <a:ext cx="3633470" cy="601980"/>
            <a:chOff x="3653" y="2468"/>
            <a:chExt cx="5722" cy="948"/>
          </a:xfrm>
        </p:grpSpPr>
        <p:sp>
          <p:nvSpPr>
            <p:cNvPr id="1141" name="圆角矩形"/>
            <p:cNvSpPr/>
            <p:nvPr/>
          </p:nvSpPr>
          <p:spPr>
            <a:xfrm>
              <a:off x="3653" y="2479"/>
              <a:ext cx="5722" cy="876"/>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42" name="流程图: 离页连接符"/>
            <p:cNvSpPr/>
            <p:nvPr/>
          </p:nvSpPr>
          <p:spPr>
            <a:xfrm>
              <a:off x="4163" y="2468"/>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43" name="矩形"/>
            <p:cNvSpPr/>
            <p:nvPr/>
          </p:nvSpPr>
          <p:spPr>
            <a:xfrm>
              <a:off x="5852" y="2536"/>
              <a:ext cx="3168" cy="72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财产转让所得</a:t>
              </a:r>
              <a:endPar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2169160" y="2275205"/>
            <a:ext cx="7693025" cy="2999740"/>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cs typeface="微软雅黑" panose="020B0503020204020204" charset="-122"/>
              </a:rPr>
              <a:t>1．应纳税所得额</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以转让财产的收入额减除财产原值和合理费用后的余额为应纳税所得额。</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b="1">
                <a:latin typeface="微软雅黑" panose="020B0503020204020204" charset="-122"/>
                <a:ea typeface="微软雅黑" panose="020B0503020204020204" charset="-122"/>
                <a:cs typeface="微软雅黑" panose="020B0503020204020204" charset="-122"/>
              </a:rPr>
              <a:t>2．税率</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财产转让所得适用20%的比例税率。</a:t>
            </a:r>
            <a:br>
              <a:rPr lang="zh-CN" altLang="en-US">
                <a:latin typeface="微软雅黑" panose="020B0503020204020204" charset="-122"/>
                <a:ea typeface="微软雅黑" panose="020B0503020204020204" charset="-122"/>
                <a:cs typeface="微软雅黑" panose="020B0503020204020204" charset="-122"/>
              </a:rPr>
            </a:br>
            <a:r>
              <a:rPr lang="zh-CN" altLang="en-US" b="1">
                <a:latin typeface="微软雅黑" panose="020B0503020204020204" charset="-122"/>
                <a:ea typeface="微软雅黑" panose="020B0503020204020204" charset="-122"/>
                <a:cs typeface="微软雅黑" panose="020B0503020204020204" charset="-122"/>
              </a:rPr>
              <a:t>3．应纳税额的计算</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应纳税额=应纳税所得额×税率</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=（收入总额−财产原值−合理费用）×20%</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 name="组合 4"/>
          <p:cNvGrpSpPr/>
          <p:nvPr/>
        </p:nvGrpSpPr>
        <p:grpSpPr>
          <a:xfrm>
            <a:off x="1661160" y="1341755"/>
            <a:ext cx="6383020" cy="586740"/>
            <a:chOff x="2616" y="2113"/>
            <a:chExt cx="10052" cy="924"/>
          </a:xfrm>
        </p:grpSpPr>
        <p:sp>
          <p:nvSpPr>
            <p:cNvPr id="1281" name="矩形"/>
            <p:cNvSpPr/>
            <p:nvPr/>
          </p:nvSpPr>
          <p:spPr>
            <a:xfrm>
              <a:off x="2858" y="2113"/>
              <a:ext cx="9540" cy="841"/>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考查角度—财产转让所得应纳税额的计算</a:t>
              </a:r>
              <a:endPar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282" name="剪去对角的矩形"/>
            <p:cNvSpPr/>
            <p:nvPr/>
          </p:nvSpPr>
          <p:spPr>
            <a:xfrm>
              <a:off x="2616" y="2113"/>
              <a:ext cx="10052" cy="924"/>
            </a:xfrm>
            <a:prstGeom prst="snip2DiagRect">
              <a:avLst>
                <a:gd name="adj1" fmla="val 0"/>
                <a:gd name="adj2" fmla="val 13847"/>
              </a:avLst>
            </a:prstGeom>
            <a:noFill/>
            <a:ln w="25400" cap="flat" cmpd="sng">
              <a:solidFill>
                <a:srgbClr val="4BACC6"/>
              </a:solidFill>
              <a:prstDash val="solid"/>
              <a:round/>
            </a:ln>
          </p:spPr>
          <p:txBody>
            <a:bodyPr rtlCol="0" anchor="ctr"/>
            <a:lstStyle/>
            <a:p>
              <a:pPr algn="ctr"/>
            </a:p>
          </p:txBody>
        </p:sp>
      </p:grpSp>
      <p:sp>
        <p:nvSpPr>
          <p:cNvPr id="3" name="文本框 2"/>
          <p:cNvSpPr txBox="1"/>
          <p:nvPr/>
        </p:nvSpPr>
        <p:spPr>
          <a:xfrm>
            <a:off x="1424940" y="2171065"/>
            <a:ext cx="9279255" cy="216852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单选】某居民个人卖房取得收入160万元，该房产买入时的价格为120万元，发生合理的税费0.5万元。已知财产转让所得个人所得税税率为20%。以下计算个人所得税算式中，正确的是（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A．（160−0.5）×20%=31.9万元		B．160×（1−20%）×20%=25.6万元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C．（160−120）×20%=8万元		D．（160−120−0.5）×20%=7.9万元</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424940" y="4421505"/>
            <a:ext cx="8483600"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【解析】应纳税额=（收入总额−财产原值−合理费用）×20%=（160−120−0.5）×20%=7.9万元。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【答案】D</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 name="组合 3"/>
          <p:cNvGrpSpPr/>
          <p:nvPr/>
        </p:nvGrpSpPr>
        <p:grpSpPr>
          <a:xfrm>
            <a:off x="1555115" y="1318260"/>
            <a:ext cx="6419850" cy="601980"/>
            <a:chOff x="2449" y="2076"/>
            <a:chExt cx="10110" cy="948"/>
          </a:xfrm>
        </p:grpSpPr>
        <p:sp>
          <p:nvSpPr>
            <p:cNvPr id="1141" name="圆角矩形"/>
            <p:cNvSpPr/>
            <p:nvPr/>
          </p:nvSpPr>
          <p:spPr>
            <a:xfrm>
              <a:off x="2449" y="2087"/>
              <a:ext cx="10110" cy="876"/>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42" name="流程图: 离页连接符"/>
            <p:cNvSpPr/>
            <p:nvPr/>
          </p:nvSpPr>
          <p:spPr>
            <a:xfrm>
              <a:off x="2959" y="2076"/>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43" name="矩形"/>
            <p:cNvSpPr/>
            <p:nvPr/>
          </p:nvSpPr>
          <p:spPr>
            <a:xfrm>
              <a:off x="4648" y="2144"/>
              <a:ext cx="7488" cy="72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利息、股息、红利所得和偶然所得</a:t>
              </a:r>
              <a:endPar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 name="文本框 2"/>
          <p:cNvSpPr txBox="1"/>
          <p:nvPr/>
        </p:nvSpPr>
        <p:spPr>
          <a:xfrm>
            <a:off x="1555115" y="2104390"/>
            <a:ext cx="5940425" cy="2584450"/>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cs typeface="微软雅黑" panose="020B0503020204020204" charset="-122"/>
              </a:rPr>
              <a:t>1．应纳税所得额</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按次计征，以每次收入额为应纳税所得额。</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b="1">
                <a:latin typeface="微软雅黑" panose="020B0503020204020204" charset="-122"/>
                <a:ea typeface="微软雅黑" panose="020B0503020204020204" charset="-122"/>
                <a:cs typeface="微软雅黑" panose="020B0503020204020204" charset="-122"/>
              </a:rPr>
              <a:t>2．税率</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利息、股息、红利所得和偶然所得适用20%的比例税率。</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b="1">
                <a:latin typeface="微软雅黑" panose="020B0503020204020204" charset="-122"/>
                <a:ea typeface="微软雅黑" panose="020B0503020204020204" charset="-122"/>
                <a:cs typeface="微软雅黑" panose="020B0503020204020204" charset="-122"/>
              </a:rPr>
              <a:t>3．应纳税额的计算</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应纳税额=应纳税所得额×税率</a:t>
            </a:r>
            <a:endParaRPr lang="zh-CN" altLang="en-US">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nvGrpSpPr>
        <p:grpSpPr>
          <a:xfrm>
            <a:off x="1602105" y="5000625"/>
            <a:ext cx="9874250" cy="545465"/>
            <a:chOff x="2523" y="7875"/>
            <a:chExt cx="15550" cy="859"/>
          </a:xfrm>
        </p:grpSpPr>
        <p:sp>
          <p:nvSpPr>
            <p:cNvPr id="1133" name="矩形"/>
            <p:cNvSpPr/>
            <p:nvPr/>
          </p:nvSpPr>
          <p:spPr>
            <a:xfrm>
              <a:off x="4352" y="7875"/>
              <a:ext cx="13412" cy="79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利息、股息、红利所得和偶然所得，以收入全额为应纳税所得额，不减除任何费用。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34" name="矩形"/>
            <p:cNvSpPr/>
            <p:nvPr/>
          </p:nvSpPr>
          <p:spPr>
            <a:xfrm>
              <a:off x="2523" y="7960"/>
              <a:ext cx="1447" cy="774"/>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1135" name="剪去对角的矩形"/>
            <p:cNvSpPr/>
            <p:nvPr/>
          </p:nvSpPr>
          <p:spPr>
            <a:xfrm>
              <a:off x="4147" y="7971"/>
              <a:ext cx="13927" cy="726"/>
            </a:xfrm>
            <a:prstGeom prst="snip2DiagRect">
              <a:avLst>
                <a:gd name="adj1" fmla="val 0"/>
                <a:gd name="adj2" fmla="val 11638"/>
              </a:avLst>
            </a:prstGeom>
            <a:noFill/>
            <a:ln w="25400" cap="flat" cmpd="sng">
              <a:solidFill>
                <a:srgbClr val="00AAB7"/>
              </a:solidFill>
              <a:prstDash val="sysDash"/>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 name="组合 7"/>
          <p:cNvGrpSpPr/>
          <p:nvPr/>
        </p:nvGrpSpPr>
        <p:grpSpPr>
          <a:xfrm>
            <a:off x="1074420" y="1288415"/>
            <a:ext cx="10251440" cy="586740"/>
            <a:chOff x="1692" y="2029"/>
            <a:chExt cx="16144" cy="924"/>
          </a:xfrm>
        </p:grpSpPr>
        <p:sp>
          <p:nvSpPr>
            <p:cNvPr id="1281" name="矩形"/>
            <p:cNvSpPr/>
            <p:nvPr/>
          </p:nvSpPr>
          <p:spPr>
            <a:xfrm>
              <a:off x="1934" y="2029"/>
              <a:ext cx="15865" cy="841"/>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考查角度—计税方式、不得扣除费用的个人所得税项目、应纳税额的计算</a:t>
              </a:r>
              <a:endPar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282" name="剪去对角的矩形"/>
            <p:cNvSpPr/>
            <p:nvPr/>
          </p:nvSpPr>
          <p:spPr>
            <a:xfrm>
              <a:off x="1692" y="2029"/>
              <a:ext cx="16144" cy="924"/>
            </a:xfrm>
            <a:prstGeom prst="snip2DiagRect">
              <a:avLst>
                <a:gd name="adj1" fmla="val 0"/>
                <a:gd name="adj2" fmla="val 13847"/>
              </a:avLst>
            </a:prstGeom>
            <a:noFill/>
            <a:ln w="25400" cap="flat" cmpd="sng">
              <a:solidFill>
                <a:srgbClr val="4BACC6"/>
              </a:solidFill>
              <a:prstDash val="solid"/>
              <a:round/>
            </a:ln>
          </p:spPr>
          <p:txBody>
            <a:bodyPr rtlCol="0" anchor="ctr"/>
            <a:lstStyle/>
            <a:p>
              <a:pPr algn="ctr"/>
            </a:p>
          </p:txBody>
        </p:sp>
      </p:grpSp>
      <p:sp>
        <p:nvSpPr>
          <p:cNvPr id="3" name="文本框 2"/>
          <p:cNvSpPr txBox="1"/>
          <p:nvPr/>
        </p:nvSpPr>
        <p:spPr>
          <a:xfrm>
            <a:off x="1075055" y="2004695"/>
            <a:ext cx="643636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【例题1</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判断】偶然所得按次计征个人所得税。	（   ）</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074420" y="2386965"/>
            <a:ext cx="137287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a:t>
            </a: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074420" y="2755265"/>
            <a:ext cx="9439275" cy="175323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【例题2</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单选】根据个人所得税法律制度的规定，下列各项中，在计算个人所得税应纳税所得额时不得扣除费用的是（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A．偶然所得				B．财产租赁所得</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C．财产转让所得				D．劳务报酬所得</a:t>
            </a: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075055" y="4375150"/>
            <a:ext cx="10115550" cy="216852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解析】选项A，利息、股息、红利所得和偶然所得，以收入全额为应纳税所得额，不扣除任何费用。选项B，财产租赁所得，每次收入不超过4 000元的，减除费用800元；4 000元以上的，减除20%的费用，且还可以按规定扣除财产租赁过程中缴纳的税费和由纳税人负担的修缮费。选项C，财产转让所得，可以减除财产原值和合理费用。选项D，可以减除20%的费用。</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【答案】A</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7" grpId="0"/>
      <p:bldP spid="7" grpId="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1188720" y="1605915"/>
            <a:ext cx="9992360" cy="175323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【例题3</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单选】周某购买彩票中奖奖金30 000元，周某领奖时支付食宿费400元。已知偶然所得个人所得税税率为20%。计算周某中奖奖金的下列个人所得税的算式中，正确的是（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A．（30 000−400）×20%=5 920元　　B．（30 000−400）×（1−20%）×20%=4 736元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C．30 000×20%=6 000元	　　　D．30 000×（1−20%）×20%=4 800元</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188720" y="3489960"/>
            <a:ext cx="9812655"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【解析】偶然所得以收入全额为应纳税所得额，不减除任何费用。应纳税额=每次收入额×20%= 30 000×20%=6 000元。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【答案】C</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4822190" y="1350645"/>
            <a:ext cx="231394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rPr>
              <a:t>各项所得的计征方式</a:t>
            </a:r>
            <a:endParaRPr lang="zh-CN" altLang="en-US">
              <a:latin typeface="微软雅黑" panose="020B0503020204020204" charset="-122"/>
              <a:ea typeface="微软雅黑" panose="020B0503020204020204" charset="-122"/>
            </a:endParaRPr>
          </a:p>
        </p:txBody>
      </p:sp>
      <p:graphicFrame>
        <p:nvGraphicFramePr>
          <p:cNvPr id="4" name="表格 3"/>
          <p:cNvGraphicFramePr/>
          <p:nvPr>
            <p:custDataLst>
              <p:tags r:id="rId1"/>
            </p:custDataLst>
          </p:nvPr>
        </p:nvGraphicFramePr>
        <p:xfrm>
          <a:off x="1270000" y="1902460"/>
          <a:ext cx="9418955" cy="4064000"/>
        </p:xfrm>
        <a:graphic>
          <a:graphicData uri="http://schemas.openxmlformats.org/drawingml/2006/table">
            <a:tbl>
              <a:tblPr firstRow="1" bandRow="1">
                <a:tableStyleId>{5940675A-B579-460E-94D1-54222C63F5DA}</a:tableStyleId>
              </a:tblPr>
              <a:tblGrid>
                <a:gridCol w="2372995"/>
                <a:gridCol w="2738120"/>
                <a:gridCol w="4307840"/>
              </a:tblGrid>
              <a:tr h="284480">
                <a:tc>
                  <a:txBody>
                    <a:bodyPr/>
                    <a:lstStyle/>
                    <a:p>
                      <a:pPr marL="0" indent="0" algn="ctr">
                        <a:lnSpc>
                          <a:spcPct val="150000"/>
                        </a:lnSpc>
                        <a:buNone/>
                      </a:pPr>
                      <a:r>
                        <a:rPr lang="en-US" sz="1600" b="0">
                          <a:latin typeface="微软雅黑" panose="020B0503020204020204" charset="-122"/>
                          <a:ea typeface="微软雅黑" panose="020B0503020204020204" charset="-122"/>
                          <a:cs typeface="方正细黑一_GBK" charset="0"/>
                        </a:rPr>
                        <a:t>所得项目</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gridSpan="2">
                  <a:txBody>
                    <a:bodyPr/>
                    <a:lstStyle/>
                    <a:p>
                      <a:pPr marL="0" indent="0" algn="ctr">
                        <a:lnSpc>
                          <a:spcPct val="150000"/>
                        </a:lnSpc>
                        <a:buNone/>
                      </a:pPr>
                      <a:r>
                        <a:rPr lang="en-US" sz="1600" b="0">
                          <a:latin typeface="微软雅黑" panose="020B0503020204020204" charset="-122"/>
                          <a:ea typeface="微软雅黑" panose="020B0503020204020204" charset="-122"/>
                          <a:cs typeface="方正细黑一_GBK" charset="0"/>
                        </a:rPr>
                        <a:t>计征方式</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hMerge="1">
                  <a:tcPr>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tcPr>
                </a:tc>
              </a:tr>
              <a:tr h="28448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工资、薪金所得</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rowSpan="4">
                  <a:txBody>
                    <a:bodyPr/>
                    <a:lstStyle/>
                    <a:p>
                      <a:pPr marL="0" indent="0" algn="l">
                        <a:lnSpc>
                          <a:spcPct val="150000"/>
                        </a:lnSpc>
                        <a:buNone/>
                      </a:pPr>
                      <a:r>
                        <a:rPr lang="en-US" sz="1600" b="0">
                          <a:latin typeface="微软雅黑" panose="020B0503020204020204" charset="-122"/>
                          <a:ea typeface="微软雅黑" panose="020B0503020204020204" charset="-122"/>
                          <a:cs typeface="微软雅黑" panose="020B0503020204020204" charset="-122"/>
                        </a:rPr>
                        <a:t>（1）居民个人：按年计征，按月（次）预缴（2）非居民个人：工资、薪金所得：按月其他所得：按次</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28448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劳务报酬所得</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vMerge="1">
                  <a:tcP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tcPr>
                </a:tc>
                <a:tc rowSpan="3">
                  <a:txBody>
                    <a:bodyPr/>
                    <a:lstStyle/>
                    <a:p>
                      <a:pPr marL="0" indent="0" algn="l">
                        <a:lnSpc>
                          <a:spcPct val="150000"/>
                        </a:lnSpc>
                        <a:buNone/>
                      </a:pPr>
                      <a:r>
                        <a:rPr lang="en-US" sz="1600" b="0">
                          <a:latin typeface="微软雅黑" panose="020B0503020204020204" charset="-122"/>
                          <a:ea typeface="微软雅黑" panose="020B0503020204020204" charset="-122"/>
                          <a:cs typeface="Times New Roman" panose="02020603050405020304" charset="0"/>
                        </a:rPr>
                        <a:t>属于一次性收入的，以取得该项收入为一次</a:t>
                      </a:r>
                      <a:r>
                        <a:rPr lang="en-US" sz="1600" b="0">
                          <a:latin typeface="微软雅黑" panose="020B0503020204020204" charset="-122"/>
                          <a:ea typeface="微软雅黑" panose="020B0503020204020204" charset="-122"/>
                          <a:cs typeface="宋体" panose="02010600030101010101" pitchFamily="2" charset="-122"/>
                        </a:rPr>
                        <a:t>；</a:t>
                      </a:r>
                      <a:r>
                        <a:rPr lang="en-US" sz="1600" b="0">
                          <a:latin typeface="微软雅黑" panose="020B0503020204020204" charset="-122"/>
                          <a:ea typeface="微软雅黑" panose="020B0503020204020204" charset="-122"/>
                          <a:cs typeface="Times New Roman" panose="02020603050405020304" charset="0"/>
                        </a:rPr>
                        <a:t>属于同一项目连续性收入的，以一个月内取得的收入为一次</a:t>
                      </a:r>
                      <a:endParaRPr lang="en-US" altLang="en-US" sz="1600" b="0">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28448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稿酬所得</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vMerge="1">
                  <a:tcP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tcPr>
                </a:tc>
                <a:tc vMerge="1">
                  <a:tcPr>
                    <a:lnL w="12700" cap="flat" cmpd="sng">
                      <a:solidFill>
                        <a:srgbClr val="7F7F7F"/>
                      </a:solidFill>
                      <a:prstDash val="solid"/>
                      <a:headEnd type="none" w="med" len="med"/>
                      <a:tailEnd type="none" w="med" len="med"/>
                    </a:lnL>
                    <a:lnR cap="flat">
                      <a:noFill/>
                    </a:lnR>
                  </a:tcPr>
                </a:tc>
              </a:tr>
              <a:tr h="56896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特许权使用费所得</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vMerge="1">
                  <a:tcP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B w="12700" cap="flat" cmpd="sng">
                      <a:solidFill>
                        <a:srgbClr val="7F7F7F"/>
                      </a:solidFill>
                      <a:prstDash val="solid"/>
                      <a:headEnd type="none" w="med" len="med"/>
                      <a:tailEnd type="none" w="med" len="med"/>
                    </a:lnB>
                  </a:tcPr>
                </a:tc>
                <a:tc vMerge="1">
                  <a:tcPr>
                    <a:lnL w="12700" cap="flat" cmpd="sng">
                      <a:solidFill>
                        <a:srgbClr val="7F7F7F"/>
                      </a:solidFill>
                      <a:prstDash val="solid"/>
                      <a:headEnd type="none" w="med" len="med"/>
                      <a:tailEnd type="none" w="med" len="med"/>
                    </a:lnL>
                    <a:lnR cap="flat">
                      <a:noFill/>
                    </a:lnR>
                    <a:lnB w="12700" cap="flat" cmpd="sng">
                      <a:solidFill>
                        <a:srgbClr val="7F7F7F"/>
                      </a:solidFill>
                      <a:prstDash val="solid"/>
                      <a:headEnd type="none" w="med" len="med"/>
                      <a:tailEnd type="none" w="med" len="med"/>
                    </a:lnB>
                  </a:tcPr>
                </a:tc>
              </a:tr>
              <a:tr h="28448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经营所得</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按年</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28448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财产租赁所得</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rowSpan="4">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按次</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Times New Roman" panose="02020603050405020304" charset="0"/>
                        </a:rPr>
                        <a:t>以一个月内取得的收入为一次</a:t>
                      </a:r>
                      <a:endParaRPr lang="en-US" altLang="en-US" sz="1600" b="0">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28448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财产转让所得</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vMerge="1">
                  <a:tcP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宋体" panose="02010600030101010101" pitchFamily="2" charset="-122"/>
                        </a:rPr>
                        <a:t>以一次转让财产取得的收入为一次</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56896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利息、股息、红利所得</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vMerge="1">
                  <a:tcP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Times New Roman" panose="02020603050405020304" charset="0"/>
                        </a:rPr>
                        <a:t>以支付利息、股息、红利时取得的收入为一次</a:t>
                      </a:r>
                      <a:endParaRPr lang="en-US" altLang="en-US" sz="1600" b="0">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28448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偶然所得</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vMerge="1">
                  <a:tcPr>
                    <a:lnL w="12700" cap="flat" cmpd="sng">
                      <a:solidFill>
                        <a:srgbClr val="7F7F7F"/>
                      </a:solidFill>
                      <a:prstDash val="solid"/>
                      <a:headEnd type="none" w="med" len="med"/>
                      <a:tailEnd type="none" w="med" len="med"/>
                    </a:lnL>
                    <a:lnR w="12700" cap="flat" cmpd="sng">
                      <a:solidFill>
                        <a:srgbClr val="7F7F7F"/>
                      </a:solidFill>
                      <a:prstDash val="solid"/>
                      <a:headEnd type="none" w="med" len="med"/>
                      <a:tailEnd type="none" w="med" len="med"/>
                    </a:lnR>
                    <a:lnB w="12700" cap="flat" cmpd="sng">
                      <a:solidFill>
                        <a:srgbClr val="7F7F7F"/>
                      </a:solidFill>
                      <a:prstDash val="solid"/>
                      <a:headEnd type="none" w="med" len="med"/>
                      <a:tailEnd type="none" w="med" len="med"/>
                    </a:lnB>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Times New Roman" panose="02020603050405020304" charset="0"/>
                        </a:rPr>
                        <a:t>以每次取得该项收入为一次</a:t>
                      </a:r>
                      <a:endParaRPr lang="en-US" altLang="en-US" sz="1600" b="0">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 name="组合 6"/>
          <p:cNvGrpSpPr/>
          <p:nvPr/>
        </p:nvGrpSpPr>
        <p:grpSpPr>
          <a:xfrm>
            <a:off x="1438910" y="1297305"/>
            <a:ext cx="7329170" cy="586740"/>
            <a:chOff x="2266" y="2043"/>
            <a:chExt cx="11542" cy="924"/>
          </a:xfrm>
        </p:grpSpPr>
        <p:sp>
          <p:nvSpPr>
            <p:cNvPr id="1281" name="矩形"/>
            <p:cNvSpPr/>
            <p:nvPr/>
          </p:nvSpPr>
          <p:spPr>
            <a:xfrm>
              <a:off x="2508" y="2043"/>
              <a:ext cx="11035" cy="841"/>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考查角度—各项所得的计征方式、每次收入的确定</a:t>
              </a:r>
              <a:endPar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282" name="剪去对角的矩形"/>
            <p:cNvSpPr/>
            <p:nvPr/>
          </p:nvSpPr>
          <p:spPr>
            <a:xfrm>
              <a:off x="2266" y="2043"/>
              <a:ext cx="11543" cy="924"/>
            </a:xfrm>
            <a:prstGeom prst="snip2DiagRect">
              <a:avLst>
                <a:gd name="adj1" fmla="val 0"/>
                <a:gd name="adj2" fmla="val 13847"/>
              </a:avLst>
            </a:prstGeom>
            <a:noFill/>
            <a:ln w="25400" cap="flat" cmpd="sng">
              <a:solidFill>
                <a:srgbClr val="4BACC6"/>
              </a:solidFill>
              <a:prstDash val="solid"/>
              <a:round/>
            </a:ln>
          </p:spPr>
          <p:txBody>
            <a:bodyPr rtlCol="0" anchor="ctr"/>
            <a:lstStyle/>
            <a:p>
              <a:pPr algn="ctr"/>
            </a:p>
          </p:txBody>
        </p:sp>
      </p:grpSp>
      <p:sp>
        <p:nvSpPr>
          <p:cNvPr id="3" name="文本框 2"/>
          <p:cNvSpPr txBox="1"/>
          <p:nvPr/>
        </p:nvSpPr>
        <p:spPr>
          <a:xfrm>
            <a:off x="1282065" y="1930400"/>
            <a:ext cx="8912860" cy="258445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单选】根据个人所得税法律制度的规定，关于非居民个人每次收入确定的下列表述中，不正确的是（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A．劳务报酬所得，属于一次性收入的，以取得该项收入为一次</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B．偶然所得，以每次取得该项收入为一次</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C．利息、股息、红利所得，以支付利息、股息、红利时取得的收入为一次</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D．财产租赁所得，以一个纳税年度内取得的收入为一次</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8333105" y="4088130"/>
            <a:ext cx="139954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【答案】D</a:t>
            </a: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282065" y="4596765"/>
            <a:ext cx="9650730"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【拓展</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单选】根据个人所得税法律制度的规定，下列各项中，以一个月内取得的收入为一次的是（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A．偶然所得	B．利息、股息、红利所得　　　C．财产租赁所得 　　　D．财产转让所得</a:t>
            </a:r>
            <a:endParaRPr lang="zh-CN" altLang="en-US">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282065" y="5944870"/>
            <a:ext cx="1300480"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【答案】C</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8" name="组合 7"/>
          <p:cNvGrpSpPr/>
          <p:nvPr/>
        </p:nvGrpSpPr>
        <p:grpSpPr>
          <a:xfrm>
            <a:off x="1555115" y="1380490"/>
            <a:ext cx="4646930" cy="601980"/>
            <a:chOff x="2449" y="2174"/>
            <a:chExt cx="7318" cy="948"/>
          </a:xfrm>
        </p:grpSpPr>
        <p:sp>
          <p:nvSpPr>
            <p:cNvPr id="1141" name="圆角矩形"/>
            <p:cNvSpPr/>
            <p:nvPr/>
          </p:nvSpPr>
          <p:spPr>
            <a:xfrm>
              <a:off x="2449" y="2185"/>
              <a:ext cx="7319" cy="876"/>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42" name="流程图: 离页连接符"/>
            <p:cNvSpPr/>
            <p:nvPr/>
          </p:nvSpPr>
          <p:spPr>
            <a:xfrm>
              <a:off x="2959" y="2174"/>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（六）</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43" name="矩形"/>
            <p:cNvSpPr/>
            <p:nvPr/>
          </p:nvSpPr>
          <p:spPr>
            <a:xfrm>
              <a:off x="4648" y="2242"/>
              <a:ext cx="4608" cy="72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捐赠支出的扣除规定</a:t>
              </a:r>
              <a:endPar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4" name="文本框 3"/>
          <p:cNvSpPr txBox="1"/>
          <p:nvPr/>
        </p:nvSpPr>
        <p:spPr>
          <a:xfrm>
            <a:off x="4610100" y="2199640"/>
            <a:ext cx="273875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rPr>
              <a:t>捐赠支出的税前扣除规定</a:t>
            </a:r>
            <a:endParaRPr lang="zh-CN" altLang="en-US">
              <a:latin typeface="微软雅黑" panose="020B0503020204020204" charset="-122"/>
              <a:ea typeface="微软雅黑" panose="020B0503020204020204" charset="-122"/>
            </a:endParaRPr>
          </a:p>
        </p:txBody>
      </p:sp>
      <p:graphicFrame>
        <p:nvGraphicFramePr>
          <p:cNvPr id="5" name="表格 4"/>
          <p:cNvGraphicFramePr/>
          <p:nvPr>
            <p:custDataLst>
              <p:tags r:id="rId1"/>
            </p:custDataLst>
          </p:nvPr>
        </p:nvGraphicFramePr>
        <p:xfrm>
          <a:off x="1079500" y="2673350"/>
          <a:ext cx="9797415" cy="3094990"/>
        </p:xfrm>
        <a:graphic>
          <a:graphicData uri="http://schemas.openxmlformats.org/drawingml/2006/table">
            <a:tbl>
              <a:tblPr firstRow="1" bandRow="1">
                <a:tableStyleId>{5940675A-B579-460E-94D1-54222C63F5DA}</a:tableStyleId>
              </a:tblPr>
              <a:tblGrid>
                <a:gridCol w="2021205"/>
                <a:gridCol w="7776210"/>
              </a:tblGrid>
              <a:tr h="373380">
                <a:tc>
                  <a:txBody>
                    <a:bodyPr/>
                    <a:lstStyle/>
                    <a:p>
                      <a:pPr marL="0" indent="0" algn="ctr">
                        <a:lnSpc>
                          <a:spcPct val="150000"/>
                        </a:lnSpc>
                        <a:buNone/>
                      </a:pPr>
                      <a:r>
                        <a:rPr lang="en-US" sz="1600" b="0">
                          <a:latin typeface="微软雅黑" panose="020B0503020204020204" charset="-122"/>
                          <a:ea typeface="微软雅黑" panose="020B0503020204020204" charset="-122"/>
                          <a:cs typeface="方正细黑一_GBK" charset="0"/>
                        </a:rPr>
                        <a:t>扣除类型</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ctr">
                        <a:lnSpc>
                          <a:spcPct val="150000"/>
                        </a:lnSpc>
                        <a:buNone/>
                      </a:pPr>
                      <a:r>
                        <a:rPr lang="en-US" sz="1600" b="0">
                          <a:latin typeface="微软雅黑" panose="020B0503020204020204" charset="-122"/>
                          <a:ea typeface="微软雅黑" panose="020B0503020204020204" charset="-122"/>
                          <a:cs typeface="方正细黑一_GBK" charset="0"/>
                        </a:rPr>
                        <a:t>内容</a:t>
                      </a:r>
                      <a:endParaRPr lang="en-US" altLang="en-US" sz="1600" b="0">
                        <a:latin typeface="微软雅黑" panose="020B0503020204020204" charset="-122"/>
                        <a:ea typeface="微软雅黑" panose="020B0503020204020204" charset="-122"/>
                        <a:cs typeface="方正细黑一_GBK" charset="0"/>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374015">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不得扣除</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微软雅黑" panose="020B0503020204020204" charset="-122"/>
                        </a:rPr>
                        <a:t>直接捐赠：纳税人 </a:t>
                      </a:r>
                      <a:r>
                        <a:rPr lang="zh-CN" altLang="en-US" sz="1600" b="0">
                          <a:latin typeface="微软雅黑" panose="020B0503020204020204" charset="-122"/>
                          <a:ea typeface="微软雅黑" panose="020B0503020204020204" charset="-122"/>
                          <a:cs typeface="微软雅黑" panose="020B0503020204020204" charset="-122"/>
                        </a:rPr>
                        <a:t>　　　　</a:t>
                      </a:r>
                      <a:r>
                        <a:rPr lang="en-US" sz="1600" b="0">
                          <a:latin typeface="微软雅黑" panose="020B0503020204020204" charset="-122"/>
                          <a:ea typeface="微软雅黑" panose="020B0503020204020204" charset="-122"/>
                          <a:cs typeface="微软雅黑" panose="020B0503020204020204" charset="-122"/>
                        </a:rPr>
                        <a:t>受赠人</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1677035">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全额扣除</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微软雅黑" panose="020B0503020204020204" charset="-122"/>
                        </a:rPr>
                        <a:t>个人通过非营利性的社会团体和国家机关进行的下列捐赠，准予全额扣除：（1）向红十字事业的捐赠（2）向教育事业的捐赠（3）向农村义务教育的捐赠（4）对公益性青少年活动场所（包括新建）的捐赠（5）向福利性、非营利性老年服务机构的捐赠（6）国务院规定的其他捐赠</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r h="670560">
                <a:tc>
                  <a:txBody>
                    <a:bodyPr/>
                    <a:lstStyle/>
                    <a:p>
                      <a:pPr marL="0" indent="0" algn="ctr">
                        <a:lnSpc>
                          <a:spcPct val="150000"/>
                        </a:lnSpc>
                        <a:buNone/>
                      </a:pPr>
                      <a:r>
                        <a:rPr lang="en-US" sz="1600" b="0">
                          <a:latin typeface="微软雅黑" panose="020B0503020204020204" charset="-122"/>
                          <a:ea typeface="微软雅黑" panose="020B0503020204020204" charset="-122"/>
                          <a:cs typeface="宋体" panose="02010600030101010101" pitchFamily="2" charset="-122"/>
                        </a:rPr>
                        <a:t>限额扣除</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7F7F7F"/>
                      </a:solidFill>
                      <a:prstDash val="solid"/>
                      <a:headEnd type="none" w="med" len="med"/>
                      <a:tailEnd type="none" w="med" len="med"/>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c>
                  <a:txBody>
                    <a:bodyPr/>
                    <a:lstStyle/>
                    <a:p>
                      <a:pPr marL="0" indent="0" algn="l">
                        <a:lnSpc>
                          <a:spcPct val="150000"/>
                        </a:lnSpc>
                        <a:buNone/>
                      </a:pPr>
                      <a:r>
                        <a:rPr lang="en-US" sz="1600" b="0">
                          <a:latin typeface="微软雅黑" panose="020B0503020204020204" charset="-122"/>
                          <a:ea typeface="微软雅黑" panose="020B0503020204020204" charset="-122"/>
                          <a:cs typeface="微软雅黑" panose="020B0503020204020204" charset="-122"/>
                        </a:rPr>
                        <a:t>其他公益性捐赠：不得超过应纳税所得额的30%，超过部分不得扣除</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F7F7F"/>
                      </a:solidFill>
                      <a:prstDash val="solid"/>
                      <a:headEnd type="none" w="med" len="med"/>
                      <a:tailEnd type="none" w="med" len="med"/>
                    </a:lnL>
                    <a:lnR cap="flat">
                      <a:noFill/>
                    </a:lnR>
                    <a:lnT w="12700" cap="flat" cmpd="sng">
                      <a:solidFill>
                        <a:srgbClr val="7F7F7F"/>
                      </a:solidFill>
                      <a:prstDash val="solid"/>
                      <a:headEnd type="none" w="med" len="med"/>
                      <a:tailEnd type="none" w="med" len="med"/>
                    </a:lnT>
                    <a:lnB w="12700" cap="flat" cmpd="sng">
                      <a:solidFill>
                        <a:srgbClr val="7F7F7F"/>
                      </a:solidFill>
                      <a:prstDash val="solid"/>
                      <a:headEnd type="none" w="med" len="med"/>
                      <a:tailEnd type="none" w="med" len="med"/>
                    </a:lnB>
                    <a:lnTlToBr>
                      <a:noFill/>
                    </a:lnTlToBr>
                    <a:lnBlToTr>
                      <a:noFill/>
                    </a:lnBlToTr>
                    <a:noFill/>
                  </a:tcPr>
                </a:tc>
              </a:tr>
            </a:tbl>
          </a:graphicData>
        </a:graphic>
      </p:graphicFrame>
      <p:cxnSp>
        <p:nvCxnSpPr>
          <p:cNvPr id="7" name="直接箭头连接符 6"/>
          <p:cNvCxnSpPr/>
          <p:nvPr/>
        </p:nvCxnSpPr>
        <p:spPr>
          <a:xfrm>
            <a:off x="4813300" y="3261360"/>
            <a:ext cx="805180" cy="0"/>
          </a:xfrm>
          <a:prstGeom prst="straightConnector1">
            <a:avLst/>
          </a:prstGeom>
          <a:ln w="12700">
            <a:solidFill>
              <a:schemeClr val="tx1"/>
            </a:solidFill>
            <a:tailEnd type="arrow"/>
          </a:ln>
        </p:spPr>
        <p:style>
          <a:lnRef idx="1">
            <a:schemeClr val="accent4">
              <a:shade val="50000"/>
            </a:schemeClr>
          </a:lnRef>
          <a:fillRef idx="0">
            <a:schemeClr val="accent4"/>
          </a:fillRef>
          <a:effectRef idx="0">
            <a:schemeClr val="accent4"/>
          </a:effectRef>
          <a:fontRef idx="minor">
            <a:schemeClr val="tx1"/>
          </a:fontRef>
        </p:style>
      </p:cxn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par>
                                <p:cTn id="21" presetID="1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93" name="矩形"/>
          <p:cNvSpPr/>
          <p:nvPr/>
        </p:nvSpPr>
        <p:spPr>
          <a:xfrm>
            <a:off x="900247" y="-1145356"/>
            <a:ext cx="722814" cy="584775"/>
          </a:xfrm>
          <a:prstGeom prst="rect">
            <a:avLst/>
          </a:prstGeom>
          <a:noFill/>
          <a:ln w="9525" cap="flat" cmpd="sng">
            <a:noFill/>
            <a:prstDash val="solid"/>
            <a:miter/>
          </a:ln>
        </p:spPr>
        <p:txBody>
          <a:bodyPr rtlCol="0" anchor="ctr"/>
          <a:lstStyle/>
          <a:p>
            <a:pPr algn="ctr"/>
          </a:p>
        </p:txBody>
      </p:sp>
      <p:sp>
        <p:nvSpPr>
          <p:cNvPr id="194"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95" name="矩形"/>
          <p:cNvSpPr/>
          <p:nvPr/>
        </p:nvSpPr>
        <p:spPr>
          <a:xfrm>
            <a:off x="1323954" y="1171557"/>
            <a:ext cx="2065771" cy="36830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（２）收入的类别。</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96" name="表格"/>
          <p:cNvGraphicFramePr>
            <a:graphicFrameLocks noGrp="1"/>
          </p:cNvGraphicFramePr>
          <p:nvPr>
            <p:custDataLst>
              <p:tags r:id="rId2"/>
            </p:custDataLst>
          </p:nvPr>
        </p:nvGraphicFramePr>
        <p:xfrm>
          <a:off x="546278" y="1647574"/>
          <a:ext cx="11115967" cy="4823580"/>
        </p:xfrm>
        <a:graphic>
          <a:graphicData uri="http://schemas.openxmlformats.org/drawingml/2006/table">
            <a:tbl>
              <a:tblPr bandRow="1">
                <a:noFill/>
              </a:tblPr>
              <a:tblGrid>
                <a:gridCol w="3503295"/>
                <a:gridCol w="7612672"/>
              </a:tblGrid>
              <a:tr h="402386">
                <a:tc>
                  <a:txBody>
                    <a:bodyPr/>
                    <a:lstStyle/>
                    <a:p>
                      <a:pPr marL="0" indent="0" algn="ctr">
                        <a:lnSpc>
                          <a:spcPct val="150000"/>
                        </a:lnSpc>
                        <a:spcBef>
                          <a:spcPts val="180"/>
                        </a:spcBef>
                        <a:spcAft>
                          <a:spcPts val="18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类别</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80"/>
                        </a:spcBef>
                        <a:spcAft>
                          <a:spcPts val="180"/>
                        </a:spcAft>
                        <a:buNone/>
                      </a:pPr>
                      <a:r>
                        <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6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29844">
                <a:tc>
                  <a:txBody>
                    <a:bodyPr/>
                    <a:lstStyle/>
                    <a:p>
                      <a:pPr marL="0" indent="12700" algn="just">
                        <a:lnSpc>
                          <a:spcPct val="150000"/>
                        </a:lnSpc>
                        <a:spcBef>
                          <a:spcPts val="180"/>
                        </a:spcBef>
                        <a:spcAft>
                          <a:spcPts val="18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① 销售货物收入</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80"/>
                        </a:spcBef>
                        <a:spcAft>
                          <a:spcPts val="18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销售商品、产品、原材料、包装物、低值易耗品以及其他存货取得的收入</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402386">
                <a:tc>
                  <a:txBody>
                    <a:bodyPr/>
                    <a:lstStyle/>
                    <a:p>
                      <a:pPr marL="0" indent="12700" algn="just">
                        <a:lnSpc>
                          <a:spcPct val="150000"/>
                        </a:lnSpc>
                        <a:spcBef>
                          <a:spcPts val="180"/>
                        </a:spcBef>
                        <a:spcAft>
                          <a:spcPts val="18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② 提供劳务收入</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80"/>
                        </a:spcBef>
                        <a:spcAft>
                          <a:spcPts val="18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从事各种劳务服务活动取得的收入</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02386">
                <a:tc>
                  <a:txBody>
                    <a:bodyPr/>
                    <a:lstStyle/>
                    <a:p>
                      <a:pPr marL="0" indent="12700" algn="just">
                        <a:lnSpc>
                          <a:spcPct val="150000"/>
                        </a:lnSpc>
                        <a:spcBef>
                          <a:spcPts val="180"/>
                        </a:spcBef>
                        <a:spcAft>
                          <a:spcPts val="18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③ 转让财产收入</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80"/>
                        </a:spcBef>
                        <a:spcAft>
                          <a:spcPts val="18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转让固定资产、生物资产、无形资产、股权、债权等财产取得的收入</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402386">
                <a:tc>
                  <a:txBody>
                    <a:bodyPr/>
                    <a:lstStyle/>
                    <a:p>
                      <a:pPr marL="0" indent="12700" algn="just">
                        <a:lnSpc>
                          <a:spcPct val="150000"/>
                        </a:lnSpc>
                        <a:spcBef>
                          <a:spcPts val="180"/>
                        </a:spcBef>
                        <a:spcAft>
                          <a:spcPts val="18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④ 股息、红利等权益性投资收益</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80"/>
                        </a:spcBef>
                        <a:spcAft>
                          <a:spcPts val="18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因权益性投资从被投资方取得的收入</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02386">
                <a:tc>
                  <a:txBody>
                    <a:bodyPr/>
                    <a:lstStyle/>
                    <a:p>
                      <a:pPr marL="0" indent="12700" algn="just">
                        <a:lnSpc>
                          <a:spcPct val="150000"/>
                        </a:lnSpc>
                        <a:spcBef>
                          <a:spcPts val="180"/>
                        </a:spcBef>
                        <a:spcAft>
                          <a:spcPts val="18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⑤ 利息收入</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80"/>
                        </a:spcBef>
                        <a:spcAft>
                          <a:spcPts val="18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存款利息、贷款利息、债券利息、欠款利息等收入</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402386">
                <a:tc>
                  <a:txBody>
                    <a:bodyPr/>
                    <a:lstStyle/>
                    <a:p>
                      <a:pPr marL="0" indent="12700" algn="just">
                        <a:lnSpc>
                          <a:spcPct val="150000"/>
                        </a:lnSpc>
                        <a:spcBef>
                          <a:spcPts val="180"/>
                        </a:spcBef>
                        <a:spcAft>
                          <a:spcPts val="18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⑥ 租金收入</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80"/>
                        </a:spcBef>
                        <a:spcAft>
                          <a:spcPts val="18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提供固定资产、包装物或者其他</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有形资产</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的</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使用权</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取得的收入</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02386">
                <a:tc>
                  <a:txBody>
                    <a:bodyPr/>
                    <a:lstStyle/>
                    <a:p>
                      <a:pPr marL="0" indent="12700" algn="just">
                        <a:lnSpc>
                          <a:spcPct val="150000"/>
                        </a:lnSpc>
                        <a:spcBef>
                          <a:spcPts val="180"/>
                        </a:spcBef>
                        <a:spcAft>
                          <a:spcPts val="18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⑦ 特许权使用费收入</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80"/>
                        </a:spcBef>
                        <a:spcAft>
                          <a:spcPts val="18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提供专利权、非专利技术、商标权、著作权以及其他</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特许权</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的</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使用权</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取得的收入</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402386">
                <a:tc>
                  <a:txBody>
                    <a:bodyPr/>
                    <a:lstStyle/>
                    <a:p>
                      <a:pPr marL="0" indent="12700" algn="just">
                        <a:lnSpc>
                          <a:spcPct val="150000"/>
                        </a:lnSpc>
                        <a:spcBef>
                          <a:spcPts val="180"/>
                        </a:spcBef>
                        <a:spcAft>
                          <a:spcPts val="180"/>
                        </a:spcAft>
                        <a:buNone/>
                      </a:pPr>
                      <a:r>
                        <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rPr>
                        <a:t>⑧ 接受捐赠收入</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80"/>
                        </a:spcBef>
                        <a:spcAft>
                          <a:spcPts val="180"/>
                        </a:spcAft>
                        <a:buNone/>
                      </a:pPr>
                      <a:r>
                        <a:rPr lang="zh-CN" altLang="en-US" sz="1600" b="0" i="0" u="none" strike="noStrike" kern="100" cap="none" spc="0" baseline="0">
                          <a:latin typeface="微软雅黑" panose="020B0503020204020204" charset="-122"/>
                          <a:ea typeface="微软雅黑" panose="020B0503020204020204" charset="-122"/>
                          <a:cs typeface="宋体" panose="02010600030101010101" pitchFamily="2" charset="-122"/>
                        </a:rPr>
                        <a:t>接受其他企业、组织或个人无偿给予的货币性资产、非货币性资产</a:t>
                      </a:r>
                      <a:endParaRPr lang="zh-CN" altLang="en-US" sz="1600" b="0" i="0" u="none" strike="noStrike" kern="100" cap="none" spc="0" baseline="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1174648">
                <a:tc>
                  <a:txBody>
                    <a:bodyPr/>
                    <a:lstStyle/>
                    <a:p>
                      <a:pPr marL="0" indent="12700" algn="just">
                        <a:lnSpc>
                          <a:spcPct val="150000"/>
                        </a:lnSpc>
                        <a:spcBef>
                          <a:spcPts val="180"/>
                        </a:spcBef>
                        <a:spcAft>
                          <a:spcPts val="180"/>
                        </a:spcAft>
                        <a:buNone/>
                      </a:pPr>
                      <a:r>
                        <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rPr>
                        <a:t>⑨ 其他收入</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80"/>
                        </a:spcBef>
                        <a:spcAft>
                          <a:spcPts val="180"/>
                        </a:spcAft>
                        <a:buNone/>
                      </a:pPr>
                      <a:r>
                        <a:rPr lang="zh-CN" altLang="en-US" sz="1600" b="0" i="0" u="none" strike="noStrike" kern="100" cap="none" spc="0" baseline="0">
                          <a:latin typeface="微软雅黑" panose="020B0503020204020204" charset="-122"/>
                          <a:ea typeface="微软雅黑" panose="020B0503020204020204" charset="-122"/>
                          <a:cs typeface="宋体" panose="02010600030101010101" pitchFamily="2" charset="-122"/>
                        </a:rPr>
                        <a:t>企业资产溢余收入、逾期未退包装物押金收入、确实无法偿付的应付款项、已作坏账损失处理后又收回的应收款项、债务重组收入、补贴收入、违约金收入、汇兑收益等</a:t>
                      </a:r>
                      <a:endParaRPr lang="zh-CN" altLang="en-US" sz="1600" b="0" i="0" u="none" strike="noStrike" kern="100" cap="none" spc="0" baseline="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anim calcmode="lin" valueType="num">
                                      <p:cBhvr additive="base">
                                        <p:cTn id="7" dur="500"/>
                                        <p:tgtEl>
                                          <p:spTgt spid="195"/>
                                        </p:tgtEl>
                                        <p:attrNameLst>
                                          <p:attrName>ppt_y</p:attrName>
                                        </p:attrNameLst>
                                      </p:cBhvr>
                                      <p:tavLst>
                                        <p:tav tm="0">
                                          <p:val>
                                            <p:strVal val="#ppt_y+#ppt_h*1.125000"/>
                                          </p:val>
                                        </p:tav>
                                        <p:tav tm="100000">
                                          <p:val>
                                            <p:strVal val="#ppt_y"/>
                                          </p:val>
                                        </p:tav>
                                      </p:tavLst>
                                    </p:anim>
                                    <p:animEffect transition="in" filter="wipe(up)">
                                      <p:cBhvr>
                                        <p:cTn id="8" dur="500"/>
                                        <p:tgtEl>
                                          <p:spTgt spid="195"/>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checkerboard(across)">
                                      <p:cBhvr>
                                        <p:cTn id="13"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195" grpId="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9108428" cy="4533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考点３：个人所得税应纳税所得额的确定和应纳税额的计算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 name="组合 4"/>
          <p:cNvGrpSpPr/>
          <p:nvPr/>
        </p:nvGrpSpPr>
        <p:grpSpPr>
          <a:xfrm>
            <a:off x="1492250" y="1092835"/>
            <a:ext cx="8459470" cy="586740"/>
            <a:chOff x="2350" y="1721"/>
            <a:chExt cx="13322" cy="924"/>
          </a:xfrm>
        </p:grpSpPr>
        <p:sp>
          <p:nvSpPr>
            <p:cNvPr id="1281" name="矩形"/>
            <p:cNvSpPr/>
            <p:nvPr/>
          </p:nvSpPr>
          <p:spPr>
            <a:xfrm>
              <a:off x="2592" y="1721"/>
              <a:ext cx="12874" cy="841"/>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全额扣除的捐赠项目、各项所得涉及捐赠的应纳税额计算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282" name="剪去对角的矩形"/>
            <p:cNvSpPr/>
            <p:nvPr/>
          </p:nvSpPr>
          <p:spPr>
            <a:xfrm>
              <a:off x="2350" y="1721"/>
              <a:ext cx="13323" cy="924"/>
            </a:xfrm>
            <a:prstGeom prst="snip2DiagRect">
              <a:avLst>
                <a:gd name="adj1" fmla="val 0"/>
                <a:gd name="adj2" fmla="val 13847"/>
              </a:avLst>
            </a:prstGeom>
            <a:noFill/>
            <a:ln w="25400" cap="flat" cmpd="sng">
              <a:solidFill>
                <a:srgbClr val="4BACC6"/>
              </a:solidFill>
              <a:prstDash val="solid"/>
              <a:round/>
            </a:ln>
          </p:spPr>
          <p:txBody>
            <a:bodyPr rtlCol="0" anchor="ctr"/>
            <a:lstStyle/>
            <a:p>
              <a:pPr algn="ctr"/>
            </a:p>
          </p:txBody>
        </p:sp>
      </p:grpSp>
      <p:sp>
        <p:nvSpPr>
          <p:cNvPr id="3" name="文本框 2"/>
          <p:cNvSpPr txBox="1"/>
          <p:nvPr/>
        </p:nvSpPr>
        <p:spPr>
          <a:xfrm>
            <a:off x="861695" y="1720215"/>
            <a:ext cx="10537190" cy="216852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单选】2014年5月，李某花费500元购买体育彩票，一次中奖30 000元，将其中1 000元直接捐赠给甲小学。已知偶然所得个人所得税税率为20%。李某彩票中奖收入应缴纳个人所得税税额的下列计算中，正确的是（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A．（30 000−500）×20%=5 900元	B．30 000×20%=6 000元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C．（30 000−1 000）×20%=5 800元	D．（30 000−1 000−500）×20%=5 700元</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854710" y="3808095"/>
            <a:ext cx="10544175" cy="2676525"/>
          </a:xfrm>
          <a:prstGeom prst="rect">
            <a:avLst/>
          </a:prstGeom>
          <a:noFill/>
        </p:spPr>
        <p:txBody>
          <a:bodyPr wrap="square" rtlCol="0" anchor="t">
            <a:spAutoFit/>
          </a:bodyPr>
          <a:lstStyle/>
          <a:p>
            <a:pPr>
              <a:lnSpc>
                <a:spcPct val="150000"/>
              </a:lnSpc>
            </a:pPr>
            <a:r>
              <a:rPr lang="zh-CN" altLang="en-US" sz="1600">
                <a:latin typeface="微软雅黑" panose="020B0503020204020204" charset="-122"/>
                <a:ea typeface="微软雅黑" panose="020B0503020204020204" charset="-122"/>
                <a:cs typeface="微软雅黑" panose="020B0503020204020204" charset="-122"/>
              </a:rPr>
              <a:t>【解析】偶然所得以“收入全额”为应纳税所得额，不扣除费用；直接向甲小学的捐赠属于直接捐赠，不得税前扣除。李某彩票中奖收入应缴纳个人所得税=30 000×20%= 6 000元。　　【答案】B</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cs typeface="微软雅黑" panose="020B0503020204020204" charset="-122"/>
              </a:rPr>
              <a:t>【思路拓展】（1）如果把“直接捐赠给甲小学”改为“通过非营利性社会团体捐赠给甲小学”，李某彩票中奖收入应缴纳个人所得税：扣除捐赠前的应纳税所得额为30 000元，捐赠扣除限额=30 000×30%=9 000元，实际捐赠1 000元未超过扣除限额，准予扣除。李某彩票中奖收入应缴纳个人所得税=（30 000−1 000）× 20%=5 800元。</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cs typeface="微软雅黑" panose="020B0503020204020204" charset="-122"/>
              </a:rPr>
              <a:t>（2）如果把“直接捐赠给甲小学”改为“通过非营利性社会团体向农村义务教育捐赠”，捐赠支出可以直接从应纳税所得额中扣除，李某彩票中奖收入应缴纳个人所得税=（30 000−1 000）×20%=5 800元。</a:t>
            </a:r>
            <a:endParaRPr lang="zh-CN" altLang="en-US" sz="160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470281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考点４：个人所得税税收优惠</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1096645" y="1065530"/>
            <a:ext cx="10220325" cy="549275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免征个人所得税的主要项目如下：</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（1）国债利息。</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（2）储蓄存款利息。</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（3）国家发行的金融债券利息（企业债券利息不免税）。</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（4）保险赔款。</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（5）军人的转业费、复员费、退役金。</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（6）退休工资。</a:t>
            </a:r>
            <a:br>
              <a:rPr lang="zh-CN" altLang="en-US">
                <a:latin typeface="微软雅黑" panose="020B0503020204020204" charset="-122"/>
                <a:ea typeface="微软雅黑" panose="020B0503020204020204" charset="-122"/>
                <a:cs typeface="微软雅黑" panose="020B0503020204020204" charset="-122"/>
              </a:rPr>
            </a:br>
            <a:r>
              <a:rPr lang="zh-CN" altLang="en-US">
                <a:latin typeface="微软雅黑" panose="020B0503020204020204" charset="-122"/>
                <a:ea typeface="微软雅黑" panose="020B0503020204020204" charset="-122"/>
                <a:cs typeface="微软雅黑" panose="020B0503020204020204" charset="-122"/>
              </a:rPr>
              <a:t>【提示】不包括退休人员再任职取得的收入和退休人员从原任职单位取得的各类补贴、奖金、实物。</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（7）省级人民政府、国务院部委和中国人民解放军军以上单位，以及外国组织、国际组织颁发的科学、教育、技术、文化、卫生、体育、环境保护等方面的奖金。</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（8）按照国家统一规定发给的补贴、津贴。</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（9）个人转让自用达5年以上，并且是唯一的家庭生活用房取得的所得。</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（10）个人举报、协查各种违法、犯罪行为而获得的奖金。</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470281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考点４：个人所得税税收优惠</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464820" y="1243330"/>
            <a:ext cx="11342370" cy="507746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（11）个人在上海、深圳证券交易所转让从上市公司公开发行和转让市场取得的股票，取得的股票转让所得。</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（12）个人从公开发行和转让市场取得的上市公司股票，持股期限超过1年的股息、红利所得。</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【提示】个人从公开发行和转让市场取得的上市公司股票，持股期限在1个月以内（含1个月）的，其股息、红利所得全额计入应纳税所得额；持股期限在1个月以上至1年（含1年）的，暂减按50%计入应纳税所得额。</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（13）个人购买福利彩票、体育彩票，一次中奖收入在1万元以下的（含1万元）。</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【提示】中奖收入超过1万元的，全额征收个人所得税。</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（14）以下情形的房屋产权无偿赠与，对当事双方不征收个人所得税：① 将房屋无偿赠与配偶、父母、子女、祖父母、外祖父母、孙子女、外孙子女、兄弟姐妹；② 无偿赠与对其承担直接抚养或者赡养义务的抚养人或赡养人；③ 房屋产权所有人死亡，依法取得房屋产权的法定继承人、遗嘱继承人或者受遗赠人。</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（15）外籍个人取得的下列所得免征或暂免征收个人所得税：① 以非现金形式或实报实销形式取得的住房补贴、伙食补贴、搬迁费、洗衣费；② 按合理标准取得的境内、境外出差补贴；③ 从外商投资企业取得的股息、红利所得；④ 合理的探亲费、语言训练费、子女教育经费等。</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470281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考点４：个人所得税税收优惠</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 name="组合 6"/>
          <p:cNvGrpSpPr/>
          <p:nvPr/>
        </p:nvGrpSpPr>
        <p:grpSpPr>
          <a:xfrm>
            <a:off x="1492250" y="1306195"/>
            <a:ext cx="4878070" cy="586740"/>
            <a:chOff x="2350" y="2057"/>
            <a:chExt cx="7682" cy="924"/>
          </a:xfrm>
        </p:grpSpPr>
        <p:sp>
          <p:nvSpPr>
            <p:cNvPr id="1281" name="矩形"/>
            <p:cNvSpPr/>
            <p:nvPr/>
          </p:nvSpPr>
          <p:spPr>
            <a:xfrm>
              <a:off x="2592" y="2057"/>
              <a:ext cx="7303" cy="841"/>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辨析免税项目与应税项目</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282" name="剪去对角的矩形"/>
            <p:cNvSpPr/>
            <p:nvPr/>
          </p:nvSpPr>
          <p:spPr>
            <a:xfrm>
              <a:off x="2350" y="2057"/>
              <a:ext cx="7682" cy="924"/>
            </a:xfrm>
            <a:prstGeom prst="snip2DiagRect">
              <a:avLst>
                <a:gd name="adj1" fmla="val 0"/>
                <a:gd name="adj2" fmla="val 13847"/>
              </a:avLst>
            </a:prstGeom>
            <a:noFill/>
            <a:ln w="25400" cap="flat" cmpd="sng">
              <a:solidFill>
                <a:srgbClr val="4BACC6"/>
              </a:solidFill>
              <a:prstDash val="solid"/>
              <a:round/>
            </a:ln>
          </p:spPr>
          <p:txBody>
            <a:bodyPr rtlCol="0" anchor="ctr"/>
            <a:lstStyle/>
            <a:p>
              <a:pPr algn="ctr"/>
            </a:p>
          </p:txBody>
        </p:sp>
      </p:grpSp>
      <p:sp>
        <p:nvSpPr>
          <p:cNvPr id="3" name="文本框 2"/>
          <p:cNvSpPr txBox="1"/>
          <p:nvPr/>
        </p:nvSpPr>
        <p:spPr>
          <a:xfrm>
            <a:off x="949325" y="2078990"/>
            <a:ext cx="10542270"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【例题1</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单选】根据个人所得税法律制度的规定，个人的下列所得中，不属于个人所得税免税项目的是（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A．国债利息	B．军人的转业费　　C．出租厂房取得的租金　　D．国家发行的金融债券利息</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949325" y="3434715"/>
            <a:ext cx="132778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【答案】C</a:t>
            </a: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949325" y="4006850"/>
            <a:ext cx="9909175"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【例题2</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单选】根据个人所得税法律制度的规定，下列所得中，属于免税项目的是（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A．提前退休取得的一次性补贴			B．退休人员从原任职单位取得的补贴</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C．内部退养取得的一次性收入			D．按国家统一规定发放的退休工资</a:t>
            </a:r>
            <a:endParaRPr lang="zh-CN" altLang="en-US">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49325" y="5255895"/>
            <a:ext cx="7551420" cy="92202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【解析】选项A、B、C，按照“工资、薪金所得”项目缴纳个人所得税。</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【答案】D</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470281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考点４：个人所得税税收优惠</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 name="文本框 2"/>
          <p:cNvSpPr txBox="1"/>
          <p:nvPr/>
        </p:nvSpPr>
        <p:spPr>
          <a:xfrm>
            <a:off x="995045" y="1520190"/>
            <a:ext cx="10226675" cy="216852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【例题3</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单选】根据个人所得税法律制度的规定，下列各项中，应缴纳个人所得税的是（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A．退休职工林某取得的按国家统一规定发放的基本养老金</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B．教师李某获得的县人民政府为其颁发的优秀教师奖金</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C．退役士兵张某取得的退役金</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D．公务员王某取得的国债利息</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997585" y="3738880"/>
            <a:ext cx="10213975" cy="175323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解析】“省”级人民政府、国务院部委和中国人民解放军军以上单位，以及外国组织、国际组织颁发的科学、教育、技术、文化、卫生、体育、环境保护等方面的奖金，免征个人所得税；县级政府颁发的奖金，不免税。</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【答案】B</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470281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考点５：个人所得税征收管理</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6" name="组合 5"/>
          <p:cNvGrpSpPr/>
          <p:nvPr/>
        </p:nvGrpSpPr>
        <p:grpSpPr>
          <a:xfrm>
            <a:off x="1416050" y="2453005"/>
            <a:ext cx="3117850" cy="601980"/>
            <a:chOff x="2230" y="3863"/>
            <a:chExt cx="4910" cy="948"/>
          </a:xfrm>
        </p:grpSpPr>
        <p:sp>
          <p:nvSpPr>
            <p:cNvPr id="1141" name="圆角矩形"/>
            <p:cNvSpPr/>
            <p:nvPr/>
          </p:nvSpPr>
          <p:spPr>
            <a:xfrm>
              <a:off x="2230" y="3874"/>
              <a:ext cx="4911" cy="876"/>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42" name="流程图: 离页连接符"/>
            <p:cNvSpPr/>
            <p:nvPr/>
          </p:nvSpPr>
          <p:spPr>
            <a:xfrm>
              <a:off x="2740" y="3863"/>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43" name="矩形"/>
            <p:cNvSpPr/>
            <p:nvPr/>
          </p:nvSpPr>
          <p:spPr>
            <a:xfrm>
              <a:off x="4429" y="3931"/>
              <a:ext cx="2208" cy="72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纳税申报</a:t>
              </a:r>
              <a:endPar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 name="文本框 2"/>
          <p:cNvSpPr txBox="1"/>
          <p:nvPr/>
        </p:nvSpPr>
        <p:spPr>
          <a:xfrm>
            <a:off x="4534535" y="1030605"/>
            <a:ext cx="6480175" cy="341503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有下列情形之一的，纳税人应当依法办理纳税申报：</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（1）取得综合所得需要办理汇算清缴；</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（2）取得应税所得没有扣缴义务人；</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（3）取得应税所得，扣缴义务人未扣缴税款；</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（4）取得境外所得；</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（5）因移居境外注销中国户籍；</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（6）非居民个人在中国境内从两处以上取得工资、薪金所得；</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（7）国务院规定的其他情形。</a:t>
            </a: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259080" y="4356735"/>
            <a:ext cx="11621135" cy="216852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【提示1】需要办理汇算清缴的情形包括：① 在两处或者两处以上取得综合所得，且综合所得年收入额减去专项扣除的余额超过6万元；② 取得劳务报酬所得、稿酬所得、特许权使用费所得中一项或者多项所得，且综合所得年收入额减去专项扣除的余额超过6万元；③ 纳税年度内预缴税额低于应纳税额的；④ 纳税人申请退税。</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【提示2】非居民个人取得工资、薪金所得，劳务报酬所得，稿酬所得和特许权使用费所得，有扣缴义务人的，由扣缴义务人按月或者按次代扣代缴税款，不办理汇算清缴。</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4476750"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考点５：个人所得税征收管理</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4" name="组合 3"/>
          <p:cNvGrpSpPr/>
          <p:nvPr/>
        </p:nvGrpSpPr>
        <p:grpSpPr>
          <a:xfrm>
            <a:off x="1424940" y="1355090"/>
            <a:ext cx="3117850" cy="601980"/>
            <a:chOff x="2244" y="2134"/>
            <a:chExt cx="4910" cy="948"/>
          </a:xfrm>
        </p:grpSpPr>
        <p:sp>
          <p:nvSpPr>
            <p:cNvPr id="1141" name="圆角矩形"/>
            <p:cNvSpPr/>
            <p:nvPr/>
          </p:nvSpPr>
          <p:spPr>
            <a:xfrm>
              <a:off x="2244" y="2145"/>
              <a:ext cx="4911" cy="876"/>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42" name="流程图: 离页连接符"/>
            <p:cNvSpPr/>
            <p:nvPr/>
          </p:nvSpPr>
          <p:spPr>
            <a:xfrm>
              <a:off x="2754" y="2134"/>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43" name="矩形"/>
            <p:cNvSpPr/>
            <p:nvPr/>
          </p:nvSpPr>
          <p:spPr>
            <a:xfrm>
              <a:off x="4443" y="2202"/>
              <a:ext cx="2208" cy="72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纳税期限</a:t>
              </a:r>
              <a:endPar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 name="文本框 2"/>
          <p:cNvSpPr txBox="1"/>
          <p:nvPr/>
        </p:nvSpPr>
        <p:spPr>
          <a:xfrm>
            <a:off x="438785" y="2045335"/>
            <a:ext cx="11315065" cy="42462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（1）居民个人取得综合所得，按年计算个人所得税；有扣缴义务人的，由扣缴义务人按月或者按次预扣预缴税款；需要办理汇算清缴的，应当在取得所得的次年3月1日至6月30日内办理汇算清缴。</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（2）纳税人取得经营所得，按年计算个人所得税，由纳税人在月度或者季度终了后15日内向税务机关报送纳税申报表，并预缴税款；在取得所得的次年3月31日前办理汇算清缴。</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（3）纳税人取得应税所得没有扣缴义务人的，应当在取得所得的次月15日内向税务机关报送纳税申报表，并缴纳税款。</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（4）纳税人取得应税所得，扣缴义务人未扣缴税款的，纳税人应当在取得所得的次年 6 月30日前，缴纳税款。</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（5）居民个人从中国境外取得所得的，应当在取得所得的次年3月1日至6月30日内申报纳税。</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（6）非居民个人在中国境内从两处以上取得工资、薪金所得的，应当在取得所得的次月15日内申报纳税。</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（7）纳税人因移居境外注销中国户籍的，应当在注销中国户籍前办理税款清算。</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1424940" y="304800"/>
            <a:ext cx="4449445" cy="46037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考点５：个人所得税征收管理</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9" name="组合 8"/>
          <p:cNvGrpSpPr/>
          <p:nvPr/>
        </p:nvGrpSpPr>
        <p:grpSpPr>
          <a:xfrm>
            <a:off x="1421130" y="1226185"/>
            <a:ext cx="6958330" cy="586740"/>
            <a:chOff x="2238" y="1931"/>
            <a:chExt cx="10958" cy="924"/>
          </a:xfrm>
        </p:grpSpPr>
        <p:sp>
          <p:nvSpPr>
            <p:cNvPr id="1281" name="矩形"/>
            <p:cNvSpPr/>
            <p:nvPr/>
          </p:nvSpPr>
          <p:spPr>
            <a:xfrm>
              <a:off x="2480" y="1931"/>
              <a:ext cx="10450" cy="841"/>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纳税申报的期限、应当办理纳税申报的情形</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282" name="剪去对角的矩形"/>
            <p:cNvSpPr/>
            <p:nvPr/>
          </p:nvSpPr>
          <p:spPr>
            <a:xfrm>
              <a:off x="2238" y="1931"/>
              <a:ext cx="10959" cy="924"/>
            </a:xfrm>
            <a:prstGeom prst="snip2DiagRect">
              <a:avLst>
                <a:gd name="adj1" fmla="val 0"/>
                <a:gd name="adj2" fmla="val 13847"/>
              </a:avLst>
            </a:prstGeom>
            <a:noFill/>
            <a:ln w="25400" cap="flat" cmpd="sng">
              <a:solidFill>
                <a:srgbClr val="4BACC6"/>
              </a:solidFill>
              <a:prstDash val="solid"/>
              <a:round/>
            </a:ln>
          </p:spPr>
          <p:txBody>
            <a:bodyPr rtlCol="0" anchor="ctr"/>
            <a:lstStyle/>
            <a:p>
              <a:pPr algn="ctr"/>
            </a:p>
          </p:txBody>
        </p:sp>
      </p:grpSp>
      <p:sp>
        <p:nvSpPr>
          <p:cNvPr id="3" name="文本框 2"/>
          <p:cNvSpPr txBox="1"/>
          <p:nvPr>
            <p:custDataLst>
              <p:tags r:id="rId1"/>
            </p:custDataLst>
          </p:nvPr>
        </p:nvSpPr>
        <p:spPr>
          <a:xfrm>
            <a:off x="433070" y="1913255"/>
            <a:ext cx="11201400" cy="92202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【例题1</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单选】根据个人所得税法律制度的规定，居民个人从境外取得所得，应在次年（   ）申报纳税。</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A．3月1日—6月30日	B．1月1日—2月28日　　 C．1月1日—5月31日	D．3月1日—5月31日</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2"/>
            </p:custDataLst>
          </p:nvPr>
        </p:nvSpPr>
        <p:spPr>
          <a:xfrm>
            <a:off x="433070" y="2810510"/>
            <a:ext cx="142684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【答案】A</a:t>
            </a: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3"/>
            </p:custDataLst>
          </p:nvPr>
        </p:nvSpPr>
        <p:spPr>
          <a:xfrm>
            <a:off x="433070" y="3294380"/>
            <a:ext cx="11202035"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【例题2</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单选】根据个人所得税法律制度的规定，纳税人取得经营所得，应在取得所得的次年一定日期前办理汇算清缴。该日期为（   ）。</a:t>
            </a:r>
            <a:br>
              <a:rPr lang="zh-CN" altLang="en-US">
                <a:latin typeface="微软雅黑" panose="020B0503020204020204" charset="-122"/>
                <a:ea typeface="微软雅黑" panose="020B0503020204020204" charset="-122"/>
                <a:cs typeface="微软雅黑" panose="020B0503020204020204" charset="-122"/>
              </a:rPr>
            </a:br>
            <a:r>
              <a:rPr lang="zh-CN" altLang="en-US">
                <a:latin typeface="微软雅黑" panose="020B0503020204020204" charset="-122"/>
                <a:ea typeface="微软雅黑" panose="020B0503020204020204" charset="-122"/>
                <a:cs typeface="微软雅黑" panose="020B0503020204020204" charset="-122"/>
              </a:rPr>
              <a:t>A．5月31日	B．6月30日	C．3月31日	D．4月15日</a:t>
            </a:r>
            <a:endParaRPr lang="zh-CN" altLang="en-US">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4"/>
            </p:custDataLst>
          </p:nvPr>
        </p:nvSpPr>
        <p:spPr>
          <a:xfrm>
            <a:off x="8129270" y="4209415"/>
            <a:ext cx="140271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【答案】C</a:t>
            </a: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5"/>
            </p:custDataLst>
          </p:nvPr>
        </p:nvSpPr>
        <p:spPr>
          <a:xfrm>
            <a:off x="433070" y="4699635"/>
            <a:ext cx="11451590"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【例题3</a:t>
            </a:r>
            <a:r>
              <a:rPr lang="zh-CN" altLang="en-US">
                <a:latin typeface="宋体" panose="02010600030101010101" pitchFamily="2"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多选】根据个人所得税法律制度的规定，下列情形中，纳税人应当依法办理纳税申报的有（   ）。</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A．取得应税所得，扣缴义务人未扣缴税款的	B．因移居境外注销中国户籍的</a:t>
            </a:r>
            <a:endParaRPr lang="zh-CN" altLang="en-US">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a:latin typeface="微软雅黑" panose="020B0503020204020204" charset="-122"/>
                <a:ea typeface="微软雅黑" panose="020B0503020204020204" charset="-122"/>
                <a:cs typeface="微软雅黑" panose="020B0503020204020204" charset="-122"/>
              </a:rPr>
              <a:t> C．取得境外所得的				D．取得应税所得没有扣缴义务人的</a:t>
            </a:r>
            <a:endParaRPr lang="zh-CN" altLang="en-US">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6"/>
            </p:custDataLst>
          </p:nvPr>
        </p:nvSpPr>
        <p:spPr>
          <a:xfrm>
            <a:off x="433070" y="6008370"/>
            <a:ext cx="1880235" cy="368300"/>
          </a:xfrm>
          <a:prstGeom prst="rect">
            <a:avLst/>
          </a:prstGeom>
          <a:noFill/>
        </p:spPr>
        <p:txBody>
          <a:bodyPr wrap="square" rtlCol="0" anchor="t">
            <a:spAutoFit/>
          </a:bodyPr>
          <a:lstStyle/>
          <a:p>
            <a:r>
              <a:rPr lang="zh-CN" altLang="en-US">
                <a:latin typeface="微软雅黑" panose="020B0503020204020204" charset="-122"/>
                <a:ea typeface="微软雅黑" panose="020B0503020204020204" charset="-122"/>
                <a:cs typeface="微软雅黑" panose="020B0503020204020204" charset="-122"/>
              </a:rPr>
              <a:t>【答案】ABCD</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p:tgtEl>
                                          <p:spTgt spid="7"/>
                                        </p:tgtEl>
                                        <p:attrNameLst>
                                          <p:attrName>ppt_y</p:attrName>
                                        </p:attrNameLst>
                                      </p:cBhvr>
                                      <p:tavLst>
                                        <p:tav tm="0">
                                          <p:val>
                                            <p:strVal val="#ppt_y+#ppt_h*1.125000"/>
                                          </p:val>
                                        </p:tav>
                                        <p:tav tm="100000">
                                          <p:val>
                                            <p:strVal val="#ppt_y"/>
                                          </p:val>
                                        </p:tav>
                                      </p:tavLst>
                                    </p:anim>
                                    <p:animEffect transition="in" filter="wipe(up)">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ppt_y</p:attrName>
                                        </p:attrNameLst>
                                      </p:cBhvr>
                                      <p:tavLst>
                                        <p:tav tm="0">
                                          <p:val>
                                            <p:strVal val="#ppt_y+#ppt_h*1.125000"/>
                                          </p:val>
                                        </p:tav>
                                        <p:tav tm="100000">
                                          <p:val>
                                            <p:strVal val="#ppt_y"/>
                                          </p:val>
                                        </p:tav>
                                      </p:tavLst>
                                    </p:anim>
                                    <p:animEffect transition="in" filter="wipe(up)">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Lst>
  </p:timing>
</p:sld>
</file>

<file path=ppt/slides/slide17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16" name="矩形"/>
          <p:cNvSpPr/>
          <p:nvPr/>
        </p:nvSpPr>
        <p:spPr>
          <a:xfrm>
            <a:off x="3067050" y="2732176"/>
            <a:ext cx="6057900" cy="15487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9600" b="1"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t>感谢聆听</a:t>
            </a:r>
            <a:endParaRPr lang="zh-CN" altLang="en-US" sz="9600" b="1"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endParaRPr>
          </a:p>
        </p:txBody>
      </p:sp>
      <p:sp>
        <p:nvSpPr>
          <p:cNvPr id="1317" name="矩形"/>
          <p:cNvSpPr/>
          <p:nvPr/>
        </p:nvSpPr>
        <p:spPr>
          <a:xfrm>
            <a:off x="3338599" y="1507578"/>
            <a:ext cx="5551263" cy="11868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72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THANKS</a:t>
            </a:r>
            <a:endParaRPr lang="zh-CN" altLang="en-US" sz="72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6"/>
                                        </p:tgtEl>
                                        <p:attrNameLst>
                                          <p:attrName>style.visibility</p:attrName>
                                        </p:attrNameLst>
                                      </p:cBhvr>
                                      <p:to>
                                        <p:strVal val="visible"/>
                                      </p:to>
                                    </p:set>
                                    <p:animEffect transition="in" filter="wipe(left)">
                                      <p:cBhvr>
                                        <p:cTn id="7" dur="500"/>
                                        <p:tgtEl>
                                          <p:spTgt spid="13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17"/>
                                        </p:tgtEl>
                                        <p:attrNameLst>
                                          <p:attrName>style.visibility</p:attrName>
                                        </p:attrNameLst>
                                      </p:cBhvr>
                                      <p:to>
                                        <p:strVal val="visible"/>
                                      </p:to>
                                    </p:set>
                                    <p:anim calcmode="lin" valueType="num">
                                      <p:cBhvr>
                                        <p:cTn id="11" dur="500" fill="hold"/>
                                        <p:tgtEl>
                                          <p:spTgt spid="1317"/>
                                        </p:tgtEl>
                                        <p:attrNameLst>
                                          <p:attrName>ppt_w</p:attrName>
                                        </p:attrNameLst>
                                      </p:cBhvr>
                                      <p:tavLst>
                                        <p:tav tm="0">
                                          <p:val>
                                            <p:fltVal val="0"/>
                                          </p:val>
                                        </p:tav>
                                        <p:tav tm="100000">
                                          <p:val>
                                            <p:strVal val="#ppt_w"/>
                                          </p:val>
                                        </p:tav>
                                      </p:tavLst>
                                    </p:anim>
                                    <p:anim calcmode="lin" valueType="num">
                                      <p:cBhvr>
                                        <p:cTn id="12" dur="500" fill="hold"/>
                                        <p:tgtEl>
                                          <p:spTgt spid="1317"/>
                                        </p:tgtEl>
                                        <p:attrNameLst>
                                          <p:attrName>ppt_h</p:attrName>
                                        </p:attrNameLst>
                                      </p:cBhvr>
                                      <p:tavLst>
                                        <p:tav tm="0">
                                          <p:val>
                                            <p:fltVal val="0"/>
                                          </p:val>
                                        </p:tav>
                                        <p:tav tm="100000">
                                          <p:val>
                                            <p:strVal val="#ppt_h"/>
                                          </p:val>
                                        </p:tav>
                                      </p:tavLst>
                                    </p:anim>
                                    <p:animEffect transition="in" filter="fade">
                                      <p:cBhvr>
                                        <p:cTn id="13" dur="500"/>
                                        <p:tgtEl>
                                          <p:spTgt spid="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 grpId="0"/>
      <p:bldP spid="13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00"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429385" y="1244600"/>
            <a:ext cx="6343650" cy="542290"/>
            <a:chOff x="2251" y="1960"/>
            <a:chExt cx="9990" cy="854"/>
          </a:xfrm>
        </p:grpSpPr>
        <p:sp>
          <p:nvSpPr>
            <p:cNvPr id="201" name="矩形"/>
            <p:cNvSpPr/>
            <p:nvPr/>
          </p:nvSpPr>
          <p:spPr>
            <a:xfrm>
              <a:off x="2474" y="2010"/>
              <a:ext cx="9570"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收入总额的范围、某类收入的具体内容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202" name="剪去对角的矩形"/>
            <p:cNvSpPr/>
            <p:nvPr/>
          </p:nvSpPr>
          <p:spPr>
            <a:xfrm>
              <a:off x="2251" y="1960"/>
              <a:ext cx="9991" cy="855"/>
            </a:xfrm>
            <a:prstGeom prst="snip2DiagRect">
              <a:avLst>
                <a:gd name="adj1" fmla="val 0"/>
                <a:gd name="adj2" fmla="val 16101"/>
              </a:avLst>
            </a:prstGeom>
            <a:noFill/>
            <a:ln w="25400" cap="flat" cmpd="sng">
              <a:solidFill>
                <a:srgbClr val="4BACC6"/>
              </a:solidFill>
              <a:prstDash val="solid"/>
              <a:round/>
            </a:ln>
          </p:spPr>
          <p:txBody>
            <a:bodyPr rtlCol="0" anchor="ctr"/>
            <a:lstStyle/>
            <a:p>
              <a:pPr algn="ctr"/>
            </a:p>
          </p:txBody>
        </p:sp>
      </p:grpSp>
      <p:sp>
        <p:nvSpPr>
          <p:cNvPr id="203" name="矩形"/>
          <p:cNvSpPr/>
          <p:nvPr/>
        </p:nvSpPr>
        <p:spPr>
          <a:xfrm>
            <a:off x="645830" y="1908139"/>
            <a:ext cx="11010910"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多选】根据企业所得税法律制度的规定，下列各项中，在计算企业所得税应纳税所得额时，应计入收入总额的有（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．企业资产溢余收入	　　　　　B．逾期未退包装物押金收入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．确实无法偿付的应付款项　　　　D．汇兑收益</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04" name="矩形"/>
          <p:cNvSpPr/>
          <p:nvPr/>
        </p:nvSpPr>
        <p:spPr>
          <a:xfrm>
            <a:off x="645803" y="3530402"/>
            <a:ext cx="2043565"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ＢＣＤ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05" name="矩形"/>
          <p:cNvSpPr/>
          <p:nvPr/>
        </p:nvSpPr>
        <p:spPr>
          <a:xfrm>
            <a:off x="642755" y="4089618"/>
            <a:ext cx="11010910"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多选】根据企业所得税法律制度的规定，下列属于转让财产收入的有（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．转让专利权收入		B．转让固定资产收入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．转让无形资产收入		D．销售货物收入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06" name="矩形"/>
          <p:cNvSpPr/>
          <p:nvPr/>
        </p:nvSpPr>
        <p:spPr>
          <a:xfrm>
            <a:off x="642727" y="5295589"/>
            <a:ext cx="2043566"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ＢＣ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03"/>
                                        </p:tgtEl>
                                        <p:attrNameLst>
                                          <p:attrName>style.visibility</p:attrName>
                                        </p:attrNameLst>
                                      </p:cBhvr>
                                      <p:to>
                                        <p:strVal val="visible"/>
                                      </p:to>
                                    </p:set>
                                    <p:anim calcmode="lin" valueType="num">
                                      <p:cBhvr additive="base">
                                        <p:cTn id="13" dur="500"/>
                                        <p:tgtEl>
                                          <p:spTgt spid="203"/>
                                        </p:tgtEl>
                                        <p:attrNameLst>
                                          <p:attrName>ppt_y</p:attrName>
                                        </p:attrNameLst>
                                      </p:cBhvr>
                                      <p:tavLst>
                                        <p:tav tm="0">
                                          <p:val>
                                            <p:strVal val="#ppt_y+#ppt_h*1.125000"/>
                                          </p:val>
                                        </p:tav>
                                        <p:tav tm="100000">
                                          <p:val>
                                            <p:strVal val="#ppt_y"/>
                                          </p:val>
                                        </p:tav>
                                      </p:tavLst>
                                    </p:anim>
                                    <p:animEffect transition="in" filter="wipe(up)">
                                      <p:cBhvr>
                                        <p:cTn id="14" dur="500"/>
                                        <p:tgtEl>
                                          <p:spTgt spid="20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04"/>
                                        </p:tgtEl>
                                        <p:attrNameLst>
                                          <p:attrName>style.visibility</p:attrName>
                                        </p:attrNameLst>
                                      </p:cBhvr>
                                      <p:to>
                                        <p:strVal val="visible"/>
                                      </p:to>
                                    </p:set>
                                    <p:anim calcmode="lin" valueType="num">
                                      <p:cBhvr additive="base">
                                        <p:cTn id="19" dur="500"/>
                                        <p:tgtEl>
                                          <p:spTgt spid="204"/>
                                        </p:tgtEl>
                                        <p:attrNameLst>
                                          <p:attrName>ppt_y</p:attrName>
                                        </p:attrNameLst>
                                      </p:cBhvr>
                                      <p:tavLst>
                                        <p:tav tm="0">
                                          <p:val>
                                            <p:strVal val="#ppt_y+#ppt_h*1.125000"/>
                                          </p:val>
                                        </p:tav>
                                        <p:tav tm="100000">
                                          <p:val>
                                            <p:strVal val="#ppt_y"/>
                                          </p:val>
                                        </p:tav>
                                      </p:tavLst>
                                    </p:anim>
                                    <p:animEffect transition="in" filter="wipe(up)">
                                      <p:cBhvr>
                                        <p:cTn id="20" dur="500"/>
                                        <p:tgtEl>
                                          <p:spTgt spid="20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05"/>
                                        </p:tgtEl>
                                        <p:attrNameLst>
                                          <p:attrName>style.visibility</p:attrName>
                                        </p:attrNameLst>
                                      </p:cBhvr>
                                      <p:to>
                                        <p:strVal val="visible"/>
                                      </p:to>
                                    </p:set>
                                    <p:anim calcmode="lin" valueType="num">
                                      <p:cBhvr additive="base">
                                        <p:cTn id="25" dur="500"/>
                                        <p:tgtEl>
                                          <p:spTgt spid="205"/>
                                        </p:tgtEl>
                                        <p:attrNameLst>
                                          <p:attrName>ppt_y</p:attrName>
                                        </p:attrNameLst>
                                      </p:cBhvr>
                                      <p:tavLst>
                                        <p:tav tm="0">
                                          <p:val>
                                            <p:strVal val="#ppt_y+#ppt_h*1.125000"/>
                                          </p:val>
                                        </p:tav>
                                        <p:tav tm="100000">
                                          <p:val>
                                            <p:strVal val="#ppt_y"/>
                                          </p:val>
                                        </p:tav>
                                      </p:tavLst>
                                    </p:anim>
                                    <p:animEffect transition="in" filter="wipe(up)">
                                      <p:cBhvr>
                                        <p:cTn id="26" dur="500"/>
                                        <p:tgtEl>
                                          <p:spTgt spid="20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06"/>
                                        </p:tgtEl>
                                        <p:attrNameLst>
                                          <p:attrName>style.visibility</p:attrName>
                                        </p:attrNameLst>
                                      </p:cBhvr>
                                      <p:to>
                                        <p:strVal val="visible"/>
                                      </p:to>
                                    </p:set>
                                    <p:anim calcmode="lin" valueType="num">
                                      <p:cBhvr additive="base">
                                        <p:cTn id="31" dur="500"/>
                                        <p:tgtEl>
                                          <p:spTgt spid="206"/>
                                        </p:tgtEl>
                                        <p:attrNameLst>
                                          <p:attrName>ppt_y</p:attrName>
                                        </p:attrNameLst>
                                      </p:cBhvr>
                                      <p:tavLst>
                                        <p:tav tm="0">
                                          <p:val>
                                            <p:strVal val="#ppt_y+#ppt_h*1.125000"/>
                                          </p:val>
                                        </p:tav>
                                        <p:tav tm="100000">
                                          <p:val>
                                            <p:strVal val="#ppt_y"/>
                                          </p:val>
                                        </p:tav>
                                      </p:tavLst>
                                    </p:anim>
                                    <p:animEffect transition="in" filter="wipe(up)">
                                      <p:cBhvr>
                                        <p:cTn id="32"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3" grpId="1"/>
      <p:bldP spid="204" grpId="0"/>
      <p:bldP spid="204" grpId="1"/>
      <p:bldP spid="205" grpId="0"/>
      <p:bldP spid="205" grpId="1"/>
      <p:bldP spid="206" grpId="0"/>
      <p:bldP spid="206"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10"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11" name="矩形"/>
          <p:cNvSpPr/>
          <p:nvPr/>
        </p:nvSpPr>
        <p:spPr>
          <a:xfrm>
            <a:off x="1498763" y="1527338"/>
            <a:ext cx="8740455"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单选】根据企业所得税法律制度的规定，下列各项中，属于特许权使用费收入的是（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．提供生产设备使用权取得的收入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．提供运输工具使用权取得的收入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C．提供房屋使用权取得的收入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．提供商标权的使用权取得的收入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12" name="矩形"/>
          <p:cNvSpPr/>
          <p:nvPr/>
        </p:nvSpPr>
        <p:spPr>
          <a:xfrm>
            <a:off x="1496877" y="3961823"/>
            <a:ext cx="9302627"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【解析】本题考核的是“租金收入”与“特许权使用费”的辨析。提供“有形资产”的使用权收入，属于租金收入；提供“无形资产”的使用权收入，属于“特许权使用费收入”。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p:tgtEl>
                                          <p:spTgt spid="211"/>
                                        </p:tgtEl>
                                        <p:attrNameLst>
                                          <p:attrName>ppt_y</p:attrName>
                                        </p:attrNameLst>
                                      </p:cBhvr>
                                      <p:tavLst>
                                        <p:tav tm="0">
                                          <p:val>
                                            <p:strVal val="#ppt_y+#ppt_h*1.125000"/>
                                          </p:val>
                                        </p:tav>
                                        <p:tav tm="100000">
                                          <p:val>
                                            <p:strVal val="#ppt_y"/>
                                          </p:val>
                                        </p:tav>
                                      </p:tavLst>
                                    </p:anim>
                                    <p:animEffect transition="in" filter="wipe(up)">
                                      <p:cBhvr>
                                        <p:cTn id="8" dur="500"/>
                                        <p:tgtEl>
                                          <p:spTgt spid="2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12"/>
                                        </p:tgtEl>
                                        <p:attrNameLst>
                                          <p:attrName>style.visibility</p:attrName>
                                        </p:attrNameLst>
                                      </p:cBhvr>
                                      <p:to>
                                        <p:strVal val="visible"/>
                                      </p:to>
                                    </p:set>
                                    <p:anim calcmode="lin" valueType="num">
                                      <p:cBhvr additive="base">
                                        <p:cTn id="13" dur="500"/>
                                        <p:tgtEl>
                                          <p:spTgt spid="212"/>
                                        </p:tgtEl>
                                        <p:attrNameLst>
                                          <p:attrName>ppt_y</p:attrName>
                                        </p:attrNameLst>
                                      </p:cBhvr>
                                      <p:tavLst>
                                        <p:tav tm="0">
                                          <p:val>
                                            <p:strVal val="#ppt_y+#ppt_h*1.125000"/>
                                          </p:val>
                                        </p:tav>
                                        <p:tav tm="100000">
                                          <p:val>
                                            <p:strVal val="#ppt_y"/>
                                          </p:val>
                                        </p:tav>
                                      </p:tavLst>
                                    </p:anim>
                                    <p:animEffect transition="in" filter="wipe(up)">
                                      <p:cBhvr>
                                        <p:cTn id="14"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211" grpId="1"/>
      <p:bldP spid="212" grpId="0"/>
      <p:bldP spid="21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9" name="矩形"/>
          <p:cNvSpPr/>
          <p:nvPr/>
        </p:nvSpPr>
        <p:spPr>
          <a:xfrm>
            <a:off x="6953886" y="580575"/>
            <a:ext cx="4720223" cy="15963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6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t>CONTENTS</a:t>
            </a:r>
            <a:br>
              <a:rPr lang="zh-CN" altLang="en-US" sz="6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br>
            <a:r>
              <a:rPr lang="zh-CN" altLang="en-US" sz="4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t>目录</a:t>
            </a:r>
            <a:endParaRPr lang="zh-CN" altLang="en-US" sz="40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endParaRPr>
          </a:p>
        </p:txBody>
      </p:sp>
      <p:sp>
        <p:nvSpPr>
          <p:cNvPr id="40" name="直线"/>
          <p:cNvSpPr/>
          <p:nvPr/>
        </p:nvSpPr>
        <p:spPr>
          <a:xfrm>
            <a:off x="-715157" y="7088713"/>
            <a:ext cx="4238625" cy="0"/>
          </a:xfrm>
          <a:prstGeom prst="line">
            <a:avLst/>
          </a:prstGeom>
          <a:noFill/>
          <a:ln w="6350" cap="flat" cmpd="sng">
            <a:solidFill>
              <a:srgbClr val="86D7D4"/>
            </a:solidFill>
            <a:prstDash val="solid"/>
            <a:round/>
          </a:ln>
        </p:spPr>
        <p:txBody>
          <a:bodyPr rtlCol="0" anchor="ctr"/>
          <a:lstStyle/>
          <a:p>
            <a:pPr algn="ctr"/>
          </a:p>
        </p:txBody>
      </p:sp>
      <p:grpSp>
        <p:nvGrpSpPr>
          <p:cNvPr id="51" name="组合"/>
          <p:cNvGrpSpPr/>
          <p:nvPr/>
        </p:nvGrpSpPr>
        <p:grpSpPr>
          <a:xfrm>
            <a:off x="741404" y="4158769"/>
            <a:ext cx="10719153" cy="2120350"/>
            <a:chOff x="741404" y="4158769"/>
            <a:chExt cx="10719153" cy="2120350"/>
          </a:xfrm>
        </p:grpSpPr>
        <p:sp>
          <p:nvSpPr>
            <p:cNvPr id="41" name="矩形"/>
            <p:cNvSpPr/>
            <p:nvPr/>
          </p:nvSpPr>
          <p:spPr>
            <a:xfrm>
              <a:off x="741404" y="4693123"/>
              <a:ext cx="2023609" cy="358140"/>
            </a:xfrm>
            <a:prstGeom prst="rect">
              <a:avLst/>
            </a:prstGeom>
            <a:solidFill>
              <a:srgbClr val="4BACC6"/>
            </a:solidFill>
            <a:ln w="12700" cap="flat" cmpd="sng">
              <a:noFill/>
              <a:prstDash val="solid"/>
              <a:round/>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个人所得税</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2" name="矩形"/>
            <p:cNvSpPr/>
            <p:nvPr/>
          </p:nvSpPr>
          <p:spPr>
            <a:xfrm>
              <a:off x="2789633" y="4159172"/>
              <a:ext cx="1861819" cy="1811654"/>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纳税人</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应税所得项目</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应纳税额的计算</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税收优惠</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征收管理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3" name="直线"/>
            <p:cNvSpPr/>
            <p:nvPr/>
          </p:nvSpPr>
          <p:spPr>
            <a:xfrm>
              <a:off x="3745162" y="4367881"/>
              <a:ext cx="1405116" cy="0"/>
            </a:xfrm>
            <a:prstGeom prst="line">
              <a:avLst/>
            </a:prstGeom>
            <a:noFill/>
            <a:ln w="19050" cap="flat" cmpd="sng">
              <a:solidFill>
                <a:srgbClr val="31859B"/>
              </a:solidFill>
              <a:prstDash val="solid"/>
              <a:round/>
              <a:tailEnd type="triangle" w="med" len="med"/>
            </a:ln>
          </p:spPr>
          <p:txBody>
            <a:bodyPr rtlCol="0" anchor="ctr"/>
            <a:lstStyle/>
            <a:p>
              <a:pPr algn="ctr"/>
            </a:p>
          </p:txBody>
        </p:sp>
        <p:sp>
          <p:nvSpPr>
            <p:cNvPr id="44" name="矩形"/>
            <p:cNvSpPr/>
            <p:nvPr/>
          </p:nvSpPr>
          <p:spPr>
            <a:xfrm>
              <a:off x="5203424" y="4158769"/>
              <a:ext cx="2730765" cy="398621"/>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居民个人、非居民个人</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5" name="矩形"/>
            <p:cNvSpPr/>
            <p:nvPr/>
          </p:nvSpPr>
          <p:spPr>
            <a:xfrm>
              <a:off x="7571182" y="4327447"/>
              <a:ext cx="3889374" cy="132016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①</a:t>
              </a: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工资、薪金所得        ⑤经营所得</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②劳务报酬所得           ⑥财产租赁所得</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③稿酬所得                  ⑦财产转让所得</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④特许权使用费所得     ⑧偶然所得</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6" name="直线"/>
            <p:cNvSpPr/>
            <p:nvPr/>
          </p:nvSpPr>
          <p:spPr>
            <a:xfrm>
              <a:off x="4300933" y="4753532"/>
              <a:ext cx="3276600" cy="635"/>
            </a:xfrm>
            <a:prstGeom prst="line">
              <a:avLst/>
            </a:prstGeom>
            <a:noFill/>
            <a:ln w="19050" cap="flat" cmpd="sng">
              <a:solidFill>
                <a:srgbClr val="31859B"/>
              </a:solidFill>
              <a:prstDash val="solid"/>
              <a:round/>
              <a:tailEnd type="triangle" w="med" len="med"/>
            </a:ln>
          </p:spPr>
          <p:txBody>
            <a:bodyPr rtlCol="0" anchor="ctr"/>
            <a:lstStyle/>
            <a:p>
              <a:pPr algn="ctr"/>
            </a:p>
          </p:txBody>
        </p:sp>
        <p:sp>
          <p:nvSpPr>
            <p:cNvPr id="47" name="直线"/>
            <p:cNvSpPr/>
            <p:nvPr/>
          </p:nvSpPr>
          <p:spPr>
            <a:xfrm>
              <a:off x="4497003" y="5139407"/>
              <a:ext cx="1405115" cy="0"/>
            </a:xfrm>
            <a:prstGeom prst="line">
              <a:avLst/>
            </a:prstGeom>
            <a:noFill/>
            <a:ln w="19050" cap="flat" cmpd="sng">
              <a:solidFill>
                <a:srgbClr val="31859B"/>
              </a:solidFill>
              <a:prstDash val="solid"/>
              <a:round/>
              <a:tailEnd type="triangle" w="med" len="med"/>
            </a:ln>
          </p:spPr>
          <p:txBody>
            <a:bodyPr rtlCol="0" anchor="ctr"/>
            <a:lstStyle/>
            <a:p>
              <a:pPr algn="ctr"/>
            </a:p>
          </p:txBody>
        </p:sp>
        <p:sp>
          <p:nvSpPr>
            <p:cNvPr id="48" name="矩形"/>
            <p:cNvSpPr/>
            <p:nvPr/>
          </p:nvSpPr>
          <p:spPr>
            <a:xfrm>
              <a:off x="5902401" y="4940857"/>
              <a:ext cx="1123313" cy="39862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交多少税</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9" name="直线"/>
            <p:cNvSpPr/>
            <p:nvPr/>
          </p:nvSpPr>
          <p:spPr>
            <a:xfrm>
              <a:off x="3797868" y="5817586"/>
              <a:ext cx="1405115" cy="0"/>
            </a:xfrm>
            <a:prstGeom prst="line">
              <a:avLst/>
            </a:prstGeom>
            <a:noFill/>
            <a:ln w="19050" cap="flat" cmpd="sng">
              <a:solidFill>
                <a:srgbClr val="31859B"/>
              </a:solidFill>
              <a:prstDash val="solid"/>
              <a:round/>
              <a:tailEnd type="triangle" w="med" len="med"/>
            </a:ln>
          </p:spPr>
          <p:txBody>
            <a:bodyPr rtlCol="0" anchor="ctr"/>
            <a:lstStyle/>
            <a:p>
              <a:pPr algn="ctr"/>
            </a:p>
          </p:txBody>
        </p:sp>
        <p:sp>
          <p:nvSpPr>
            <p:cNvPr id="50" name="矩形"/>
            <p:cNvSpPr/>
            <p:nvPr/>
          </p:nvSpPr>
          <p:spPr>
            <a:xfrm>
              <a:off x="5203267" y="5573318"/>
              <a:ext cx="1123313" cy="705802"/>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纳税申报、纳税期限</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grpSp>
        <p:nvGrpSpPr>
          <p:cNvPr id="63" name="组合"/>
          <p:cNvGrpSpPr/>
          <p:nvPr/>
        </p:nvGrpSpPr>
        <p:grpSpPr>
          <a:xfrm>
            <a:off x="726978" y="1506159"/>
            <a:ext cx="10336982" cy="2491740"/>
            <a:chOff x="726978" y="1506159"/>
            <a:chExt cx="10336982" cy="2491740"/>
          </a:xfrm>
        </p:grpSpPr>
        <p:sp>
          <p:nvSpPr>
            <p:cNvPr id="52" name="矩形"/>
            <p:cNvSpPr/>
            <p:nvPr/>
          </p:nvSpPr>
          <p:spPr>
            <a:xfrm>
              <a:off x="5563750" y="1593788"/>
              <a:ext cx="2730765" cy="398621"/>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居民企业、非居民企业</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3" name="直线"/>
            <p:cNvSpPr/>
            <p:nvPr/>
          </p:nvSpPr>
          <p:spPr>
            <a:xfrm>
              <a:off x="4158193" y="1817506"/>
              <a:ext cx="1405115" cy="0"/>
            </a:xfrm>
            <a:prstGeom prst="line">
              <a:avLst/>
            </a:prstGeom>
            <a:noFill/>
            <a:ln w="19050" cap="flat" cmpd="sng">
              <a:solidFill>
                <a:srgbClr val="31859B"/>
              </a:solidFill>
              <a:prstDash val="solid"/>
              <a:round/>
              <a:tailEnd type="triangle" w="med" len="med"/>
            </a:ln>
          </p:spPr>
          <p:txBody>
            <a:bodyPr rtlCol="0" anchor="ctr"/>
            <a:lstStyle/>
            <a:p>
              <a:pPr algn="ctr"/>
            </a:p>
          </p:txBody>
        </p:sp>
        <p:sp>
          <p:nvSpPr>
            <p:cNvPr id="54" name="矩形"/>
            <p:cNvSpPr/>
            <p:nvPr/>
          </p:nvSpPr>
          <p:spPr>
            <a:xfrm>
              <a:off x="3294897" y="1506159"/>
              <a:ext cx="2730765" cy="24917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纳税人</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征税对象</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应纳税额的计算</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税收优惠</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征收管理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5" name="直线"/>
            <p:cNvSpPr/>
            <p:nvPr/>
          </p:nvSpPr>
          <p:spPr>
            <a:xfrm>
              <a:off x="5002107" y="2636655"/>
              <a:ext cx="1405115" cy="0"/>
            </a:xfrm>
            <a:prstGeom prst="line">
              <a:avLst/>
            </a:prstGeom>
            <a:noFill/>
            <a:ln w="19050" cap="flat" cmpd="sng">
              <a:solidFill>
                <a:srgbClr val="31859B"/>
              </a:solidFill>
              <a:prstDash val="solid"/>
              <a:round/>
              <a:tailEnd type="triangle" w="med" len="med"/>
            </a:ln>
          </p:spPr>
          <p:txBody>
            <a:bodyPr rtlCol="0" anchor="ctr"/>
            <a:lstStyle/>
            <a:p>
              <a:pPr algn="ctr"/>
            </a:p>
          </p:txBody>
        </p:sp>
        <p:sp>
          <p:nvSpPr>
            <p:cNvPr id="56" name="矩形"/>
            <p:cNvSpPr/>
            <p:nvPr/>
          </p:nvSpPr>
          <p:spPr>
            <a:xfrm>
              <a:off x="6407507" y="2337142"/>
              <a:ext cx="3166745" cy="39862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所得税</a:t>
              </a:r>
              <a:r>
                <a:rPr lang="en-US" altLang="zh-CN"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应纳税所得额</a:t>
              </a:r>
              <a:r>
                <a:rPr lang="en-US" altLang="zh-CN" sz="1600" b="0" i="0" u="none" strike="noStrike" kern="1200" cap="none" spc="0" baseline="0">
                  <a:solidFill>
                    <a:schemeClr val="tx1"/>
                  </a:solidFill>
                  <a:latin typeface="Arial" panose="020B0604020202020204" pitchFamily="34" charset="0"/>
                  <a:ea typeface="微软雅黑" panose="020B0503020204020204" charset="-122"/>
                  <a:cs typeface="Times New Roman" panose="02020603050405020304" charset="0"/>
                </a:rPr>
                <a:t>×</a:t>
              </a: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税率</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7" name="矩形"/>
            <p:cNvSpPr/>
            <p:nvPr/>
          </p:nvSpPr>
          <p:spPr>
            <a:xfrm>
              <a:off x="5894426" y="2735921"/>
              <a:ext cx="5169535" cy="705802"/>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减、免税所得，加计扣除，应纳税所得额抵扣，应纳税额抵扣等</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8" name="矩形"/>
            <p:cNvSpPr/>
            <p:nvPr/>
          </p:nvSpPr>
          <p:spPr>
            <a:xfrm>
              <a:off x="5885536" y="3564596"/>
              <a:ext cx="3990342" cy="398621"/>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纳税义务发生时间、纳税地点、纳税期限</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9" name="直线"/>
            <p:cNvSpPr/>
            <p:nvPr/>
          </p:nvSpPr>
          <p:spPr>
            <a:xfrm>
              <a:off x="4446483" y="3027180"/>
              <a:ext cx="1405115" cy="0"/>
            </a:xfrm>
            <a:prstGeom prst="line">
              <a:avLst/>
            </a:prstGeom>
            <a:noFill/>
            <a:ln w="19050" cap="flat" cmpd="sng">
              <a:solidFill>
                <a:srgbClr val="31859B"/>
              </a:solidFill>
              <a:prstDash val="solid"/>
              <a:round/>
              <a:tailEnd type="triangle" w="med" len="med"/>
            </a:ln>
          </p:spPr>
          <p:txBody>
            <a:bodyPr rtlCol="0" anchor="ctr"/>
            <a:lstStyle/>
            <a:p>
              <a:pPr algn="ctr"/>
            </a:p>
          </p:txBody>
        </p:sp>
        <p:sp>
          <p:nvSpPr>
            <p:cNvPr id="60" name="直线"/>
            <p:cNvSpPr/>
            <p:nvPr/>
          </p:nvSpPr>
          <p:spPr>
            <a:xfrm>
              <a:off x="4446483" y="3819025"/>
              <a:ext cx="1405115" cy="0"/>
            </a:xfrm>
            <a:prstGeom prst="line">
              <a:avLst/>
            </a:prstGeom>
            <a:noFill/>
            <a:ln w="19050" cap="flat" cmpd="sng">
              <a:solidFill>
                <a:srgbClr val="31859B"/>
              </a:solidFill>
              <a:prstDash val="solid"/>
              <a:round/>
              <a:tailEnd type="triangle" w="med" len="med"/>
            </a:ln>
          </p:spPr>
          <p:txBody>
            <a:bodyPr rtlCol="0" anchor="ctr"/>
            <a:lstStyle/>
            <a:p>
              <a:pPr algn="ctr"/>
            </a:p>
          </p:txBody>
        </p:sp>
        <p:sp>
          <p:nvSpPr>
            <p:cNvPr id="61" name="左大括号"/>
            <p:cNvSpPr/>
            <p:nvPr/>
          </p:nvSpPr>
          <p:spPr>
            <a:xfrm>
              <a:off x="2508607" y="1827236"/>
              <a:ext cx="786129" cy="1991993"/>
            </a:xfrm>
            <a:prstGeom prst="leftBrace">
              <a:avLst>
                <a:gd name="adj1" fmla="val 20646"/>
                <a:gd name="adj2" fmla="val 51800"/>
              </a:avLst>
            </a:prstGeom>
            <a:noFill/>
            <a:ln w="28575" cap="flat" cmpd="sng">
              <a:solidFill>
                <a:srgbClr val="05212E"/>
              </a:solidFill>
              <a:prstDash val="solid"/>
              <a:round/>
            </a:ln>
          </p:spPr>
          <p:txBody>
            <a:bodyPr rtlCol="0" anchor="ctr"/>
            <a:lstStyle/>
            <a:p>
              <a:pPr algn="ctr"/>
            </a:p>
          </p:txBody>
        </p:sp>
        <p:sp>
          <p:nvSpPr>
            <p:cNvPr id="62" name="矩形"/>
            <p:cNvSpPr/>
            <p:nvPr/>
          </p:nvSpPr>
          <p:spPr>
            <a:xfrm>
              <a:off x="726978" y="2681395"/>
              <a:ext cx="2018781" cy="358138"/>
            </a:xfrm>
            <a:prstGeom prst="rect">
              <a:avLst/>
            </a:prstGeom>
            <a:solidFill>
              <a:srgbClr val="4BACC6"/>
            </a:solidFill>
            <a:ln w="12700" cap="flat" cmpd="sng">
              <a:no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企业所得税</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outVertical)">
                                      <p:cBhvr>
                                        <p:cTn id="10" dur="500"/>
                                        <p:tgtEl>
                                          <p:spTgt spid="40"/>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p:tgtEl>
                                          <p:spTgt spid="63"/>
                                        </p:tgtEl>
                                        <p:attrNameLst>
                                          <p:attrName>ppt_y</p:attrName>
                                        </p:attrNameLst>
                                      </p:cBhvr>
                                      <p:tavLst>
                                        <p:tav tm="0">
                                          <p:val>
                                            <p:strVal val="#ppt_y+#ppt_h*1.125000"/>
                                          </p:val>
                                        </p:tav>
                                        <p:tav tm="100000">
                                          <p:val>
                                            <p:strVal val="#ppt_y"/>
                                          </p:val>
                                        </p:tav>
                                      </p:tavLst>
                                    </p:anim>
                                    <p:animEffect transition="in" filter="wipe(up)">
                                      <p:cBhvr>
                                        <p:cTn id="15" dur="500"/>
                                        <p:tgtEl>
                                          <p:spTgt spid="63"/>
                                        </p:tgtEl>
                                      </p:cBhvr>
                                    </p:animEffect>
                                  </p:childTnLst>
                                </p:cTn>
                              </p:par>
                            </p:childTnLst>
                          </p:cTn>
                        </p:par>
                        <p:par>
                          <p:cTn id="16" fill="hold">
                            <p:stCondLst>
                              <p:cond delay="1000"/>
                            </p:stCondLst>
                            <p:childTnLst>
                              <p:par>
                                <p:cTn id="17" presetID="12" presetClass="entr" presetSubtype="4"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p:tgtEl>
                                          <p:spTgt spid="51"/>
                                        </p:tgtEl>
                                        <p:attrNameLst>
                                          <p:attrName>ppt_y</p:attrName>
                                        </p:attrNameLst>
                                      </p:cBhvr>
                                      <p:tavLst>
                                        <p:tav tm="0">
                                          <p:val>
                                            <p:strVal val="#ppt_y+#ppt_h*1.125000"/>
                                          </p:val>
                                        </p:tav>
                                        <p:tav tm="100000">
                                          <p:val>
                                            <p:strVal val="#ppt_y"/>
                                          </p:val>
                                        </p:tav>
                                      </p:tavLst>
                                    </p:anim>
                                    <p:animEffect transition="in" filter="wipe(up)">
                                      <p:cBhvr>
                                        <p:cTn id="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16"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17" name="矩形"/>
          <p:cNvSpPr/>
          <p:nvPr/>
        </p:nvSpPr>
        <p:spPr>
          <a:xfrm>
            <a:off x="1323954" y="1241592"/>
            <a:ext cx="2499994" cy="36830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（３）收入的确认时间</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218" name="表格"/>
          <p:cNvGraphicFramePr>
            <a:graphicFrameLocks noGrp="1"/>
          </p:cNvGraphicFramePr>
          <p:nvPr>
            <p:custDataLst>
              <p:tags r:id="rId2"/>
            </p:custDataLst>
          </p:nvPr>
        </p:nvGraphicFramePr>
        <p:xfrm>
          <a:off x="815987" y="1799972"/>
          <a:ext cx="10468013" cy="4641088"/>
        </p:xfrm>
        <a:graphic>
          <a:graphicData uri="http://schemas.openxmlformats.org/drawingml/2006/table">
            <a:tbl>
              <a:tblPr bandRow="1">
                <a:noFill/>
              </a:tblPr>
              <a:tblGrid>
                <a:gridCol w="1122718"/>
                <a:gridCol w="1334986"/>
                <a:gridCol w="1957959"/>
                <a:gridCol w="6052350"/>
              </a:tblGrid>
              <a:tr h="477266">
                <a:tc gridSpan="3">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收入类别</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确认时间</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77266">
                <a:tc rowSpan="7">
                  <a:txBody>
                    <a:bodyPr/>
                    <a:lstStyle/>
                    <a:p>
                      <a:pPr marL="0" indent="12700" algn="just">
                        <a:lnSpc>
                          <a:spcPct val="150000"/>
                        </a:lnSpc>
                        <a:spcBef>
                          <a:spcPts val="100"/>
                        </a:spcBef>
                        <a:spcAft>
                          <a:spcPts val="100"/>
                        </a:spcAft>
                        <a:buNone/>
                      </a:pPr>
                      <a:r>
                        <a:rPr lang="zh-CN" altLang="en-US" sz="1800" b="0" i="0" u="none" strike="noStrike" kern="100" cap="none" spc="-50" baseline="0">
                          <a:solidFill>
                            <a:srgbClr val="000000"/>
                          </a:solidFill>
                          <a:latin typeface="微软雅黑" panose="020B0503020204020204" charset="-122"/>
                          <a:ea typeface="微软雅黑" panose="020B0503020204020204" charset="-122"/>
                          <a:cs typeface="Times New Roman" panose="02020603050405020304" charset="0"/>
                        </a:rPr>
                        <a:t>① 销售</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货物收入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gridSpan="2">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托收承付方式</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在办妥托收手续时确认收入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477266">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gridSpan="2">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预收款方式</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在发出商品时确认收入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77266">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rowSpan="2">
                  <a:txBody>
                    <a:bodyPr/>
                    <a:lstStyle/>
                    <a:p>
                      <a:pPr marL="0" indent="12700" algn="just">
                        <a:lnSpc>
                          <a:spcPct val="150000"/>
                        </a:lnSpc>
                        <a:spcBef>
                          <a:spcPts val="100"/>
                        </a:spcBef>
                        <a:spcAft>
                          <a:spcPts val="100"/>
                        </a:spcAft>
                        <a:buNone/>
                      </a:pPr>
                      <a:r>
                        <a:rPr lang="zh-CN" altLang="en-US" sz="1800" b="0" i="0" u="none" strike="noStrike" kern="100" cap="none" spc="-20" baseline="0">
                          <a:solidFill>
                            <a:srgbClr val="2F2F2F"/>
                          </a:solidFill>
                          <a:latin typeface="微软雅黑" panose="020B0503020204020204" charset="-122"/>
                          <a:ea typeface="微软雅黑" panose="020B0503020204020204" charset="-122"/>
                          <a:cs typeface="Times New Roman" panose="02020603050405020304" charset="0"/>
                        </a:rPr>
                        <a:t>需要安装和检验的</a:t>
                      </a:r>
                      <a:endParaRPr lang="zh-CN" altLang="en-US" sz="1800" b="0" i="0" u="none" strike="noStrike" kern="100" cap="none" spc="-20" baseline="0">
                        <a:solidFill>
                          <a:srgbClr val="2F2F2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一般情况</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在购买方接受商品以及安装和检验完毕时确认收入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477266">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安装程序简单</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可在发出商品时确认收入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477266">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gridSpan="2">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支付手续费方式委托代销</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在</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收到代销清单时</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确认收入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477266">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gridSpan="2">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分期收款方式</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按照合同约定的收款日期确认收入的实现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575513">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gridSpan="2">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产品分成方式</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按照企业分得产品的日期确认收入的实现</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  【提示】收入额按照产品的公允价值确定</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477266">
                <a:tc gridSpan="3">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② 股息、红利等权益性投资收益</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按照被投资方作出利润分配决定的日期确认收入的实现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num">
                                      <p:cBhvr additive="base">
                                        <p:cTn id="7" dur="500"/>
                                        <p:tgtEl>
                                          <p:spTgt spid="217"/>
                                        </p:tgtEl>
                                        <p:attrNameLst>
                                          <p:attrName>ppt_y</p:attrName>
                                        </p:attrNameLst>
                                      </p:cBhvr>
                                      <p:tavLst>
                                        <p:tav tm="0">
                                          <p:val>
                                            <p:strVal val="#ppt_y+#ppt_h*1.125000"/>
                                          </p:val>
                                        </p:tav>
                                        <p:tav tm="100000">
                                          <p:val>
                                            <p:strVal val="#ppt_y"/>
                                          </p:val>
                                        </p:tav>
                                      </p:tavLst>
                                    </p:anim>
                                    <p:animEffect transition="in" filter="wipe(up)">
                                      <p:cBhvr>
                                        <p:cTn id="8" dur="500"/>
                                        <p:tgtEl>
                                          <p:spTgt spid="217"/>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18"/>
                                        </p:tgtEl>
                                        <p:attrNameLst>
                                          <p:attrName>style.visibility</p:attrName>
                                        </p:attrNameLst>
                                      </p:cBhvr>
                                      <p:to>
                                        <p:strVal val="visible"/>
                                      </p:to>
                                    </p:set>
                                    <p:animEffect transition="in" filter="strips(downLeft)">
                                      <p:cBhvr>
                                        <p:cTn id="13"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P spid="217"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22"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223" name="表格"/>
          <p:cNvGraphicFramePr>
            <a:graphicFrameLocks noGrp="1"/>
          </p:cNvGraphicFramePr>
          <p:nvPr>
            <p:custDataLst>
              <p:tags r:id="rId2"/>
            </p:custDataLst>
          </p:nvPr>
        </p:nvGraphicFramePr>
        <p:xfrm>
          <a:off x="815987" y="1309723"/>
          <a:ext cx="10411993" cy="3934127"/>
        </p:xfrm>
        <a:graphic>
          <a:graphicData uri="http://schemas.openxmlformats.org/drawingml/2006/table">
            <a:tbl>
              <a:tblPr bandRow="1">
                <a:noFill/>
              </a:tblPr>
              <a:tblGrid>
                <a:gridCol w="2444635"/>
                <a:gridCol w="1947456"/>
                <a:gridCol w="6019902"/>
              </a:tblGrid>
              <a:tr h="518837">
                <a:tc gridSpan="2">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收入类别</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确认时间</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537760">
                <a:tc gridSpan="2">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③ 利息收入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按照合同约定的债务人应付利息的日期确认收入的实现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518837">
                <a:tc rowSpan="2">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④ 租金收入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一般情况</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按照合同约定的承租人应付租金的日期确认收入的实现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919928">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rPr>
                        <a:t>跨年度且租金</a:t>
                      </a:r>
                      <a:r>
                        <a:rPr lang="zh-CN" altLang="en-US" sz="1800" b="0" i="0" u="none" strike="noStrike" kern="100" cap="none" spc="-30" baseline="0">
                          <a:solidFill>
                            <a:srgbClr val="2F2F2F"/>
                          </a:solidFill>
                          <a:latin typeface="微软雅黑" panose="020B0503020204020204" charset="-122"/>
                          <a:ea typeface="微软雅黑" panose="020B0503020204020204" charset="-122"/>
                          <a:cs typeface="Times New Roman" panose="02020603050405020304" charset="0"/>
                        </a:rPr>
                        <a:t>提前一次性支付的</a:t>
                      </a:r>
                      <a:endParaRPr lang="zh-CN" altLang="en-US" sz="1800" b="0" i="0" u="none" strike="noStrike" kern="100" cap="none" spc="0" baseline="0">
                        <a:solidFill>
                          <a:srgbClr val="2F2F2F"/>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出租人可在租赁期内，分期均匀计入相关年度收入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r h="919928">
                <a:tc gridSpan="2">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⑤ 特许权使用费收入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按照合同约定的特许权使用人应付特许权使用费的日期确认收入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518837">
                <a:tc gridSpan="2">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⑥ 接受捐赠收入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按照</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实际收到</a:t>
                      </a:r>
                      <a:r>
                        <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捐赠资产的日期确认收入的实现</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53975" marR="5397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
        <p:nvSpPr>
          <p:cNvPr id="224" name="矩形"/>
          <p:cNvSpPr/>
          <p:nvPr/>
        </p:nvSpPr>
        <p:spPr>
          <a:xfrm>
            <a:off x="819136" y="5444855"/>
            <a:ext cx="10400581"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【相关链接】在增值税中，委托其他纳税人代销货物，增值税纳税义务发生时间为收到代销单位的代销清单或者收到全部或部分货款的当天；未收到代销清单及货款的，为发出代销货物满180天的当天。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checkerboard(across)">
                                      <p:cBhvr>
                                        <p:cTn id="7" dur="5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4"/>
                                        </p:tgtEl>
                                        <p:attrNameLst>
                                          <p:attrName>style.visibility</p:attrName>
                                        </p:attrNameLst>
                                      </p:cBhvr>
                                      <p:to>
                                        <p:strVal val="visible"/>
                                      </p:to>
                                    </p:set>
                                    <p:anim calcmode="lin" valueType="num">
                                      <p:cBhvr additive="base">
                                        <p:cTn id="12" dur="500"/>
                                        <p:tgtEl>
                                          <p:spTgt spid="224"/>
                                        </p:tgtEl>
                                        <p:attrNameLst>
                                          <p:attrName>ppt_y</p:attrName>
                                        </p:attrNameLst>
                                      </p:cBhvr>
                                      <p:tavLst>
                                        <p:tav tm="0">
                                          <p:val>
                                            <p:strVal val="#ppt_y+#ppt_h*1.125000"/>
                                          </p:val>
                                        </p:tav>
                                        <p:tav tm="100000">
                                          <p:val>
                                            <p:strVal val="#ppt_y"/>
                                          </p:val>
                                        </p:tav>
                                      </p:tavLst>
                                    </p:anim>
                                    <p:animEffect transition="in" filter="wipe(up)">
                                      <p:cBhvr>
                                        <p:cTn id="13"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24"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28"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569720" y="1454785"/>
            <a:ext cx="4312920" cy="542290"/>
            <a:chOff x="2472" y="2291"/>
            <a:chExt cx="6792" cy="854"/>
          </a:xfrm>
        </p:grpSpPr>
        <p:sp>
          <p:nvSpPr>
            <p:cNvPr id="229" name="矩形"/>
            <p:cNvSpPr/>
            <p:nvPr/>
          </p:nvSpPr>
          <p:spPr>
            <a:xfrm>
              <a:off x="2695" y="2341"/>
              <a:ext cx="6327"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各项收入的确认时间</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230" name="剪去对角的矩形"/>
            <p:cNvSpPr/>
            <p:nvPr/>
          </p:nvSpPr>
          <p:spPr>
            <a:xfrm>
              <a:off x="2472" y="2291"/>
              <a:ext cx="6793" cy="855"/>
            </a:xfrm>
            <a:prstGeom prst="snip2DiagRect">
              <a:avLst>
                <a:gd name="adj1" fmla="val 0"/>
                <a:gd name="adj2" fmla="val 15171"/>
              </a:avLst>
            </a:prstGeom>
            <a:noFill/>
            <a:ln w="25400" cap="flat" cmpd="sng">
              <a:solidFill>
                <a:srgbClr val="4BACC6"/>
              </a:solidFill>
              <a:prstDash val="solid"/>
              <a:round/>
            </a:ln>
          </p:spPr>
          <p:txBody>
            <a:bodyPr rtlCol="0" anchor="ctr"/>
            <a:lstStyle/>
            <a:p>
              <a:pPr algn="ctr"/>
            </a:p>
          </p:txBody>
        </p:sp>
      </p:grpSp>
      <p:sp>
        <p:nvSpPr>
          <p:cNvPr id="231" name="矩形"/>
          <p:cNvSpPr/>
          <p:nvPr/>
        </p:nvSpPr>
        <p:spPr>
          <a:xfrm>
            <a:off x="1346366" y="2108354"/>
            <a:ext cx="9355089"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单选】根据企业所得税法律制度的规定，关于确认收入实现时间的下列表述中，正确的是（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．接受捐赠收入，按照合同约定的捐赠日期确认收入的实现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．利息收入，按照合同约定的债务人应付利息的日期确认收入的实现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．租金收入，按照出租人实际收到租金的日期确认收入的实现</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．权益性投资收益，按照投资方实际收到利润的日期确认收入的实现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32" name="矩形"/>
          <p:cNvSpPr/>
          <p:nvPr/>
        </p:nvSpPr>
        <p:spPr>
          <a:xfrm>
            <a:off x="1347281" y="4601669"/>
            <a:ext cx="1524182"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【答案】Ｂ</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31"/>
                                        </p:tgtEl>
                                        <p:attrNameLst>
                                          <p:attrName>style.visibility</p:attrName>
                                        </p:attrNameLst>
                                      </p:cBhvr>
                                      <p:to>
                                        <p:strVal val="visible"/>
                                      </p:to>
                                    </p:set>
                                    <p:anim calcmode="lin" valueType="num">
                                      <p:cBhvr additive="base">
                                        <p:cTn id="13" dur="500"/>
                                        <p:tgtEl>
                                          <p:spTgt spid="231"/>
                                        </p:tgtEl>
                                        <p:attrNameLst>
                                          <p:attrName>ppt_y</p:attrName>
                                        </p:attrNameLst>
                                      </p:cBhvr>
                                      <p:tavLst>
                                        <p:tav tm="0">
                                          <p:val>
                                            <p:strVal val="#ppt_y+#ppt_h*1.125000"/>
                                          </p:val>
                                        </p:tav>
                                        <p:tav tm="100000">
                                          <p:val>
                                            <p:strVal val="#ppt_y"/>
                                          </p:val>
                                        </p:tav>
                                      </p:tavLst>
                                    </p:anim>
                                    <p:animEffect transition="in" filter="wipe(up)">
                                      <p:cBhvr>
                                        <p:cTn id="14" dur="500"/>
                                        <p:tgtEl>
                                          <p:spTgt spid="23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32"/>
                                        </p:tgtEl>
                                        <p:attrNameLst>
                                          <p:attrName>style.visibility</p:attrName>
                                        </p:attrNameLst>
                                      </p:cBhvr>
                                      <p:to>
                                        <p:strVal val="visible"/>
                                      </p:to>
                                    </p:set>
                                    <p:anim calcmode="lin" valueType="num">
                                      <p:cBhvr additive="base">
                                        <p:cTn id="19" dur="500"/>
                                        <p:tgtEl>
                                          <p:spTgt spid="232"/>
                                        </p:tgtEl>
                                        <p:attrNameLst>
                                          <p:attrName>ppt_y</p:attrName>
                                        </p:attrNameLst>
                                      </p:cBhvr>
                                      <p:tavLst>
                                        <p:tav tm="0">
                                          <p:val>
                                            <p:strVal val="#ppt_y+#ppt_h*1.125000"/>
                                          </p:val>
                                        </p:tav>
                                        <p:tav tm="100000">
                                          <p:val>
                                            <p:strVal val="#ppt_y"/>
                                          </p:val>
                                        </p:tav>
                                      </p:tavLst>
                                    </p:anim>
                                    <p:animEffect transition="in" filter="wipe(up)">
                                      <p:cBhvr>
                                        <p:cTn id="20"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p:bldP spid="231" grpId="1"/>
      <p:bldP spid="232" grpId="0"/>
      <p:bldP spid="232"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36"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37" name="矩形"/>
          <p:cNvSpPr/>
          <p:nvPr/>
        </p:nvSpPr>
        <p:spPr>
          <a:xfrm>
            <a:off x="936797" y="1381104"/>
            <a:ext cx="10419631"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2017年9月1日，甲公司与乙公司签订一项销售合同，采用预收款方式销售一批商品，并于9月10日收到全部价款。甲公司9月20日发出商品，乙公司9月21日收到该批商品。根据企业所得税法律制度的规定，关于甲公司销售收入确认时间的表述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9月10日确认销售收入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9月20日确认销售收入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9月21日确认销售收入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9月1日确认销售收入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38" name="矩形"/>
          <p:cNvSpPr/>
          <p:nvPr/>
        </p:nvSpPr>
        <p:spPr>
          <a:xfrm>
            <a:off x="933722" y="3418589"/>
            <a:ext cx="8521097"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【解析】本题属于采取预收款方式销售商品，在发出商品时（9月20日）确认收入。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39" name="矩形"/>
          <p:cNvSpPr/>
          <p:nvPr/>
        </p:nvSpPr>
        <p:spPr>
          <a:xfrm>
            <a:off x="933722" y="4451755"/>
            <a:ext cx="10419631"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【拓展2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判断】计算企业所得税收入总额时，以分期收款方式销售货物的，以发货日期来确认收入。	   </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40" name="矩形"/>
          <p:cNvSpPr/>
          <p:nvPr/>
        </p:nvSpPr>
        <p:spPr>
          <a:xfrm>
            <a:off x="930647" y="5276223"/>
            <a:ext cx="1338507"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ppt_h*1.125000"/>
                                          </p:val>
                                        </p:tav>
                                        <p:tav tm="100000">
                                          <p:val>
                                            <p:strVal val="#ppt_y"/>
                                          </p:val>
                                        </p:tav>
                                      </p:tavLst>
                                    </p:anim>
                                    <p:animEffect transition="in" filter="wipe(up)">
                                      <p:cBhvr>
                                        <p:cTn id="8" dur="500"/>
                                        <p:tgtEl>
                                          <p:spTgt spid="23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38"/>
                                        </p:tgtEl>
                                        <p:attrNameLst>
                                          <p:attrName>style.visibility</p:attrName>
                                        </p:attrNameLst>
                                      </p:cBhvr>
                                      <p:to>
                                        <p:strVal val="visible"/>
                                      </p:to>
                                    </p:set>
                                    <p:anim calcmode="lin" valueType="num">
                                      <p:cBhvr additive="base">
                                        <p:cTn id="13" dur="500"/>
                                        <p:tgtEl>
                                          <p:spTgt spid="238"/>
                                        </p:tgtEl>
                                        <p:attrNameLst>
                                          <p:attrName>ppt_y</p:attrName>
                                        </p:attrNameLst>
                                      </p:cBhvr>
                                      <p:tavLst>
                                        <p:tav tm="0">
                                          <p:val>
                                            <p:strVal val="#ppt_y+#ppt_h*1.125000"/>
                                          </p:val>
                                        </p:tav>
                                        <p:tav tm="100000">
                                          <p:val>
                                            <p:strVal val="#ppt_y"/>
                                          </p:val>
                                        </p:tav>
                                      </p:tavLst>
                                    </p:anim>
                                    <p:animEffect transition="in" filter="wipe(up)">
                                      <p:cBhvr>
                                        <p:cTn id="14" dur="500"/>
                                        <p:tgtEl>
                                          <p:spTgt spid="23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p:tgtEl>
                                          <p:spTgt spid="239"/>
                                        </p:tgtEl>
                                        <p:attrNameLst>
                                          <p:attrName>ppt_y</p:attrName>
                                        </p:attrNameLst>
                                      </p:cBhvr>
                                      <p:tavLst>
                                        <p:tav tm="0">
                                          <p:val>
                                            <p:strVal val="#ppt_y+#ppt_h*1.125000"/>
                                          </p:val>
                                        </p:tav>
                                        <p:tav tm="100000">
                                          <p:val>
                                            <p:strVal val="#ppt_y"/>
                                          </p:val>
                                        </p:tav>
                                      </p:tavLst>
                                    </p:anim>
                                    <p:animEffect transition="in" filter="wipe(up)">
                                      <p:cBhvr>
                                        <p:cTn id="20" dur="500"/>
                                        <p:tgtEl>
                                          <p:spTgt spid="23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40"/>
                                        </p:tgtEl>
                                        <p:attrNameLst>
                                          <p:attrName>style.visibility</p:attrName>
                                        </p:attrNameLst>
                                      </p:cBhvr>
                                      <p:to>
                                        <p:strVal val="visible"/>
                                      </p:to>
                                    </p:set>
                                    <p:anim calcmode="lin" valueType="num">
                                      <p:cBhvr additive="base">
                                        <p:cTn id="25" dur="500"/>
                                        <p:tgtEl>
                                          <p:spTgt spid="240"/>
                                        </p:tgtEl>
                                        <p:attrNameLst>
                                          <p:attrName>ppt_y</p:attrName>
                                        </p:attrNameLst>
                                      </p:cBhvr>
                                      <p:tavLst>
                                        <p:tav tm="0">
                                          <p:val>
                                            <p:strVal val="#ppt_y+#ppt_h*1.125000"/>
                                          </p:val>
                                        </p:tav>
                                        <p:tav tm="100000">
                                          <p:val>
                                            <p:strVal val="#ppt_y"/>
                                          </p:val>
                                        </p:tav>
                                      </p:tavLst>
                                    </p:anim>
                                    <p:animEffect transition="in" filter="wipe(up)">
                                      <p:cBhvr>
                                        <p:cTn id="26"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P spid="237" grpId="1"/>
      <p:bldP spid="238" grpId="0"/>
      <p:bldP spid="238" grpId="1"/>
      <p:bldP spid="239" grpId="0"/>
      <p:bldP spid="239" grpId="1"/>
      <p:bldP spid="240" grpId="0"/>
      <p:bldP spid="240"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44"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45" name="矩形"/>
          <p:cNvSpPr/>
          <p:nvPr/>
        </p:nvSpPr>
        <p:spPr>
          <a:xfrm>
            <a:off x="623597" y="1101521"/>
            <a:ext cx="2499994" cy="36830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（４）收入的确认金额</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246" name="表格"/>
          <p:cNvGraphicFramePr>
            <a:graphicFrameLocks noGrp="1"/>
          </p:cNvGraphicFramePr>
          <p:nvPr>
            <p:custDataLst>
              <p:tags r:id="rId2"/>
            </p:custDataLst>
          </p:nvPr>
        </p:nvGraphicFramePr>
        <p:xfrm>
          <a:off x="682452" y="1466042"/>
          <a:ext cx="10809999" cy="5120640"/>
        </p:xfrm>
        <a:graphic>
          <a:graphicData uri="http://schemas.openxmlformats.org/drawingml/2006/table">
            <a:tbl>
              <a:tblPr bandRow="1">
                <a:noFill/>
              </a:tblPr>
              <a:tblGrid>
                <a:gridCol w="1575435"/>
                <a:gridCol w="2161591"/>
                <a:gridCol w="7072973"/>
              </a:tblGrid>
              <a:tr h="215874">
                <a:tc gridSpan="2">
                  <a:txBody>
                    <a:bodyPr/>
                    <a:lstStyle/>
                    <a:p>
                      <a:pPr marL="0" indent="0" algn="ctr">
                        <a:lnSpc>
                          <a:spcPct val="150000"/>
                        </a:lnSpc>
                        <a:spcBef>
                          <a:spcPts val="100"/>
                        </a:spcBef>
                        <a:spcAft>
                          <a:spcPts val="100"/>
                        </a:spcAft>
                        <a:buNone/>
                      </a:pPr>
                      <a:r>
                        <a:rPr lang="zh-CN" altLang="en-US" sz="16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销售类型</a:t>
                      </a:r>
                      <a:endParaRPr lang="zh-CN" altLang="en-US" sz="16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50000"/>
                        </a:lnSpc>
                        <a:spcBef>
                          <a:spcPts val="100"/>
                        </a:spcBef>
                        <a:spcAft>
                          <a:spcPts val="100"/>
                        </a:spcAft>
                        <a:buNone/>
                      </a:pPr>
                      <a:r>
                        <a:rPr lang="zh-CN" altLang="en-US" sz="16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rPr>
                        <a:t>收入确认原则</a:t>
                      </a:r>
                      <a:endParaRPr lang="zh-CN" altLang="en-US" sz="1600" b="1" i="0" u="none" strike="noStrike" kern="10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15874">
                <a:tc rowSpan="2">
                  <a:txBody>
                    <a:bodyPr/>
                    <a:lstStyle/>
                    <a:p>
                      <a:pPr marL="0" indent="12700" algn="just">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① 售后回购</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600" b="0" i="0" u="none" strike="noStrike" kern="100" cap="none" spc="-40" baseline="0">
                          <a:solidFill>
                            <a:srgbClr val="2F2F2F"/>
                          </a:solidFill>
                          <a:latin typeface="微软雅黑" panose="020B0503020204020204" charset="-122"/>
                          <a:ea typeface="微软雅黑" panose="020B0503020204020204" charset="-122"/>
                          <a:cs typeface="宋体" panose="02010600030101010101" pitchFamily="2" charset="-122"/>
                        </a:rPr>
                        <a:t>符合收入确认条件</a:t>
                      </a:r>
                      <a:endParaRPr lang="zh-CN" altLang="en-US" sz="1600" b="0" i="0" u="none" strike="noStrike" kern="100" cap="none" spc="-40" baseline="0">
                        <a:solidFill>
                          <a:srgbClr val="2F2F2F"/>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销售的商品：按售价确认收入</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  回购的商品：按购进商品处理</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15874">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just">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不符合收入确认条件</a:t>
                      </a:r>
                      <a:r>
                        <a:rPr lang="zh-CN" altLang="en-US" sz="16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（如融资）</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收到的款项：确认为负债</a:t>
                      </a:r>
                      <a:b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br>
                      <a:r>
                        <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  回购价格大于原售价的差额：在回购期间确认为利息费用</a:t>
                      </a:r>
                      <a:endParaRPr lang="zh-CN" altLang="en-US" sz="16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350951">
                <a:tc gridSpan="2">
                  <a:txBody>
                    <a:bodyPr/>
                    <a:lstStyle/>
                    <a:p>
                      <a:pPr marL="0" indent="12700" algn="just">
                        <a:lnSpc>
                          <a:spcPct val="150000"/>
                        </a:lnSpc>
                        <a:spcBef>
                          <a:spcPts val="100"/>
                        </a:spcBef>
                        <a:spcAft>
                          <a:spcPts val="100"/>
                        </a:spcAft>
                        <a:buNone/>
                      </a:pPr>
                      <a:r>
                        <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rPr>
                        <a:t>② 以旧换新</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6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销售的商品：按销售商品收入确认条件确认收入</a:t>
                      </a:r>
                      <a: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（同类新商品价格）</a:t>
                      </a:r>
                      <a:br>
                        <a:rPr lang="zh-CN" altLang="en-US" sz="1600" b="0" i="0" u="none" strike="noStrike" kern="100" cap="none" spc="0" baseline="0">
                          <a:solidFill>
                            <a:schemeClr val="tx1"/>
                          </a:solidFill>
                          <a:latin typeface="微软雅黑" panose="020B0503020204020204" charset="-122"/>
                          <a:ea typeface="微软雅黑" panose="020B0503020204020204" charset="-122"/>
                          <a:cs typeface="楷体" panose="02010609060101010101" pitchFamily="-128" charset="-122"/>
                        </a:rPr>
                      </a:br>
                      <a:r>
                        <a:rPr lang="zh-CN" altLang="en-US" sz="16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  回收的商品：作为购进商品处理</a:t>
                      </a:r>
                      <a:endParaRPr lang="zh-CN" altLang="en-US" sz="1600" b="0" i="0" u="none" strike="noStrike" kern="100" cap="none" spc="0" baseline="0">
                        <a:solidFill>
                          <a:schemeClr val="tx1"/>
                        </a:solidFill>
                        <a:latin typeface="微软雅黑" panose="020B0503020204020204" charset="-122"/>
                        <a:ea typeface="微软雅黑" panose="020B0503020204020204" charset="-122"/>
                        <a:cs typeface="楷体" panose="02010609060101010101" pitchFamily="-128"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215874">
                <a:tc gridSpan="2">
                  <a:txBody>
                    <a:bodyPr/>
                    <a:lstStyle/>
                    <a:p>
                      <a:pPr marL="0" indent="12700" algn="just">
                        <a:lnSpc>
                          <a:spcPct val="150000"/>
                        </a:lnSpc>
                        <a:spcBef>
                          <a:spcPts val="100"/>
                        </a:spcBef>
                        <a:spcAft>
                          <a:spcPts val="100"/>
                        </a:spcAft>
                        <a:buNone/>
                      </a:pPr>
                      <a:r>
                        <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rPr>
                        <a:t>③ 商业折扣（如打八折）</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6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按</a:t>
                      </a:r>
                      <a: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折扣后</a:t>
                      </a:r>
                      <a:r>
                        <a:rPr lang="zh-CN" altLang="en-US" sz="16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的金额确认收入</a:t>
                      </a:r>
                      <a:endParaRPr lang="zh-CN" altLang="en-US" sz="16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215874">
                <a:tc gridSpan="2">
                  <a:txBody>
                    <a:bodyPr/>
                    <a:lstStyle/>
                    <a:p>
                      <a:pPr marL="0" indent="12700" algn="just">
                        <a:lnSpc>
                          <a:spcPct val="150000"/>
                        </a:lnSpc>
                        <a:spcBef>
                          <a:spcPts val="100"/>
                        </a:spcBef>
                        <a:spcAft>
                          <a:spcPts val="100"/>
                        </a:spcAft>
                        <a:buNone/>
                      </a:pPr>
                      <a:r>
                        <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rPr>
                        <a:t>④ 现金折扣（如10天内付款，给予2%的折扣）</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6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按</a:t>
                      </a:r>
                      <a: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折扣前</a:t>
                      </a:r>
                      <a:r>
                        <a:rPr lang="zh-CN" altLang="en-US" sz="16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的金额确认收入</a:t>
                      </a:r>
                      <a:br>
                        <a:rPr lang="zh-CN" altLang="en-US" sz="16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br>
                      <a:r>
                        <a:rPr lang="zh-CN" altLang="en-US" sz="16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  【提示】现金折扣在实际发生时作为财务费用扣除</a:t>
                      </a:r>
                      <a:endParaRPr lang="zh-CN" altLang="en-US" sz="16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215874">
                <a:tc gridSpan="2">
                  <a:txBody>
                    <a:bodyPr/>
                    <a:lstStyle/>
                    <a:p>
                      <a:pPr marL="0" indent="12700" algn="just">
                        <a:lnSpc>
                          <a:spcPct val="150000"/>
                        </a:lnSpc>
                        <a:spcBef>
                          <a:spcPts val="100"/>
                        </a:spcBef>
                        <a:spcAft>
                          <a:spcPts val="100"/>
                        </a:spcAft>
                        <a:buNone/>
                      </a:pPr>
                      <a:r>
                        <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rPr>
                        <a:t>⑤ 销售退回或销售折让</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6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发生当期</a:t>
                      </a:r>
                      <a: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冲减当期销售商品收入</a:t>
                      </a:r>
                      <a:endParaRPr lang="zh-CN" altLang="en-US" sz="16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215874">
                <a:tc gridSpan="2">
                  <a:txBody>
                    <a:bodyPr/>
                    <a:lstStyle/>
                    <a:p>
                      <a:pPr marL="0" indent="12700" algn="just">
                        <a:lnSpc>
                          <a:spcPct val="150000"/>
                        </a:lnSpc>
                        <a:spcBef>
                          <a:spcPts val="100"/>
                        </a:spcBef>
                        <a:spcAft>
                          <a:spcPts val="100"/>
                        </a:spcAft>
                        <a:buNone/>
                      </a:pPr>
                      <a:r>
                        <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rPr>
                        <a:t>⑥ 提供劳务</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600" b="0" i="0" u="none" strike="noStrike" kern="100" cap="none" spc="0" baseline="0">
                          <a:latin typeface="微软雅黑" panose="020B0503020204020204" charset="-122"/>
                          <a:ea typeface="微软雅黑" panose="020B0503020204020204" charset="-122"/>
                          <a:cs typeface="宋体" panose="02010600030101010101" pitchFamily="2" charset="-122"/>
                        </a:rPr>
                        <a:t>按完工进度确认收入</a:t>
                      </a:r>
                      <a:endParaRPr lang="zh-CN" altLang="en-US" sz="1600" b="0" i="0" u="none" strike="noStrike" kern="100" cap="none" spc="0" baseline="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r h="215874">
                <a:tc gridSpan="2">
                  <a:txBody>
                    <a:bodyPr/>
                    <a:lstStyle/>
                    <a:p>
                      <a:pPr marL="0" indent="12700" algn="just">
                        <a:lnSpc>
                          <a:spcPct val="150000"/>
                        </a:lnSpc>
                        <a:spcBef>
                          <a:spcPts val="100"/>
                        </a:spcBef>
                        <a:spcAft>
                          <a:spcPts val="100"/>
                        </a:spcAft>
                        <a:buNone/>
                      </a:pPr>
                      <a:r>
                        <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rPr>
                        <a:t>⑦ 买一赠一</a:t>
                      </a:r>
                      <a:endParaRPr lang="zh-CN" altLang="en-US" sz="1600" b="0" i="0" u="none" strike="noStrike" kern="100" cap="none" spc="0" baseline="0">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h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12700" algn="l">
                        <a:lnSpc>
                          <a:spcPct val="150000"/>
                        </a:lnSpc>
                        <a:spcBef>
                          <a:spcPts val="100"/>
                        </a:spcBef>
                        <a:spcAft>
                          <a:spcPts val="100"/>
                        </a:spcAft>
                        <a:buNone/>
                      </a:pPr>
                      <a:r>
                        <a:rPr lang="zh-CN" altLang="en-US" sz="1600" b="0" i="0" u="none" strike="noStrike" kern="100" cap="none" spc="0" baseline="0">
                          <a:latin typeface="微软雅黑" panose="020B0503020204020204" charset="-122"/>
                          <a:ea typeface="微软雅黑" panose="020B0503020204020204" charset="-122"/>
                          <a:cs typeface="宋体" panose="02010600030101010101" pitchFamily="2" charset="-122"/>
                        </a:rPr>
                        <a:t>不属于捐赠，应将总的销售金额按各项商品的公允价值的比例来分摊确认各项商品的销售收入</a:t>
                      </a:r>
                      <a:endParaRPr lang="zh-CN" altLang="en-US" sz="1600" b="0" i="0" u="none" strike="noStrike" kern="100" cap="none" spc="0" baseline="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ppt_y</p:attrName>
                                        </p:attrNameLst>
                                      </p:cBhvr>
                                      <p:tavLst>
                                        <p:tav tm="0">
                                          <p:val>
                                            <p:strVal val="#ppt_y+#ppt_h*1.125000"/>
                                          </p:val>
                                        </p:tav>
                                        <p:tav tm="100000">
                                          <p:val>
                                            <p:strVal val="#ppt_y"/>
                                          </p:val>
                                        </p:tav>
                                      </p:tavLst>
                                    </p:anim>
                                    <p:animEffect transition="in" filter="wipe(up)">
                                      <p:cBhvr>
                                        <p:cTn id="8" dur="500"/>
                                        <p:tgtEl>
                                          <p:spTgt spid="245"/>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46"/>
                                        </p:tgtEl>
                                        <p:attrNameLst>
                                          <p:attrName>style.visibility</p:attrName>
                                        </p:attrNameLst>
                                      </p:cBhvr>
                                      <p:to>
                                        <p:strVal val="visible"/>
                                      </p:to>
                                    </p:set>
                                    <p:animEffect transition="in" filter="checkerboard(across)">
                                      <p:cBhvr>
                                        <p:cTn id="13"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P spid="245"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50"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51" name="矩形"/>
          <p:cNvSpPr/>
          <p:nvPr/>
        </p:nvSpPr>
        <p:spPr>
          <a:xfrm>
            <a:off x="1152507" y="1164833"/>
            <a:ext cx="10029112"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相关链接】在增值税中，以旧换新业务需要区分情况处理。金银首饰以旧换新业务，按销售方实际收取的不含增值税的全部价款（差价）征收增值税；其他商品的以旧换新业务，按新货物的同期销售价格确定增值税销售额，不得扣减旧货物的收购价格。</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271905" y="2635885"/>
            <a:ext cx="4312920" cy="542290"/>
            <a:chOff x="1947" y="4151"/>
            <a:chExt cx="6792" cy="854"/>
          </a:xfrm>
        </p:grpSpPr>
        <p:sp>
          <p:nvSpPr>
            <p:cNvPr id="252" name="矩形"/>
            <p:cNvSpPr/>
            <p:nvPr/>
          </p:nvSpPr>
          <p:spPr>
            <a:xfrm>
              <a:off x="2170" y="4201"/>
              <a:ext cx="6327"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各项收入金额的确认</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253" name="剪去对角的矩形"/>
            <p:cNvSpPr/>
            <p:nvPr/>
          </p:nvSpPr>
          <p:spPr>
            <a:xfrm>
              <a:off x="1947" y="4151"/>
              <a:ext cx="6793" cy="855"/>
            </a:xfrm>
            <a:prstGeom prst="snip2DiagRect">
              <a:avLst>
                <a:gd name="adj1" fmla="val 0"/>
                <a:gd name="adj2" fmla="val 15171"/>
              </a:avLst>
            </a:prstGeom>
            <a:noFill/>
            <a:ln w="25400" cap="flat" cmpd="sng">
              <a:solidFill>
                <a:srgbClr val="4BACC6"/>
              </a:solidFill>
              <a:prstDash val="solid"/>
              <a:round/>
            </a:ln>
          </p:spPr>
          <p:txBody>
            <a:bodyPr rtlCol="0" anchor="ctr"/>
            <a:lstStyle/>
            <a:p>
              <a:pPr algn="ctr"/>
            </a:p>
          </p:txBody>
        </p:sp>
      </p:grpSp>
      <p:sp>
        <p:nvSpPr>
          <p:cNvPr id="254" name="矩形"/>
          <p:cNvSpPr/>
          <p:nvPr/>
        </p:nvSpPr>
        <p:spPr>
          <a:xfrm>
            <a:off x="1155869" y="3301762"/>
            <a:ext cx="9355089" cy="258445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单选】根据企业所得税法律制度的规定，下列关于企业销售货物收入确认的表述中，正确的是（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．企业已经确认销售收入的售出商品发生销售折让，不得冲减当期销售商品收入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．销售商品以旧换新的，应当以扣除回收商品价值后的余额确定销售商品收入金额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．销售商品涉及现金折扣的，应当以扣除现金折扣后的金额确定销售商品收入金额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D．销售商品采用支付手续费方式委托代销的，在收到代销清单时确认收入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55" name="矩形"/>
          <p:cNvSpPr/>
          <p:nvPr/>
        </p:nvSpPr>
        <p:spPr>
          <a:xfrm>
            <a:off x="1152794" y="5726966"/>
            <a:ext cx="1508562"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1"/>
                                        </p:tgtEl>
                                        <p:attrNameLst>
                                          <p:attrName>style.visibility</p:attrName>
                                        </p:attrNameLst>
                                      </p:cBhvr>
                                      <p:to>
                                        <p:strVal val="visible"/>
                                      </p:to>
                                    </p:set>
                                    <p:anim calcmode="lin" valueType="num">
                                      <p:cBhvr additive="base">
                                        <p:cTn id="7" dur="500"/>
                                        <p:tgtEl>
                                          <p:spTgt spid="251"/>
                                        </p:tgtEl>
                                        <p:attrNameLst>
                                          <p:attrName>ppt_y</p:attrName>
                                        </p:attrNameLst>
                                      </p:cBhvr>
                                      <p:tavLst>
                                        <p:tav tm="0">
                                          <p:val>
                                            <p:strVal val="#ppt_y+#ppt_h*1.125000"/>
                                          </p:val>
                                        </p:tav>
                                        <p:tav tm="100000">
                                          <p:val>
                                            <p:strVal val="#ppt_y"/>
                                          </p:val>
                                        </p:tav>
                                      </p:tavLst>
                                    </p:anim>
                                    <p:animEffect transition="in" filter="wipe(up)">
                                      <p:cBhvr>
                                        <p:cTn id="8" dur="500"/>
                                        <p:tgtEl>
                                          <p:spTgt spid="25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54"/>
                                        </p:tgtEl>
                                        <p:attrNameLst>
                                          <p:attrName>style.visibility</p:attrName>
                                        </p:attrNameLst>
                                      </p:cBhvr>
                                      <p:to>
                                        <p:strVal val="visible"/>
                                      </p:to>
                                    </p:set>
                                    <p:anim calcmode="lin" valueType="num">
                                      <p:cBhvr additive="base">
                                        <p:cTn id="19" dur="500"/>
                                        <p:tgtEl>
                                          <p:spTgt spid="254"/>
                                        </p:tgtEl>
                                        <p:attrNameLst>
                                          <p:attrName>ppt_y</p:attrName>
                                        </p:attrNameLst>
                                      </p:cBhvr>
                                      <p:tavLst>
                                        <p:tav tm="0">
                                          <p:val>
                                            <p:strVal val="#ppt_y+#ppt_h*1.125000"/>
                                          </p:val>
                                        </p:tav>
                                        <p:tav tm="100000">
                                          <p:val>
                                            <p:strVal val="#ppt_y"/>
                                          </p:val>
                                        </p:tav>
                                      </p:tavLst>
                                    </p:anim>
                                    <p:animEffect transition="in" filter="wipe(up)">
                                      <p:cBhvr>
                                        <p:cTn id="20" dur="500"/>
                                        <p:tgtEl>
                                          <p:spTgt spid="25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55"/>
                                        </p:tgtEl>
                                        <p:attrNameLst>
                                          <p:attrName>style.visibility</p:attrName>
                                        </p:attrNameLst>
                                      </p:cBhvr>
                                      <p:to>
                                        <p:strVal val="visible"/>
                                      </p:to>
                                    </p:set>
                                    <p:anim calcmode="lin" valueType="num">
                                      <p:cBhvr additive="base">
                                        <p:cTn id="25" dur="500"/>
                                        <p:tgtEl>
                                          <p:spTgt spid="255"/>
                                        </p:tgtEl>
                                        <p:attrNameLst>
                                          <p:attrName>ppt_y</p:attrName>
                                        </p:attrNameLst>
                                      </p:cBhvr>
                                      <p:tavLst>
                                        <p:tav tm="0">
                                          <p:val>
                                            <p:strVal val="#ppt_y+#ppt_h*1.125000"/>
                                          </p:val>
                                        </p:tav>
                                        <p:tav tm="100000">
                                          <p:val>
                                            <p:strVal val="#ppt_y"/>
                                          </p:val>
                                        </p:tav>
                                      </p:tavLst>
                                    </p:anim>
                                    <p:animEffect transition="in" filter="wipe(up)">
                                      <p:cBhvr>
                                        <p:cTn id="26"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p:bldP spid="251" grpId="1"/>
      <p:bldP spid="254" grpId="0"/>
      <p:bldP spid="254" grpId="1"/>
      <p:bldP spid="255" grpId="0"/>
      <p:bldP spid="255"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59"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60" name="矩形"/>
          <p:cNvSpPr/>
          <p:nvPr/>
        </p:nvSpPr>
        <p:spPr>
          <a:xfrm>
            <a:off x="1422565" y="1483075"/>
            <a:ext cx="9355089"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2019年9月甲电子公司销售一批产品，含增值税价格46.8万元。由于购买数量多，甲电子公司给予购买方9折优惠。已知增值税税率为13%，甲电子公司在计算企业所得税应纳税所得额时，应确认的产品销售收入为（   ）万元。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 42.12	B. 41.42		C. 46.8		D. 37.27</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61" name="矩形"/>
          <p:cNvSpPr/>
          <p:nvPr/>
        </p:nvSpPr>
        <p:spPr>
          <a:xfrm>
            <a:off x="1419490" y="3204561"/>
            <a:ext cx="9183914"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【解析】“9折优惠”属于商业折扣，按折扣后的金额确定收入；应确认的产品销售收入=46.8÷（1+13%）×90%=37.27万元。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0"/>
                                        </p:tgtEl>
                                        <p:attrNameLst>
                                          <p:attrName>style.visibility</p:attrName>
                                        </p:attrNameLst>
                                      </p:cBhvr>
                                      <p:to>
                                        <p:strVal val="visible"/>
                                      </p:to>
                                    </p:set>
                                    <p:anim calcmode="lin" valueType="num">
                                      <p:cBhvr additive="base">
                                        <p:cTn id="7" dur="500"/>
                                        <p:tgtEl>
                                          <p:spTgt spid="260"/>
                                        </p:tgtEl>
                                        <p:attrNameLst>
                                          <p:attrName>ppt_y</p:attrName>
                                        </p:attrNameLst>
                                      </p:cBhvr>
                                      <p:tavLst>
                                        <p:tav tm="0">
                                          <p:val>
                                            <p:strVal val="#ppt_y+#ppt_h*1.125000"/>
                                          </p:val>
                                        </p:tav>
                                        <p:tav tm="100000">
                                          <p:val>
                                            <p:strVal val="#ppt_y"/>
                                          </p:val>
                                        </p:tav>
                                      </p:tavLst>
                                    </p:anim>
                                    <p:animEffect transition="in" filter="wipe(up)">
                                      <p:cBhvr>
                                        <p:cTn id="8" dur="500"/>
                                        <p:tgtEl>
                                          <p:spTgt spid="26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61"/>
                                        </p:tgtEl>
                                        <p:attrNameLst>
                                          <p:attrName>style.visibility</p:attrName>
                                        </p:attrNameLst>
                                      </p:cBhvr>
                                      <p:to>
                                        <p:strVal val="visible"/>
                                      </p:to>
                                    </p:set>
                                    <p:anim calcmode="lin" valueType="num">
                                      <p:cBhvr additive="base">
                                        <p:cTn id="13" dur="500"/>
                                        <p:tgtEl>
                                          <p:spTgt spid="261"/>
                                        </p:tgtEl>
                                        <p:attrNameLst>
                                          <p:attrName>ppt_y</p:attrName>
                                        </p:attrNameLst>
                                      </p:cBhvr>
                                      <p:tavLst>
                                        <p:tav tm="0">
                                          <p:val>
                                            <p:strVal val="#ppt_y+#ppt_h*1.125000"/>
                                          </p:val>
                                        </p:tav>
                                        <p:tav tm="100000">
                                          <p:val>
                                            <p:strVal val="#ppt_y"/>
                                          </p:val>
                                        </p:tav>
                                      </p:tavLst>
                                    </p:anim>
                                    <p:animEffect transition="in" filter="wipe(up)">
                                      <p:cBhvr>
                                        <p:cTn id="14"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260" grpId="1"/>
      <p:bldP spid="261" grpId="0"/>
      <p:bldP spid="261"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65"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66" name="矩形"/>
          <p:cNvSpPr/>
          <p:nvPr/>
        </p:nvSpPr>
        <p:spPr>
          <a:xfrm>
            <a:off x="1131216" y="1438813"/>
            <a:ext cx="1924021" cy="36830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（５）视同销售</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67" name="矩形"/>
          <p:cNvSpPr/>
          <p:nvPr/>
        </p:nvSpPr>
        <p:spPr>
          <a:xfrm>
            <a:off x="1181082" y="1829332"/>
            <a:ext cx="10148452"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企业发生非货币性资产交换，以及将货物、财产、劳务用于捐赠、偿债、赞助、集资、广告、样品、职工福利或者利润分配等用途的，应当视同销售货物、转让财产或提供劳务，但另有规定的除外。</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236345" y="2915920"/>
            <a:ext cx="5346700" cy="542290"/>
            <a:chOff x="1947" y="4592"/>
            <a:chExt cx="8420" cy="854"/>
          </a:xfrm>
        </p:grpSpPr>
        <p:sp>
          <p:nvSpPr>
            <p:cNvPr id="268" name="矩形"/>
            <p:cNvSpPr/>
            <p:nvPr/>
          </p:nvSpPr>
          <p:spPr>
            <a:xfrm>
              <a:off x="2170" y="4642"/>
              <a:ext cx="8021"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判断是否属于视同销售的情形</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269" name="剪去对角的矩形"/>
            <p:cNvSpPr/>
            <p:nvPr/>
          </p:nvSpPr>
          <p:spPr>
            <a:xfrm>
              <a:off x="1947" y="4592"/>
              <a:ext cx="8421" cy="855"/>
            </a:xfrm>
            <a:prstGeom prst="snip2DiagRect">
              <a:avLst>
                <a:gd name="adj1" fmla="val 0"/>
                <a:gd name="adj2" fmla="val 16101"/>
              </a:avLst>
            </a:prstGeom>
            <a:noFill/>
            <a:ln w="25400" cap="flat" cmpd="sng">
              <a:solidFill>
                <a:srgbClr val="4BACC6"/>
              </a:solidFill>
              <a:prstDash val="solid"/>
              <a:round/>
            </a:ln>
          </p:spPr>
          <p:txBody>
            <a:bodyPr rtlCol="0" anchor="ctr"/>
            <a:lstStyle/>
            <a:p>
              <a:pPr algn="ctr"/>
            </a:p>
          </p:txBody>
        </p:sp>
      </p:grpSp>
      <p:sp>
        <p:nvSpPr>
          <p:cNvPr id="270" name="矩形"/>
          <p:cNvSpPr/>
          <p:nvPr/>
        </p:nvSpPr>
        <p:spPr>
          <a:xfrm>
            <a:off x="1155869" y="3581905"/>
            <a:ext cx="10343991"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多选】根据企业所得税法律制度的规定，下列各项中，属于视同销售货物的有（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．将外购货物用于赞助  　 B．将外购货物用于偿债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．将外购货物用于捐赠  　 D．将外购货物用于广告</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71" name="矩形"/>
          <p:cNvSpPr/>
          <p:nvPr/>
        </p:nvSpPr>
        <p:spPr>
          <a:xfrm>
            <a:off x="1127581" y="4803615"/>
            <a:ext cx="2171940"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【答案】ＡＢＣＤ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6"/>
                                        </p:tgtEl>
                                        <p:attrNameLst>
                                          <p:attrName>style.visibility</p:attrName>
                                        </p:attrNameLst>
                                      </p:cBhvr>
                                      <p:to>
                                        <p:strVal val="visible"/>
                                      </p:to>
                                    </p:set>
                                    <p:anim calcmode="lin" valueType="num">
                                      <p:cBhvr additive="base">
                                        <p:cTn id="7" dur="500"/>
                                        <p:tgtEl>
                                          <p:spTgt spid="266"/>
                                        </p:tgtEl>
                                        <p:attrNameLst>
                                          <p:attrName>ppt_y</p:attrName>
                                        </p:attrNameLst>
                                      </p:cBhvr>
                                      <p:tavLst>
                                        <p:tav tm="0">
                                          <p:val>
                                            <p:strVal val="#ppt_y+#ppt_h*1.125000"/>
                                          </p:val>
                                        </p:tav>
                                        <p:tav tm="100000">
                                          <p:val>
                                            <p:strVal val="#ppt_y"/>
                                          </p:val>
                                        </p:tav>
                                      </p:tavLst>
                                    </p:anim>
                                    <p:animEffect transition="in" filter="wipe(up)">
                                      <p:cBhvr>
                                        <p:cTn id="8" dur="500"/>
                                        <p:tgtEl>
                                          <p:spTgt spid="26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67"/>
                                        </p:tgtEl>
                                        <p:attrNameLst>
                                          <p:attrName>style.visibility</p:attrName>
                                        </p:attrNameLst>
                                      </p:cBhvr>
                                      <p:to>
                                        <p:strVal val="visible"/>
                                      </p:to>
                                    </p:set>
                                    <p:anim calcmode="lin" valueType="num">
                                      <p:cBhvr additive="base">
                                        <p:cTn id="13" dur="500"/>
                                        <p:tgtEl>
                                          <p:spTgt spid="267"/>
                                        </p:tgtEl>
                                        <p:attrNameLst>
                                          <p:attrName>ppt_y</p:attrName>
                                        </p:attrNameLst>
                                      </p:cBhvr>
                                      <p:tavLst>
                                        <p:tav tm="0">
                                          <p:val>
                                            <p:strVal val="#ppt_y+#ppt_h*1.125000"/>
                                          </p:val>
                                        </p:tav>
                                        <p:tav tm="100000">
                                          <p:val>
                                            <p:strVal val="#ppt_y"/>
                                          </p:val>
                                        </p:tav>
                                      </p:tavLst>
                                    </p:anim>
                                    <p:animEffect transition="in" filter="wipe(up)">
                                      <p:cBhvr>
                                        <p:cTn id="14" dur="500"/>
                                        <p:tgtEl>
                                          <p:spTgt spid="26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70"/>
                                        </p:tgtEl>
                                        <p:attrNameLst>
                                          <p:attrName>style.visibility</p:attrName>
                                        </p:attrNameLst>
                                      </p:cBhvr>
                                      <p:to>
                                        <p:strVal val="visible"/>
                                      </p:to>
                                    </p:set>
                                    <p:anim calcmode="lin" valueType="num">
                                      <p:cBhvr additive="base">
                                        <p:cTn id="25" dur="500"/>
                                        <p:tgtEl>
                                          <p:spTgt spid="270"/>
                                        </p:tgtEl>
                                        <p:attrNameLst>
                                          <p:attrName>ppt_y</p:attrName>
                                        </p:attrNameLst>
                                      </p:cBhvr>
                                      <p:tavLst>
                                        <p:tav tm="0">
                                          <p:val>
                                            <p:strVal val="#ppt_y+#ppt_h*1.125000"/>
                                          </p:val>
                                        </p:tav>
                                        <p:tav tm="100000">
                                          <p:val>
                                            <p:strVal val="#ppt_y"/>
                                          </p:val>
                                        </p:tav>
                                      </p:tavLst>
                                    </p:anim>
                                    <p:animEffect transition="in" filter="wipe(up)">
                                      <p:cBhvr>
                                        <p:cTn id="26" dur="500"/>
                                        <p:tgtEl>
                                          <p:spTgt spid="27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71"/>
                                        </p:tgtEl>
                                        <p:attrNameLst>
                                          <p:attrName>style.visibility</p:attrName>
                                        </p:attrNameLst>
                                      </p:cBhvr>
                                      <p:to>
                                        <p:strVal val="visible"/>
                                      </p:to>
                                    </p:set>
                                    <p:anim calcmode="lin" valueType="num">
                                      <p:cBhvr additive="base">
                                        <p:cTn id="31" dur="500"/>
                                        <p:tgtEl>
                                          <p:spTgt spid="271"/>
                                        </p:tgtEl>
                                        <p:attrNameLst>
                                          <p:attrName>ppt_y</p:attrName>
                                        </p:attrNameLst>
                                      </p:cBhvr>
                                      <p:tavLst>
                                        <p:tav tm="0">
                                          <p:val>
                                            <p:strVal val="#ppt_y+#ppt_h*1.125000"/>
                                          </p:val>
                                        </p:tav>
                                        <p:tav tm="100000">
                                          <p:val>
                                            <p:strVal val="#ppt_y"/>
                                          </p:val>
                                        </p:tav>
                                      </p:tavLst>
                                    </p:anim>
                                    <p:animEffect transition="in" filter="wipe(up)">
                                      <p:cBhvr>
                                        <p:cTn id="32"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p:bldP spid="266" grpId="1"/>
      <p:bldP spid="267" grpId="0"/>
      <p:bldP spid="267" grpId="1"/>
      <p:bldP spid="270" grpId="0"/>
      <p:bldP spid="270" grpId="1"/>
      <p:bldP spid="271" grpId="0"/>
      <p:bldP spid="271"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75"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76" name="矩形"/>
          <p:cNvSpPr/>
          <p:nvPr/>
        </p:nvSpPr>
        <p:spPr>
          <a:xfrm>
            <a:off x="1427545" y="1282137"/>
            <a:ext cx="2971256" cy="4914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．不征税收入和免税收入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77" name="矩形"/>
          <p:cNvSpPr/>
          <p:nvPr/>
        </p:nvSpPr>
        <p:spPr>
          <a:xfrm>
            <a:off x="4743378" y="1952595"/>
            <a:ext cx="2546497" cy="3581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不征税收入和免税收入</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278" name="表格"/>
          <p:cNvGraphicFramePr>
            <a:graphicFrameLocks noGrp="1"/>
          </p:cNvGraphicFramePr>
          <p:nvPr>
            <p:custDataLst>
              <p:tags r:id="rId2"/>
            </p:custDataLst>
          </p:nvPr>
        </p:nvGraphicFramePr>
        <p:xfrm>
          <a:off x="843790" y="2419088"/>
          <a:ext cx="10289552" cy="3573093"/>
        </p:xfrm>
        <a:graphic>
          <a:graphicData uri="http://schemas.openxmlformats.org/drawingml/2006/table">
            <a:tbl>
              <a:tblPr bandRow="1">
                <a:noFill/>
              </a:tblPr>
              <a:tblGrid>
                <a:gridCol w="1540573"/>
                <a:gridCol w="8748979"/>
              </a:tblGrid>
              <a:tr h="467360">
                <a:tc>
                  <a:txBody>
                    <a:bodyPr/>
                    <a:lstStyle/>
                    <a:p>
                      <a:pPr marL="0" indent="0" algn="ctr">
                        <a:lnSpc>
                          <a:spcPct val="129000"/>
                        </a:lnSpc>
                        <a:spcBef>
                          <a:spcPts val="0"/>
                        </a:spcBef>
                        <a:spcAft>
                          <a:spcPts val="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收入类型</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9000"/>
                        </a:lnSpc>
                        <a:spcBef>
                          <a:spcPts val="0"/>
                        </a:spcBef>
                        <a:spcAft>
                          <a:spcPts val="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3105733">
                <a:tc>
                  <a:txBody>
                    <a:bodyPr/>
                    <a:lstStyle/>
                    <a:p>
                      <a:pPr marL="0" indent="0" algn="ctr">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不征税收入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0" algn="l">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（1）财政拨款</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（2）依法收取并纳入财政管理的行政事业性收费、政府性基金</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（3）企业取得的，由国务院财政、税务主管部门规定专项用途并经国务院批准的财政性资金</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（4）县级以上人民政府将国有资产无偿划入企业，指定专门用途并按规定进行管理的</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（5）全国社会保障基金理事会及基本养老保险基金投资管理机构在国务院批准的投资范围内，运用养老基金投资取得的归属于养老基金的投资收入</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（6）全国社会保障基金取得的直接股权投资收益、股权投资基金收益</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6"/>
                                        </p:tgtEl>
                                        <p:attrNameLst>
                                          <p:attrName>style.visibility</p:attrName>
                                        </p:attrNameLst>
                                      </p:cBhvr>
                                      <p:to>
                                        <p:strVal val="visible"/>
                                      </p:to>
                                    </p:set>
                                    <p:anim calcmode="lin" valueType="num">
                                      <p:cBhvr additive="base">
                                        <p:cTn id="7" dur="500"/>
                                        <p:tgtEl>
                                          <p:spTgt spid="276"/>
                                        </p:tgtEl>
                                        <p:attrNameLst>
                                          <p:attrName>ppt_y</p:attrName>
                                        </p:attrNameLst>
                                      </p:cBhvr>
                                      <p:tavLst>
                                        <p:tav tm="0">
                                          <p:val>
                                            <p:strVal val="#ppt_y+#ppt_h*1.125000"/>
                                          </p:val>
                                        </p:tav>
                                        <p:tav tm="100000">
                                          <p:val>
                                            <p:strVal val="#ppt_y"/>
                                          </p:val>
                                        </p:tav>
                                      </p:tavLst>
                                    </p:anim>
                                    <p:animEffect transition="in" filter="wipe(up)">
                                      <p:cBhvr>
                                        <p:cTn id="8" dur="500"/>
                                        <p:tgtEl>
                                          <p:spTgt spid="27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77"/>
                                        </p:tgtEl>
                                        <p:attrNameLst>
                                          <p:attrName>style.visibility</p:attrName>
                                        </p:attrNameLst>
                                      </p:cBhvr>
                                      <p:to>
                                        <p:strVal val="visible"/>
                                      </p:to>
                                    </p:set>
                                    <p:anim calcmode="lin" valueType="num">
                                      <p:cBhvr additive="base">
                                        <p:cTn id="13" dur="500"/>
                                        <p:tgtEl>
                                          <p:spTgt spid="277"/>
                                        </p:tgtEl>
                                        <p:attrNameLst>
                                          <p:attrName>ppt_y</p:attrName>
                                        </p:attrNameLst>
                                      </p:cBhvr>
                                      <p:tavLst>
                                        <p:tav tm="0">
                                          <p:val>
                                            <p:strVal val="#ppt_y+#ppt_h*1.125000"/>
                                          </p:val>
                                        </p:tav>
                                        <p:tav tm="100000">
                                          <p:val>
                                            <p:strVal val="#ppt_y"/>
                                          </p:val>
                                        </p:tav>
                                      </p:tavLst>
                                    </p:anim>
                                    <p:animEffect transition="in" filter="wipe(up)">
                                      <p:cBhvr>
                                        <p:cTn id="14" dur="500"/>
                                        <p:tgtEl>
                                          <p:spTgt spid="27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78"/>
                                        </p:tgtEl>
                                        <p:attrNameLst>
                                          <p:attrName>style.visibility</p:attrName>
                                        </p:attrNameLst>
                                      </p:cBhvr>
                                      <p:to>
                                        <p:strVal val="visible"/>
                                      </p:to>
                                    </p:set>
                                    <p:animEffect transition="in" filter="checkerboard(across)">
                                      <p:cBhvr>
                                        <p:cTn id="19"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p:bldP spid="276" grpId="1"/>
      <p:bldP spid="277" grpId="0"/>
      <p:bldP spid="277"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82"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283" name="表格"/>
          <p:cNvGraphicFramePr>
            <a:graphicFrameLocks noGrp="1"/>
          </p:cNvGraphicFramePr>
          <p:nvPr>
            <p:custDataLst>
              <p:tags r:id="rId2"/>
            </p:custDataLst>
          </p:nvPr>
        </p:nvGraphicFramePr>
        <p:xfrm>
          <a:off x="434220" y="1379758"/>
          <a:ext cx="11143945" cy="4948707"/>
        </p:xfrm>
        <a:graphic>
          <a:graphicData uri="http://schemas.openxmlformats.org/drawingml/2006/table">
            <a:tbl>
              <a:tblPr bandRow="1">
                <a:noFill/>
              </a:tblPr>
              <a:tblGrid>
                <a:gridCol w="1668526"/>
                <a:gridCol w="9475419"/>
              </a:tblGrid>
              <a:tr h="411480">
                <a:tc>
                  <a:txBody>
                    <a:bodyPr/>
                    <a:lstStyle/>
                    <a:p>
                      <a:pPr marL="0" indent="0" algn="ctr">
                        <a:lnSpc>
                          <a:spcPct val="129000"/>
                        </a:lnSpc>
                        <a:spcBef>
                          <a:spcPts val="0"/>
                        </a:spcBef>
                        <a:spcAft>
                          <a:spcPts val="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收入类型</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9000"/>
                        </a:lnSpc>
                        <a:spcBef>
                          <a:spcPts val="0"/>
                        </a:spcBef>
                        <a:spcAft>
                          <a:spcPts val="0"/>
                        </a:spcAft>
                        <a:buNone/>
                      </a:pPr>
                      <a:r>
                        <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rPr>
                        <a:t>内容</a:t>
                      </a:r>
                      <a:endParaRPr lang="zh-CN" altLang="en-US" sz="1800" b="1" i="0" u="none" strike="noStrike" kern="0" cap="none" spc="0" baseline="0">
                        <a:solidFill>
                          <a:srgbClr val="FFFFFF"/>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4537227">
                <a:tc>
                  <a:txBody>
                    <a:bodyPr/>
                    <a:lstStyle/>
                    <a:p>
                      <a:pPr marL="0" indent="0" algn="ctr">
                        <a:lnSpc>
                          <a:spcPct val="129000"/>
                        </a:lnSpc>
                        <a:spcBef>
                          <a:spcPts val="100"/>
                        </a:spcBef>
                        <a:spcAft>
                          <a:spcPts val="10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免税收入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c>
                  <a:txBody>
                    <a:bodyPr/>
                    <a:lstStyle/>
                    <a:p>
                      <a:pPr marL="0" indent="0" algn="l">
                        <a:lnSpc>
                          <a:spcPct val="129000"/>
                        </a:lnSpc>
                        <a:spcBef>
                          <a:spcPts val="100"/>
                        </a:spcBef>
                        <a:spcAft>
                          <a:spcPts val="0"/>
                        </a:spcAft>
                        <a:buNone/>
                      </a:pP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（1）国债利息收入</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（2）居民企业直接投资于其他居民企业取得的股息、红利等权益性投资收益</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（3）在中国境内设立机构、场所的非居民企业从居民企业取得与该机构、场所有实际联系的股息、红利等权益性投资收益</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【提示】免税的股息、红利等权益性投资收益，不包括连续持有居民企业公开发行并上市流通的股票不足12个月取得的投资收益</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（2）和（3）可以概括理解为：① 这里的免税仅适用于“全球所得纳税”的企业，不包括“仅境内所得纳税”的企业；② 从未上市的居民企业取得的股息、红利等权益性投资收益，不考虑时间长短，直接免税；③ 对于持有居民企业公开发行并上市流通的股票取得的投资收益，12个月以内的，交税；12个月以上的，免税</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（4）符合条件的非营利组织的收入</a:t>
                      </a:r>
                      <a:b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rPr>
                        <a:t>【提示】不包括非营利组织从事营利性活动取得的收入</a:t>
                      </a:r>
                      <a:endParaRPr lang="zh-CN" altLang="en-US" sz="1800" b="0" i="0" u="none" strike="noStrike" kern="100" cap="none" spc="0" baseline="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E7E8E9"/>
                    </a:solidFill>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strips(downLeft)">
                                      <p:cBhvr>
                                        <p:cTn id="7"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7"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68" name="矩形"/>
          <p:cNvSpPr/>
          <p:nvPr/>
        </p:nvSpPr>
        <p:spPr>
          <a:xfrm>
            <a:off x="4408177" y="3356610"/>
            <a:ext cx="3378672" cy="591502"/>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企业所得税法律制度</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69"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第一节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anim calcmode="lin" valueType="num">
                                      <p:cBhvr>
                                        <p:cTn id="18" dur="1000" fill="hold"/>
                                        <p:tgtEl>
                                          <p:spTgt spid="68"/>
                                        </p:tgtEl>
                                        <p:attrNameLst>
                                          <p:attrName>ppt_x</p:attrName>
                                        </p:attrNameLst>
                                      </p:cBhvr>
                                      <p:tavLst>
                                        <p:tav tm="0">
                                          <p:val>
                                            <p:strVal val="#ppt_x"/>
                                          </p:val>
                                        </p:tav>
                                        <p:tav tm="100000">
                                          <p:val>
                                            <p:strVal val="#ppt_x"/>
                                          </p:val>
                                        </p:tav>
                                      </p:tavLst>
                                    </p:anim>
                                    <p:anim calcmode="lin" valueType="num">
                                      <p:cBhvr>
                                        <p:cTn id="19" dur="1000" fill="hold"/>
                                        <p:tgtEl>
                                          <p:spTgt spid="6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68"/>
                                        </p:tgtEl>
                                      </p:cBhvr>
                                    </p:animEffect>
                                    <p:animScale>
                                      <p:cBhvr>
                                        <p:cTn id="23" dur="250" autoRev="1" fill="hold"/>
                                        <p:tgtEl>
                                          <p:spTgt spid="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p:bldP spid="68" grpId="1"/>
      <p:bldP spid="6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567180" y="1139825"/>
            <a:ext cx="5035550" cy="529590"/>
            <a:chOff x="2468" y="1795"/>
            <a:chExt cx="7930" cy="834"/>
          </a:xfrm>
        </p:grpSpPr>
        <p:sp>
          <p:nvSpPr>
            <p:cNvPr id="287" name="矩形"/>
            <p:cNvSpPr/>
            <p:nvPr/>
          </p:nvSpPr>
          <p:spPr>
            <a:xfrm>
              <a:off x="2669" y="1795"/>
              <a:ext cx="7697"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辨析不征税收入与免税收入</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288" name="剪去对角的矩形"/>
            <p:cNvSpPr/>
            <p:nvPr/>
          </p:nvSpPr>
          <p:spPr>
            <a:xfrm>
              <a:off x="2468" y="1801"/>
              <a:ext cx="7931" cy="828"/>
            </a:xfrm>
            <a:prstGeom prst="snip2DiagRect">
              <a:avLst>
                <a:gd name="adj1" fmla="val 0"/>
                <a:gd name="adj2" fmla="val 16810"/>
              </a:avLst>
            </a:prstGeom>
            <a:noFill/>
            <a:ln w="25400" cap="flat" cmpd="sng">
              <a:solidFill>
                <a:srgbClr val="4BACC6"/>
              </a:solidFill>
              <a:prstDash val="solid"/>
              <a:round/>
            </a:ln>
          </p:spPr>
          <p:txBody>
            <a:bodyPr rtlCol="0" anchor="ctr"/>
            <a:lstStyle/>
            <a:p>
              <a:pPr algn="ctr"/>
            </a:p>
          </p:txBody>
        </p:sp>
      </p:grpSp>
      <p:sp>
        <p:nvSpPr>
          <p:cNvPr id="289"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90" name="矩形"/>
          <p:cNvSpPr/>
          <p:nvPr/>
        </p:nvSpPr>
        <p:spPr>
          <a:xfrm>
            <a:off x="1364884" y="1620733"/>
            <a:ext cx="8679701"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单选】根据企业所得税法律制度的规定，下列各项中，属于不征税收入的是（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A．国债利息收入　　B．违约金收入　　 C．股息收入　　D．财政拨款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91" name="矩形"/>
          <p:cNvSpPr/>
          <p:nvPr/>
        </p:nvSpPr>
        <p:spPr>
          <a:xfrm>
            <a:off x="1364615" y="2825115"/>
            <a:ext cx="8679179"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【解析】选项A属于免税收入；选项B、C属于应税收入。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92" name="矩形"/>
          <p:cNvSpPr/>
          <p:nvPr/>
        </p:nvSpPr>
        <p:spPr>
          <a:xfrm>
            <a:off x="1364615" y="3676015"/>
            <a:ext cx="9688194" cy="175323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单选】根据企业所得税法律制度的规定，下列各项中，属于免税收入的是（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A．财政拨款收入　　　　　　　　　　　B．转让企业债券取得的收入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C．企业购买国债取得的利息收入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D．县级以上人民政府将国有资产无偿划入企业并指定专门用途并按规定进行管理的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93" name="矩形"/>
          <p:cNvSpPr/>
          <p:nvPr/>
        </p:nvSpPr>
        <p:spPr>
          <a:xfrm>
            <a:off x="1282700" y="5271135"/>
            <a:ext cx="9754235" cy="129158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【解析】选项A、D属于不征税收入；选项B属于应税收入。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【答案】C【思路拓展】若题目改为“计入企业所得税收入总额的有哪些”，正确答案为ABCD，收入总额包括不征税收入和免税收入。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90"/>
                                        </p:tgtEl>
                                        <p:attrNameLst>
                                          <p:attrName>style.visibility</p:attrName>
                                        </p:attrNameLst>
                                      </p:cBhvr>
                                      <p:to>
                                        <p:strVal val="visible"/>
                                      </p:to>
                                    </p:set>
                                    <p:anim calcmode="lin" valueType="num">
                                      <p:cBhvr additive="base">
                                        <p:cTn id="13" dur="500"/>
                                        <p:tgtEl>
                                          <p:spTgt spid="290"/>
                                        </p:tgtEl>
                                        <p:attrNameLst>
                                          <p:attrName>ppt_y</p:attrName>
                                        </p:attrNameLst>
                                      </p:cBhvr>
                                      <p:tavLst>
                                        <p:tav tm="0">
                                          <p:val>
                                            <p:strVal val="#ppt_y+#ppt_h*1.125000"/>
                                          </p:val>
                                        </p:tav>
                                        <p:tav tm="100000">
                                          <p:val>
                                            <p:strVal val="#ppt_y"/>
                                          </p:val>
                                        </p:tav>
                                      </p:tavLst>
                                    </p:anim>
                                    <p:animEffect transition="in" filter="wipe(up)">
                                      <p:cBhvr>
                                        <p:cTn id="14" dur="500"/>
                                        <p:tgtEl>
                                          <p:spTgt spid="29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1"/>
                                        </p:tgtEl>
                                        <p:attrNameLst>
                                          <p:attrName>style.visibility</p:attrName>
                                        </p:attrNameLst>
                                      </p:cBhvr>
                                      <p:to>
                                        <p:strVal val="visible"/>
                                      </p:to>
                                    </p:set>
                                    <p:anim calcmode="lin" valueType="num">
                                      <p:cBhvr additive="base">
                                        <p:cTn id="19" dur="500"/>
                                        <p:tgtEl>
                                          <p:spTgt spid="291"/>
                                        </p:tgtEl>
                                        <p:attrNameLst>
                                          <p:attrName>ppt_y</p:attrName>
                                        </p:attrNameLst>
                                      </p:cBhvr>
                                      <p:tavLst>
                                        <p:tav tm="0">
                                          <p:val>
                                            <p:strVal val="#ppt_y+#ppt_h*1.125000"/>
                                          </p:val>
                                        </p:tav>
                                        <p:tav tm="100000">
                                          <p:val>
                                            <p:strVal val="#ppt_y"/>
                                          </p:val>
                                        </p:tav>
                                      </p:tavLst>
                                    </p:anim>
                                    <p:animEffect transition="in" filter="wipe(up)">
                                      <p:cBhvr>
                                        <p:cTn id="20" dur="500"/>
                                        <p:tgtEl>
                                          <p:spTgt spid="29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92"/>
                                        </p:tgtEl>
                                        <p:attrNameLst>
                                          <p:attrName>style.visibility</p:attrName>
                                        </p:attrNameLst>
                                      </p:cBhvr>
                                      <p:to>
                                        <p:strVal val="visible"/>
                                      </p:to>
                                    </p:set>
                                    <p:anim calcmode="lin" valueType="num">
                                      <p:cBhvr additive="base">
                                        <p:cTn id="25" dur="500"/>
                                        <p:tgtEl>
                                          <p:spTgt spid="292"/>
                                        </p:tgtEl>
                                        <p:attrNameLst>
                                          <p:attrName>ppt_y</p:attrName>
                                        </p:attrNameLst>
                                      </p:cBhvr>
                                      <p:tavLst>
                                        <p:tav tm="0">
                                          <p:val>
                                            <p:strVal val="#ppt_y+#ppt_h*1.125000"/>
                                          </p:val>
                                        </p:tav>
                                        <p:tav tm="100000">
                                          <p:val>
                                            <p:strVal val="#ppt_y"/>
                                          </p:val>
                                        </p:tav>
                                      </p:tavLst>
                                    </p:anim>
                                    <p:animEffect transition="in" filter="wipe(up)">
                                      <p:cBhvr>
                                        <p:cTn id="26" dur="500"/>
                                        <p:tgtEl>
                                          <p:spTgt spid="29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93"/>
                                        </p:tgtEl>
                                        <p:attrNameLst>
                                          <p:attrName>style.visibility</p:attrName>
                                        </p:attrNameLst>
                                      </p:cBhvr>
                                      <p:to>
                                        <p:strVal val="visible"/>
                                      </p:to>
                                    </p:set>
                                    <p:anim calcmode="lin" valueType="num">
                                      <p:cBhvr additive="base">
                                        <p:cTn id="31" dur="500"/>
                                        <p:tgtEl>
                                          <p:spTgt spid="293"/>
                                        </p:tgtEl>
                                        <p:attrNameLst>
                                          <p:attrName>ppt_y</p:attrName>
                                        </p:attrNameLst>
                                      </p:cBhvr>
                                      <p:tavLst>
                                        <p:tav tm="0">
                                          <p:val>
                                            <p:strVal val="#ppt_y+#ppt_h*1.125000"/>
                                          </p:val>
                                        </p:tav>
                                        <p:tav tm="100000">
                                          <p:val>
                                            <p:strVal val="#ppt_y"/>
                                          </p:val>
                                        </p:tav>
                                      </p:tavLst>
                                    </p:anim>
                                    <p:animEffect transition="in" filter="wipe(up)">
                                      <p:cBhvr>
                                        <p:cTn id="32"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p:bldP spid="290" grpId="1"/>
      <p:bldP spid="291" grpId="0"/>
      <p:bldP spid="291" grpId="1"/>
      <p:bldP spid="292" grpId="0"/>
      <p:bldP spid="292" grpId="1"/>
      <p:bldP spid="293" grpId="0"/>
      <p:bldP spid="293"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97"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98" name="矩形"/>
          <p:cNvSpPr/>
          <p:nvPr/>
        </p:nvSpPr>
        <p:spPr>
          <a:xfrm>
            <a:off x="1427480" y="997585"/>
            <a:ext cx="2012315"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３．税前扣除项目</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99" name="矩形"/>
          <p:cNvSpPr/>
          <p:nvPr/>
        </p:nvSpPr>
        <p:spPr>
          <a:xfrm>
            <a:off x="1427480" y="1504315"/>
            <a:ext cx="1355089" cy="3683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（1）税金。</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300" name="表格"/>
          <p:cNvGraphicFramePr>
            <a:graphicFrameLocks noGrp="1"/>
          </p:cNvGraphicFramePr>
          <p:nvPr>
            <p:custDataLst>
              <p:tags r:id="rId2"/>
            </p:custDataLst>
          </p:nvPr>
        </p:nvGraphicFramePr>
        <p:xfrm>
          <a:off x="1424940" y="1943735"/>
          <a:ext cx="8675318" cy="1334135"/>
        </p:xfrm>
        <a:graphic>
          <a:graphicData uri="http://schemas.openxmlformats.org/drawingml/2006/table">
            <a:tbl>
              <a:tblPr bandRow="1">
                <a:noFill/>
              </a:tblPr>
              <a:tblGrid>
                <a:gridCol w="6176619"/>
                <a:gridCol w="2498699"/>
              </a:tblGrid>
              <a:tr h="411480">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可以扣除的税金</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不得扣除的税金</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922655">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消费税、资源税、土地增值税、关税、城市维护建设税、教育费附加、房产税、车船税、城镇土地使用税、印花税等</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增值税、企业所得税</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grpSp>
        <p:nvGrpSpPr>
          <p:cNvPr id="2" name="组合 1"/>
          <p:cNvGrpSpPr/>
          <p:nvPr/>
        </p:nvGrpSpPr>
        <p:grpSpPr>
          <a:xfrm>
            <a:off x="1427480" y="3507740"/>
            <a:ext cx="5541010" cy="529590"/>
            <a:chOff x="2248" y="5468"/>
            <a:chExt cx="8726" cy="834"/>
          </a:xfrm>
        </p:grpSpPr>
        <p:sp>
          <p:nvSpPr>
            <p:cNvPr id="301" name="矩形"/>
            <p:cNvSpPr/>
            <p:nvPr/>
          </p:nvSpPr>
          <p:spPr>
            <a:xfrm>
              <a:off x="2449" y="5468"/>
              <a:ext cx="8352"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辨析可以扣除与不得扣除的税金</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302" name="剪去对角的矩形"/>
            <p:cNvSpPr/>
            <p:nvPr/>
          </p:nvSpPr>
          <p:spPr>
            <a:xfrm>
              <a:off x="2248" y="5474"/>
              <a:ext cx="8727" cy="828"/>
            </a:xfrm>
            <a:prstGeom prst="snip2DiagRect">
              <a:avLst>
                <a:gd name="adj1" fmla="val 0"/>
                <a:gd name="adj2" fmla="val 15722"/>
              </a:avLst>
            </a:prstGeom>
            <a:noFill/>
            <a:ln w="25400" cap="flat" cmpd="sng">
              <a:solidFill>
                <a:srgbClr val="4BACC6"/>
              </a:solidFill>
              <a:prstDash val="solid"/>
              <a:round/>
            </a:ln>
          </p:spPr>
          <p:txBody>
            <a:bodyPr rtlCol="0" anchor="ctr"/>
            <a:lstStyle/>
            <a:p>
              <a:pPr algn="ctr"/>
            </a:p>
          </p:txBody>
        </p:sp>
      </p:grpSp>
      <p:sp>
        <p:nvSpPr>
          <p:cNvPr id="303" name="矩形"/>
          <p:cNvSpPr/>
          <p:nvPr/>
        </p:nvSpPr>
        <p:spPr>
          <a:xfrm>
            <a:off x="1238250" y="4116070"/>
            <a:ext cx="8598535"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多选】根据企业所得税法律制度的规定，企业缴纳的下列税金中，准予在企业所得税税前扣除的有（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A．允许抵扣的增值税	B．消费税	C．土地增值税	D．印花税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04" name="矩形"/>
          <p:cNvSpPr/>
          <p:nvPr/>
        </p:nvSpPr>
        <p:spPr>
          <a:xfrm>
            <a:off x="1238250" y="5334000"/>
            <a:ext cx="8598535"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【解析】采用排除法，记住不得扣除的税金是“增值税”和“企业所得税”。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8"/>
                                        </p:tgtEl>
                                        <p:attrNameLst>
                                          <p:attrName>style.visibility</p:attrName>
                                        </p:attrNameLst>
                                      </p:cBhvr>
                                      <p:to>
                                        <p:strVal val="visible"/>
                                      </p:to>
                                    </p:set>
                                    <p:anim calcmode="lin" valueType="num">
                                      <p:cBhvr additive="base">
                                        <p:cTn id="7" dur="500"/>
                                        <p:tgtEl>
                                          <p:spTgt spid="298"/>
                                        </p:tgtEl>
                                        <p:attrNameLst>
                                          <p:attrName>ppt_y</p:attrName>
                                        </p:attrNameLst>
                                      </p:cBhvr>
                                      <p:tavLst>
                                        <p:tav tm="0">
                                          <p:val>
                                            <p:strVal val="#ppt_y+#ppt_h*1.125000"/>
                                          </p:val>
                                        </p:tav>
                                        <p:tav tm="100000">
                                          <p:val>
                                            <p:strVal val="#ppt_y"/>
                                          </p:val>
                                        </p:tav>
                                      </p:tavLst>
                                    </p:anim>
                                    <p:animEffect transition="in" filter="wipe(up)">
                                      <p:cBhvr>
                                        <p:cTn id="8" dur="500"/>
                                        <p:tgtEl>
                                          <p:spTgt spid="29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99"/>
                                        </p:tgtEl>
                                        <p:attrNameLst>
                                          <p:attrName>style.visibility</p:attrName>
                                        </p:attrNameLst>
                                      </p:cBhvr>
                                      <p:to>
                                        <p:strVal val="visible"/>
                                      </p:to>
                                    </p:set>
                                    <p:anim calcmode="lin" valueType="num">
                                      <p:cBhvr additive="base">
                                        <p:cTn id="13" dur="500"/>
                                        <p:tgtEl>
                                          <p:spTgt spid="299"/>
                                        </p:tgtEl>
                                        <p:attrNameLst>
                                          <p:attrName>ppt_y</p:attrName>
                                        </p:attrNameLst>
                                      </p:cBhvr>
                                      <p:tavLst>
                                        <p:tav tm="0">
                                          <p:val>
                                            <p:strVal val="#ppt_y+#ppt_h*1.125000"/>
                                          </p:val>
                                        </p:tav>
                                        <p:tav tm="100000">
                                          <p:val>
                                            <p:strVal val="#ppt_y"/>
                                          </p:val>
                                        </p:tav>
                                      </p:tavLst>
                                    </p:anim>
                                    <p:animEffect transition="in" filter="wipe(up)">
                                      <p:cBhvr>
                                        <p:cTn id="14" dur="500"/>
                                        <p:tgtEl>
                                          <p:spTgt spid="29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00"/>
                                        </p:tgtEl>
                                        <p:attrNameLst>
                                          <p:attrName>style.visibility</p:attrName>
                                        </p:attrNameLst>
                                      </p:cBhvr>
                                      <p:to>
                                        <p:strVal val="visible"/>
                                      </p:to>
                                    </p:set>
                                    <p:anim calcmode="lin" valueType="num">
                                      <p:cBhvr additive="base">
                                        <p:cTn id="19" dur="500"/>
                                        <p:tgtEl>
                                          <p:spTgt spid="300"/>
                                        </p:tgtEl>
                                        <p:attrNameLst>
                                          <p:attrName>ppt_y</p:attrName>
                                        </p:attrNameLst>
                                      </p:cBhvr>
                                      <p:tavLst>
                                        <p:tav tm="0">
                                          <p:val>
                                            <p:strVal val="#ppt_y+#ppt_h*1.125000"/>
                                          </p:val>
                                        </p:tav>
                                        <p:tav tm="100000">
                                          <p:val>
                                            <p:strVal val="#ppt_y"/>
                                          </p:val>
                                        </p:tav>
                                      </p:tavLst>
                                    </p:anim>
                                    <p:animEffect transition="in" filter="wipe(up)">
                                      <p:cBhvr>
                                        <p:cTn id="20" dur="500"/>
                                        <p:tgtEl>
                                          <p:spTgt spid="30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p:tgtEl>
                                          <p:spTgt spid="2"/>
                                        </p:tgtEl>
                                        <p:attrNameLst>
                                          <p:attrName>ppt_y</p:attrName>
                                        </p:attrNameLst>
                                      </p:cBhvr>
                                      <p:tavLst>
                                        <p:tav tm="0">
                                          <p:val>
                                            <p:strVal val="#ppt_y+#ppt_h*1.125000"/>
                                          </p:val>
                                        </p:tav>
                                        <p:tav tm="100000">
                                          <p:val>
                                            <p:strVal val="#ppt_y"/>
                                          </p:val>
                                        </p:tav>
                                      </p:tavLst>
                                    </p:anim>
                                    <p:animEffect transition="in" filter="wipe(up)">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03"/>
                                        </p:tgtEl>
                                        <p:attrNameLst>
                                          <p:attrName>style.visibility</p:attrName>
                                        </p:attrNameLst>
                                      </p:cBhvr>
                                      <p:to>
                                        <p:strVal val="visible"/>
                                      </p:to>
                                    </p:set>
                                    <p:anim calcmode="lin" valueType="num">
                                      <p:cBhvr additive="base">
                                        <p:cTn id="31" dur="500"/>
                                        <p:tgtEl>
                                          <p:spTgt spid="303"/>
                                        </p:tgtEl>
                                        <p:attrNameLst>
                                          <p:attrName>ppt_y</p:attrName>
                                        </p:attrNameLst>
                                      </p:cBhvr>
                                      <p:tavLst>
                                        <p:tav tm="0">
                                          <p:val>
                                            <p:strVal val="#ppt_y+#ppt_h*1.125000"/>
                                          </p:val>
                                        </p:tav>
                                        <p:tav tm="100000">
                                          <p:val>
                                            <p:strVal val="#ppt_y"/>
                                          </p:val>
                                        </p:tav>
                                      </p:tavLst>
                                    </p:anim>
                                    <p:animEffect transition="in" filter="wipe(up)">
                                      <p:cBhvr>
                                        <p:cTn id="32" dur="500"/>
                                        <p:tgtEl>
                                          <p:spTgt spid="30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04"/>
                                        </p:tgtEl>
                                        <p:attrNameLst>
                                          <p:attrName>style.visibility</p:attrName>
                                        </p:attrNameLst>
                                      </p:cBhvr>
                                      <p:to>
                                        <p:strVal val="visible"/>
                                      </p:to>
                                    </p:set>
                                    <p:anim calcmode="lin" valueType="num">
                                      <p:cBhvr additive="base">
                                        <p:cTn id="37" dur="500"/>
                                        <p:tgtEl>
                                          <p:spTgt spid="304"/>
                                        </p:tgtEl>
                                        <p:attrNameLst>
                                          <p:attrName>ppt_y</p:attrName>
                                        </p:attrNameLst>
                                      </p:cBhvr>
                                      <p:tavLst>
                                        <p:tav tm="0">
                                          <p:val>
                                            <p:strVal val="#ppt_y+#ppt_h*1.125000"/>
                                          </p:val>
                                        </p:tav>
                                        <p:tav tm="100000">
                                          <p:val>
                                            <p:strVal val="#ppt_y"/>
                                          </p:val>
                                        </p:tav>
                                      </p:tavLst>
                                    </p:anim>
                                    <p:animEffect transition="in" filter="wipe(up)">
                                      <p:cBhvr>
                                        <p:cTn id="38"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p:bldP spid="298" grpId="1"/>
      <p:bldP spid="299" grpId="0"/>
      <p:bldP spid="299" grpId="1"/>
      <p:bldP spid="303" grpId="0"/>
      <p:bldP spid="303" grpId="1"/>
      <p:bldP spid="304" grpId="0"/>
      <p:bldP spid="304"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8"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09" name="矩形"/>
          <p:cNvSpPr/>
          <p:nvPr/>
        </p:nvSpPr>
        <p:spPr>
          <a:xfrm>
            <a:off x="1324610" y="1434465"/>
            <a:ext cx="5560695" cy="3683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（2）工资、薪金及“三项经费”、党组织工作经费。</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10" name="矩形"/>
          <p:cNvSpPr/>
          <p:nvPr/>
        </p:nvSpPr>
        <p:spPr>
          <a:xfrm>
            <a:off x="2863215" y="2083435"/>
            <a:ext cx="643001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工资、薪金及“三项经费”、党组织工作经费的税前扣除规定</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311" name="表格"/>
          <p:cNvGraphicFramePr>
            <a:graphicFrameLocks noGrp="1"/>
          </p:cNvGraphicFramePr>
          <p:nvPr>
            <p:custDataLst>
              <p:tags r:id="rId2"/>
            </p:custDataLst>
          </p:nvPr>
        </p:nvGraphicFramePr>
        <p:xfrm>
          <a:off x="1306830" y="2618740"/>
          <a:ext cx="9703344" cy="3481704"/>
        </p:xfrm>
        <a:graphic>
          <a:graphicData uri="http://schemas.openxmlformats.org/drawingml/2006/table">
            <a:tbl>
              <a:tblPr bandRow="1">
                <a:noFill/>
              </a:tblPr>
              <a:tblGrid>
                <a:gridCol w="1583664"/>
                <a:gridCol w="1686534"/>
                <a:gridCol w="3629647"/>
                <a:gridCol w="2803499"/>
              </a:tblGrid>
              <a:tr h="549912">
                <a:tc gridSpan="2">
                  <a:txBody>
                    <a:bodyPr/>
                    <a:lstStyle/>
                    <a:p>
                      <a:pPr marL="0" indent="0" algn="ctr">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扣除标准</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超过标准部分的处理</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56567">
                <a:tc gridSpan="2">
                  <a:txBody>
                    <a:bodyPr/>
                    <a:lstStyle/>
                    <a:p>
                      <a:pPr marL="0" indent="0" algn="ctr">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工资、薪金支出</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合理的，准予扣除</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49912">
                <a:tc rowSpan="3">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“三项经费”</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职工福利费</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不超过“工资薪金总额×14%”</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不得结转以后年度扣除</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49912">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工会经费</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不超过“工资薪金总额×2%”</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不得结转以后年度扣除</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825489">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职工教育经费</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不超过“工资薪金总额×8%”</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超过部分，准予在以后纳税年度结转扣除</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49912">
                <a:tc gridSpan="2">
                  <a:txBody>
                    <a:bodyPr/>
                    <a:lstStyle/>
                    <a:p>
                      <a:pPr marL="0" indent="0" algn="ctr">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党组织工作经费</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不超过“工资薪金总额×1%”</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不得结转以后年度扣除</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9"/>
                                        </p:tgtEl>
                                        <p:attrNameLst>
                                          <p:attrName>style.visibility</p:attrName>
                                        </p:attrNameLst>
                                      </p:cBhvr>
                                      <p:to>
                                        <p:strVal val="visible"/>
                                      </p:to>
                                    </p:set>
                                    <p:anim calcmode="lin" valueType="num">
                                      <p:cBhvr additive="base">
                                        <p:cTn id="7" dur="500"/>
                                        <p:tgtEl>
                                          <p:spTgt spid="309"/>
                                        </p:tgtEl>
                                        <p:attrNameLst>
                                          <p:attrName>ppt_y</p:attrName>
                                        </p:attrNameLst>
                                      </p:cBhvr>
                                      <p:tavLst>
                                        <p:tav tm="0">
                                          <p:val>
                                            <p:strVal val="#ppt_y+#ppt_h*1.125000"/>
                                          </p:val>
                                        </p:tav>
                                        <p:tav tm="100000">
                                          <p:val>
                                            <p:strVal val="#ppt_y"/>
                                          </p:val>
                                        </p:tav>
                                      </p:tavLst>
                                    </p:anim>
                                    <p:animEffect transition="in" filter="wipe(up)">
                                      <p:cBhvr>
                                        <p:cTn id="8" dur="500"/>
                                        <p:tgtEl>
                                          <p:spTgt spid="30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10"/>
                                        </p:tgtEl>
                                        <p:attrNameLst>
                                          <p:attrName>style.visibility</p:attrName>
                                        </p:attrNameLst>
                                      </p:cBhvr>
                                      <p:to>
                                        <p:strVal val="visible"/>
                                      </p:to>
                                    </p:set>
                                    <p:anim calcmode="lin" valueType="num">
                                      <p:cBhvr additive="base">
                                        <p:cTn id="13" dur="500"/>
                                        <p:tgtEl>
                                          <p:spTgt spid="310"/>
                                        </p:tgtEl>
                                        <p:attrNameLst>
                                          <p:attrName>ppt_y</p:attrName>
                                        </p:attrNameLst>
                                      </p:cBhvr>
                                      <p:tavLst>
                                        <p:tav tm="0">
                                          <p:val>
                                            <p:strVal val="#ppt_y+#ppt_h*1.125000"/>
                                          </p:val>
                                        </p:tav>
                                        <p:tav tm="100000">
                                          <p:val>
                                            <p:strVal val="#ppt_y"/>
                                          </p:val>
                                        </p:tav>
                                      </p:tavLst>
                                    </p:anim>
                                    <p:animEffect transition="in" filter="wipe(up)">
                                      <p:cBhvr>
                                        <p:cTn id="14" dur="500"/>
                                        <p:tgtEl>
                                          <p:spTgt spid="3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11"/>
                                        </p:tgtEl>
                                        <p:attrNameLst>
                                          <p:attrName>style.visibility</p:attrName>
                                        </p:attrNameLst>
                                      </p:cBhvr>
                                      <p:to>
                                        <p:strVal val="visible"/>
                                      </p:to>
                                    </p:set>
                                    <p:anim calcmode="lin" valueType="num">
                                      <p:cBhvr additive="base">
                                        <p:cTn id="19" dur="500"/>
                                        <p:tgtEl>
                                          <p:spTgt spid="311"/>
                                        </p:tgtEl>
                                        <p:attrNameLst>
                                          <p:attrName>ppt_y</p:attrName>
                                        </p:attrNameLst>
                                      </p:cBhvr>
                                      <p:tavLst>
                                        <p:tav tm="0">
                                          <p:val>
                                            <p:strVal val="#ppt_y+#ppt_h*1.125000"/>
                                          </p:val>
                                        </p:tav>
                                        <p:tav tm="100000">
                                          <p:val>
                                            <p:strVal val="#ppt_y"/>
                                          </p:val>
                                        </p:tav>
                                      </p:tavLst>
                                    </p:anim>
                                    <p:animEffect transition="in" filter="wipe(up)">
                                      <p:cBhvr>
                                        <p:cTn id="20"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p:bldP spid="309" grpId="1"/>
      <p:bldP spid="310" grpId="0"/>
      <p:bldP spid="310" grpId="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15"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845820" y="1123950"/>
            <a:ext cx="5365750" cy="529590"/>
            <a:chOff x="1332" y="1770"/>
            <a:chExt cx="8450" cy="834"/>
          </a:xfrm>
        </p:grpSpPr>
        <p:sp>
          <p:nvSpPr>
            <p:cNvPr id="316" name="矩形"/>
            <p:cNvSpPr/>
            <p:nvPr/>
          </p:nvSpPr>
          <p:spPr>
            <a:xfrm>
              <a:off x="1533" y="1770"/>
              <a:ext cx="8080"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“三项经费”扣除规定的运用</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317" name="剪去对角的矩形"/>
            <p:cNvSpPr/>
            <p:nvPr/>
          </p:nvSpPr>
          <p:spPr>
            <a:xfrm>
              <a:off x="1332" y="1776"/>
              <a:ext cx="8451" cy="828"/>
            </a:xfrm>
            <a:prstGeom prst="snip2DiagRect">
              <a:avLst>
                <a:gd name="adj1" fmla="val 0"/>
                <a:gd name="adj2" fmla="val 16685"/>
              </a:avLst>
            </a:prstGeom>
            <a:noFill/>
            <a:ln w="25400" cap="flat" cmpd="sng">
              <a:solidFill>
                <a:srgbClr val="4BACC6"/>
              </a:solidFill>
              <a:prstDash val="solid"/>
              <a:round/>
            </a:ln>
          </p:spPr>
          <p:txBody>
            <a:bodyPr rtlCol="0" anchor="ctr"/>
            <a:lstStyle/>
            <a:p>
              <a:pPr algn="ctr"/>
            </a:p>
          </p:txBody>
        </p:sp>
      </p:grpSp>
      <p:sp>
        <p:nvSpPr>
          <p:cNvPr id="318" name="矩形"/>
          <p:cNvSpPr/>
          <p:nvPr/>
        </p:nvSpPr>
        <p:spPr>
          <a:xfrm>
            <a:off x="634999" y="1640205"/>
            <a:ext cx="10954386" cy="25844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公司2019年度发生合理的工资薪金支出1 000万元，发生职工福利费支出150万元，拨缴工会经费21万元，发生职工教育经费支出75万元。上年度结转未扣除的职工教育经费支出13万元。已知企业发生的职工福利费支出、拨缴的工会经费、发生的职工教育经费支出分别在不超过工资薪金总额14%、2%、8%的部分，准予扣除。在计算甲公司2019年度企业所得税应纳税所得额时，准予扣除的职工福利费支出、工会经费和职工教育经费支出合计金额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A．235万元		B．259万元		 C．240万元		D．250万元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19" name="矩形"/>
          <p:cNvSpPr/>
          <p:nvPr/>
        </p:nvSpPr>
        <p:spPr>
          <a:xfrm>
            <a:off x="634999" y="4091305"/>
            <a:ext cx="10974705" cy="2491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【解析】① 职工福利费扣除限额=1 000×14%=140万元，实际发生额150万元超过了扣除限额，只能按限额140万元扣除；② 工会经费扣除限额=1 000×2%=20万元，实际发生额21万元超过了扣除限额，只能按限额20万元扣除；③ 职工教育经费扣除限额=1 000×8%=80万元，待扣除金额=本年实际发生额75万元+上年度结转13万元=88万元，超过扣除限额，按限额80万元扣除；④ 准予扣除的职工福利费支出、工会经费和职工教育经费支出合计金额=140+20+80=240万元。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18"/>
                                        </p:tgtEl>
                                        <p:attrNameLst>
                                          <p:attrName>style.visibility</p:attrName>
                                        </p:attrNameLst>
                                      </p:cBhvr>
                                      <p:to>
                                        <p:strVal val="visible"/>
                                      </p:to>
                                    </p:set>
                                    <p:anim calcmode="lin" valueType="num">
                                      <p:cBhvr additive="base">
                                        <p:cTn id="13" dur="500"/>
                                        <p:tgtEl>
                                          <p:spTgt spid="318"/>
                                        </p:tgtEl>
                                        <p:attrNameLst>
                                          <p:attrName>ppt_y</p:attrName>
                                        </p:attrNameLst>
                                      </p:cBhvr>
                                      <p:tavLst>
                                        <p:tav tm="0">
                                          <p:val>
                                            <p:strVal val="#ppt_y+#ppt_h*1.125000"/>
                                          </p:val>
                                        </p:tav>
                                        <p:tav tm="100000">
                                          <p:val>
                                            <p:strVal val="#ppt_y"/>
                                          </p:val>
                                        </p:tav>
                                      </p:tavLst>
                                    </p:anim>
                                    <p:animEffect transition="in" filter="wipe(up)">
                                      <p:cBhvr>
                                        <p:cTn id="14" dur="500"/>
                                        <p:tgtEl>
                                          <p:spTgt spid="31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19"/>
                                        </p:tgtEl>
                                        <p:attrNameLst>
                                          <p:attrName>style.visibility</p:attrName>
                                        </p:attrNameLst>
                                      </p:cBhvr>
                                      <p:to>
                                        <p:strVal val="visible"/>
                                      </p:to>
                                    </p:set>
                                    <p:anim calcmode="lin" valueType="num">
                                      <p:cBhvr additive="base">
                                        <p:cTn id="19" dur="500"/>
                                        <p:tgtEl>
                                          <p:spTgt spid="319"/>
                                        </p:tgtEl>
                                        <p:attrNameLst>
                                          <p:attrName>ppt_y</p:attrName>
                                        </p:attrNameLst>
                                      </p:cBhvr>
                                      <p:tavLst>
                                        <p:tav tm="0">
                                          <p:val>
                                            <p:strVal val="#ppt_y+#ppt_h*1.125000"/>
                                          </p:val>
                                        </p:tav>
                                        <p:tav tm="100000">
                                          <p:val>
                                            <p:strVal val="#ppt_y"/>
                                          </p:val>
                                        </p:tav>
                                      </p:tavLst>
                                    </p:anim>
                                    <p:animEffect transition="in" filter="wipe(up)">
                                      <p:cBhvr>
                                        <p:cTn id="20" dur="5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p:bldP spid="318" grpId="1"/>
      <p:bldP spid="319" grpId="0"/>
      <p:bldP spid="319" grpId="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23" name="矩形"/>
          <p:cNvSpPr/>
          <p:nvPr/>
        </p:nvSpPr>
        <p:spPr>
          <a:xfrm>
            <a:off x="142506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24" name="矩形"/>
          <p:cNvSpPr/>
          <p:nvPr/>
        </p:nvSpPr>
        <p:spPr>
          <a:xfrm>
            <a:off x="1452244" y="1439545"/>
            <a:ext cx="1653538" cy="3683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（3）保险费。</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25" name="矩形"/>
          <p:cNvSpPr/>
          <p:nvPr/>
        </p:nvSpPr>
        <p:spPr>
          <a:xfrm>
            <a:off x="4799330" y="1807845"/>
            <a:ext cx="2539998" cy="35813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保险费的税前扣除规定</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326" name="表格"/>
          <p:cNvGraphicFramePr>
            <a:graphicFrameLocks noGrp="1"/>
          </p:cNvGraphicFramePr>
          <p:nvPr>
            <p:custDataLst>
              <p:tags r:id="rId2"/>
            </p:custDataLst>
          </p:nvPr>
        </p:nvGraphicFramePr>
        <p:xfrm>
          <a:off x="890904" y="2296795"/>
          <a:ext cx="10483177" cy="3096894"/>
        </p:xfrm>
        <a:graphic>
          <a:graphicData uri="http://schemas.openxmlformats.org/drawingml/2006/table">
            <a:tbl>
              <a:tblPr bandRow="1">
                <a:noFill/>
              </a:tblPr>
              <a:tblGrid>
                <a:gridCol w="1553184"/>
                <a:gridCol w="8929993"/>
              </a:tblGrid>
              <a:tr h="411479">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扣除类型</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645919">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全额扣除</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① 企业为职工缴纳的“四险一金”（基本养老保险费、基本医疗保险费、失业保险费、工伤保险费和住房公积金）② 职工因公出差乘坐交通工具发生的人身意外保险费③ 为特殊工种职工支付的人身安全保险费④ 企业参加财产保险，按规定缴纳的保险费⑤ 企业参加雇主责任险、公众责任险等责任保险，按规定缴纳的保险费</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628014">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限额扣除</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① 补充养老保险费：不超过工资总额的5%② 补充医疗保险费：不超过工资总额的5%</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11479">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不得扣除</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企业为投资者或职工支付的商业保险费</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4"/>
                                        </p:tgtEl>
                                        <p:attrNameLst>
                                          <p:attrName>style.visibility</p:attrName>
                                        </p:attrNameLst>
                                      </p:cBhvr>
                                      <p:to>
                                        <p:strVal val="visible"/>
                                      </p:to>
                                    </p:set>
                                    <p:anim calcmode="lin" valueType="num">
                                      <p:cBhvr additive="base">
                                        <p:cTn id="7" dur="500"/>
                                        <p:tgtEl>
                                          <p:spTgt spid="324"/>
                                        </p:tgtEl>
                                        <p:attrNameLst>
                                          <p:attrName>ppt_y</p:attrName>
                                        </p:attrNameLst>
                                      </p:cBhvr>
                                      <p:tavLst>
                                        <p:tav tm="0">
                                          <p:val>
                                            <p:strVal val="#ppt_y+#ppt_h*1.125000"/>
                                          </p:val>
                                        </p:tav>
                                        <p:tav tm="100000">
                                          <p:val>
                                            <p:strVal val="#ppt_y"/>
                                          </p:val>
                                        </p:tav>
                                      </p:tavLst>
                                    </p:anim>
                                    <p:animEffect transition="in" filter="wipe(up)">
                                      <p:cBhvr>
                                        <p:cTn id="8" dur="500"/>
                                        <p:tgtEl>
                                          <p:spTgt spid="32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25"/>
                                        </p:tgtEl>
                                        <p:attrNameLst>
                                          <p:attrName>style.visibility</p:attrName>
                                        </p:attrNameLst>
                                      </p:cBhvr>
                                      <p:to>
                                        <p:strVal val="visible"/>
                                      </p:to>
                                    </p:set>
                                    <p:anim calcmode="lin" valueType="num">
                                      <p:cBhvr additive="base">
                                        <p:cTn id="13" dur="500"/>
                                        <p:tgtEl>
                                          <p:spTgt spid="325"/>
                                        </p:tgtEl>
                                        <p:attrNameLst>
                                          <p:attrName>ppt_y</p:attrName>
                                        </p:attrNameLst>
                                      </p:cBhvr>
                                      <p:tavLst>
                                        <p:tav tm="0">
                                          <p:val>
                                            <p:strVal val="#ppt_y+#ppt_h*1.125000"/>
                                          </p:val>
                                        </p:tav>
                                        <p:tav tm="100000">
                                          <p:val>
                                            <p:strVal val="#ppt_y"/>
                                          </p:val>
                                        </p:tav>
                                      </p:tavLst>
                                    </p:anim>
                                    <p:animEffect transition="in" filter="wipe(up)">
                                      <p:cBhvr>
                                        <p:cTn id="14" dur="500"/>
                                        <p:tgtEl>
                                          <p:spTgt spid="32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326"/>
                                        </p:tgtEl>
                                        <p:attrNameLst>
                                          <p:attrName>style.visibility</p:attrName>
                                        </p:attrNameLst>
                                      </p:cBhvr>
                                      <p:to>
                                        <p:strVal val="visible"/>
                                      </p:to>
                                    </p:set>
                                    <p:animEffect transition="in" filter="strips(downLeft)">
                                      <p:cBhvr>
                                        <p:cTn id="19"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4" grpId="1"/>
      <p:bldP spid="325" grpId="0"/>
      <p:bldP spid="325"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30"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068070" y="1399540"/>
            <a:ext cx="6125210" cy="529590"/>
            <a:chOff x="1682" y="2064"/>
            <a:chExt cx="9646" cy="834"/>
          </a:xfrm>
        </p:grpSpPr>
        <p:sp>
          <p:nvSpPr>
            <p:cNvPr id="331" name="矩形"/>
            <p:cNvSpPr/>
            <p:nvPr/>
          </p:nvSpPr>
          <p:spPr>
            <a:xfrm>
              <a:off x="1883" y="2064"/>
              <a:ext cx="9177"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判断各类保险费是否可以在税前扣除</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332" name="剪去对角的矩形"/>
            <p:cNvSpPr/>
            <p:nvPr/>
          </p:nvSpPr>
          <p:spPr>
            <a:xfrm>
              <a:off x="1682" y="2070"/>
              <a:ext cx="9647" cy="828"/>
            </a:xfrm>
            <a:prstGeom prst="snip2DiagRect">
              <a:avLst>
                <a:gd name="adj1" fmla="val 0"/>
                <a:gd name="adj2" fmla="val 16810"/>
              </a:avLst>
            </a:prstGeom>
            <a:noFill/>
            <a:ln w="25400" cap="flat" cmpd="sng">
              <a:solidFill>
                <a:srgbClr val="4BACC6"/>
              </a:solidFill>
              <a:prstDash val="solid"/>
              <a:round/>
            </a:ln>
          </p:spPr>
          <p:txBody>
            <a:bodyPr rtlCol="0" anchor="ctr"/>
            <a:lstStyle/>
            <a:p>
              <a:pPr algn="ctr"/>
            </a:p>
          </p:txBody>
        </p:sp>
      </p:grpSp>
      <p:sp>
        <p:nvSpPr>
          <p:cNvPr id="333" name="矩形"/>
          <p:cNvSpPr/>
          <p:nvPr/>
        </p:nvSpPr>
        <p:spPr>
          <a:xfrm>
            <a:off x="829310" y="2080260"/>
            <a:ext cx="10489565"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多选】根据企业所得税法律制度的规定，企业依照国务院有关主管部门或省级人民政府规定范围和标准为职工缴纳的下列费用中，在计算企业所得税应纳税所得额时准予扣除的有（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基本医疗保险费</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B.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基本养老保险费</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C.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工伤保险费</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D.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住房公积金</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34" name="矩形"/>
          <p:cNvSpPr/>
          <p:nvPr/>
        </p:nvSpPr>
        <p:spPr>
          <a:xfrm>
            <a:off x="829310" y="3462655"/>
            <a:ext cx="177165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35" name="矩形"/>
          <p:cNvSpPr/>
          <p:nvPr/>
        </p:nvSpPr>
        <p:spPr>
          <a:xfrm>
            <a:off x="829310" y="3966845"/>
            <a:ext cx="10192385"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判断】企业职工因公出差乘坐交通工具发生的人身意外保险费支出，准予企业在计算企业所得税应纳税所得额时扣除。				</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36" name="矩形"/>
          <p:cNvSpPr/>
          <p:nvPr/>
        </p:nvSpPr>
        <p:spPr>
          <a:xfrm>
            <a:off x="829310" y="4885055"/>
            <a:ext cx="136461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33"/>
                                        </p:tgtEl>
                                        <p:attrNameLst>
                                          <p:attrName>style.visibility</p:attrName>
                                        </p:attrNameLst>
                                      </p:cBhvr>
                                      <p:to>
                                        <p:strVal val="visible"/>
                                      </p:to>
                                    </p:set>
                                    <p:anim calcmode="lin" valueType="num">
                                      <p:cBhvr additive="base">
                                        <p:cTn id="13" dur="500"/>
                                        <p:tgtEl>
                                          <p:spTgt spid="333"/>
                                        </p:tgtEl>
                                        <p:attrNameLst>
                                          <p:attrName>ppt_y</p:attrName>
                                        </p:attrNameLst>
                                      </p:cBhvr>
                                      <p:tavLst>
                                        <p:tav tm="0">
                                          <p:val>
                                            <p:strVal val="#ppt_y+#ppt_h*1.125000"/>
                                          </p:val>
                                        </p:tav>
                                        <p:tav tm="100000">
                                          <p:val>
                                            <p:strVal val="#ppt_y"/>
                                          </p:val>
                                        </p:tav>
                                      </p:tavLst>
                                    </p:anim>
                                    <p:animEffect transition="in" filter="wipe(up)">
                                      <p:cBhvr>
                                        <p:cTn id="14" dur="500"/>
                                        <p:tgtEl>
                                          <p:spTgt spid="33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34"/>
                                        </p:tgtEl>
                                        <p:attrNameLst>
                                          <p:attrName>style.visibility</p:attrName>
                                        </p:attrNameLst>
                                      </p:cBhvr>
                                      <p:to>
                                        <p:strVal val="visible"/>
                                      </p:to>
                                    </p:set>
                                    <p:anim calcmode="lin" valueType="num">
                                      <p:cBhvr additive="base">
                                        <p:cTn id="19" dur="500"/>
                                        <p:tgtEl>
                                          <p:spTgt spid="334"/>
                                        </p:tgtEl>
                                        <p:attrNameLst>
                                          <p:attrName>ppt_y</p:attrName>
                                        </p:attrNameLst>
                                      </p:cBhvr>
                                      <p:tavLst>
                                        <p:tav tm="0">
                                          <p:val>
                                            <p:strVal val="#ppt_y+#ppt_h*1.125000"/>
                                          </p:val>
                                        </p:tav>
                                        <p:tav tm="100000">
                                          <p:val>
                                            <p:strVal val="#ppt_y"/>
                                          </p:val>
                                        </p:tav>
                                      </p:tavLst>
                                    </p:anim>
                                    <p:animEffect transition="in" filter="wipe(up)">
                                      <p:cBhvr>
                                        <p:cTn id="20" dur="500"/>
                                        <p:tgtEl>
                                          <p:spTgt spid="33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35"/>
                                        </p:tgtEl>
                                        <p:attrNameLst>
                                          <p:attrName>style.visibility</p:attrName>
                                        </p:attrNameLst>
                                      </p:cBhvr>
                                      <p:to>
                                        <p:strVal val="visible"/>
                                      </p:to>
                                    </p:set>
                                    <p:anim calcmode="lin" valueType="num">
                                      <p:cBhvr additive="base">
                                        <p:cTn id="25" dur="500"/>
                                        <p:tgtEl>
                                          <p:spTgt spid="335"/>
                                        </p:tgtEl>
                                        <p:attrNameLst>
                                          <p:attrName>ppt_y</p:attrName>
                                        </p:attrNameLst>
                                      </p:cBhvr>
                                      <p:tavLst>
                                        <p:tav tm="0">
                                          <p:val>
                                            <p:strVal val="#ppt_y+#ppt_h*1.125000"/>
                                          </p:val>
                                        </p:tav>
                                        <p:tav tm="100000">
                                          <p:val>
                                            <p:strVal val="#ppt_y"/>
                                          </p:val>
                                        </p:tav>
                                      </p:tavLst>
                                    </p:anim>
                                    <p:animEffect transition="in" filter="wipe(up)">
                                      <p:cBhvr>
                                        <p:cTn id="26" dur="500"/>
                                        <p:tgtEl>
                                          <p:spTgt spid="33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36"/>
                                        </p:tgtEl>
                                        <p:attrNameLst>
                                          <p:attrName>style.visibility</p:attrName>
                                        </p:attrNameLst>
                                      </p:cBhvr>
                                      <p:to>
                                        <p:strVal val="visible"/>
                                      </p:to>
                                    </p:set>
                                    <p:anim calcmode="lin" valueType="num">
                                      <p:cBhvr additive="base">
                                        <p:cTn id="31" dur="500"/>
                                        <p:tgtEl>
                                          <p:spTgt spid="336"/>
                                        </p:tgtEl>
                                        <p:attrNameLst>
                                          <p:attrName>ppt_y</p:attrName>
                                        </p:attrNameLst>
                                      </p:cBhvr>
                                      <p:tavLst>
                                        <p:tav tm="0">
                                          <p:val>
                                            <p:strVal val="#ppt_y+#ppt_h*1.125000"/>
                                          </p:val>
                                        </p:tav>
                                        <p:tav tm="100000">
                                          <p:val>
                                            <p:strVal val="#ppt_y"/>
                                          </p:val>
                                        </p:tav>
                                      </p:tavLst>
                                    </p:anim>
                                    <p:animEffect transition="in" filter="wipe(up)">
                                      <p:cBhvr>
                                        <p:cTn id="32"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0"/>
      <p:bldP spid="333" grpId="1"/>
      <p:bldP spid="334" grpId="0"/>
      <p:bldP spid="334" grpId="1"/>
      <p:bldP spid="335" grpId="0"/>
      <p:bldP spid="335" grpId="1"/>
      <p:bldP spid="336" grpId="0"/>
      <p:bldP spid="336" grpId="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40"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41" name="矩形"/>
          <p:cNvSpPr/>
          <p:nvPr/>
        </p:nvSpPr>
        <p:spPr>
          <a:xfrm>
            <a:off x="1371600" y="1339850"/>
            <a:ext cx="1843405" cy="3683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（4）利息费用。</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42" name="矩形"/>
          <p:cNvSpPr/>
          <p:nvPr/>
        </p:nvSpPr>
        <p:spPr>
          <a:xfrm>
            <a:off x="4751705" y="1625600"/>
            <a:ext cx="2720339" cy="35813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利息费用的税前扣除规定</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343" name="表格"/>
          <p:cNvGraphicFramePr>
            <a:graphicFrameLocks noGrp="1"/>
          </p:cNvGraphicFramePr>
          <p:nvPr>
            <p:custDataLst>
              <p:tags r:id="rId2"/>
            </p:custDataLst>
          </p:nvPr>
        </p:nvGraphicFramePr>
        <p:xfrm>
          <a:off x="991234" y="2065020"/>
          <a:ext cx="10241281" cy="3902714"/>
        </p:xfrm>
        <a:graphic>
          <a:graphicData uri="http://schemas.openxmlformats.org/drawingml/2006/table">
            <a:tbl>
              <a:tblPr bandRow="1">
                <a:noFill/>
              </a:tblPr>
              <a:tblGrid>
                <a:gridCol w="1179830"/>
                <a:gridCol w="9061451"/>
              </a:tblGrid>
              <a:tr h="49784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扣除类型</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071251">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全额扣除</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① 非金融企业向金融企业借款的利息支出② 金融企业的各项存款利息支出③ 金融企业同业拆借利息支出④ 企业经批准发行债券的利息支出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36589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限额扣除</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不超过按照金融企业同期同类贷款利率计算的数额的部分可据实扣除，超过部分不许扣除：① 非金融企业向非金融企业借款的利息支出② 企业向除股东或其他与企业有关联关系的自然人以外的内部职工或其他人员（即没有关联关系的人员）借款的利息支出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967733">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不得扣除</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企业投资者在规定期限内未缴足其应缴资本额的，该企业对外借款所发生的利息，相当于投资者实缴资本额与在规定期限内应缴资本额的差额应计付的利息</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1"/>
                                        </p:tgtEl>
                                        <p:attrNameLst>
                                          <p:attrName>style.visibility</p:attrName>
                                        </p:attrNameLst>
                                      </p:cBhvr>
                                      <p:to>
                                        <p:strVal val="visible"/>
                                      </p:to>
                                    </p:set>
                                    <p:anim calcmode="lin" valueType="num">
                                      <p:cBhvr additive="base">
                                        <p:cTn id="7" dur="500"/>
                                        <p:tgtEl>
                                          <p:spTgt spid="341"/>
                                        </p:tgtEl>
                                        <p:attrNameLst>
                                          <p:attrName>ppt_y</p:attrName>
                                        </p:attrNameLst>
                                      </p:cBhvr>
                                      <p:tavLst>
                                        <p:tav tm="0">
                                          <p:val>
                                            <p:strVal val="#ppt_y+#ppt_h*1.125000"/>
                                          </p:val>
                                        </p:tav>
                                        <p:tav tm="100000">
                                          <p:val>
                                            <p:strVal val="#ppt_y"/>
                                          </p:val>
                                        </p:tav>
                                      </p:tavLst>
                                    </p:anim>
                                    <p:animEffect transition="in" filter="wipe(up)">
                                      <p:cBhvr>
                                        <p:cTn id="8" dur="500"/>
                                        <p:tgtEl>
                                          <p:spTgt spid="34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42"/>
                                        </p:tgtEl>
                                        <p:attrNameLst>
                                          <p:attrName>style.visibility</p:attrName>
                                        </p:attrNameLst>
                                      </p:cBhvr>
                                      <p:to>
                                        <p:strVal val="visible"/>
                                      </p:to>
                                    </p:set>
                                    <p:anim calcmode="lin" valueType="num">
                                      <p:cBhvr additive="base">
                                        <p:cTn id="13" dur="500"/>
                                        <p:tgtEl>
                                          <p:spTgt spid="342"/>
                                        </p:tgtEl>
                                        <p:attrNameLst>
                                          <p:attrName>ppt_y</p:attrName>
                                        </p:attrNameLst>
                                      </p:cBhvr>
                                      <p:tavLst>
                                        <p:tav tm="0">
                                          <p:val>
                                            <p:strVal val="#ppt_y+#ppt_h*1.125000"/>
                                          </p:val>
                                        </p:tav>
                                        <p:tav tm="100000">
                                          <p:val>
                                            <p:strVal val="#ppt_y"/>
                                          </p:val>
                                        </p:tav>
                                      </p:tavLst>
                                    </p:anim>
                                    <p:animEffect transition="in" filter="wipe(up)">
                                      <p:cBhvr>
                                        <p:cTn id="14" dur="500"/>
                                        <p:tgtEl>
                                          <p:spTgt spid="342"/>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43"/>
                                        </p:tgtEl>
                                        <p:attrNameLst>
                                          <p:attrName>style.visibility</p:attrName>
                                        </p:attrNameLst>
                                      </p:cBhvr>
                                      <p:to>
                                        <p:strVal val="visible"/>
                                      </p:to>
                                    </p:set>
                                    <p:animEffect transition="in" filter="checkerboard(across)">
                                      <p:cBhvr>
                                        <p:cTn id="19" dur="5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p:bldP spid="341" grpId="1"/>
      <p:bldP spid="342" grpId="0"/>
      <p:bldP spid="342" grpId="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47"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139190" y="1221740"/>
            <a:ext cx="4253230" cy="529590"/>
            <a:chOff x="1794" y="1924"/>
            <a:chExt cx="6698" cy="834"/>
          </a:xfrm>
        </p:grpSpPr>
        <p:sp>
          <p:nvSpPr>
            <p:cNvPr id="348" name="矩形"/>
            <p:cNvSpPr/>
            <p:nvPr/>
          </p:nvSpPr>
          <p:spPr>
            <a:xfrm>
              <a:off x="1995" y="1924"/>
              <a:ext cx="6469"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限额扣除利息的计算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349" name="剪去对角的矩形"/>
            <p:cNvSpPr/>
            <p:nvPr/>
          </p:nvSpPr>
          <p:spPr>
            <a:xfrm>
              <a:off x="1794" y="1930"/>
              <a:ext cx="6699" cy="828"/>
            </a:xfrm>
            <a:prstGeom prst="snip2DiagRect">
              <a:avLst>
                <a:gd name="adj1" fmla="val 0"/>
                <a:gd name="adj2" fmla="val 16685"/>
              </a:avLst>
            </a:prstGeom>
            <a:noFill/>
            <a:ln w="25400" cap="flat" cmpd="sng">
              <a:solidFill>
                <a:srgbClr val="4BACC6"/>
              </a:solidFill>
              <a:prstDash val="solid"/>
              <a:round/>
            </a:ln>
          </p:spPr>
          <p:txBody>
            <a:bodyPr rtlCol="0" anchor="ctr"/>
            <a:lstStyle/>
            <a:p>
              <a:pPr algn="ctr"/>
            </a:p>
          </p:txBody>
        </p:sp>
      </p:grpSp>
      <p:sp>
        <p:nvSpPr>
          <p:cNvPr id="350" name="矩形"/>
          <p:cNvSpPr/>
          <p:nvPr/>
        </p:nvSpPr>
        <p:spPr>
          <a:xfrm>
            <a:off x="914400" y="1814195"/>
            <a:ext cx="10402570" cy="2999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2019年8月甲公司向金融企业借入流动资金借款900万元，期限3个月，年利率为6%；向非关联企业乙公司借入同类借款1 800万元，期限3个月，年利率为12%，已知金融企业同期同类贷款年利率为6%。计算甲公司2019年度企业所得税应纳税所得额时准予扣除的利息费用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A．1 800×12%÷12×3=54万元		　　　　B．900×6%÷12×3=13.5万元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C．900×6%÷12×3+1 800×12%÷12×3=67.5万元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D．900×6%÷12×3+1800×6%÷12×3=40.5万元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51" name="矩形"/>
          <p:cNvSpPr/>
          <p:nvPr/>
        </p:nvSpPr>
        <p:spPr>
          <a:xfrm>
            <a:off x="914400" y="4733925"/>
            <a:ext cx="10373360"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【解析】① 向金融企业借款的利息支出，准予据实扣除；② 向非金融企业借款的利息支出，不超过按照金融企业同期同类贷款利率计算的数额的部分，准予据实扣除；超过部分不得扣除。准予扣除的利息费用=900×6%÷12×3+1 800×6%÷12×3=40.5万元。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50"/>
                                        </p:tgtEl>
                                        <p:attrNameLst>
                                          <p:attrName>style.visibility</p:attrName>
                                        </p:attrNameLst>
                                      </p:cBhvr>
                                      <p:to>
                                        <p:strVal val="visible"/>
                                      </p:to>
                                    </p:set>
                                    <p:anim calcmode="lin" valueType="num">
                                      <p:cBhvr additive="base">
                                        <p:cTn id="13" dur="500"/>
                                        <p:tgtEl>
                                          <p:spTgt spid="350"/>
                                        </p:tgtEl>
                                        <p:attrNameLst>
                                          <p:attrName>ppt_y</p:attrName>
                                        </p:attrNameLst>
                                      </p:cBhvr>
                                      <p:tavLst>
                                        <p:tav tm="0">
                                          <p:val>
                                            <p:strVal val="#ppt_y+#ppt_h*1.125000"/>
                                          </p:val>
                                        </p:tav>
                                        <p:tav tm="100000">
                                          <p:val>
                                            <p:strVal val="#ppt_y"/>
                                          </p:val>
                                        </p:tav>
                                      </p:tavLst>
                                    </p:anim>
                                    <p:animEffect transition="in" filter="wipe(up)">
                                      <p:cBhvr>
                                        <p:cTn id="14" dur="500"/>
                                        <p:tgtEl>
                                          <p:spTgt spid="35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51"/>
                                        </p:tgtEl>
                                        <p:attrNameLst>
                                          <p:attrName>style.visibility</p:attrName>
                                        </p:attrNameLst>
                                      </p:cBhvr>
                                      <p:to>
                                        <p:strVal val="visible"/>
                                      </p:to>
                                    </p:set>
                                    <p:anim calcmode="lin" valueType="num">
                                      <p:cBhvr additive="base">
                                        <p:cTn id="19" dur="500"/>
                                        <p:tgtEl>
                                          <p:spTgt spid="351"/>
                                        </p:tgtEl>
                                        <p:attrNameLst>
                                          <p:attrName>ppt_y</p:attrName>
                                        </p:attrNameLst>
                                      </p:cBhvr>
                                      <p:tavLst>
                                        <p:tav tm="0">
                                          <p:val>
                                            <p:strVal val="#ppt_y+#ppt_h*1.125000"/>
                                          </p:val>
                                        </p:tav>
                                        <p:tav tm="100000">
                                          <p:val>
                                            <p:strVal val="#ppt_y"/>
                                          </p:val>
                                        </p:tav>
                                      </p:tavLst>
                                    </p:anim>
                                    <p:animEffect transition="in" filter="wipe(up)">
                                      <p:cBhvr>
                                        <p:cTn id="20"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p:bldP spid="350" grpId="1"/>
      <p:bldP spid="351" grpId="0"/>
      <p:bldP spid="351" grpId="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55"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56" name="矩形"/>
          <p:cNvSpPr/>
          <p:nvPr/>
        </p:nvSpPr>
        <p:spPr>
          <a:xfrm>
            <a:off x="991870" y="1362075"/>
            <a:ext cx="1400810" cy="3683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（5）捐赠。</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57" name="矩形"/>
          <p:cNvSpPr/>
          <p:nvPr/>
        </p:nvSpPr>
        <p:spPr>
          <a:xfrm>
            <a:off x="1044575" y="1664335"/>
            <a:ext cx="10104120"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捐赠分为直接捐赠和公益性捐赠。直接捐赠是指企业直接对受赠人的捐赠；公益性捐赠是指企业通过公益性社会组织或县级以上（含县级）人民政府及其组成部门和直属机构，用于慈善活动、公益事业的捐赠。</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58" name="矩形"/>
          <p:cNvSpPr/>
          <p:nvPr/>
        </p:nvSpPr>
        <p:spPr>
          <a:xfrm>
            <a:off x="4952365" y="2966085"/>
            <a:ext cx="228726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捐赠的税前扣除规定</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359" name="表格"/>
          <p:cNvGraphicFramePr>
            <a:graphicFrameLocks noGrp="1"/>
          </p:cNvGraphicFramePr>
          <p:nvPr>
            <p:custDataLst>
              <p:tags r:id="rId2"/>
            </p:custDataLst>
          </p:nvPr>
        </p:nvGraphicFramePr>
        <p:xfrm>
          <a:off x="1044575" y="3566795"/>
          <a:ext cx="9941535" cy="2259325"/>
        </p:xfrm>
        <a:graphic>
          <a:graphicData uri="http://schemas.openxmlformats.org/drawingml/2006/table">
            <a:tbl>
              <a:tblPr bandRow="1">
                <a:noFill/>
              </a:tblPr>
              <a:tblGrid>
                <a:gridCol w="1473200"/>
                <a:gridCol w="8468335"/>
              </a:tblGrid>
              <a:tr h="451485">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捐赠类型</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扣除规定</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50854">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直接捐赠</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不得扣除</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356986">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公益性捐赠</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① 用于目标脱贫地区的扶贫捐赠支出，准予据实扣除② 其他公益性捐赠支出，在年度利润总额12%以内的部分，准予扣除；超过年度利润总额12%的部分，准予结转以后三年内在计算应纳税所得额时扣除</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56"/>
                                        </p:tgtEl>
                                        <p:attrNameLst>
                                          <p:attrName>style.visibility</p:attrName>
                                        </p:attrNameLst>
                                      </p:cBhvr>
                                      <p:to>
                                        <p:strVal val="visible"/>
                                      </p:to>
                                    </p:set>
                                    <p:anim calcmode="lin" valueType="num">
                                      <p:cBhvr additive="base">
                                        <p:cTn id="7" dur="500"/>
                                        <p:tgtEl>
                                          <p:spTgt spid="356"/>
                                        </p:tgtEl>
                                        <p:attrNameLst>
                                          <p:attrName>ppt_y</p:attrName>
                                        </p:attrNameLst>
                                      </p:cBhvr>
                                      <p:tavLst>
                                        <p:tav tm="0">
                                          <p:val>
                                            <p:strVal val="#ppt_y+#ppt_h*1.125000"/>
                                          </p:val>
                                        </p:tav>
                                        <p:tav tm="100000">
                                          <p:val>
                                            <p:strVal val="#ppt_y"/>
                                          </p:val>
                                        </p:tav>
                                      </p:tavLst>
                                    </p:anim>
                                    <p:animEffect transition="in" filter="wipe(up)">
                                      <p:cBhvr>
                                        <p:cTn id="8" dur="500"/>
                                        <p:tgtEl>
                                          <p:spTgt spid="35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57"/>
                                        </p:tgtEl>
                                        <p:attrNameLst>
                                          <p:attrName>style.visibility</p:attrName>
                                        </p:attrNameLst>
                                      </p:cBhvr>
                                      <p:to>
                                        <p:strVal val="visible"/>
                                      </p:to>
                                    </p:set>
                                    <p:anim calcmode="lin" valueType="num">
                                      <p:cBhvr additive="base">
                                        <p:cTn id="13" dur="500"/>
                                        <p:tgtEl>
                                          <p:spTgt spid="357"/>
                                        </p:tgtEl>
                                        <p:attrNameLst>
                                          <p:attrName>ppt_y</p:attrName>
                                        </p:attrNameLst>
                                      </p:cBhvr>
                                      <p:tavLst>
                                        <p:tav tm="0">
                                          <p:val>
                                            <p:strVal val="#ppt_y+#ppt_h*1.125000"/>
                                          </p:val>
                                        </p:tav>
                                        <p:tav tm="100000">
                                          <p:val>
                                            <p:strVal val="#ppt_y"/>
                                          </p:val>
                                        </p:tav>
                                      </p:tavLst>
                                    </p:anim>
                                    <p:animEffect transition="in" filter="wipe(up)">
                                      <p:cBhvr>
                                        <p:cTn id="14" dur="500"/>
                                        <p:tgtEl>
                                          <p:spTgt spid="35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58"/>
                                        </p:tgtEl>
                                        <p:attrNameLst>
                                          <p:attrName>style.visibility</p:attrName>
                                        </p:attrNameLst>
                                      </p:cBhvr>
                                      <p:to>
                                        <p:strVal val="visible"/>
                                      </p:to>
                                    </p:set>
                                    <p:anim calcmode="lin" valueType="num">
                                      <p:cBhvr additive="base">
                                        <p:cTn id="19" dur="500"/>
                                        <p:tgtEl>
                                          <p:spTgt spid="358"/>
                                        </p:tgtEl>
                                        <p:attrNameLst>
                                          <p:attrName>ppt_y</p:attrName>
                                        </p:attrNameLst>
                                      </p:cBhvr>
                                      <p:tavLst>
                                        <p:tav tm="0">
                                          <p:val>
                                            <p:strVal val="#ppt_y+#ppt_h*1.125000"/>
                                          </p:val>
                                        </p:tav>
                                        <p:tav tm="100000">
                                          <p:val>
                                            <p:strVal val="#ppt_y"/>
                                          </p:val>
                                        </p:tav>
                                      </p:tavLst>
                                    </p:anim>
                                    <p:animEffect transition="in" filter="wipe(up)">
                                      <p:cBhvr>
                                        <p:cTn id="20" dur="500"/>
                                        <p:tgtEl>
                                          <p:spTgt spid="35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359"/>
                                        </p:tgtEl>
                                        <p:attrNameLst>
                                          <p:attrName>style.visibility</p:attrName>
                                        </p:attrNameLst>
                                      </p:cBhvr>
                                      <p:to>
                                        <p:strVal val="visible"/>
                                      </p:to>
                                    </p:set>
                                    <p:animEffect transition="in" filter="strips(downLeft)">
                                      <p:cBhvr>
                                        <p:cTn id="25" dur="5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p:bldP spid="356" grpId="1"/>
      <p:bldP spid="357" grpId="0"/>
      <p:bldP spid="357" grpId="1"/>
      <p:bldP spid="358" grpId="0"/>
      <p:bldP spid="358" grpId="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63"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64" name="矩形"/>
          <p:cNvSpPr/>
          <p:nvPr/>
        </p:nvSpPr>
        <p:spPr>
          <a:xfrm>
            <a:off x="1471295" y="1257300"/>
            <a:ext cx="4641850" cy="52577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捐赠税前扣除金额的计算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365" name="剪去对角的矩形"/>
          <p:cNvSpPr/>
          <p:nvPr/>
        </p:nvSpPr>
        <p:spPr>
          <a:xfrm>
            <a:off x="1343660" y="1261110"/>
            <a:ext cx="4759325" cy="525778"/>
          </a:xfrm>
          <a:prstGeom prst="snip2DiagRect">
            <a:avLst>
              <a:gd name="adj1" fmla="val 0"/>
              <a:gd name="adj2" fmla="val 16805"/>
            </a:avLst>
          </a:prstGeom>
          <a:noFill/>
          <a:ln w="25400" cap="flat" cmpd="sng">
            <a:solidFill>
              <a:srgbClr val="4BACC6"/>
            </a:solidFill>
            <a:prstDash val="solid"/>
            <a:round/>
          </a:ln>
        </p:spPr>
        <p:txBody>
          <a:bodyPr rtlCol="0" anchor="ctr"/>
          <a:lstStyle/>
          <a:p>
            <a:pPr algn="ctr"/>
          </a:p>
        </p:txBody>
      </p:sp>
      <p:sp>
        <p:nvSpPr>
          <p:cNvPr id="366" name="矩形"/>
          <p:cNvSpPr/>
          <p:nvPr/>
        </p:nvSpPr>
        <p:spPr>
          <a:xfrm>
            <a:off x="1130299" y="1882775"/>
            <a:ext cx="9917430"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公司2015年度实现利润总额30万元，直接向受灾地区群众捐款6万元，通过公益性社会团体向灾区捐款4万元。已知公益性捐赠支出不超过年度利润总额的12%的部分，准予在计算应纳税所得额时扣除。甲公司在计算2015年度企业所得税应纳税所得额时，准予扣除的捐赠额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A．6万元	B．10万元　　　　　C．3.6万元	　　D．4万元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67" name="矩形"/>
          <p:cNvSpPr/>
          <p:nvPr/>
        </p:nvSpPr>
        <p:spPr>
          <a:xfrm>
            <a:off x="1130299" y="4022725"/>
            <a:ext cx="10097770"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【解析】① 直接向受灾地区群众捐款6万元属于直接捐赠，不得扣除；② 通过公益性社会团体向灾区捐款4万元属于限额扣除，扣除限额=30×12%=3.6万元，实际捐赠额4万元超过了限额，按限额3.6万元扣除。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4"/>
                                        </p:tgtEl>
                                        <p:attrNameLst>
                                          <p:attrName>style.visibility</p:attrName>
                                        </p:attrNameLst>
                                      </p:cBhvr>
                                      <p:to>
                                        <p:strVal val="visible"/>
                                      </p:to>
                                    </p:set>
                                    <p:anim calcmode="lin" valueType="num">
                                      <p:cBhvr additive="base">
                                        <p:cTn id="7" dur="500"/>
                                        <p:tgtEl>
                                          <p:spTgt spid="364"/>
                                        </p:tgtEl>
                                        <p:attrNameLst>
                                          <p:attrName>ppt_y</p:attrName>
                                        </p:attrNameLst>
                                      </p:cBhvr>
                                      <p:tavLst>
                                        <p:tav tm="0">
                                          <p:val>
                                            <p:strVal val="#ppt_y+#ppt_h*1.125000"/>
                                          </p:val>
                                        </p:tav>
                                        <p:tav tm="100000">
                                          <p:val>
                                            <p:strVal val="#ppt_y"/>
                                          </p:val>
                                        </p:tav>
                                      </p:tavLst>
                                    </p:anim>
                                    <p:animEffect transition="in" filter="wipe(up)">
                                      <p:cBhvr>
                                        <p:cTn id="8" dur="500"/>
                                        <p:tgtEl>
                                          <p:spTgt spid="36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65"/>
                                        </p:tgtEl>
                                        <p:attrNameLst>
                                          <p:attrName>style.visibility</p:attrName>
                                        </p:attrNameLst>
                                      </p:cBhvr>
                                      <p:to>
                                        <p:strVal val="visible"/>
                                      </p:to>
                                    </p:set>
                                    <p:anim calcmode="lin" valueType="num">
                                      <p:cBhvr additive="base">
                                        <p:cTn id="11" dur="500"/>
                                        <p:tgtEl>
                                          <p:spTgt spid="365"/>
                                        </p:tgtEl>
                                        <p:attrNameLst>
                                          <p:attrName>ppt_y</p:attrName>
                                        </p:attrNameLst>
                                      </p:cBhvr>
                                      <p:tavLst>
                                        <p:tav tm="0">
                                          <p:val>
                                            <p:strVal val="#ppt_y+#ppt_h*1.125000"/>
                                          </p:val>
                                        </p:tav>
                                        <p:tav tm="100000">
                                          <p:val>
                                            <p:strVal val="#ppt_y"/>
                                          </p:val>
                                        </p:tav>
                                      </p:tavLst>
                                    </p:anim>
                                    <p:animEffect transition="in" filter="wipe(up)">
                                      <p:cBhvr>
                                        <p:cTn id="12" dur="500"/>
                                        <p:tgtEl>
                                          <p:spTgt spid="36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66"/>
                                        </p:tgtEl>
                                        <p:attrNameLst>
                                          <p:attrName>style.visibility</p:attrName>
                                        </p:attrNameLst>
                                      </p:cBhvr>
                                      <p:to>
                                        <p:strVal val="visible"/>
                                      </p:to>
                                    </p:set>
                                    <p:anim calcmode="lin" valueType="num">
                                      <p:cBhvr additive="base">
                                        <p:cTn id="17" dur="500"/>
                                        <p:tgtEl>
                                          <p:spTgt spid="366"/>
                                        </p:tgtEl>
                                        <p:attrNameLst>
                                          <p:attrName>ppt_y</p:attrName>
                                        </p:attrNameLst>
                                      </p:cBhvr>
                                      <p:tavLst>
                                        <p:tav tm="0">
                                          <p:val>
                                            <p:strVal val="#ppt_y+#ppt_h*1.125000"/>
                                          </p:val>
                                        </p:tav>
                                        <p:tav tm="100000">
                                          <p:val>
                                            <p:strVal val="#ppt_y"/>
                                          </p:val>
                                        </p:tav>
                                      </p:tavLst>
                                    </p:anim>
                                    <p:animEffect transition="in" filter="wipe(up)">
                                      <p:cBhvr>
                                        <p:cTn id="18" dur="500"/>
                                        <p:tgtEl>
                                          <p:spTgt spid="36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67"/>
                                        </p:tgtEl>
                                        <p:attrNameLst>
                                          <p:attrName>style.visibility</p:attrName>
                                        </p:attrNameLst>
                                      </p:cBhvr>
                                      <p:to>
                                        <p:strVal val="visible"/>
                                      </p:to>
                                    </p:set>
                                    <p:anim calcmode="lin" valueType="num">
                                      <p:cBhvr additive="base">
                                        <p:cTn id="23" dur="500"/>
                                        <p:tgtEl>
                                          <p:spTgt spid="367"/>
                                        </p:tgtEl>
                                        <p:attrNameLst>
                                          <p:attrName>ppt_y</p:attrName>
                                        </p:attrNameLst>
                                      </p:cBhvr>
                                      <p:tavLst>
                                        <p:tav tm="0">
                                          <p:val>
                                            <p:strVal val="#ppt_y+#ppt_h*1.125000"/>
                                          </p:val>
                                        </p:tav>
                                        <p:tav tm="100000">
                                          <p:val>
                                            <p:strVal val="#ppt_y"/>
                                          </p:val>
                                        </p:tav>
                                      </p:tavLst>
                                    </p:anim>
                                    <p:animEffect transition="in" filter="wipe(up)">
                                      <p:cBhvr>
                                        <p:cTn id="24"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p:bldP spid="364" grpId="1"/>
      <p:bldP spid="365" grpId="0" bldLvl="0" animBg="1"/>
      <p:bldP spid="365" grpId="1" animBg="1"/>
      <p:bldP spid="366" grpId="0"/>
      <p:bldP spid="366" grpId="1"/>
      <p:bldP spid="367" grpId="0"/>
      <p:bldP spid="36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3" name="矩形"/>
          <p:cNvSpPr/>
          <p:nvPr/>
        </p:nvSpPr>
        <p:spPr>
          <a:xfrm>
            <a:off x="1425064" y="305039"/>
            <a:ext cx="455346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：企业所得税纳税人</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553210" y="1524000"/>
            <a:ext cx="2682240" cy="601980"/>
            <a:chOff x="2446" y="2400"/>
            <a:chExt cx="4224" cy="948"/>
          </a:xfrm>
        </p:grpSpPr>
        <p:sp>
          <p:nvSpPr>
            <p:cNvPr id="74" name="圆角矩形"/>
            <p:cNvSpPr/>
            <p:nvPr/>
          </p:nvSpPr>
          <p:spPr>
            <a:xfrm>
              <a:off x="2446" y="2411"/>
              <a:ext cx="4225"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5" name="流程图: 离页连接符"/>
            <p:cNvSpPr/>
            <p:nvPr/>
          </p:nvSpPr>
          <p:spPr>
            <a:xfrm>
              <a:off x="2956" y="2400"/>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6" name="矩形"/>
            <p:cNvSpPr/>
            <p:nvPr/>
          </p:nvSpPr>
          <p:spPr>
            <a:xfrm>
              <a:off x="4741" y="2468"/>
              <a:ext cx="142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范围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7" name="矩形"/>
          <p:cNvSpPr/>
          <p:nvPr/>
        </p:nvSpPr>
        <p:spPr>
          <a:xfrm>
            <a:off x="1556589" y="2387390"/>
            <a:ext cx="7856767"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在中国境内，企业和其他取得收入的组织为企业所得税的纳税人。包括各类企业、事业单位、社会团体、民办非企业单位和从事经营活动的其他组织。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3" name="组合 2"/>
          <p:cNvGrpSpPr/>
          <p:nvPr/>
        </p:nvGrpSpPr>
        <p:grpSpPr>
          <a:xfrm>
            <a:off x="1553210" y="3658870"/>
            <a:ext cx="5832475" cy="574040"/>
            <a:chOff x="2446" y="5762"/>
            <a:chExt cx="9185" cy="904"/>
          </a:xfrm>
        </p:grpSpPr>
        <p:sp>
          <p:nvSpPr>
            <p:cNvPr id="78" name="矩形"/>
            <p:cNvSpPr/>
            <p:nvPr/>
          </p:nvSpPr>
          <p:spPr>
            <a:xfrm>
              <a:off x="4000" y="5782"/>
              <a:ext cx="7500" cy="774"/>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不包括“个人独资企业”和“合伙企业”。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9" name="矩形"/>
            <p:cNvSpPr/>
            <p:nvPr/>
          </p:nvSpPr>
          <p:spPr>
            <a:xfrm>
              <a:off x="2446" y="5788"/>
              <a:ext cx="1447" cy="774"/>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80" name="剪去对角的矩形"/>
            <p:cNvSpPr/>
            <p:nvPr/>
          </p:nvSpPr>
          <p:spPr>
            <a:xfrm>
              <a:off x="4003" y="5762"/>
              <a:ext cx="7629" cy="904"/>
            </a:xfrm>
            <a:prstGeom prst="snip2DiagRect">
              <a:avLst>
                <a:gd name="adj1" fmla="val 0"/>
                <a:gd name="adj2" fmla="val 12398"/>
              </a:avLst>
            </a:prstGeom>
            <a:noFill/>
            <a:ln w="25400" cap="flat" cmpd="sng">
              <a:solidFill>
                <a:srgbClr val="00AAB7"/>
              </a:solidFill>
              <a:prstDash val="sysDash"/>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additive="base">
                                        <p:cTn id="12" dur="500"/>
                                        <p:tgtEl>
                                          <p:spTgt spid="77"/>
                                        </p:tgtEl>
                                        <p:attrNameLst>
                                          <p:attrName>ppt_y</p:attrName>
                                        </p:attrNameLst>
                                      </p:cBhvr>
                                      <p:tavLst>
                                        <p:tav tm="0">
                                          <p:val>
                                            <p:strVal val="#ppt_y+#ppt_h*1.125000"/>
                                          </p:val>
                                        </p:tav>
                                        <p:tav tm="100000">
                                          <p:val>
                                            <p:strVal val="#ppt_y"/>
                                          </p:val>
                                        </p:tav>
                                      </p:tavLst>
                                    </p:anim>
                                    <p:animEffect transition="in" filter="wipe(up)">
                                      <p:cBhvr>
                                        <p:cTn id="13" dur="500"/>
                                        <p:tgtEl>
                                          <p:spTgt spid="77"/>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71"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72" name="矩形"/>
          <p:cNvSpPr/>
          <p:nvPr/>
        </p:nvSpPr>
        <p:spPr>
          <a:xfrm>
            <a:off x="1276350" y="1352550"/>
            <a:ext cx="9422765"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2018年甲企业实现利润总额600万元，发生公益性捐赠支出62万元。上年度未在税前扣除完的符合条件的公益性捐赠支出12万元。已知公益性捐赠支出在年度利润总额12%以内的部分，准予扣除。计算甲企业2018年度企业所得税应纳税所得额时，准予扣除的公益性捐赠支出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A．84万元	　B．72万元　　　　　 C．60万元		D．74万元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73" name="矩形"/>
          <p:cNvSpPr/>
          <p:nvPr/>
        </p:nvSpPr>
        <p:spPr>
          <a:xfrm>
            <a:off x="1276350" y="3561715"/>
            <a:ext cx="9669780"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【解析】扣除限额=600×12%=72万元；待扣除捐赠支出=本年62+上年12=74万元，超过了扣除限额，按照限额在税前扣除。超过限额的2万元，继续结转2019年度扣除。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2"/>
                                        </p:tgtEl>
                                        <p:attrNameLst>
                                          <p:attrName>style.visibility</p:attrName>
                                        </p:attrNameLst>
                                      </p:cBhvr>
                                      <p:to>
                                        <p:strVal val="visible"/>
                                      </p:to>
                                    </p:set>
                                    <p:anim calcmode="lin" valueType="num">
                                      <p:cBhvr additive="base">
                                        <p:cTn id="7" dur="500"/>
                                        <p:tgtEl>
                                          <p:spTgt spid="372"/>
                                        </p:tgtEl>
                                        <p:attrNameLst>
                                          <p:attrName>ppt_y</p:attrName>
                                        </p:attrNameLst>
                                      </p:cBhvr>
                                      <p:tavLst>
                                        <p:tav tm="0">
                                          <p:val>
                                            <p:strVal val="#ppt_y+#ppt_h*1.125000"/>
                                          </p:val>
                                        </p:tav>
                                        <p:tav tm="100000">
                                          <p:val>
                                            <p:strVal val="#ppt_y"/>
                                          </p:val>
                                        </p:tav>
                                      </p:tavLst>
                                    </p:anim>
                                    <p:animEffect transition="in" filter="wipe(up)">
                                      <p:cBhvr>
                                        <p:cTn id="8" dur="500"/>
                                        <p:tgtEl>
                                          <p:spTgt spid="37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73"/>
                                        </p:tgtEl>
                                        <p:attrNameLst>
                                          <p:attrName>style.visibility</p:attrName>
                                        </p:attrNameLst>
                                      </p:cBhvr>
                                      <p:to>
                                        <p:strVal val="visible"/>
                                      </p:to>
                                    </p:set>
                                    <p:anim calcmode="lin" valueType="num">
                                      <p:cBhvr additive="base">
                                        <p:cTn id="13" dur="500"/>
                                        <p:tgtEl>
                                          <p:spTgt spid="373"/>
                                        </p:tgtEl>
                                        <p:attrNameLst>
                                          <p:attrName>ppt_y</p:attrName>
                                        </p:attrNameLst>
                                      </p:cBhvr>
                                      <p:tavLst>
                                        <p:tav tm="0">
                                          <p:val>
                                            <p:strVal val="#ppt_y+#ppt_h*1.125000"/>
                                          </p:val>
                                        </p:tav>
                                        <p:tav tm="100000">
                                          <p:val>
                                            <p:strVal val="#ppt_y"/>
                                          </p:val>
                                        </p:tav>
                                      </p:tavLst>
                                    </p:anim>
                                    <p:animEffect transition="in" filter="wipe(up)">
                                      <p:cBhvr>
                                        <p:cTn id="14" dur="5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p:bldP spid="372" grpId="1"/>
      <p:bldP spid="373" grpId="0"/>
      <p:bldP spid="373" grpId="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77"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78" name="矩形"/>
          <p:cNvSpPr/>
          <p:nvPr/>
        </p:nvSpPr>
        <p:spPr>
          <a:xfrm>
            <a:off x="1256030" y="1421765"/>
            <a:ext cx="2061210" cy="3683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（6）业务招待费。</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79" name="矩形"/>
          <p:cNvSpPr/>
          <p:nvPr/>
        </p:nvSpPr>
        <p:spPr>
          <a:xfrm>
            <a:off x="1318258" y="1905000"/>
            <a:ext cx="965136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① 企业发生的与生产经营活动有关的业务招待费支出，按照发生额的60%扣除，但最高不得超过当年销售（营业）收入的5‰</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380" name="对象"/>
          <p:cNvGraphicFramePr>
            <a:graphicFrameLocks noChangeAspect="1"/>
          </p:cNvGraphicFramePr>
          <p:nvPr/>
        </p:nvGraphicFramePr>
        <p:xfrm>
          <a:off x="2413635" y="2974340"/>
          <a:ext cx="7459979" cy="957579"/>
        </p:xfrm>
        <a:graphic>
          <a:graphicData uri="http://schemas.openxmlformats.org/presentationml/2006/ole">
            <mc:AlternateContent xmlns:mc="http://schemas.openxmlformats.org/markup-compatibility/2006">
              <mc:Choice xmlns:v="urn:schemas-microsoft-com:vml" Requires="v">
                <p:oleObj spid="_x0000_s3075" name="package" r:id="rId2" imgW="4359910" imgH="568960" progId="package">
                  <p:embed/>
                </p:oleObj>
              </mc:Choice>
              <mc:Fallback>
                <p:oleObj name="package" r:id="rId2" imgW="4359910" imgH="568960" progId="package">
                  <p:embed/>
                  <p:pic>
                    <p:nvPicPr>
                      <p:cNvPr id="0" name="对象"/>
                      <p:cNvPicPr>
                        <a:picLocks noChangeAspect="1"/>
                      </p:cNvPicPr>
                      <p:nvPr/>
                    </p:nvPicPr>
                    <p:blipFill>
                      <a:blip r:embed="rId3" cstate="print"/>
                      <a:stretch>
                        <a:fillRect/>
                      </a:stretch>
                    </p:blipFill>
                    <p:spPr>
                      <a:xfrm>
                        <a:off x="2413635" y="2974340"/>
                        <a:ext cx="7459979" cy="957579"/>
                      </a:xfrm>
                      <a:prstGeom prst="rect">
                        <a:avLst/>
                      </a:prstGeom>
                      <a:noFill/>
                      <a:ln w="9525" cap="flat" cmpd="sng">
                        <a:noFill/>
                        <a:prstDash val="solid"/>
                        <a:miter/>
                      </a:ln>
                    </p:spPr>
                  </p:pic>
                </p:oleObj>
              </mc:Fallback>
            </mc:AlternateContent>
          </a:graphicData>
        </a:graphic>
      </p:graphicFrame>
      <p:sp>
        <p:nvSpPr>
          <p:cNvPr id="381" name="矩形"/>
          <p:cNvSpPr/>
          <p:nvPr/>
        </p:nvSpPr>
        <p:spPr>
          <a:xfrm>
            <a:off x="4642485" y="4008120"/>
            <a:ext cx="300228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业务招待费的税前扣除规定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82" name="矩形"/>
          <p:cNvSpPr/>
          <p:nvPr/>
        </p:nvSpPr>
        <p:spPr>
          <a:xfrm>
            <a:off x="1256030" y="4549775"/>
            <a:ext cx="971423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② 企业在筹建期间，发生的与筹办活动有关的业务招待费支出，可按实际发生额的60%在税前扣除（筹建期间没有收入，只用一个标准）。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 calcmode="lin" valueType="num">
                                      <p:cBhvr additive="base">
                                        <p:cTn id="7" dur="500"/>
                                        <p:tgtEl>
                                          <p:spTgt spid="378"/>
                                        </p:tgtEl>
                                        <p:attrNameLst>
                                          <p:attrName>ppt_y</p:attrName>
                                        </p:attrNameLst>
                                      </p:cBhvr>
                                      <p:tavLst>
                                        <p:tav tm="0">
                                          <p:val>
                                            <p:strVal val="#ppt_y+#ppt_h*1.125000"/>
                                          </p:val>
                                        </p:tav>
                                        <p:tav tm="100000">
                                          <p:val>
                                            <p:strVal val="#ppt_y"/>
                                          </p:val>
                                        </p:tav>
                                      </p:tavLst>
                                    </p:anim>
                                    <p:animEffect transition="in" filter="wipe(up)">
                                      <p:cBhvr>
                                        <p:cTn id="8" dur="500"/>
                                        <p:tgtEl>
                                          <p:spTgt spid="37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79"/>
                                        </p:tgtEl>
                                        <p:attrNameLst>
                                          <p:attrName>style.visibility</p:attrName>
                                        </p:attrNameLst>
                                      </p:cBhvr>
                                      <p:to>
                                        <p:strVal val="visible"/>
                                      </p:to>
                                    </p:set>
                                    <p:anim calcmode="lin" valueType="num">
                                      <p:cBhvr additive="base">
                                        <p:cTn id="13" dur="500"/>
                                        <p:tgtEl>
                                          <p:spTgt spid="379"/>
                                        </p:tgtEl>
                                        <p:attrNameLst>
                                          <p:attrName>ppt_y</p:attrName>
                                        </p:attrNameLst>
                                      </p:cBhvr>
                                      <p:tavLst>
                                        <p:tav tm="0">
                                          <p:val>
                                            <p:strVal val="#ppt_y+#ppt_h*1.125000"/>
                                          </p:val>
                                        </p:tav>
                                        <p:tav tm="100000">
                                          <p:val>
                                            <p:strVal val="#ppt_y"/>
                                          </p:val>
                                        </p:tav>
                                      </p:tavLst>
                                    </p:anim>
                                    <p:animEffect transition="in" filter="wipe(up)">
                                      <p:cBhvr>
                                        <p:cTn id="14" dur="500"/>
                                        <p:tgtEl>
                                          <p:spTgt spid="37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80"/>
                                        </p:tgtEl>
                                        <p:attrNameLst>
                                          <p:attrName>style.visibility</p:attrName>
                                        </p:attrNameLst>
                                      </p:cBhvr>
                                      <p:to>
                                        <p:strVal val="visible"/>
                                      </p:to>
                                    </p:set>
                                    <p:anim calcmode="lin" valueType="num">
                                      <p:cBhvr additive="base">
                                        <p:cTn id="19" dur="500"/>
                                        <p:tgtEl>
                                          <p:spTgt spid="380"/>
                                        </p:tgtEl>
                                        <p:attrNameLst>
                                          <p:attrName>ppt_y</p:attrName>
                                        </p:attrNameLst>
                                      </p:cBhvr>
                                      <p:tavLst>
                                        <p:tav tm="0">
                                          <p:val>
                                            <p:strVal val="#ppt_y+#ppt_h*1.125000"/>
                                          </p:val>
                                        </p:tav>
                                        <p:tav tm="100000">
                                          <p:val>
                                            <p:strVal val="#ppt_y"/>
                                          </p:val>
                                        </p:tav>
                                      </p:tavLst>
                                    </p:anim>
                                    <p:animEffect transition="in" filter="wipe(up)">
                                      <p:cBhvr>
                                        <p:cTn id="20" dur="500"/>
                                        <p:tgtEl>
                                          <p:spTgt spid="38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81"/>
                                        </p:tgtEl>
                                        <p:attrNameLst>
                                          <p:attrName>style.visibility</p:attrName>
                                        </p:attrNameLst>
                                      </p:cBhvr>
                                      <p:to>
                                        <p:strVal val="visible"/>
                                      </p:to>
                                    </p:set>
                                    <p:anim calcmode="lin" valueType="num">
                                      <p:cBhvr additive="base">
                                        <p:cTn id="25" dur="500"/>
                                        <p:tgtEl>
                                          <p:spTgt spid="381"/>
                                        </p:tgtEl>
                                        <p:attrNameLst>
                                          <p:attrName>ppt_y</p:attrName>
                                        </p:attrNameLst>
                                      </p:cBhvr>
                                      <p:tavLst>
                                        <p:tav tm="0">
                                          <p:val>
                                            <p:strVal val="#ppt_y+#ppt_h*1.125000"/>
                                          </p:val>
                                        </p:tav>
                                        <p:tav tm="100000">
                                          <p:val>
                                            <p:strVal val="#ppt_y"/>
                                          </p:val>
                                        </p:tav>
                                      </p:tavLst>
                                    </p:anim>
                                    <p:animEffect transition="in" filter="wipe(up)">
                                      <p:cBhvr>
                                        <p:cTn id="26" dur="500"/>
                                        <p:tgtEl>
                                          <p:spTgt spid="38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82"/>
                                        </p:tgtEl>
                                        <p:attrNameLst>
                                          <p:attrName>style.visibility</p:attrName>
                                        </p:attrNameLst>
                                      </p:cBhvr>
                                      <p:to>
                                        <p:strVal val="visible"/>
                                      </p:to>
                                    </p:set>
                                    <p:anim calcmode="lin" valueType="num">
                                      <p:cBhvr additive="base">
                                        <p:cTn id="31" dur="500"/>
                                        <p:tgtEl>
                                          <p:spTgt spid="382"/>
                                        </p:tgtEl>
                                        <p:attrNameLst>
                                          <p:attrName>ppt_y</p:attrName>
                                        </p:attrNameLst>
                                      </p:cBhvr>
                                      <p:tavLst>
                                        <p:tav tm="0">
                                          <p:val>
                                            <p:strVal val="#ppt_y+#ppt_h*1.125000"/>
                                          </p:val>
                                        </p:tav>
                                        <p:tav tm="100000">
                                          <p:val>
                                            <p:strVal val="#ppt_y"/>
                                          </p:val>
                                        </p:tav>
                                      </p:tavLst>
                                    </p:anim>
                                    <p:animEffect transition="in" filter="wipe(up)">
                                      <p:cBhvr>
                                        <p:cTn id="32" dur="5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p:bldP spid="378" grpId="1"/>
      <p:bldP spid="379" grpId="0"/>
      <p:bldP spid="379" grpId="1"/>
      <p:bldP spid="381" grpId="0"/>
      <p:bldP spid="381" grpId="1"/>
      <p:bldP spid="382" grpId="0"/>
      <p:bldP spid="382" grpId="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86"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87" name="矩形"/>
          <p:cNvSpPr/>
          <p:nvPr/>
        </p:nvSpPr>
        <p:spPr>
          <a:xfrm>
            <a:off x="1047750" y="1737360"/>
            <a:ext cx="10126980"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从会计的角度，销售（营业）收入包括主营业务收入和其他业务收入，不包括投资收益、资产处置损益、营业外收入等。从税法的角度，销售（营业）收入，包括销售货物收入、提供劳务收入、租金收入和特许权使用费收入，不包括转让财产收入，股息、红利等权益性投资收益，利息收入，接受捐赠收入和其他收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388" name="表格"/>
          <p:cNvGraphicFramePr>
            <a:graphicFrameLocks noGrp="1"/>
          </p:cNvGraphicFramePr>
          <p:nvPr>
            <p:custDataLst>
              <p:tags r:id="rId2"/>
            </p:custDataLst>
          </p:nvPr>
        </p:nvGraphicFramePr>
        <p:xfrm>
          <a:off x="1160780" y="3684270"/>
          <a:ext cx="9853878" cy="1645920"/>
        </p:xfrm>
        <a:graphic>
          <a:graphicData uri="http://schemas.openxmlformats.org/drawingml/2006/table">
            <a:tbl>
              <a:tblPr bandRow="1">
                <a:noFill/>
              </a:tblPr>
              <a:tblGrid>
                <a:gridCol w="4926939"/>
                <a:gridCol w="4926939"/>
              </a:tblGrid>
              <a:tr h="0">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包括的项目</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不包括的项目</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927099">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楷体_GB2312" charset="0"/>
                        </a:rPr>
                        <a:t>销售货物收入提供劳务收入出租</a:t>
                      </a:r>
                      <a:r>
                        <a:rPr lang="en-US" altLang="zh-CN"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r>
                        <a:rPr lang="zh-CN" altLang="en-US" sz="1800" b="0" i="0" u="none" strike="noStrike" kern="0" cap="none" spc="0" baseline="0">
                          <a:solidFill>
                            <a:schemeClr val="tx1"/>
                          </a:solidFill>
                          <a:latin typeface="微软雅黑" panose="020B0503020204020204" charset="-122"/>
                          <a:ea typeface="微软雅黑" panose="020B0503020204020204" charset="-122"/>
                          <a:cs typeface="楷体_GB2312" charset="0"/>
                        </a:rPr>
                        <a:t>收入提供</a:t>
                      </a:r>
                      <a:r>
                        <a:rPr lang="en-US" altLang="zh-CN"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a:t>
                      </a:r>
                      <a:r>
                        <a:rPr lang="zh-CN" altLang="en-US" sz="1800" b="0" i="0" u="none" strike="noStrike" kern="0" cap="none" spc="0" baseline="0">
                          <a:solidFill>
                            <a:schemeClr val="tx1"/>
                          </a:solidFill>
                          <a:latin typeface="微软雅黑" panose="020B0503020204020204" charset="-122"/>
                          <a:ea typeface="微软雅黑" panose="020B0503020204020204" charset="-122"/>
                          <a:cs typeface="楷体_GB2312" charset="0"/>
                        </a:rPr>
                        <a:t>使用权收入</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楷体_GB2312"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楷体_GB2312" charset="0"/>
                        </a:rPr>
                        <a:t>国债利息、存款利息收入、股息收入转让固定资产、土地使用权、股权收入存货盘盈、接受捐赠收入违约金收入</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楷体_GB2312"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389" name="矩形"/>
          <p:cNvSpPr/>
          <p:nvPr/>
        </p:nvSpPr>
        <p:spPr>
          <a:xfrm>
            <a:off x="5006975" y="5598160"/>
            <a:ext cx="214185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销售（营业）收入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90" name="矩形"/>
          <p:cNvSpPr/>
          <p:nvPr/>
        </p:nvSpPr>
        <p:spPr>
          <a:xfrm>
            <a:off x="1160780" y="1360169"/>
            <a:ext cx="1138555" cy="358138"/>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90"/>
                                        </p:tgtEl>
                                        <p:attrNameLst>
                                          <p:attrName>style.visibility</p:attrName>
                                        </p:attrNameLst>
                                      </p:cBhvr>
                                      <p:to>
                                        <p:strVal val="visible"/>
                                      </p:to>
                                    </p:set>
                                    <p:anim calcmode="lin" valueType="num">
                                      <p:cBhvr additive="base">
                                        <p:cTn id="7" dur="500"/>
                                        <p:tgtEl>
                                          <p:spTgt spid="390"/>
                                        </p:tgtEl>
                                        <p:attrNameLst>
                                          <p:attrName>ppt_y</p:attrName>
                                        </p:attrNameLst>
                                      </p:cBhvr>
                                      <p:tavLst>
                                        <p:tav tm="0">
                                          <p:val>
                                            <p:strVal val="#ppt_y+#ppt_h*1.125000"/>
                                          </p:val>
                                        </p:tav>
                                        <p:tav tm="100000">
                                          <p:val>
                                            <p:strVal val="#ppt_y"/>
                                          </p:val>
                                        </p:tav>
                                      </p:tavLst>
                                    </p:anim>
                                    <p:animEffect transition="in" filter="wipe(up)">
                                      <p:cBhvr>
                                        <p:cTn id="8" dur="500"/>
                                        <p:tgtEl>
                                          <p:spTgt spid="39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87"/>
                                        </p:tgtEl>
                                        <p:attrNameLst>
                                          <p:attrName>style.visibility</p:attrName>
                                        </p:attrNameLst>
                                      </p:cBhvr>
                                      <p:to>
                                        <p:strVal val="visible"/>
                                      </p:to>
                                    </p:set>
                                    <p:anim calcmode="lin" valueType="num">
                                      <p:cBhvr additive="base">
                                        <p:cTn id="13" dur="500"/>
                                        <p:tgtEl>
                                          <p:spTgt spid="387"/>
                                        </p:tgtEl>
                                        <p:attrNameLst>
                                          <p:attrName>ppt_y</p:attrName>
                                        </p:attrNameLst>
                                      </p:cBhvr>
                                      <p:tavLst>
                                        <p:tav tm="0">
                                          <p:val>
                                            <p:strVal val="#ppt_y+#ppt_h*1.125000"/>
                                          </p:val>
                                        </p:tav>
                                        <p:tav tm="100000">
                                          <p:val>
                                            <p:strVal val="#ppt_y"/>
                                          </p:val>
                                        </p:tav>
                                      </p:tavLst>
                                    </p:anim>
                                    <p:animEffect transition="in" filter="wipe(up)">
                                      <p:cBhvr>
                                        <p:cTn id="14" dur="500"/>
                                        <p:tgtEl>
                                          <p:spTgt spid="38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88"/>
                                        </p:tgtEl>
                                        <p:attrNameLst>
                                          <p:attrName>style.visibility</p:attrName>
                                        </p:attrNameLst>
                                      </p:cBhvr>
                                      <p:to>
                                        <p:strVal val="visible"/>
                                      </p:to>
                                    </p:set>
                                    <p:anim calcmode="lin" valueType="num">
                                      <p:cBhvr additive="base">
                                        <p:cTn id="19" dur="500"/>
                                        <p:tgtEl>
                                          <p:spTgt spid="388"/>
                                        </p:tgtEl>
                                        <p:attrNameLst>
                                          <p:attrName>ppt_y</p:attrName>
                                        </p:attrNameLst>
                                      </p:cBhvr>
                                      <p:tavLst>
                                        <p:tav tm="0">
                                          <p:val>
                                            <p:strVal val="#ppt_y+#ppt_h*1.125000"/>
                                          </p:val>
                                        </p:tav>
                                        <p:tav tm="100000">
                                          <p:val>
                                            <p:strVal val="#ppt_y"/>
                                          </p:val>
                                        </p:tav>
                                      </p:tavLst>
                                    </p:anim>
                                    <p:animEffect transition="in" filter="wipe(up)">
                                      <p:cBhvr>
                                        <p:cTn id="20" dur="500"/>
                                        <p:tgtEl>
                                          <p:spTgt spid="38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89"/>
                                        </p:tgtEl>
                                        <p:attrNameLst>
                                          <p:attrName>style.visibility</p:attrName>
                                        </p:attrNameLst>
                                      </p:cBhvr>
                                      <p:to>
                                        <p:strVal val="visible"/>
                                      </p:to>
                                    </p:set>
                                    <p:anim calcmode="lin" valueType="num">
                                      <p:cBhvr additive="base">
                                        <p:cTn id="25" dur="500"/>
                                        <p:tgtEl>
                                          <p:spTgt spid="389"/>
                                        </p:tgtEl>
                                        <p:attrNameLst>
                                          <p:attrName>ppt_y</p:attrName>
                                        </p:attrNameLst>
                                      </p:cBhvr>
                                      <p:tavLst>
                                        <p:tav tm="0">
                                          <p:val>
                                            <p:strVal val="#ppt_y+#ppt_h*1.125000"/>
                                          </p:val>
                                        </p:tav>
                                        <p:tav tm="100000">
                                          <p:val>
                                            <p:strVal val="#ppt_y"/>
                                          </p:val>
                                        </p:tav>
                                      </p:tavLst>
                                    </p:anim>
                                    <p:animEffect transition="in" filter="wipe(up)">
                                      <p:cBhvr>
                                        <p:cTn id="26"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p:bldP spid="387" grpId="1"/>
      <p:bldP spid="389" grpId="0"/>
      <p:bldP spid="389" grpId="1"/>
      <p:bldP spid="390" grpId="0" animBg="1"/>
      <p:bldP spid="390"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94"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343660" y="1355090"/>
            <a:ext cx="5590540" cy="529590"/>
            <a:chOff x="2032" y="2106"/>
            <a:chExt cx="8804" cy="834"/>
          </a:xfrm>
        </p:grpSpPr>
        <p:sp>
          <p:nvSpPr>
            <p:cNvPr id="395" name="矩形"/>
            <p:cNvSpPr/>
            <p:nvPr/>
          </p:nvSpPr>
          <p:spPr>
            <a:xfrm>
              <a:off x="2233" y="2106"/>
              <a:ext cx="8435"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业务招待费税前扣除金额的计算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396" name="剪去对角的矩形"/>
            <p:cNvSpPr/>
            <p:nvPr/>
          </p:nvSpPr>
          <p:spPr>
            <a:xfrm>
              <a:off x="2032" y="2112"/>
              <a:ext cx="8805" cy="828"/>
            </a:xfrm>
            <a:prstGeom prst="snip2DiagRect">
              <a:avLst>
                <a:gd name="adj1" fmla="val 0"/>
                <a:gd name="adj2" fmla="val 17171"/>
              </a:avLst>
            </a:prstGeom>
            <a:noFill/>
            <a:ln w="25400" cap="flat" cmpd="sng">
              <a:solidFill>
                <a:srgbClr val="4BACC6"/>
              </a:solidFill>
              <a:prstDash val="solid"/>
              <a:round/>
            </a:ln>
          </p:spPr>
          <p:txBody>
            <a:bodyPr rtlCol="0" anchor="ctr"/>
            <a:lstStyle/>
            <a:p>
              <a:pPr algn="ctr"/>
            </a:p>
          </p:txBody>
        </p:sp>
      </p:grpSp>
      <p:sp>
        <p:nvSpPr>
          <p:cNvPr id="397" name="矩形"/>
          <p:cNvSpPr/>
          <p:nvPr/>
        </p:nvSpPr>
        <p:spPr>
          <a:xfrm>
            <a:off x="1132840" y="2066290"/>
            <a:ext cx="9825355"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2017年甲公司取得销售（营业）收入2 000万元，发生与生产经营活动有关的业务招待费支出12万元。已知业务招待费支出按照发生额的60%扣除，但最高不得超过当年销售（营业）收入的5‰。甲公司在计算2017年度企业所得税应纳税所得额时，准予扣除的业务招待费金额为（   ）万元。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A．12		B．7.2		C．10	　　　D．4.8</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98" name="矩形"/>
          <p:cNvSpPr/>
          <p:nvPr/>
        </p:nvSpPr>
        <p:spPr>
          <a:xfrm>
            <a:off x="1132840" y="4194175"/>
            <a:ext cx="9665970"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【解析】实际发生额的60%=12×60%=7.2万元，销售（营业）收入的5‰=2 000×5‰=10万元，按照孰低原则扣除7.2万元。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97"/>
                                        </p:tgtEl>
                                        <p:attrNameLst>
                                          <p:attrName>style.visibility</p:attrName>
                                        </p:attrNameLst>
                                      </p:cBhvr>
                                      <p:to>
                                        <p:strVal val="visible"/>
                                      </p:to>
                                    </p:set>
                                    <p:anim calcmode="lin" valueType="num">
                                      <p:cBhvr additive="base">
                                        <p:cTn id="13" dur="500"/>
                                        <p:tgtEl>
                                          <p:spTgt spid="397"/>
                                        </p:tgtEl>
                                        <p:attrNameLst>
                                          <p:attrName>ppt_y</p:attrName>
                                        </p:attrNameLst>
                                      </p:cBhvr>
                                      <p:tavLst>
                                        <p:tav tm="0">
                                          <p:val>
                                            <p:strVal val="#ppt_y+#ppt_h*1.125000"/>
                                          </p:val>
                                        </p:tav>
                                        <p:tav tm="100000">
                                          <p:val>
                                            <p:strVal val="#ppt_y"/>
                                          </p:val>
                                        </p:tav>
                                      </p:tavLst>
                                    </p:anim>
                                    <p:animEffect transition="in" filter="wipe(up)">
                                      <p:cBhvr>
                                        <p:cTn id="14" dur="500"/>
                                        <p:tgtEl>
                                          <p:spTgt spid="39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98"/>
                                        </p:tgtEl>
                                        <p:attrNameLst>
                                          <p:attrName>style.visibility</p:attrName>
                                        </p:attrNameLst>
                                      </p:cBhvr>
                                      <p:to>
                                        <p:strVal val="visible"/>
                                      </p:to>
                                    </p:set>
                                    <p:anim calcmode="lin" valueType="num">
                                      <p:cBhvr additive="base">
                                        <p:cTn id="19" dur="500"/>
                                        <p:tgtEl>
                                          <p:spTgt spid="398"/>
                                        </p:tgtEl>
                                        <p:attrNameLst>
                                          <p:attrName>ppt_y</p:attrName>
                                        </p:attrNameLst>
                                      </p:cBhvr>
                                      <p:tavLst>
                                        <p:tav tm="0">
                                          <p:val>
                                            <p:strVal val="#ppt_y+#ppt_h*1.125000"/>
                                          </p:val>
                                        </p:tav>
                                        <p:tav tm="100000">
                                          <p:val>
                                            <p:strVal val="#ppt_y"/>
                                          </p:val>
                                        </p:tav>
                                      </p:tavLst>
                                    </p:anim>
                                    <p:animEffect transition="in" filter="wipe(up)">
                                      <p:cBhvr>
                                        <p:cTn id="20" dur="5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0"/>
      <p:bldP spid="397" grpId="1"/>
      <p:bldP spid="398" grpId="0"/>
      <p:bldP spid="398" grpId="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02"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03" name="矩形"/>
          <p:cNvSpPr/>
          <p:nvPr/>
        </p:nvSpPr>
        <p:spPr>
          <a:xfrm>
            <a:off x="457834" y="1152525"/>
            <a:ext cx="11400790" cy="2999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不定项】甲电子设备公司为居民企业，主要从事电子设备的制造业务。2016年有关经营情况如下：</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（1）销售货物收入2 000万元，提供技术服务收入500万元，转让股权收入3 000万元。经税务机关核准上年已作损失处理后又收回的其他应收款15万元。</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br>
            <a:r>
              <a:rPr lang="zh-CN" altLang="en-US" sz="1800" b="0" i="0" u="none" strike="noStrike" kern="1200" cap="none" spc="0" baseline="0" dirty="0">
                <a:solidFill>
                  <a:schemeClr val="tx1"/>
                </a:solidFill>
                <a:latin typeface="宋体" panose="02010600030101010101" pitchFamily="2" charset="-122"/>
                <a:cs typeface="微软雅黑" panose="020B0503020204020204" charset="-122"/>
              </a:rPr>
              <a:t>……</a:t>
            </a:r>
            <a:endParaRPr lang="en-US" altLang="zh-CN" sz="1800" b="0" i="0" u="none" strike="noStrike" kern="1200" cap="none" spc="0" baseline="0" dirty="0">
              <a:solidFill>
                <a:schemeClr val="tx1"/>
              </a:solidFill>
              <a:latin typeface="宋体" panose="02010600030101010101" pitchFamily="2"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（3）与生产经营有关的业务招待费支出50万元。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要求：甲电子设备公司在计算2016年度企业所得税应纳税所得额时，准予扣除的业务招待费支出是（   ）万元。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A．27.575		B．30		C．12.5		D．25</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04" name="矩形"/>
          <p:cNvSpPr/>
          <p:nvPr/>
        </p:nvSpPr>
        <p:spPr>
          <a:xfrm>
            <a:off x="457834" y="4572000"/>
            <a:ext cx="11281411"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解答本题的关键是确定“销售（营业）收入”的金额。销售（营业）收入不包括转让股权收入和已作损失处理后又收回的其他应收款。实际发生额的60%=50×60%=30万元，销售（营业）收入的5‰=（2 000+500）×5‰=12.5万元，按照孰低原则扣除12.5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strips(downLeft)">
                                      <p:cBhvr>
                                        <p:cTn id="7" dur="500"/>
                                        <p:tgtEl>
                                          <p:spTgt spid="40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04"/>
                                        </p:tgtEl>
                                        <p:attrNameLst>
                                          <p:attrName>style.visibility</p:attrName>
                                        </p:attrNameLst>
                                      </p:cBhvr>
                                      <p:to>
                                        <p:strVal val="visible"/>
                                      </p:to>
                                    </p:set>
                                    <p:animEffect transition="in" filter="strips(downLeft)">
                                      <p:cBhvr>
                                        <p:cTn id="12"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p:bldP spid="403" grpId="1"/>
      <p:bldP spid="404" grpId="0"/>
      <p:bldP spid="404" grpId="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08"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09" name="矩形"/>
          <p:cNvSpPr/>
          <p:nvPr/>
        </p:nvSpPr>
        <p:spPr>
          <a:xfrm>
            <a:off x="1089025" y="1410970"/>
            <a:ext cx="3091815" cy="3683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（7）广告费和业务宣传费。</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10" name="矩形"/>
          <p:cNvSpPr/>
          <p:nvPr/>
        </p:nvSpPr>
        <p:spPr>
          <a:xfrm>
            <a:off x="4022090" y="1885950"/>
            <a:ext cx="4004945" cy="35813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广告费和业务宣传费的税前扣除规定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411" name="表格"/>
          <p:cNvGraphicFramePr>
            <a:graphicFrameLocks noGrp="1"/>
          </p:cNvGraphicFramePr>
          <p:nvPr>
            <p:custDataLst>
              <p:tags r:id="rId2"/>
            </p:custDataLst>
          </p:nvPr>
        </p:nvGraphicFramePr>
        <p:xfrm>
          <a:off x="1177925" y="2419350"/>
          <a:ext cx="9895154" cy="2468880"/>
        </p:xfrm>
        <a:graphic>
          <a:graphicData uri="http://schemas.openxmlformats.org/drawingml/2006/table">
            <a:tbl>
              <a:tblPr bandRow="1">
                <a:noFill/>
              </a:tblPr>
              <a:tblGrid>
                <a:gridCol w="4145254"/>
                <a:gridCol w="5749900"/>
              </a:tblGrid>
              <a:tr h="274313">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企业类型</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扣除规定</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74313">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① 烟草企业</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不得扣除</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82326">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② 化妆品制造或销售企业③ 医药制造企业④ 饮料制造（不含酒类）企业</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限额扣除：不超过销售（营业）收入30%的部分，准予扣除；超过部分可以结转以后年度扣除</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82326">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其他企业</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限额扣除：不超过销售（营业）收入15%的部分，准予扣除；超过部分可以结转以后年度扣除</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412" name="矩形"/>
          <p:cNvSpPr/>
          <p:nvPr/>
        </p:nvSpPr>
        <p:spPr>
          <a:xfrm>
            <a:off x="1177925" y="5071109"/>
            <a:ext cx="9434193"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企业在筹建期间，发生的广告费和业务宣传费，可按实际发生额计入企业筹办费，并按有关规定在税前扣除。（没有收入，无法计算限额，据实扣除）</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
                                        </p:tgtEl>
                                        <p:attrNameLst>
                                          <p:attrName>style.visibility</p:attrName>
                                        </p:attrNameLst>
                                      </p:cBhvr>
                                      <p:to>
                                        <p:strVal val="visible"/>
                                      </p:to>
                                    </p:set>
                                    <p:anim calcmode="lin" valueType="num">
                                      <p:cBhvr additive="base">
                                        <p:cTn id="7" dur="500"/>
                                        <p:tgtEl>
                                          <p:spTgt spid="409"/>
                                        </p:tgtEl>
                                        <p:attrNameLst>
                                          <p:attrName>ppt_y</p:attrName>
                                        </p:attrNameLst>
                                      </p:cBhvr>
                                      <p:tavLst>
                                        <p:tav tm="0">
                                          <p:val>
                                            <p:strVal val="#ppt_y+#ppt_h*1.125000"/>
                                          </p:val>
                                        </p:tav>
                                        <p:tav tm="100000">
                                          <p:val>
                                            <p:strVal val="#ppt_y"/>
                                          </p:val>
                                        </p:tav>
                                      </p:tavLst>
                                    </p:anim>
                                    <p:animEffect transition="in" filter="wipe(up)">
                                      <p:cBhvr>
                                        <p:cTn id="8" dur="500"/>
                                        <p:tgtEl>
                                          <p:spTgt spid="40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10"/>
                                        </p:tgtEl>
                                        <p:attrNameLst>
                                          <p:attrName>style.visibility</p:attrName>
                                        </p:attrNameLst>
                                      </p:cBhvr>
                                      <p:to>
                                        <p:strVal val="visible"/>
                                      </p:to>
                                    </p:set>
                                    <p:anim calcmode="lin" valueType="num">
                                      <p:cBhvr additive="base">
                                        <p:cTn id="13" dur="500"/>
                                        <p:tgtEl>
                                          <p:spTgt spid="410"/>
                                        </p:tgtEl>
                                        <p:attrNameLst>
                                          <p:attrName>ppt_y</p:attrName>
                                        </p:attrNameLst>
                                      </p:cBhvr>
                                      <p:tavLst>
                                        <p:tav tm="0">
                                          <p:val>
                                            <p:strVal val="#ppt_y+#ppt_h*1.125000"/>
                                          </p:val>
                                        </p:tav>
                                        <p:tav tm="100000">
                                          <p:val>
                                            <p:strVal val="#ppt_y"/>
                                          </p:val>
                                        </p:tav>
                                      </p:tavLst>
                                    </p:anim>
                                    <p:animEffect transition="in" filter="wipe(up)">
                                      <p:cBhvr>
                                        <p:cTn id="14" dur="500"/>
                                        <p:tgtEl>
                                          <p:spTgt spid="41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11"/>
                                        </p:tgtEl>
                                        <p:attrNameLst>
                                          <p:attrName>style.visibility</p:attrName>
                                        </p:attrNameLst>
                                      </p:cBhvr>
                                      <p:to>
                                        <p:strVal val="visible"/>
                                      </p:to>
                                    </p:set>
                                    <p:animEffect transition="in" filter="checkerboard(across)">
                                      <p:cBhvr>
                                        <p:cTn id="19" dur="500"/>
                                        <p:tgtEl>
                                          <p:spTgt spid="41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12"/>
                                        </p:tgtEl>
                                        <p:attrNameLst>
                                          <p:attrName>style.visibility</p:attrName>
                                        </p:attrNameLst>
                                      </p:cBhvr>
                                      <p:to>
                                        <p:strVal val="visible"/>
                                      </p:to>
                                    </p:set>
                                    <p:anim calcmode="lin" valueType="num">
                                      <p:cBhvr additive="base">
                                        <p:cTn id="24" dur="500"/>
                                        <p:tgtEl>
                                          <p:spTgt spid="412"/>
                                        </p:tgtEl>
                                        <p:attrNameLst>
                                          <p:attrName>ppt_y</p:attrName>
                                        </p:attrNameLst>
                                      </p:cBhvr>
                                      <p:tavLst>
                                        <p:tav tm="0">
                                          <p:val>
                                            <p:strVal val="#ppt_y+#ppt_h*1.125000"/>
                                          </p:val>
                                        </p:tav>
                                        <p:tav tm="100000">
                                          <p:val>
                                            <p:strVal val="#ppt_y"/>
                                          </p:val>
                                        </p:tav>
                                      </p:tavLst>
                                    </p:anim>
                                    <p:animEffect transition="in" filter="wipe(up)">
                                      <p:cBhvr>
                                        <p:cTn id="25" dur="5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p:bldP spid="409" grpId="1"/>
      <p:bldP spid="410" grpId="0"/>
      <p:bldP spid="410" grpId="1"/>
      <p:bldP spid="412" grpId="0"/>
      <p:bldP spid="412" grpId="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16"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290320" y="1417320"/>
            <a:ext cx="5040630" cy="529590"/>
            <a:chOff x="2032" y="2232"/>
            <a:chExt cx="7938" cy="834"/>
          </a:xfrm>
        </p:grpSpPr>
        <p:sp>
          <p:nvSpPr>
            <p:cNvPr id="417" name="矩形"/>
            <p:cNvSpPr/>
            <p:nvPr/>
          </p:nvSpPr>
          <p:spPr>
            <a:xfrm>
              <a:off x="2233" y="2232"/>
              <a:ext cx="7737"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广告费税前扣除金额的计算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418" name="剪去对角的矩形"/>
            <p:cNvSpPr/>
            <p:nvPr/>
          </p:nvSpPr>
          <p:spPr>
            <a:xfrm>
              <a:off x="2032" y="2238"/>
              <a:ext cx="7938" cy="828"/>
            </a:xfrm>
            <a:prstGeom prst="snip2DiagRect">
              <a:avLst>
                <a:gd name="adj1" fmla="val 0"/>
                <a:gd name="adj2" fmla="val 15722"/>
              </a:avLst>
            </a:prstGeom>
            <a:noFill/>
            <a:ln w="25400" cap="flat" cmpd="sng">
              <a:solidFill>
                <a:srgbClr val="4BACC6"/>
              </a:solidFill>
              <a:prstDash val="solid"/>
              <a:round/>
            </a:ln>
          </p:spPr>
          <p:txBody>
            <a:bodyPr rtlCol="0" anchor="ctr"/>
            <a:lstStyle/>
            <a:p>
              <a:pPr algn="ctr"/>
            </a:p>
          </p:txBody>
        </p:sp>
      </p:grpSp>
      <p:sp>
        <p:nvSpPr>
          <p:cNvPr id="419" name="矩形"/>
          <p:cNvSpPr/>
          <p:nvPr/>
        </p:nvSpPr>
        <p:spPr>
          <a:xfrm>
            <a:off x="1132840" y="2056130"/>
            <a:ext cx="9908539"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2013年度，甲企业实现销售收入3 000万元，当年发生广告费400万元，上年度结转未扣除广告费60万元。已知广告费不超过当年销售收入15%的部分，准予扣除。甲企业在计算2013年度企业所得税应纳税所得额时，准予扣除的广告费金额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A．340万元	　B．510万元　　　　　C．450万元	　　D．460万元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20" name="矩形"/>
          <p:cNvSpPr/>
          <p:nvPr/>
        </p:nvSpPr>
        <p:spPr>
          <a:xfrm>
            <a:off x="1132840" y="3820795"/>
            <a:ext cx="9545954"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【解析】扣除限额=3 000×15%=450万元，待扣除广告费=上年度结转未扣除广告费60+本年发生广告费400=460万元，超过扣除限额，按限额450万元扣除。超过的10万元，结转以后年度扣除。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19"/>
                                        </p:tgtEl>
                                        <p:attrNameLst>
                                          <p:attrName>style.visibility</p:attrName>
                                        </p:attrNameLst>
                                      </p:cBhvr>
                                      <p:to>
                                        <p:strVal val="visible"/>
                                      </p:to>
                                    </p:set>
                                    <p:anim calcmode="lin" valueType="num">
                                      <p:cBhvr additive="base">
                                        <p:cTn id="13" dur="500"/>
                                        <p:tgtEl>
                                          <p:spTgt spid="419"/>
                                        </p:tgtEl>
                                        <p:attrNameLst>
                                          <p:attrName>ppt_y</p:attrName>
                                        </p:attrNameLst>
                                      </p:cBhvr>
                                      <p:tavLst>
                                        <p:tav tm="0">
                                          <p:val>
                                            <p:strVal val="#ppt_y+#ppt_h*1.125000"/>
                                          </p:val>
                                        </p:tav>
                                        <p:tav tm="100000">
                                          <p:val>
                                            <p:strVal val="#ppt_y"/>
                                          </p:val>
                                        </p:tav>
                                      </p:tavLst>
                                    </p:anim>
                                    <p:animEffect transition="in" filter="wipe(up)">
                                      <p:cBhvr>
                                        <p:cTn id="14" dur="500"/>
                                        <p:tgtEl>
                                          <p:spTgt spid="41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20"/>
                                        </p:tgtEl>
                                        <p:attrNameLst>
                                          <p:attrName>style.visibility</p:attrName>
                                        </p:attrNameLst>
                                      </p:cBhvr>
                                      <p:to>
                                        <p:strVal val="visible"/>
                                      </p:to>
                                    </p:set>
                                    <p:anim calcmode="lin" valueType="num">
                                      <p:cBhvr additive="base">
                                        <p:cTn id="19" dur="500"/>
                                        <p:tgtEl>
                                          <p:spTgt spid="420"/>
                                        </p:tgtEl>
                                        <p:attrNameLst>
                                          <p:attrName>ppt_y</p:attrName>
                                        </p:attrNameLst>
                                      </p:cBhvr>
                                      <p:tavLst>
                                        <p:tav tm="0">
                                          <p:val>
                                            <p:strVal val="#ppt_y+#ppt_h*1.125000"/>
                                          </p:val>
                                        </p:tav>
                                        <p:tav tm="100000">
                                          <p:val>
                                            <p:strVal val="#ppt_y"/>
                                          </p:val>
                                        </p:tav>
                                      </p:tavLst>
                                    </p:anim>
                                    <p:animEffect transition="in" filter="wipe(up)">
                                      <p:cBhvr>
                                        <p:cTn id="20" dur="5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0"/>
      <p:bldP spid="419" grpId="1"/>
      <p:bldP spid="420" grpId="0"/>
      <p:bldP spid="420" grpId="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24" name="矩形"/>
          <p:cNvSpPr/>
          <p:nvPr/>
        </p:nvSpPr>
        <p:spPr>
          <a:xfrm>
            <a:off x="1425064" y="305039"/>
            <a:ext cx="535849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考点４：增值税应纳税额的计算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25" name="矩形"/>
          <p:cNvSpPr/>
          <p:nvPr/>
        </p:nvSpPr>
        <p:spPr>
          <a:xfrm>
            <a:off x="1387839" y="1202329"/>
            <a:ext cx="9426354" cy="34150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甲首饰店是增值税一般纳税人。2019年11月采取以旧换新方式销售一批金项链。该批金项链含增值税售价为139 200元，换回的旧项链作价127 600元，甲首饰店实际收取差价款11 600元。已知增值税税率为13%。计算甲首饰店当月该笔业务增值税销项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A．139 200÷（1+13%）×13%=16 014.16元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127 600÷（1+13%）×13%=14 679.65元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139 200×13%=18 096元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11 600÷（1+13%）×13%=1 334.51元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26" name="矩形"/>
          <p:cNvSpPr/>
          <p:nvPr/>
        </p:nvSpPr>
        <p:spPr>
          <a:xfrm>
            <a:off x="1424667" y="4609104"/>
            <a:ext cx="9426353" cy="1691638"/>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【解析】金银首饰以旧换新业务，按销售方实际收取的不含增值税的全部价款征收增值税；“实际收取的”差价款11 600元为含增值税销售额，销项税额=含增值税销售额÷（1+增值税税率），故选项D正确。</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checkerboard(across)">
                                      <p:cBhvr>
                                        <p:cTn id="7" dur="500"/>
                                        <p:tgtEl>
                                          <p:spTgt spid="4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26"/>
                                        </p:tgtEl>
                                        <p:attrNameLst>
                                          <p:attrName>style.visibility</p:attrName>
                                        </p:attrNameLst>
                                      </p:cBhvr>
                                      <p:to>
                                        <p:strVal val="visible"/>
                                      </p:to>
                                    </p:set>
                                    <p:animEffect transition="in" filter="checkerboard(across)">
                                      <p:cBhvr>
                                        <p:cTn id="12" dur="5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0"/>
      <p:bldP spid="425" grpId="1"/>
      <p:bldP spid="426" grpId="0"/>
      <p:bldP spid="426" grpId="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30"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31" name="矩形"/>
          <p:cNvSpPr/>
          <p:nvPr/>
        </p:nvSpPr>
        <p:spPr>
          <a:xfrm>
            <a:off x="1724660" y="1518285"/>
            <a:ext cx="8457564" cy="20916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多选】根据企业所得税法律制度的规定，下列企业发生的广告费和业务宣传费支出，不超过当年销售（营业）收入30%的部分，准予扣除；超过部分，准予在以后纳税年度结转扣除的有（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A．医药制造企业	　　　　B．酒类制造企业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C．烟草企业	　　　　D．化妆品制造企业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32" name="矩形"/>
          <p:cNvSpPr/>
          <p:nvPr/>
        </p:nvSpPr>
        <p:spPr>
          <a:xfrm>
            <a:off x="1724660" y="3793489"/>
            <a:ext cx="161797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31"/>
                                        </p:tgtEl>
                                        <p:attrNameLst>
                                          <p:attrName>style.visibility</p:attrName>
                                        </p:attrNameLst>
                                      </p:cBhvr>
                                      <p:to>
                                        <p:strVal val="visible"/>
                                      </p:to>
                                    </p:set>
                                    <p:anim calcmode="lin" valueType="num">
                                      <p:cBhvr additive="base">
                                        <p:cTn id="7" dur="500"/>
                                        <p:tgtEl>
                                          <p:spTgt spid="431"/>
                                        </p:tgtEl>
                                        <p:attrNameLst>
                                          <p:attrName>ppt_y</p:attrName>
                                        </p:attrNameLst>
                                      </p:cBhvr>
                                      <p:tavLst>
                                        <p:tav tm="0">
                                          <p:val>
                                            <p:strVal val="#ppt_y+#ppt_h*1.125000"/>
                                          </p:val>
                                        </p:tav>
                                        <p:tav tm="100000">
                                          <p:val>
                                            <p:strVal val="#ppt_y"/>
                                          </p:val>
                                        </p:tav>
                                      </p:tavLst>
                                    </p:anim>
                                    <p:animEffect transition="in" filter="wipe(up)">
                                      <p:cBhvr>
                                        <p:cTn id="8" dur="500"/>
                                        <p:tgtEl>
                                          <p:spTgt spid="43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32"/>
                                        </p:tgtEl>
                                        <p:attrNameLst>
                                          <p:attrName>style.visibility</p:attrName>
                                        </p:attrNameLst>
                                      </p:cBhvr>
                                      <p:to>
                                        <p:strVal val="visible"/>
                                      </p:to>
                                    </p:set>
                                    <p:anim calcmode="lin" valueType="num">
                                      <p:cBhvr additive="base">
                                        <p:cTn id="13" dur="500"/>
                                        <p:tgtEl>
                                          <p:spTgt spid="432"/>
                                        </p:tgtEl>
                                        <p:attrNameLst>
                                          <p:attrName>ppt_y</p:attrName>
                                        </p:attrNameLst>
                                      </p:cBhvr>
                                      <p:tavLst>
                                        <p:tav tm="0">
                                          <p:val>
                                            <p:strVal val="#ppt_y+#ppt_h*1.125000"/>
                                          </p:val>
                                        </p:tav>
                                        <p:tav tm="100000">
                                          <p:val>
                                            <p:strVal val="#ppt_y"/>
                                          </p:val>
                                        </p:tav>
                                      </p:tavLst>
                                    </p:anim>
                                    <p:animEffect transition="in" filter="wipe(up)">
                                      <p:cBhvr>
                                        <p:cTn id="14" dur="5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p:bldP spid="431" grpId="1"/>
      <p:bldP spid="432" grpId="0"/>
      <p:bldP spid="432" grpId="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36"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37" name="矩形"/>
          <p:cNvSpPr/>
          <p:nvPr/>
        </p:nvSpPr>
        <p:spPr>
          <a:xfrm>
            <a:off x="1318258" y="1330960"/>
            <a:ext cx="2844165" cy="3683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（8）手续费及佣金支出。</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38" name="矩形"/>
          <p:cNvSpPr/>
          <p:nvPr/>
        </p:nvSpPr>
        <p:spPr>
          <a:xfrm>
            <a:off x="1318258" y="1699260"/>
            <a:ext cx="9149715"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① 除委托个人代理外，企业以现金等非转账方式支付的手续费及佣金不得在税前扣除。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② 企业为发行权益性证券支付给有关证券承销机构的手续费及佣金不得在税前扣除。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③ 企业不得将手续费及佣金支出计入回扣、业务提成、返利、进场费等费用。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39" name="矩形"/>
          <p:cNvSpPr/>
          <p:nvPr/>
        </p:nvSpPr>
        <p:spPr>
          <a:xfrm>
            <a:off x="1318258" y="3198495"/>
            <a:ext cx="9620250" cy="25844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（9）损失。</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企业在生产经营活动中发生的固定资产和存货的盘亏、毁损、报废损失，转让财产损失，坏账损失，自然灾害等不可抗力因素造成的损失以及其他损失，可以按规定在企业所得税前扣除。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可以扣除的损失=损失金额+不得抵扣的增值税−责任人赔偿−保险赔款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【相关链接】因管理不善造成货物被盗、丢失、霉烂变质的，其增值税进项税额不得抵扣，已经抵扣的，应作进项税额转出处理。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37"/>
                                        </p:tgtEl>
                                        <p:attrNameLst>
                                          <p:attrName>style.visibility</p:attrName>
                                        </p:attrNameLst>
                                      </p:cBhvr>
                                      <p:to>
                                        <p:strVal val="visible"/>
                                      </p:to>
                                    </p:set>
                                    <p:anim calcmode="lin" valueType="num">
                                      <p:cBhvr additive="base">
                                        <p:cTn id="7" dur="500"/>
                                        <p:tgtEl>
                                          <p:spTgt spid="437"/>
                                        </p:tgtEl>
                                        <p:attrNameLst>
                                          <p:attrName>ppt_y</p:attrName>
                                        </p:attrNameLst>
                                      </p:cBhvr>
                                      <p:tavLst>
                                        <p:tav tm="0">
                                          <p:val>
                                            <p:strVal val="#ppt_y+#ppt_h*1.125000"/>
                                          </p:val>
                                        </p:tav>
                                        <p:tav tm="100000">
                                          <p:val>
                                            <p:strVal val="#ppt_y"/>
                                          </p:val>
                                        </p:tav>
                                      </p:tavLst>
                                    </p:anim>
                                    <p:animEffect transition="in" filter="wipe(up)">
                                      <p:cBhvr>
                                        <p:cTn id="8" dur="500"/>
                                        <p:tgtEl>
                                          <p:spTgt spid="43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38"/>
                                        </p:tgtEl>
                                        <p:attrNameLst>
                                          <p:attrName>style.visibility</p:attrName>
                                        </p:attrNameLst>
                                      </p:cBhvr>
                                      <p:to>
                                        <p:strVal val="visible"/>
                                      </p:to>
                                    </p:set>
                                    <p:anim calcmode="lin" valueType="num">
                                      <p:cBhvr additive="base">
                                        <p:cTn id="13" dur="500"/>
                                        <p:tgtEl>
                                          <p:spTgt spid="438"/>
                                        </p:tgtEl>
                                        <p:attrNameLst>
                                          <p:attrName>ppt_y</p:attrName>
                                        </p:attrNameLst>
                                      </p:cBhvr>
                                      <p:tavLst>
                                        <p:tav tm="0">
                                          <p:val>
                                            <p:strVal val="#ppt_y+#ppt_h*1.125000"/>
                                          </p:val>
                                        </p:tav>
                                        <p:tav tm="100000">
                                          <p:val>
                                            <p:strVal val="#ppt_y"/>
                                          </p:val>
                                        </p:tav>
                                      </p:tavLst>
                                    </p:anim>
                                    <p:animEffect transition="in" filter="wipe(up)">
                                      <p:cBhvr>
                                        <p:cTn id="14" dur="500"/>
                                        <p:tgtEl>
                                          <p:spTgt spid="43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39"/>
                                        </p:tgtEl>
                                        <p:attrNameLst>
                                          <p:attrName>style.visibility</p:attrName>
                                        </p:attrNameLst>
                                      </p:cBhvr>
                                      <p:to>
                                        <p:strVal val="visible"/>
                                      </p:to>
                                    </p:set>
                                    <p:anim calcmode="lin" valueType="num">
                                      <p:cBhvr additive="base">
                                        <p:cTn id="19" dur="500"/>
                                        <p:tgtEl>
                                          <p:spTgt spid="439"/>
                                        </p:tgtEl>
                                        <p:attrNameLst>
                                          <p:attrName>ppt_y</p:attrName>
                                        </p:attrNameLst>
                                      </p:cBhvr>
                                      <p:tavLst>
                                        <p:tav tm="0">
                                          <p:val>
                                            <p:strVal val="#ppt_y+#ppt_h*1.125000"/>
                                          </p:val>
                                        </p:tav>
                                        <p:tav tm="100000">
                                          <p:val>
                                            <p:strVal val="#ppt_y"/>
                                          </p:val>
                                        </p:tav>
                                      </p:tavLst>
                                    </p:anim>
                                    <p:animEffect transition="in" filter="wipe(up)">
                                      <p:cBhvr>
                                        <p:cTn id="20" dur="5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0"/>
      <p:bldP spid="437" grpId="1"/>
      <p:bldP spid="438" grpId="0"/>
      <p:bldP spid="438" grpId="1"/>
      <p:bldP spid="439" grpId="0"/>
      <p:bldP spid="439"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855980" y="1393190"/>
            <a:ext cx="4154170" cy="542290"/>
            <a:chOff x="1348" y="2194"/>
            <a:chExt cx="6542" cy="854"/>
          </a:xfrm>
        </p:grpSpPr>
        <p:sp>
          <p:nvSpPr>
            <p:cNvPr id="84" name="矩形"/>
            <p:cNvSpPr/>
            <p:nvPr/>
          </p:nvSpPr>
          <p:spPr>
            <a:xfrm>
              <a:off x="1350" y="2244"/>
              <a:ext cx="6342"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企业所得税的纳税人</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85" name="剪去对角的矩形"/>
            <p:cNvSpPr/>
            <p:nvPr/>
          </p:nvSpPr>
          <p:spPr>
            <a:xfrm>
              <a:off x="1348" y="2194"/>
              <a:ext cx="6542" cy="855"/>
            </a:xfrm>
            <a:prstGeom prst="snip2DiagRect">
              <a:avLst>
                <a:gd name="adj1" fmla="val 0"/>
                <a:gd name="adj2" fmla="val 15791"/>
              </a:avLst>
            </a:prstGeom>
            <a:noFill/>
            <a:ln w="25400" cap="flat" cmpd="sng">
              <a:solidFill>
                <a:srgbClr val="4BACC6"/>
              </a:solidFill>
              <a:prstDash val="solid"/>
              <a:round/>
            </a:ln>
          </p:spPr>
          <p:txBody>
            <a:bodyPr rtlCol="0" anchor="ctr"/>
            <a:lstStyle/>
            <a:p>
              <a:pPr algn="ctr"/>
            </a:p>
          </p:txBody>
        </p:sp>
      </p:grpSp>
      <p:sp>
        <p:nvSpPr>
          <p:cNvPr id="86" name="矩形"/>
          <p:cNvSpPr/>
          <p:nvPr/>
        </p:nvSpPr>
        <p:spPr>
          <a:xfrm>
            <a:off x="662817" y="2103476"/>
            <a:ext cx="10991125" cy="133794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单选】根据企业所得税法律制度的规定，下列各项中，不属于企业所得税纳税人的是（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．甲有限责任公司			B．乙事业单位</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．丙个人独资企业			D．丁股份有限公司</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7" name="矩形"/>
          <p:cNvSpPr/>
          <p:nvPr/>
        </p:nvSpPr>
        <p:spPr>
          <a:xfrm>
            <a:off x="662950" y="3250654"/>
            <a:ext cx="9357755"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【解析】采用排除法，盯住“个人独资企业”和“合伙企业”不属于企业所得税纳税人即可。【答案】C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8" name="矩形"/>
          <p:cNvSpPr/>
          <p:nvPr/>
        </p:nvSpPr>
        <p:spPr>
          <a:xfrm>
            <a:off x="663377" y="4208308"/>
            <a:ext cx="10163020"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判断】依照中国法律、行政法规成立的个人独资企业属于企业所得税纳税人。（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9" name="矩形"/>
          <p:cNvSpPr/>
          <p:nvPr/>
        </p:nvSpPr>
        <p:spPr>
          <a:xfrm>
            <a:off x="662929" y="4563544"/>
            <a:ext cx="1426935" cy="491487"/>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0" name="矩形"/>
          <p:cNvSpPr/>
          <p:nvPr/>
        </p:nvSpPr>
        <p:spPr>
          <a:xfrm>
            <a:off x="1425064" y="305039"/>
            <a:ext cx="455346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：企业所得税纳税人</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additive="base">
                                        <p:cTn id="13" dur="500"/>
                                        <p:tgtEl>
                                          <p:spTgt spid="86"/>
                                        </p:tgtEl>
                                        <p:attrNameLst>
                                          <p:attrName>ppt_y</p:attrName>
                                        </p:attrNameLst>
                                      </p:cBhvr>
                                      <p:tavLst>
                                        <p:tav tm="0">
                                          <p:val>
                                            <p:strVal val="#ppt_y+#ppt_h*1.125000"/>
                                          </p:val>
                                        </p:tav>
                                        <p:tav tm="100000">
                                          <p:val>
                                            <p:strVal val="#ppt_y"/>
                                          </p:val>
                                        </p:tav>
                                      </p:tavLst>
                                    </p:anim>
                                    <p:animEffect transition="in" filter="wipe(up)">
                                      <p:cBhvr>
                                        <p:cTn id="14" dur="500"/>
                                        <p:tgtEl>
                                          <p:spTgt spid="8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500"/>
                                        <p:tgtEl>
                                          <p:spTgt spid="87"/>
                                        </p:tgtEl>
                                        <p:attrNameLst>
                                          <p:attrName>ppt_y</p:attrName>
                                        </p:attrNameLst>
                                      </p:cBhvr>
                                      <p:tavLst>
                                        <p:tav tm="0">
                                          <p:val>
                                            <p:strVal val="#ppt_y+#ppt_h*1.125000"/>
                                          </p:val>
                                        </p:tav>
                                        <p:tav tm="100000">
                                          <p:val>
                                            <p:strVal val="#ppt_y"/>
                                          </p:val>
                                        </p:tav>
                                      </p:tavLst>
                                    </p:anim>
                                    <p:animEffect transition="in" filter="wipe(up)">
                                      <p:cBhvr>
                                        <p:cTn id="20" dur="500"/>
                                        <p:tgtEl>
                                          <p:spTgt spid="8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additive="base">
                                        <p:cTn id="25" dur="500"/>
                                        <p:tgtEl>
                                          <p:spTgt spid="88"/>
                                        </p:tgtEl>
                                        <p:attrNameLst>
                                          <p:attrName>ppt_y</p:attrName>
                                        </p:attrNameLst>
                                      </p:cBhvr>
                                      <p:tavLst>
                                        <p:tav tm="0">
                                          <p:val>
                                            <p:strVal val="#ppt_y+#ppt_h*1.125000"/>
                                          </p:val>
                                        </p:tav>
                                        <p:tav tm="100000">
                                          <p:val>
                                            <p:strVal val="#ppt_y"/>
                                          </p:val>
                                        </p:tav>
                                      </p:tavLst>
                                    </p:anim>
                                    <p:animEffect transition="in" filter="wipe(up)">
                                      <p:cBhvr>
                                        <p:cTn id="26" dur="500"/>
                                        <p:tgtEl>
                                          <p:spTgt spid="8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additive="base">
                                        <p:cTn id="31" dur="500"/>
                                        <p:tgtEl>
                                          <p:spTgt spid="89"/>
                                        </p:tgtEl>
                                        <p:attrNameLst>
                                          <p:attrName>ppt_y</p:attrName>
                                        </p:attrNameLst>
                                      </p:cBhvr>
                                      <p:tavLst>
                                        <p:tav tm="0">
                                          <p:val>
                                            <p:strVal val="#ppt_y+#ppt_h*1.125000"/>
                                          </p:val>
                                        </p:tav>
                                        <p:tav tm="100000">
                                          <p:val>
                                            <p:strVal val="#ppt_y"/>
                                          </p:val>
                                        </p:tav>
                                      </p:tavLst>
                                    </p:anim>
                                    <p:animEffect transition="in" filter="wipe(up)">
                                      <p:cBhvr>
                                        <p:cTn id="3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6" grpId="1"/>
      <p:bldP spid="87" grpId="0"/>
      <p:bldP spid="87" grpId="1"/>
      <p:bldP spid="88" grpId="0"/>
      <p:bldP spid="88" grpId="1"/>
      <p:bldP spid="89" grpId="0"/>
      <p:bldP spid="89" grpId="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43"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177290" y="1318260"/>
            <a:ext cx="4805680" cy="529590"/>
            <a:chOff x="1854" y="2076"/>
            <a:chExt cx="7568" cy="834"/>
          </a:xfrm>
        </p:grpSpPr>
        <p:sp>
          <p:nvSpPr>
            <p:cNvPr id="444" name="矩形"/>
            <p:cNvSpPr/>
            <p:nvPr/>
          </p:nvSpPr>
          <p:spPr>
            <a:xfrm>
              <a:off x="2055" y="2076"/>
              <a:ext cx="7167"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税前扣除损失金额的计算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445" name="剪去对角的矩形"/>
            <p:cNvSpPr/>
            <p:nvPr/>
          </p:nvSpPr>
          <p:spPr>
            <a:xfrm>
              <a:off x="1854" y="2082"/>
              <a:ext cx="7569" cy="828"/>
            </a:xfrm>
            <a:prstGeom prst="snip2DiagRect">
              <a:avLst>
                <a:gd name="adj1" fmla="val 0"/>
                <a:gd name="adj2" fmla="val 16685"/>
              </a:avLst>
            </a:prstGeom>
            <a:noFill/>
            <a:ln w="25400" cap="flat" cmpd="sng">
              <a:solidFill>
                <a:srgbClr val="4BACC6"/>
              </a:solidFill>
              <a:prstDash val="solid"/>
              <a:round/>
            </a:ln>
          </p:spPr>
          <p:txBody>
            <a:bodyPr rtlCol="0" anchor="ctr"/>
            <a:lstStyle/>
            <a:p>
              <a:pPr algn="ctr"/>
            </a:p>
          </p:txBody>
        </p:sp>
      </p:grpSp>
      <p:sp>
        <p:nvSpPr>
          <p:cNvPr id="446" name="矩形"/>
          <p:cNvSpPr/>
          <p:nvPr/>
        </p:nvSpPr>
        <p:spPr>
          <a:xfrm>
            <a:off x="972820" y="1922780"/>
            <a:ext cx="10121900" cy="25844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不定项】甲公司为居民企业，由于管理不善被盗库存商品一批，经税务机关审核，该批存货的成本为40万元，增值税进项税额为6.4万元；取得保险公司赔款12万元，责任人赔偿2万元。关于甲公司在计算2018年度企业所得税应纳税所得额时，准予扣除被盗商品的损失金额，下列算式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A．40+6.4−12−2=32.4万元			B．40+6.4−12=34.4万元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C．40−12−2=26万元				D．40+6.4=46.4万元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47" name="矩形"/>
          <p:cNvSpPr/>
          <p:nvPr/>
        </p:nvSpPr>
        <p:spPr>
          <a:xfrm>
            <a:off x="919480" y="4498340"/>
            <a:ext cx="10171430"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【解析】可以扣除的损失金额=损失金额40+不得抵扣的增值税6.4−保险赔款12−责任人赔偿2= 32.4万元。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46"/>
                                        </p:tgtEl>
                                        <p:attrNameLst>
                                          <p:attrName>style.visibility</p:attrName>
                                        </p:attrNameLst>
                                      </p:cBhvr>
                                      <p:to>
                                        <p:strVal val="visible"/>
                                      </p:to>
                                    </p:set>
                                    <p:anim calcmode="lin" valueType="num">
                                      <p:cBhvr additive="base">
                                        <p:cTn id="13" dur="500"/>
                                        <p:tgtEl>
                                          <p:spTgt spid="446"/>
                                        </p:tgtEl>
                                        <p:attrNameLst>
                                          <p:attrName>ppt_y</p:attrName>
                                        </p:attrNameLst>
                                      </p:cBhvr>
                                      <p:tavLst>
                                        <p:tav tm="0">
                                          <p:val>
                                            <p:strVal val="#ppt_y+#ppt_h*1.125000"/>
                                          </p:val>
                                        </p:tav>
                                        <p:tav tm="100000">
                                          <p:val>
                                            <p:strVal val="#ppt_y"/>
                                          </p:val>
                                        </p:tav>
                                      </p:tavLst>
                                    </p:anim>
                                    <p:animEffect transition="in" filter="wipe(up)">
                                      <p:cBhvr>
                                        <p:cTn id="14" dur="500"/>
                                        <p:tgtEl>
                                          <p:spTgt spid="44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47"/>
                                        </p:tgtEl>
                                        <p:attrNameLst>
                                          <p:attrName>style.visibility</p:attrName>
                                        </p:attrNameLst>
                                      </p:cBhvr>
                                      <p:to>
                                        <p:strVal val="visible"/>
                                      </p:to>
                                    </p:set>
                                    <p:anim calcmode="lin" valueType="num">
                                      <p:cBhvr additive="base">
                                        <p:cTn id="19" dur="500"/>
                                        <p:tgtEl>
                                          <p:spTgt spid="447"/>
                                        </p:tgtEl>
                                        <p:attrNameLst>
                                          <p:attrName>ppt_y</p:attrName>
                                        </p:attrNameLst>
                                      </p:cBhvr>
                                      <p:tavLst>
                                        <p:tav tm="0">
                                          <p:val>
                                            <p:strVal val="#ppt_y+#ppt_h*1.125000"/>
                                          </p:val>
                                        </p:tav>
                                        <p:tav tm="100000">
                                          <p:val>
                                            <p:strVal val="#ppt_y"/>
                                          </p:val>
                                        </p:tav>
                                      </p:tavLst>
                                    </p:anim>
                                    <p:animEffect transition="in" filter="wipe(up)">
                                      <p:cBhvr>
                                        <p:cTn id="20" dur="500"/>
                                        <p:tgtEl>
                                          <p:spTgt spid="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 grpId="0"/>
      <p:bldP spid="446" grpId="1"/>
      <p:bldP spid="447" grpId="0"/>
      <p:bldP spid="447" grpId="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51"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52" name="矩形"/>
          <p:cNvSpPr/>
          <p:nvPr/>
        </p:nvSpPr>
        <p:spPr>
          <a:xfrm>
            <a:off x="1416050" y="1209040"/>
            <a:ext cx="1978660" cy="3683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（10）其他支出。</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53" name="矩形"/>
          <p:cNvSpPr/>
          <p:nvPr/>
        </p:nvSpPr>
        <p:spPr>
          <a:xfrm>
            <a:off x="4692015" y="1283970"/>
            <a:ext cx="2774950" cy="35813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其他支出的税前扣除规定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454" name="表格"/>
          <p:cNvGraphicFramePr>
            <a:graphicFrameLocks noGrp="1"/>
          </p:cNvGraphicFramePr>
          <p:nvPr>
            <p:custDataLst>
              <p:tags r:id="rId2"/>
            </p:custDataLst>
          </p:nvPr>
        </p:nvGraphicFramePr>
        <p:xfrm>
          <a:off x="493395" y="1774824"/>
          <a:ext cx="11172190" cy="4634871"/>
        </p:xfrm>
        <a:graphic>
          <a:graphicData uri="http://schemas.openxmlformats.org/drawingml/2006/table">
            <a:tbl>
              <a:tblPr bandRow="1">
                <a:noFill/>
              </a:tblPr>
              <a:tblGrid>
                <a:gridCol w="5043805"/>
                <a:gridCol w="6128385"/>
              </a:tblGrid>
              <a:tr h="411473">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准予扣除项目</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不得扣除项目</a:t>
                      </a:r>
                      <a:r>
                        <a:rPr lang="zh-CN" altLang="en-US" sz="1800" b="0" i="0" u="none" strike="noStrike" kern="0" cap="none" spc="0" baseline="0">
                          <a:solidFill>
                            <a:schemeClr val="tx1"/>
                          </a:solidFill>
                          <a:latin typeface="微软雅黑" panose="020B0503020204020204" charset="-122"/>
                          <a:ea typeface="微软雅黑" panose="020B0503020204020204" charset="-122"/>
                          <a:cs typeface="楷体_GB2312" charset="0"/>
                        </a:rPr>
                        <a:t>（重点记）</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楷体_GB2312"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223391">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① 合理的不需要资本化的借款费用</a:t>
                      </a:r>
                      <a:endPar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② 汇兑损失（已经计入有关资产成本以及与向所有者进行利润分配相关的部分除外）③ 按规定提取的用于环境保护、生态恢复等方面的专项资金</a:t>
                      </a:r>
                      <a:endPar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④ 租赁费</a:t>
                      </a:r>
                      <a:endPar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⑤ 合理的劳动保护支出</a:t>
                      </a:r>
                      <a:endPar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⑥ 转让各类固定资产发生的费用</a:t>
                      </a:r>
                      <a:endPar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⑦ 总机构分摊的费用</a:t>
                      </a:r>
                      <a:endPar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⑧ 会员费、合理的会议费、差旅费、违约金、诉讼费用</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① 向投资者支付的股息、红利等权益性投资收益款项</a:t>
                      </a:r>
                      <a:endPar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② 税收滞纳金</a:t>
                      </a:r>
                      <a:endPar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③ 罚金、罚款和被没收财物的损失</a:t>
                      </a:r>
                      <a:endPar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④ 赞助支出（与生产经营活动无关的各种非广告性质支出）</a:t>
                      </a:r>
                      <a:endPar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⑤ 未经核定的准备金支出</a:t>
                      </a:r>
                      <a:endPar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⑥ 企业之间支付的管理费</a:t>
                      </a:r>
                      <a:endPar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⑦ 企业内营业机构之间支付的租金、特许权使用费⑧ 非银行企业内营业机构之间支付的利息</a:t>
                      </a:r>
                      <a:endPar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⑨ 企业的不征税收入用于支出所形成的费用或财产，不得扣除或者计算对应的折旧、摊销扣除</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2"/>
                                        </p:tgtEl>
                                        <p:attrNameLst>
                                          <p:attrName>style.visibility</p:attrName>
                                        </p:attrNameLst>
                                      </p:cBhvr>
                                      <p:to>
                                        <p:strVal val="visible"/>
                                      </p:to>
                                    </p:set>
                                    <p:anim calcmode="lin" valueType="num">
                                      <p:cBhvr additive="base">
                                        <p:cTn id="7" dur="500"/>
                                        <p:tgtEl>
                                          <p:spTgt spid="452"/>
                                        </p:tgtEl>
                                        <p:attrNameLst>
                                          <p:attrName>ppt_y</p:attrName>
                                        </p:attrNameLst>
                                      </p:cBhvr>
                                      <p:tavLst>
                                        <p:tav tm="0">
                                          <p:val>
                                            <p:strVal val="#ppt_y+#ppt_h*1.125000"/>
                                          </p:val>
                                        </p:tav>
                                        <p:tav tm="100000">
                                          <p:val>
                                            <p:strVal val="#ppt_y"/>
                                          </p:val>
                                        </p:tav>
                                      </p:tavLst>
                                    </p:anim>
                                    <p:animEffect transition="in" filter="wipe(up)">
                                      <p:cBhvr>
                                        <p:cTn id="8" dur="500"/>
                                        <p:tgtEl>
                                          <p:spTgt spid="452"/>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53"/>
                                        </p:tgtEl>
                                        <p:attrNameLst>
                                          <p:attrName>style.visibility</p:attrName>
                                        </p:attrNameLst>
                                      </p:cBhvr>
                                      <p:to>
                                        <p:strVal val="visible"/>
                                      </p:to>
                                    </p:set>
                                    <p:animEffect transition="in" filter="checkerboard(across)">
                                      <p:cBhvr>
                                        <p:cTn id="13" dur="500"/>
                                        <p:tgtEl>
                                          <p:spTgt spid="45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54"/>
                                        </p:tgtEl>
                                        <p:attrNameLst>
                                          <p:attrName>style.visibility</p:attrName>
                                        </p:attrNameLst>
                                      </p:cBhvr>
                                      <p:to>
                                        <p:strVal val="visible"/>
                                      </p:to>
                                    </p:set>
                                    <p:animEffect transition="in" filter="checkerboard(across)">
                                      <p:cBhvr>
                                        <p:cTn id="18" dur="5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 grpId="0"/>
      <p:bldP spid="452" grpId="1"/>
      <p:bldP spid="453" grpId="0"/>
      <p:bldP spid="453" grpId="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58"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59" name="矩形"/>
          <p:cNvSpPr/>
          <p:nvPr/>
        </p:nvSpPr>
        <p:spPr>
          <a:xfrm>
            <a:off x="1145540" y="1568450"/>
            <a:ext cx="10126979"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经济性质的损失（如违约金、银行罚息），可以在税前扣除。国家给予的惩罚性质的损失（如税收滞纳金、罚金、罚款和被没收财物的损失），不得在税前扣除。</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60" name="矩形"/>
          <p:cNvSpPr/>
          <p:nvPr/>
        </p:nvSpPr>
        <p:spPr>
          <a:xfrm>
            <a:off x="1258570" y="1191260"/>
            <a:ext cx="1138555" cy="358138"/>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216660" y="2576195"/>
            <a:ext cx="5882640" cy="529590"/>
            <a:chOff x="1916" y="4057"/>
            <a:chExt cx="9264" cy="834"/>
          </a:xfrm>
        </p:grpSpPr>
        <p:sp>
          <p:nvSpPr>
            <p:cNvPr id="461" name="矩形"/>
            <p:cNvSpPr/>
            <p:nvPr/>
          </p:nvSpPr>
          <p:spPr>
            <a:xfrm>
              <a:off x="2117" y="4057"/>
              <a:ext cx="8806"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辨析准予扣除项目与不得扣除项目</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462" name="剪去对角的矩形"/>
            <p:cNvSpPr/>
            <p:nvPr/>
          </p:nvSpPr>
          <p:spPr>
            <a:xfrm>
              <a:off x="1916" y="4063"/>
              <a:ext cx="9264" cy="828"/>
            </a:xfrm>
            <a:prstGeom prst="snip2DiagRect">
              <a:avLst>
                <a:gd name="adj1" fmla="val 0"/>
                <a:gd name="adj2" fmla="val 16930"/>
              </a:avLst>
            </a:prstGeom>
            <a:noFill/>
            <a:ln w="25400" cap="flat" cmpd="sng">
              <a:solidFill>
                <a:srgbClr val="4BACC6"/>
              </a:solidFill>
              <a:prstDash val="solid"/>
              <a:round/>
            </a:ln>
          </p:spPr>
          <p:txBody>
            <a:bodyPr rtlCol="0" anchor="ctr"/>
            <a:lstStyle/>
            <a:p>
              <a:pPr algn="ctr"/>
            </a:p>
          </p:txBody>
        </p:sp>
      </p:grpSp>
      <p:sp>
        <p:nvSpPr>
          <p:cNvPr id="463" name="矩形"/>
          <p:cNvSpPr/>
          <p:nvPr/>
        </p:nvSpPr>
        <p:spPr>
          <a:xfrm>
            <a:off x="1029970" y="3136265"/>
            <a:ext cx="9975215"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【例题·多选】根据企业所得税法律制度的规定，下列各项中，在计算企业所得税应纳税所得额时，不得扣除的有（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 罚金	　　　B. 诉讼费用　　　C. 罚款　　　D. 税收滞纳金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64" name="矩形"/>
          <p:cNvSpPr/>
          <p:nvPr/>
        </p:nvSpPr>
        <p:spPr>
          <a:xfrm>
            <a:off x="7933055" y="4061460"/>
            <a:ext cx="17170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65" name="矩形"/>
          <p:cNvSpPr/>
          <p:nvPr/>
        </p:nvSpPr>
        <p:spPr>
          <a:xfrm>
            <a:off x="1029970" y="4527550"/>
            <a:ext cx="9850120"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【拓展·多选】根据企业所得税法律制度的规定，下列各项中，在计算企业所得税应纳税所得额时不能税前扣除的项目有（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A．向投资者支付的股息、红利　　　　　　　B．企业之间支付的管理费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C．企业所得税税款　　　　　　　　　　　　D．税收滞纳金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66" name="矩形"/>
          <p:cNvSpPr/>
          <p:nvPr/>
        </p:nvSpPr>
        <p:spPr>
          <a:xfrm>
            <a:off x="7947659" y="5840730"/>
            <a:ext cx="188023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60"/>
                                        </p:tgtEl>
                                        <p:attrNameLst>
                                          <p:attrName>style.visibility</p:attrName>
                                        </p:attrNameLst>
                                      </p:cBhvr>
                                      <p:to>
                                        <p:strVal val="visible"/>
                                      </p:to>
                                    </p:set>
                                    <p:anim calcmode="lin" valueType="num">
                                      <p:cBhvr additive="base">
                                        <p:cTn id="7" dur="500"/>
                                        <p:tgtEl>
                                          <p:spTgt spid="460"/>
                                        </p:tgtEl>
                                        <p:attrNameLst>
                                          <p:attrName>ppt_y</p:attrName>
                                        </p:attrNameLst>
                                      </p:cBhvr>
                                      <p:tavLst>
                                        <p:tav tm="0">
                                          <p:val>
                                            <p:strVal val="#ppt_y+#ppt_h*1.125000"/>
                                          </p:val>
                                        </p:tav>
                                        <p:tav tm="100000">
                                          <p:val>
                                            <p:strVal val="#ppt_y"/>
                                          </p:val>
                                        </p:tav>
                                      </p:tavLst>
                                    </p:anim>
                                    <p:animEffect transition="in" filter="wipe(up)">
                                      <p:cBhvr>
                                        <p:cTn id="8" dur="500"/>
                                        <p:tgtEl>
                                          <p:spTgt spid="46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59"/>
                                        </p:tgtEl>
                                        <p:attrNameLst>
                                          <p:attrName>style.visibility</p:attrName>
                                        </p:attrNameLst>
                                      </p:cBhvr>
                                      <p:to>
                                        <p:strVal val="visible"/>
                                      </p:to>
                                    </p:set>
                                    <p:anim calcmode="lin" valueType="num">
                                      <p:cBhvr additive="base">
                                        <p:cTn id="13" dur="500"/>
                                        <p:tgtEl>
                                          <p:spTgt spid="459"/>
                                        </p:tgtEl>
                                        <p:attrNameLst>
                                          <p:attrName>ppt_y</p:attrName>
                                        </p:attrNameLst>
                                      </p:cBhvr>
                                      <p:tavLst>
                                        <p:tav tm="0">
                                          <p:val>
                                            <p:strVal val="#ppt_y+#ppt_h*1.125000"/>
                                          </p:val>
                                        </p:tav>
                                        <p:tav tm="100000">
                                          <p:val>
                                            <p:strVal val="#ppt_y"/>
                                          </p:val>
                                        </p:tav>
                                      </p:tavLst>
                                    </p:anim>
                                    <p:animEffect transition="in" filter="wipe(up)">
                                      <p:cBhvr>
                                        <p:cTn id="14" dur="500"/>
                                        <p:tgtEl>
                                          <p:spTgt spid="45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63"/>
                                        </p:tgtEl>
                                        <p:attrNameLst>
                                          <p:attrName>style.visibility</p:attrName>
                                        </p:attrNameLst>
                                      </p:cBhvr>
                                      <p:to>
                                        <p:strVal val="visible"/>
                                      </p:to>
                                    </p:set>
                                    <p:anim calcmode="lin" valueType="num">
                                      <p:cBhvr additive="base">
                                        <p:cTn id="25" dur="500"/>
                                        <p:tgtEl>
                                          <p:spTgt spid="463"/>
                                        </p:tgtEl>
                                        <p:attrNameLst>
                                          <p:attrName>ppt_y</p:attrName>
                                        </p:attrNameLst>
                                      </p:cBhvr>
                                      <p:tavLst>
                                        <p:tav tm="0">
                                          <p:val>
                                            <p:strVal val="#ppt_y+#ppt_h*1.125000"/>
                                          </p:val>
                                        </p:tav>
                                        <p:tav tm="100000">
                                          <p:val>
                                            <p:strVal val="#ppt_y"/>
                                          </p:val>
                                        </p:tav>
                                      </p:tavLst>
                                    </p:anim>
                                    <p:animEffect transition="in" filter="wipe(up)">
                                      <p:cBhvr>
                                        <p:cTn id="26" dur="500"/>
                                        <p:tgtEl>
                                          <p:spTgt spid="46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64"/>
                                        </p:tgtEl>
                                        <p:attrNameLst>
                                          <p:attrName>style.visibility</p:attrName>
                                        </p:attrNameLst>
                                      </p:cBhvr>
                                      <p:to>
                                        <p:strVal val="visible"/>
                                      </p:to>
                                    </p:set>
                                    <p:anim calcmode="lin" valueType="num">
                                      <p:cBhvr additive="base">
                                        <p:cTn id="31" dur="500"/>
                                        <p:tgtEl>
                                          <p:spTgt spid="464"/>
                                        </p:tgtEl>
                                        <p:attrNameLst>
                                          <p:attrName>ppt_y</p:attrName>
                                        </p:attrNameLst>
                                      </p:cBhvr>
                                      <p:tavLst>
                                        <p:tav tm="0">
                                          <p:val>
                                            <p:strVal val="#ppt_y+#ppt_h*1.125000"/>
                                          </p:val>
                                        </p:tav>
                                        <p:tav tm="100000">
                                          <p:val>
                                            <p:strVal val="#ppt_y"/>
                                          </p:val>
                                        </p:tav>
                                      </p:tavLst>
                                    </p:anim>
                                    <p:animEffect transition="in" filter="wipe(up)">
                                      <p:cBhvr>
                                        <p:cTn id="32" dur="500"/>
                                        <p:tgtEl>
                                          <p:spTgt spid="46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65"/>
                                        </p:tgtEl>
                                        <p:attrNameLst>
                                          <p:attrName>style.visibility</p:attrName>
                                        </p:attrNameLst>
                                      </p:cBhvr>
                                      <p:to>
                                        <p:strVal val="visible"/>
                                      </p:to>
                                    </p:set>
                                    <p:anim calcmode="lin" valueType="num">
                                      <p:cBhvr additive="base">
                                        <p:cTn id="37" dur="500"/>
                                        <p:tgtEl>
                                          <p:spTgt spid="465"/>
                                        </p:tgtEl>
                                        <p:attrNameLst>
                                          <p:attrName>ppt_y</p:attrName>
                                        </p:attrNameLst>
                                      </p:cBhvr>
                                      <p:tavLst>
                                        <p:tav tm="0">
                                          <p:val>
                                            <p:strVal val="#ppt_y+#ppt_h*1.125000"/>
                                          </p:val>
                                        </p:tav>
                                        <p:tav tm="100000">
                                          <p:val>
                                            <p:strVal val="#ppt_y"/>
                                          </p:val>
                                        </p:tav>
                                      </p:tavLst>
                                    </p:anim>
                                    <p:animEffect transition="in" filter="wipe(up)">
                                      <p:cBhvr>
                                        <p:cTn id="38" dur="500"/>
                                        <p:tgtEl>
                                          <p:spTgt spid="46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466"/>
                                        </p:tgtEl>
                                        <p:attrNameLst>
                                          <p:attrName>style.visibility</p:attrName>
                                        </p:attrNameLst>
                                      </p:cBhvr>
                                      <p:to>
                                        <p:strVal val="visible"/>
                                      </p:to>
                                    </p:set>
                                    <p:anim calcmode="lin" valueType="num">
                                      <p:cBhvr additive="base">
                                        <p:cTn id="43" dur="500"/>
                                        <p:tgtEl>
                                          <p:spTgt spid="466"/>
                                        </p:tgtEl>
                                        <p:attrNameLst>
                                          <p:attrName>ppt_y</p:attrName>
                                        </p:attrNameLst>
                                      </p:cBhvr>
                                      <p:tavLst>
                                        <p:tav tm="0">
                                          <p:val>
                                            <p:strVal val="#ppt_y+#ppt_h*1.125000"/>
                                          </p:val>
                                        </p:tav>
                                        <p:tav tm="100000">
                                          <p:val>
                                            <p:strVal val="#ppt_y"/>
                                          </p:val>
                                        </p:tav>
                                      </p:tavLst>
                                    </p:anim>
                                    <p:animEffect transition="in" filter="wipe(up)">
                                      <p:cBhvr>
                                        <p:cTn id="44" dur="500"/>
                                        <p:tgtEl>
                                          <p:spTgt spid="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p:bldP spid="459" grpId="1"/>
      <p:bldP spid="460" grpId="0" animBg="1"/>
      <p:bldP spid="460" grpId="1" animBg="1"/>
      <p:bldP spid="463" grpId="0"/>
      <p:bldP spid="463" grpId="1"/>
      <p:bldP spid="464" grpId="0"/>
      <p:bldP spid="464" grpId="1"/>
      <p:bldP spid="465" grpId="0"/>
      <p:bldP spid="465" grpId="1"/>
      <p:bldP spid="466" grpId="0"/>
      <p:bldP spid="466" grpId="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70"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662430" y="1528445"/>
            <a:ext cx="8587105" cy="1061720"/>
            <a:chOff x="2618" y="2407"/>
            <a:chExt cx="13523" cy="1672"/>
          </a:xfrm>
        </p:grpSpPr>
        <p:sp>
          <p:nvSpPr>
            <p:cNvPr id="471" name="矩形"/>
            <p:cNvSpPr/>
            <p:nvPr/>
          </p:nvSpPr>
          <p:spPr>
            <a:xfrm>
              <a:off x="4052" y="2482"/>
              <a:ext cx="12089" cy="1404"/>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准予结转以后纳税年度扣除的项目：</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① 职工教育经费；② 公益性捐赠（三年内）；③ 广告费和业务宣传费。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72" name="矩形"/>
            <p:cNvSpPr/>
            <p:nvPr/>
          </p:nvSpPr>
          <p:spPr>
            <a:xfrm>
              <a:off x="2618" y="2423"/>
              <a:ext cx="1447" cy="774"/>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473" name="剪去对角的矩形"/>
            <p:cNvSpPr/>
            <p:nvPr/>
          </p:nvSpPr>
          <p:spPr>
            <a:xfrm>
              <a:off x="4251" y="2407"/>
              <a:ext cx="11890" cy="1673"/>
            </a:xfrm>
            <a:prstGeom prst="snip2DiagRect">
              <a:avLst>
                <a:gd name="adj1" fmla="val 0"/>
                <a:gd name="adj2" fmla="val 12629"/>
              </a:avLst>
            </a:prstGeom>
            <a:noFill/>
            <a:ln w="25400" cap="flat" cmpd="sng">
              <a:solidFill>
                <a:srgbClr val="00AAB7"/>
              </a:solidFill>
              <a:prstDash val="sysDash"/>
              <a:round/>
            </a:ln>
          </p:spPr>
          <p:txBody>
            <a:bodyPr rtlCol="0" anchor="ctr"/>
            <a:lstStyle/>
            <a:p>
              <a:pPr algn="ctr"/>
            </a:p>
          </p:txBody>
        </p:sp>
      </p:grpSp>
      <p:grpSp>
        <p:nvGrpSpPr>
          <p:cNvPr id="3" name="组合 2"/>
          <p:cNvGrpSpPr/>
          <p:nvPr/>
        </p:nvGrpSpPr>
        <p:grpSpPr>
          <a:xfrm>
            <a:off x="1659255" y="3162300"/>
            <a:ext cx="6602730" cy="529590"/>
            <a:chOff x="2613" y="4980"/>
            <a:chExt cx="10398" cy="834"/>
          </a:xfrm>
        </p:grpSpPr>
        <p:sp>
          <p:nvSpPr>
            <p:cNvPr id="474" name="矩形"/>
            <p:cNvSpPr/>
            <p:nvPr/>
          </p:nvSpPr>
          <p:spPr>
            <a:xfrm>
              <a:off x="2814" y="4980"/>
              <a:ext cx="10197"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判断哪些项目准予结转以后纳税年度扣除</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475" name="剪去对角的矩形"/>
            <p:cNvSpPr/>
            <p:nvPr/>
          </p:nvSpPr>
          <p:spPr>
            <a:xfrm>
              <a:off x="2613" y="4986"/>
              <a:ext cx="10399" cy="828"/>
            </a:xfrm>
            <a:prstGeom prst="snip2DiagRect">
              <a:avLst>
                <a:gd name="adj1" fmla="val 0"/>
                <a:gd name="adj2" fmla="val 17175"/>
              </a:avLst>
            </a:prstGeom>
            <a:noFill/>
            <a:ln w="25400" cap="flat" cmpd="sng">
              <a:solidFill>
                <a:srgbClr val="4BACC6"/>
              </a:solidFill>
              <a:prstDash val="solid"/>
              <a:round/>
            </a:ln>
          </p:spPr>
          <p:txBody>
            <a:bodyPr rtlCol="0" anchor="ctr"/>
            <a:lstStyle/>
            <a:p>
              <a:pPr algn="ctr"/>
            </a:p>
          </p:txBody>
        </p:sp>
      </p:grpSp>
      <p:sp>
        <p:nvSpPr>
          <p:cNvPr id="476" name="矩形"/>
          <p:cNvSpPr/>
          <p:nvPr/>
        </p:nvSpPr>
        <p:spPr>
          <a:xfrm>
            <a:off x="1455420" y="3743325"/>
            <a:ext cx="8955406"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多选】根据企业所得税法律制度的规定，下列各项费用，超过税法规定的扣除标准后，准予在以后纳税年度结转扣除的有（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A．职工教育经费	B．广告费	C．业务宣传费	　　D．业务招待费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77" name="矩形"/>
          <p:cNvSpPr/>
          <p:nvPr/>
        </p:nvSpPr>
        <p:spPr>
          <a:xfrm>
            <a:off x="1451610" y="5114925"/>
            <a:ext cx="165353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76"/>
                                        </p:tgtEl>
                                        <p:attrNameLst>
                                          <p:attrName>style.visibility</p:attrName>
                                        </p:attrNameLst>
                                      </p:cBhvr>
                                      <p:to>
                                        <p:strVal val="visible"/>
                                      </p:to>
                                    </p:set>
                                    <p:anim calcmode="lin" valueType="num">
                                      <p:cBhvr additive="base">
                                        <p:cTn id="19" dur="500"/>
                                        <p:tgtEl>
                                          <p:spTgt spid="476"/>
                                        </p:tgtEl>
                                        <p:attrNameLst>
                                          <p:attrName>ppt_y</p:attrName>
                                        </p:attrNameLst>
                                      </p:cBhvr>
                                      <p:tavLst>
                                        <p:tav tm="0">
                                          <p:val>
                                            <p:strVal val="#ppt_y+#ppt_h*1.125000"/>
                                          </p:val>
                                        </p:tav>
                                        <p:tav tm="100000">
                                          <p:val>
                                            <p:strVal val="#ppt_y"/>
                                          </p:val>
                                        </p:tav>
                                      </p:tavLst>
                                    </p:anim>
                                    <p:animEffect transition="in" filter="wipe(up)">
                                      <p:cBhvr>
                                        <p:cTn id="20" dur="500"/>
                                        <p:tgtEl>
                                          <p:spTgt spid="47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77"/>
                                        </p:tgtEl>
                                        <p:attrNameLst>
                                          <p:attrName>style.visibility</p:attrName>
                                        </p:attrNameLst>
                                      </p:cBhvr>
                                      <p:to>
                                        <p:strVal val="visible"/>
                                      </p:to>
                                    </p:set>
                                    <p:anim calcmode="lin" valueType="num">
                                      <p:cBhvr additive="base">
                                        <p:cTn id="25" dur="500"/>
                                        <p:tgtEl>
                                          <p:spTgt spid="477"/>
                                        </p:tgtEl>
                                        <p:attrNameLst>
                                          <p:attrName>ppt_y</p:attrName>
                                        </p:attrNameLst>
                                      </p:cBhvr>
                                      <p:tavLst>
                                        <p:tav tm="0">
                                          <p:val>
                                            <p:strVal val="#ppt_y+#ppt_h*1.125000"/>
                                          </p:val>
                                        </p:tav>
                                        <p:tav tm="100000">
                                          <p:val>
                                            <p:strVal val="#ppt_y"/>
                                          </p:val>
                                        </p:tav>
                                      </p:tavLst>
                                    </p:anim>
                                    <p:animEffect transition="in" filter="wipe(up)">
                                      <p:cBhvr>
                                        <p:cTn id="26" dur="500"/>
                                        <p:tgtEl>
                                          <p:spTgt spid="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p:bldP spid="476" grpId="1"/>
      <p:bldP spid="477" grpId="0"/>
      <p:bldP spid="477" grpId="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81"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82" name="矩形"/>
          <p:cNvSpPr/>
          <p:nvPr/>
        </p:nvSpPr>
        <p:spPr>
          <a:xfrm>
            <a:off x="1180465" y="1087120"/>
            <a:ext cx="9939655"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4．亏损弥补</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亏损是指企业每一纳税年度的收入总额减除不征税收入、免税收入和各项扣除后小于零的数额，即税法上的亏损，而非会计口径的亏损。</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483" name="对象"/>
          <p:cNvGraphicFramePr>
            <a:graphicFrameLocks noChangeAspect="1"/>
          </p:cNvGraphicFramePr>
          <p:nvPr/>
        </p:nvGraphicFramePr>
        <p:xfrm>
          <a:off x="1923414" y="3353434"/>
          <a:ext cx="8453755" cy="1089659"/>
        </p:xfrm>
        <a:graphic>
          <a:graphicData uri="http://schemas.openxmlformats.org/presentationml/2006/ole">
            <mc:AlternateContent xmlns:mc="http://schemas.openxmlformats.org/markup-compatibility/2006">
              <mc:Choice xmlns:v="urn:schemas-microsoft-com:vml" Requires="v">
                <p:oleObj spid="_x0000_s4099" name="package" r:id="rId2" imgW="5720715" imgH="747395" progId="package">
                  <p:embed/>
                </p:oleObj>
              </mc:Choice>
              <mc:Fallback>
                <p:oleObj name="package" r:id="rId2" imgW="5720715" imgH="747395" progId="package">
                  <p:embed/>
                  <p:pic>
                    <p:nvPicPr>
                      <p:cNvPr id="0" name="对象"/>
                      <p:cNvPicPr>
                        <a:picLocks noChangeAspect="1"/>
                      </p:cNvPicPr>
                      <p:nvPr/>
                    </p:nvPicPr>
                    <p:blipFill>
                      <a:blip r:embed="rId3" cstate="print"/>
                      <a:stretch>
                        <a:fillRect/>
                      </a:stretch>
                    </p:blipFill>
                    <p:spPr>
                      <a:xfrm>
                        <a:off x="1923414" y="3353434"/>
                        <a:ext cx="8453755" cy="1089659"/>
                      </a:xfrm>
                      <a:prstGeom prst="rect">
                        <a:avLst/>
                      </a:prstGeom>
                      <a:noFill/>
                      <a:ln w="9525" cap="flat" cmpd="sng">
                        <a:noFill/>
                        <a:prstDash val="solid"/>
                        <a:miter/>
                      </a:ln>
                    </p:spPr>
                  </p:pic>
                </p:oleObj>
              </mc:Fallback>
            </mc:AlternateContent>
          </a:graphicData>
        </a:graphic>
      </p:graphicFrame>
      <p:sp>
        <p:nvSpPr>
          <p:cNvPr id="484" name="矩形"/>
          <p:cNvSpPr/>
          <p:nvPr/>
        </p:nvSpPr>
        <p:spPr>
          <a:xfrm>
            <a:off x="5287010" y="4590415"/>
            <a:ext cx="172656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亏损弥补示例</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85" name="矩形"/>
          <p:cNvSpPr/>
          <p:nvPr/>
        </p:nvSpPr>
        <p:spPr>
          <a:xfrm>
            <a:off x="1180465" y="4976495"/>
            <a:ext cx="980440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（2）自2018年1月1日起，当年具备高新技术企业或科技型中小企业资格的企业，其具备资格年度之前5个年度发生的尚未弥补完的亏损，准予结转以后年度弥补，最长结转年限为10年。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86" name="矩形"/>
          <p:cNvSpPr/>
          <p:nvPr/>
        </p:nvSpPr>
        <p:spPr>
          <a:xfrm>
            <a:off x="1180465" y="5987415"/>
            <a:ext cx="6059168"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（3）境外营业机构的亏损不得抵减境内营业机构的盈利。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87" name="矩形"/>
          <p:cNvSpPr/>
          <p:nvPr/>
        </p:nvSpPr>
        <p:spPr>
          <a:xfrm>
            <a:off x="1180465" y="2319655"/>
            <a:ext cx="993965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（1）企业某一纳税年度发生的亏损可以用下一年度的所得弥补，下一年的所得不足以弥补的，可以逐年递延弥补，但最长不得超过5年。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82"/>
                                        </p:tgtEl>
                                        <p:attrNameLst>
                                          <p:attrName>style.visibility</p:attrName>
                                        </p:attrNameLst>
                                      </p:cBhvr>
                                      <p:to>
                                        <p:strVal val="visible"/>
                                      </p:to>
                                    </p:set>
                                    <p:anim calcmode="lin" valueType="num">
                                      <p:cBhvr additive="base">
                                        <p:cTn id="7" dur="500"/>
                                        <p:tgtEl>
                                          <p:spTgt spid="482"/>
                                        </p:tgtEl>
                                        <p:attrNameLst>
                                          <p:attrName>ppt_y</p:attrName>
                                        </p:attrNameLst>
                                      </p:cBhvr>
                                      <p:tavLst>
                                        <p:tav tm="0">
                                          <p:val>
                                            <p:strVal val="#ppt_y+#ppt_h*1.125000"/>
                                          </p:val>
                                        </p:tav>
                                        <p:tav tm="100000">
                                          <p:val>
                                            <p:strVal val="#ppt_y"/>
                                          </p:val>
                                        </p:tav>
                                      </p:tavLst>
                                    </p:anim>
                                    <p:animEffect transition="in" filter="wipe(up)">
                                      <p:cBhvr>
                                        <p:cTn id="8" dur="500"/>
                                        <p:tgtEl>
                                          <p:spTgt spid="48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87"/>
                                        </p:tgtEl>
                                        <p:attrNameLst>
                                          <p:attrName>style.visibility</p:attrName>
                                        </p:attrNameLst>
                                      </p:cBhvr>
                                      <p:to>
                                        <p:strVal val="visible"/>
                                      </p:to>
                                    </p:set>
                                    <p:anim calcmode="lin" valueType="num">
                                      <p:cBhvr additive="base">
                                        <p:cTn id="13" dur="500"/>
                                        <p:tgtEl>
                                          <p:spTgt spid="487"/>
                                        </p:tgtEl>
                                        <p:attrNameLst>
                                          <p:attrName>ppt_y</p:attrName>
                                        </p:attrNameLst>
                                      </p:cBhvr>
                                      <p:tavLst>
                                        <p:tav tm="0">
                                          <p:val>
                                            <p:strVal val="#ppt_y+#ppt_h*1.125000"/>
                                          </p:val>
                                        </p:tav>
                                        <p:tav tm="100000">
                                          <p:val>
                                            <p:strVal val="#ppt_y"/>
                                          </p:val>
                                        </p:tav>
                                      </p:tavLst>
                                    </p:anim>
                                    <p:animEffect transition="in" filter="wipe(up)">
                                      <p:cBhvr>
                                        <p:cTn id="14" dur="500"/>
                                        <p:tgtEl>
                                          <p:spTgt spid="48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83"/>
                                        </p:tgtEl>
                                        <p:attrNameLst>
                                          <p:attrName>style.visibility</p:attrName>
                                        </p:attrNameLst>
                                      </p:cBhvr>
                                      <p:to>
                                        <p:strVal val="visible"/>
                                      </p:to>
                                    </p:set>
                                    <p:anim calcmode="lin" valueType="num">
                                      <p:cBhvr additive="base">
                                        <p:cTn id="19" dur="500"/>
                                        <p:tgtEl>
                                          <p:spTgt spid="483"/>
                                        </p:tgtEl>
                                        <p:attrNameLst>
                                          <p:attrName>ppt_y</p:attrName>
                                        </p:attrNameLst>
                                      </p:cBhvr>
                                      <p:tavLst>
                                        <p:tav tm="0">
                                          <p:val>
                                            <p:strVal val="#ppt_y+#ppt_h*1.125000"/>
                                          </p:val>
                                        </p:tav>
                                        <p:tav tm="100000">
                                          <p:val>
                                            <p:strVal val="#ppt_y"/>
                                          </p:val>
                                        </p:tav>
                                      </p:tavLst>
                                    </p:anim>
                                    <p:animEffect transition="in" filter="wipe(up)">
                                      <p:cBhvr>
                                        <p:cTn id="20" dur="500"/>
                                        <p:tgtEl>
                                          <p:spTgt spid="48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84"/>
                                        </p:tgtEl>
                                        <p:attrNameLst>
                                          <p:attrName>style.visibility</p:attrName>
                                        </p:attrNameLst>
                                      </p:cBhvr>
                                      <p:to>
                                        <p:strVal val="visible"/>
                                      </p:to>
                                    </p:set>
                                    <p:anim calcmode="lin" valueType="num">
                                      <p:cBhvr additive="base">
                                        <p:cTn id="25" dur="500"/>
                                        <p:tgtEl>
                                          <p:spTgt spid="484"/>
                                        </p:tgtEl>
                                        <p:attrNameLst>
                                          <p:attrName>ppt_y</p:attrName>
                                        </p:attrNameLst>
                                      </p:cBhvr>
                                      <p:tavLst>
                                        <p:tav tm="0">
                                          <p:val>
                                            <p:strVal val="#ppt_y+#ppt_h*1.125000"/>
                                          </p:val>
                                        </p:tav>
                                        <p:tav tm="100000">
                                          <p:val>
                                            <p:strVal val="#ppt_y"/>
                                          </p:val>
                                        </p:tav>
                                      </p:tavLst>
                                    </p:anim>
                                    <p:animEffect transition="in" filter="wipe(up)">
                                      <p:cBhvr>
                                        <p:cTn id="26" dur="500"/>
                                        <p:tgtEl>
                                          <p:spTgt spid="48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85"/>
                                        </p:tgtEl>
                                        <p:attrNameLst>
                                          <p:attrName>style.visibility</p:attrName>
                                        </p:attrNameLst>
                                      </p:cBhvr>
                                      <p:to>
                                        <p:strVal val="visible"/>
                                      </p:to>
                                    </p:set>
                                    <p:anim calcmode="lin" valueType="num">
                                      <p:cBhvr additive="base">
                                        <p:cTn id="31" dur="500"/>
                                        <p:tgtEl>
                                          <p:spTgt spid="485"/>
                                        </p:tgtEl>
                                        <p:attrNameLst>
                                          <p:attrName>ppt_y</p:attrName>
                                        </p:attrNameLst>
                                      </p:cBhvr>
                                      <p:tavLst>
                                        <p:tav tm="0">
                                          <p:val>
                                            <p:strVal val="#ppt_y+#ppt_h*1.125000"/>
                                          </p:val>
                                        </p:tav>
                                        <p:tav tm="100000">
                                          <p:val>
                                            <p:strVal val="#ppt_y"/>
                                          </p:val>
                                        </p:tav>
                                      </p:tavLst>
                                    </p:anim>
                                    <p:animEffect transition="in" filter="wipe(up)">
                                      <p:cBhvr>
                                        <p:cTn id="32" dur="500"/>
                                        <p:tgtEl>
                                          <p:spTgt spid="48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86"/>
                                        </p:tgtEl>
                                        <p:attrNameLst>
                                          <p:attrName>style.visibility</p:attrName>
                                        </p:attrNameLst>
                                      </p:cBhvr>
                                      <p:to>
                                        <p:strVal val="visible"/>
                                      </p:to>
                                    </p:set>
                                    <p:anim calcmode="lin" valueType="num">
                                      <p:cBhvr additive="base">
                                        <p:cTn id="37" dur="500"/>
                                        <p:tgtEl>
                                          <p:spTgt spid="486"/>
                                        </p:tgtEl>
                                        <p:attrNameLst>
                                          <p:attrName>ppt_y</p:attrName>
                                        </p:attrNameLst>
                                      </p:cBhvr>
                                      <p:tavLst>
                                        <p:tav tm="0">
                                          <p:val>
                                            <p:strVal val="#ppt_y+#ppt_h*1.125000"/>
                                          </p:val>
                                        </p:tav>
                                        <p:tav tm="100000">
                                          <p:val>
                                            <p:strVal val="#ppt_y"/>
                                          </p:val>
                                        </p:tav>
                                      </p:tavLst>
                                    </p:anim>
                                    <p:animEffect transition="in" filter="wipe(up)">
                                      <p:cBhvr>
                                        <p:cTn id="38"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0"/>
      <p:bldP spid="482" grpId="1"/>
      <p:bldP spid="484" grpId="0"/>
      <p:bldP spid="484" grpId="1"/>
      <p:bldP spid="485" grpId="0"/>
      <p:bldP spid="485" grpId="1"/>
      <p:bldP spid="486" grpId="0"/>
      <p:bldP spid="486" grpId="1"/>
      <p:bldP spid="487" grpId="0"/>
      <p:bldP spid="487" grpId="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91"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356995" y="1305560"/>
            <a:ext cx="4725670" cy="529590"/>
            <a:chOff x="2137" y="2056"/>
            <a:chExt cx="7442" cy="834"/>
          </a:xfrm>
        </p:grpSpPr>
        <p:sp>
          <p:nvSpPr>
            <p:cNvPr id="492" name="矩形"/>
            <p:cNvSpPr/>
            <p:nvPr/>
          </p:nvSpPr>
          <p:spPr>
            <a:xfrm>
              <a:off x="2310" y="2056"/>
              <a:ext cx="7206"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税前弥补亏损金额的计算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493" name="剪去对角的矩形"/>
            <p:cNvSpPr/>
            <p:nvPr/>
          </p:nvSpPr>
          <p:spPr>
            <a:xfrm>
              <a:off x="2137" y="2062"/>
              <a:ext cx="7442" cy="828"/>
            </a:xfrm>
            <a:prstGeom prst="snip2DiagRect">
              <a:avLst>
                <a:gd name="adj1" fmla="val 0"/>
                <a:gd name="adj2" fmla="val 15597"/>
              </a:avLst>
            </a:prstGeom>
            <a:noFill/>
            <a:ln w="25400" cap="flat" cmpd="sng">
              <a:solidFill>
                <a:srgbClr val="4BACC6"/>
              </a:solidFill>
              <a:prstDash val="solid"/>
              <a:round/>
            </a:ln>
          </p:spPr>
          <p:txBody>
            <a:bodyPr rtlCol="0" anchor="ctr"/>
            <a:lstStyle/>
            <a:p>
              <a:pPr algn="ctr"/>
            </a:p>
          </p:txBody>
        </p:sp>
      </p:grpSp>
      <p:sp>
        <p:nvSpPr>
          <p:cNvPr id="494" name="矩形"/>
          <p:cNvSpPr/>
          <p:nvPr/>
        </p:nvSpPr>
        <p:spPr>
          <a:xfrm>
            <a:off x="1161415" y="1899920"/>
            <a:ext cx="9846946"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判断】居民企业在汇总计算缴纳企业所得税时，其境外营业机构的亏损可以抵减境内营业机构的盈利。（   ）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95" name="矩形"/>
          <p:cNvSpPr/>
          <p:nvPr/>
        </p:nvSpPr>
        <p:spPr>
          <a:xfrm>
            <a:off x="5527675" y="2401570"/>
            <a:ext cx="143637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96" name="矩形"/>
          <p:cNvSpPr/>
          <p:nvPr/>
        </p:nvSpPr>
        <p:spPr>
          <a:xfrm>
            <a:off x="1152525" y="2959099"/>
            <a:ext cx="9683750" cy="1337945"/>
          </a:xfrm>
          <a:prstGeom prst="rect">
            <a:avLst/>
          </a:prstGeom>
          <a:noFill/>
          <a:ln w="9525" cap="flat" cmpd="sng">
            <a:noFill/>
            <a:prstDash val="solid"/>
            <a:miter/>
          </a:ln>
        </p:spPr>
        <p:txBody>
          <a:bodyPr vert="horz" wrap="square" lIns="91440" tIns="45720" rIns="91440" bIns="45720" anchor="t" anchorCtr="0">
            <a:spAutoFit/>
          </a:bodyPr>
          <a:lstStyle/>
          <a:p>
            <a:pPr>
              <a:lnSpc>
                <a:spcPct val="150000"/>
              </a:lnSpc>
            </a:pP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dirty="0">
                <a:latin typeface="宋体" panose="02010600030101010101" pitchFamily="2" charset="-122"/>
                <a:cs typeface="微软雅黑" panose="020B0503020204020204" charset="-122"/>
              </a:rPr>
              <a:t>·</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单选】</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甲居民企业2013年设立，2013—2017年未弥补亏损前的所得情况如下：假设无其他纳税调整项目，甲居民企业2017年度企业所得税应纳税所得额为（   ）万元。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A</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200</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B</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160</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C</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210</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D</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260</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497" name="表格"/>
          <p:cNvGraphicFramePr>
            <a:graphicFrameLocks noGrp="1"/>
          </p:cNvGraphicFramePr>
          <p:nvPr>
            <p:custDataLst>
              <p:tags r:id="rId2"/>
            </p:custDataLst>
          </p:nvPr>
        </p:nvGraphicFramePr>
        <p:xfrm>
          <a:off x="1292859" y="4465955"/>
          <a:ext cx="4551680" cy="1645920"/>
        </p:xfrm>
        <a:graphic>
          <a:graphicData uri="http://schemas.openxmlformats.org/drawingml/2006/table">
            <a:tbl>
              <a:tblPr bandRow="1">
                <a:noFill/>
              </a:tblPr>
              <a:tblGrid>
                <a:gridCol w="1834515"/>
                <a:gridCol w="2717165"/>
              </a:tblGrid>
              <a:tr h="146684">
                <a:tc>
                  <a:txBody>
                    <a:bodyPr/>
                    <a:lstStyle/>
                    <a:p>
                      <a:pPr marL="0" indent="0" algn="ctr">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年份</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未弥补亏损前的所得</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46684">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2013年</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−20万元</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46684">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2014年</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100万元</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46684">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2015年</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−220万元</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46684">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2016年</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180万元</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46684">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2017年</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200万元</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498" name="矩形"/>
          <p:cNvSpPr/>
          <p:nvPr/>
        </p:nvSpPr>
        <p:spPr>
          <a:xfrm>
            <a:off x="6057265" y="4217035"/>
            <a:ext cx="5199378" cy="20916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【解析】2013年20万元的亏损在2014年弥补。2015年的220万元亏损，2016年弥补180万元，2017年弥补40万元。弥补亏损后，2017年年度企业所得税应纳税所得额=200−40=160万元。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94"/>
                                        </p:tgtEl>
                                        <p:attrNameLst>
                                          <p:attrName>style.visibility</p:attrName>
                                        </p:attrNameLst>
                                      </p:cBhvr>
                                      <p:to>
                                        <p:strVal val="visible"/>
                                      </p:to>
                                    </p:set>
                                    <p:anim calcmode="lin" valueType="num">
                                      <p:cBhvr additive="base">
                                        <p:cTn id="13" dur="500"/>
                                        <p:tgtEl>
                                          <p:spTgt spid="494"/>
                                        </p:tgtEl>
                                        <p:attrNameLst>
                                          <p:attrName>ppt_y</p:attrName>
                                        </p:attrNameLst>
                                      </p:cBhvr>
                                      <p:tavLst>
                                        <p:tav tm="0">
                                          <p:val>
                                            <p:strVal val="#ppt_y+#ppt_h*1.125000"/>
                                          </p:val>
                                        </p:tav>
                                        <p:tav tm="100000">
                                          <p:val>
                                            <p:strVal val="#ppt_y"/>
                                          </p:val>
                                        </p:tav>
                                      </p:tavLst>
                                    </p:anim>
                                    <p:animEffect transition="in" filter="wipe(up)">
                                      <p:cBhvr>
                                        <p:cTn id="14" dur="500"/>
                                        <p:tgtEl>
                                          <p:spTgt spid="49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95"/>
                                        </p:tgtEl>
                                        <p:attrNameLst>
                                          <p:attrName>style.visibility</p:attrName>
                                        </p:attrNameLst>
                                      </p:cBhvr>
                                      <p:to>
                                        <p:strVal val="visible"/>
                                      </p:to>
                                    </p:set>
                                    <p:anim calcmode="lin" valueType="num">
                                      <p:cBhvr additive="base">
                                        <p:cTn id="19" dur="500"/>
                                        <p:tgtEl>
                                          <p:spTgt spid="495"/>
                                        </p:tgtEl>
                                        <p:attrNameLst>
                                          <p:attrName>ppt_y</p:attrName>
                                        </p:attrNameLst>
                                      </p:cBhvr>
                                      <p:tavLst>
                                        <p:tav tm="0">
                                          <p:val>
                                            <p:strVal val="#ppt_y+#ppt_h*1.125000"/>
                                          </p:val>
                                        </p:tav>
                                        <p:tav tm="100000">
                                          <p:val>
                                            <p:strVal val="#ppt_y"/>
                                          </p:val>
                                        </p:tav>
                                      </p:tavLst>
                                    </p:anim>
                                    <p:animEffect transition="in" filter="wipe(up)">
                                      <p:cBhvr>
                                        <p:cTn id="20" dur="500"/>
                                        <p:tgtEl>
                                          <p:spTgt spid="49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96"/>
                                        </p:tgtEl>
                                        <p:attrNameLst>
                                          <p:attrName>style.visibility</p:attrName>
                                        </p:attrNameLst>
                                      </p:cBhvr>
                                      <p:to>
                                        <p:strVal val="visible"/>
                                      </p:to>
                                    </p:set>
                                    <p:anim calcmode="lin" valueType="num">
                                      <p:cBhvr additive="base">
                                        <p:cTn id="25" dur="500"/>
                                        <p:tgtEl>
                                          <p:spTgt spid="496"/>
                                        </p:tgtEl>
                                        <p:attrNameLst>
                                          <p:attrName>ppt_y</p:attrName>
                                        </p:attrNameLst>
                                      </p:cBhvr>
                                      <p:tavLst>
                                        <p:tav tm="0">
                                          <p:val>
                                            <p:strVal val="#ppt_y+#ppt_h*1.125000"/>
                                          </p:val>
                                        </p:tav>
                                        <p:tav tm="100000">
                                          <p:val>
                                            <p:strVal val="#ppt_y"/>
                                          </p:val>
                                        </p:tav>
                                      </p:tavLst>
                                    </p:anim>
                                    <p:animEffect transition="in" filter="wipe(up)">
                                      <p:cBhvr>
                                        <p:cTn id="26" dur="500"/>
                                        <p:tgtEl>
                                          <p:spTgt spid="49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97"/>
                                        </p:tgtEl>
                                        <p:attrNameLst>
                                          <p:attrName>style.visibility</p:attrName>
                                        </p:attrNameLst>
                                      </p:cBhvr>
                                      <p:to>
                                        <p:strVal val="visible"/>
                                      </p:to>
                                    </p:set>
                                    <p:anim calcmode="lin" valueType="num">
                                      <p:cBhvr additive="base">
                                        <p:cTn id="31" dur="500"/>
                                        <p:tgtEl>
                                          <p:spTgt spid="497"/>
                                        </p:tgtEl>
                                        <p:attrNameLst>
                                          <p:attrName>ppt_y</p:attrName>
                                        </p:attrNameLst>
                                      </p:cBhvr>
                                      <p:tavLst>
                                        <p:tav tm="0">
                                          <p:val>
                                            <p:strVal val="#ppt_y+#ppt_h*1.125000"/>
                                          </p:val>
                                        </p:tav>
                                        <p:tav tm="100000">
                                          <p:val>
                                            <p:strVal val="#ppt_y"/>
                                          </p:val>
                                        </p:tav>
                                      </p:tavLst>
                                    </p:anim>
                                    <p:animEffect transition="in" filter="wipe(up)">
                                      <p:cBhvr>
                                        <p:cTn id="32" dur="500"/>
                                        <p:tgtEl>
                                          <p:spTgt spid="49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98"/>
                                        </p:tgtEl>
                                        <p:attrNameLst>
                                          <p:attrName>style.visibility</p:attrName>
                                        </p:attrNameLst>
                                      </p:cBhvr>
                                      <p:to>
                                        <p:strVal val="visible"/>
                                      </p:to>
                                    </p:set>
                                    <p:anim calcmode="lin" valueType="num">
                                      <p:cBhvr additive="base">
                                        <p:cTn id="37" dur="500"/>
                                        <p:tgtEl>
                                          <p:spTgt spid="498"/>
                                        </p:tgtEl>
                                        <p:attrNameLst>
                                          <p:attrName>ppt_y</p:attrName>
                                        </p:attrNameLst>
                                      </p:cBhvr>
                                      <p:tavLst>
                                        <p:tav tm="0">
                                          <p:val>
                                            <p:strVal val="#ppt_y+#ppt_h*1.125000"/>
                                          </p:val>
                                        </p:tav>
                                        <p:tav tm="100000">
                                          <p:val>
                                            <p:strVal val="#ppt_y"/>
                                          </p:val>
                                        </p:tav>
                                      </p:tavLst>
                                    </p:anim>
                                    <p:animEffect transition="in" filter="wipe(up)">
                                      <p:cBhvr>
                                        <p:cTn id="38" dur="500"/>
                                        <p:tgtEl>
                                          <p:spTgt spid="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p:bldP spid="494" grpId="1"/>
      <p:bldP spid="495" grpId="0"/>
      <p:bldP spid="495" grpId="1"/>
      <p:bldP spid="496" grpId="0"/>
      <p:bldP spid="496" grpId="1"/>
      <p:bldP spid="498" grpId="0"/>
      <p:bldP spid="498" grpId="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02"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06" name="组合"/>
          <p:cNvGrpSpPr/>
          <p:nvPr/>
        </p:nvGrpSpPr>
        <p:grpSpPr>
          <a:xfrm>
            <a:off x="455294" y="2110104"/>
            <a:ext cx="3629024" cy="601981"/>
            <a:chOff x="455294" y="2110104"/>
            <a:chExt cx="3629024" cy="601981"/>
          </a:xfrm>
        </p:grpSpPr>
        <p:sp>
          <p:nvSpPr>
            <p:cNvPr id="503" name="圆角矩形"/>
            <p:cNvSpPr/>
            <p:nvPr/>
          </p:nvSpPr>
          <p:spPr>
            <a:xfrm>
              <a:off x="455294" y="2117090"/>
              <a:ext cx="3629024"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504" name="流程图: 离页连接符"/>
            <p:cNvSpPr/>
            <p:nvPr/>
          </p:nvSpPr>
          <p:spPr>
            <a:xfrm>
              <a:off x="779144" y="2110104"/>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505" name="矩形"/>
            <p:cNvSpPr/>
            <p:nvPr/>
          </p:nvSpPr>
          <p:spPr>
            <a:xfrm>
              <a:off x="1851659" y="2152649"/>
              <a:ext cx="1970403"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间接计算法</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507" name="矩形"/>
          <p:cNvSpPr/>
          <p:nvPr/>
        </p:nvSpPr>
        <p:spPr>
          <a:xfrm>
            <a:off x="309880" y="2851785"/>
            <a:ext cx="3982085"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间接计算法是指在企业会计“利润总额”的基础上，进行一系列调整从而计算出应纳税所得额的一种方法。</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508" name="对象"/>
          <p:cNvGraphicFramePr>
            <a:graphicFrameLocks noChangeAspect="1"/>
          </p:cNvGraphicFramePr>
          <p:nvPr/>
        </p:nvGraphicFramePr>
        <p:xfrm>
          <a:off x="4188460" y="1162050"/>
          <a:ext cx="7710170" cy="5208270"/>
        </p:xfrm>
        <a:graphic>
          <a:graphicData uri="http://schemas.openxmlformats.org/presentationml/2006/ole">
            <mc:AlternateContent xmlns:mc="http://schemas.openxmlformats.org/markup-compatibility/2006">
              <mc:Choice xmlns:v="urn:schemas-microsoft-com:vml" Requires="v">
                <p:oleObj spid="_x0000_s5123" name="package" r:id="rId2" imgW="6367145" imgH="4304665" progId="package">
                  <p:embed/>
                </p:oleObj>
              </mc:Choice>
              <mc:Fallback>
                <p:oleObj name="package" r:id="rId2" imgW="6367145" imgH="4304665" progId="package">
                  <p:embed/>
                  <p:pic>
                    <p:nvPicPr>
                      <p:cNvPr id="0" name="对象"/>
                      <p:cNvPicPr>
                        <a:picLocks noChangeAspect="1"/>
                      </p:cNvPicPr>
                      <p:nvPr/>
                    </p:nvPicPr>
                    <p:blipFill>
                      <a:blip r:embed="rId3" cstate="print"/>
                      <a:stretch>
                        <a:fillRect/>
                      </a:stretch>
                    </p:blipFill>
                    <p:spPr>
                      <a:xfrm>
                        <a:off x="4188460" y="1162050"/>
                        <a:ext cx="7710170" cy="5208270"/>
                      </a:xfrm>
                      <a:prstGeom prst="rect">
                        <a:avLst/>
                      </a:prstGeom>
                      <a:noFill/>
                      <a:ln w="9525" cap="flat" cmpd="sng">
                        <a:noFill/>
                        <a:prstDash val="solid"/>
                        <a:miter/>
                      </a:ln>
                    </p:spPr>
                  </p:pic>
                </p:oleObj>
              </mc:Fallback>
            </mc:AlternateContent>
          </a:graphicData>
        </a:graphic>
      </p:graphicFrame>
      <p:sp>
        <p:nvSpPr>
          <p:cNvPr id="509" name="矩形"/>
          <p:cNvSpPr/>
          <p:nvPr/>
        </p:nvSpPr>
        <p:spPr>
          <a:xfrm>
            <a:off x="4084320" y="5217160"/>
            <a:ext cx="139128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间接计算法</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06"/>
                                        </p:tgtEl>
                                        <p:attrNameLst>
                                          <p:attrName>style.visibility</p:attrName>
                                        </p:attrNameLst>
                                      </p:cBhvr>
                                      <p:to>
                                        <p:strVal val="visible"/>
                                      </p:to>
                                    </p:set>
                                    <p:anim calcmode="lin" valueType="num">
                                      <p:cBhvr additive="base">
                                        <p:cTn id="7" dur="500"/>
                                        <p:tgtEl>
                                          <p:spTgt spid="506"/>
                                        </p:tgtEl>
                                        <p:attrNameLst>
                                          <p:attrName>ppt_y</p:attrName>
                                        </p:attrNameLst>
                                      </p:cBhvr>
                                      <p:tavLst>
                                        <p:tav tm="0">
                                          <p:val>
                                            <p:strVal val="#ppt_y+#ppt_h*1.125000"/>
                                          </p:val>
                                        </p:tav>
                                        <p:tav tm="100000">
                                          <p:val>
                                            <p:strVal val="#ppt_y"/>
                                          </p:val>
                                        </p:tav>
                                      </p:tavLst>
                                    </p:anim>
                                    <p:animEffect transition="in" filter="wipe(up)">
                                      <p:cBhvr>
                                        <p:cTn id="8" dur="500"/>
                                        <p:tgtEl>
                                          <p:spTgt spid="50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07"/>
                                        </p:tgtEl>
                                        <p:attrNameLst>
                                          <p:attrName>style.visibility</p:attrName>
                                        </p:attrNameLst>
                                      </p:cBhvr>
                                      <p:to>
                                        <p:strVal val="visible"/>
                                      </p:to>
                                    </p:set>
                                    <p:anim calcmode="lin" valueType="num">
                                      <p:cBhvr additive="base">
                                        <p:cTn id="13" dur="500"/>
                                        <p:tgtEl>
                                          <p:spTgt spid="507"/>
                                        </p:tgtEl>
                                        <p:attrNameLst>
                                          <p:attrName>ppt_y</p:attrName>
                                        </p:attrNameLst>
                                      </p:cBhvr>
                                      <p:tavLst>
                                        <p:tav tm="0">
                                          <p:val>
                                            <p:strVal val="#ppt_y+#ppt_h*1.125000"/>
                                          </p:val>
                                        </p:tav>
                                        <p:tav tm="100000">
                                          <p:val>
                                            <p:strVal val="#ppt_y"/>
                                          </p:val>
                                        </p:tav>
                                      </p:tavLst>
                                    </p:anim>
                                    <p:animEffect transition="in" filter="wipe(up)">
                                      <p:cBhvr>
                                        <p:cTn id="14" dur="500"/>
                                        <p:tgtEl>
                                          <p:spTgt spid="50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09"/>
                                        </p:tgtEl>
                                        <p:attrNameLst>
                                          <p:attrName>style.visibility</p:attrName>
                                        </p:attrNameLst>
                                      </p:cBhvr>
                                      <p:to>
                                        <p:strVal val="visible"/>
                                      </p:to>
                                    </p:set>
                                    <p:anim calcmode="lin" valueType="num">
                                      <p:cBhvr additive="base">
                                        <p:cTn id="19" dur="500"/>
                                        <p:tgtEl>
                                          <p:spTgt spid="509"/>
                                        </p:tgtEl>
                                        <p:attrNameLst>
                                          <p:attrName>ppt_y</p:attrName>
                                        </p:attrNameLst>
                                      </p:cBhvr>
                                      <p:tavLst>
                                        <p:tav tm="0">
                                          <p:val>
                                            <p:strVal val="#ppt_y+#ppt_h*1.125000"/>
                                          </p:val>
                                        </p:tav>
                                        <p:tav tm="100000">
                                          <p:val>
                                            <p:strVal val="#ppt_y"/>
                                          </p:val>
                                        </p:tav>
                                      </p:tavLst>
                                    </p:anim>
                                    <p:animEffect transition="in" filter="wipe(up)">
                                      <p:cBhvr>
                                        <p:cTn id="20" dur="500"/>
                                        <p:tgtEl>
                                          <p:spTgt spid="509"/>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08"/>
                                        </p:tgtEl>
                                        <p:attrNameLst>
                                          <p:attrName>style.visibility</p:attrName>
                                        </p:attrNameLst>
                                      </p:cBhvr>
                                      <p:to>
                                        <p:strVal val="visible"/>
                                      </p:to>
                                    </p:set>
                                    <p:animEffect transition="in" filter="checkerboard(across)">
                                      <p:cBhvr>
                                        <p:cTn id="25" dur="5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p:bldP spid="507" grpId="1"/>
      <p:bldP spid="509" grpId="0"/>
      <p:bldP spid="509" grpId="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13"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14" name="矩形"/>
          <p:cNvSpPr/>
          <p:nvPr/>
        </p:nvSpPr>
        <p:spPr>
          <a:xfrm>
            <a:off x="2035175" y="2328545"/>
            <a:ext cx="7774939"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利润总额的公式不用记，考试时题目中一般会直接给出利润总额的数据。从公式中我们可以看出，利润总额是用各项收入扣除各项支出后计算得出的。在利润总额的基础上，减去免税、加计扣除的部分，加上不得扣除的部分，就可以计算出应纳税所得额的金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15" name="矩形"/>
          <p:cNvSpPr/>
          <p:nvPr/>
        </p:nvSpPr>
        <p:spPr>
          <a:xfrm>
            <a:off x="2175510" y="1871345"/>
            <a:ext cx="1138555" cy="36830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500"/>
                                        <p:tgtEl>
                                          <p:spTgt spid="515"/>
                                        </p:tgtEl>
                                        <p:attrNameLst>
                                          <p:attrName>ppt_y</p:attrName>
                                        </p:attrNameLst>
                                      </p:cBhvr>
                                      <p:tavLst>
                                        <p:tav tm="0">
                                          <p:val>
                                            <p:strVal val="#ppt_y+#ppt_h*1.125000"/>
                                          </p:val>
                                        </p:tav>
                                        <p:tav tm="100000">
                                          <p:val>
                                            <p:strVal val="#ppt_y"/>
                                          </p:val>
                                        </p:tav>
                                      </p:tavLst>
                                    </p:anim>
                                    <p:animEffect transition="in" filter="wipe(up)">
                                      <p:cBhvr>
                                        <p:cTn id="8" dur="500"/>
                                        <p:tgtEl>
                                          <p:spTgt spid="51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14"/>
                                        </p:tgtEl>
                                        <p:attrNameLst>
                                          <p:attrName>style.visibility</p:attrName>
                                        </p:attrNameLst>
                                      </p:cBhvr>
                                      <p:to>
                                        <p:strVal val="visible"/>
                                      </p:to>
                                    </p:set>
                                    <p:anim calcmode="lin" valueType="num">
                                      <p:cBhvr additive="base">
                                        <p:cTn id="13" dur="500"/>
                                        <p:tgtEl>
                                          <p:spTgt spid="514"/>
                                        </p:tgtEl>
                                        <p:attrNameLst>
                                          <p:attrName>ppt_y</p:attrName>
                                        </p:attrNameLst>
                                      </p:cBhvr>
                                      <p:tavLst>
                                        <p:tav tm="0">
                                          <p:val>
                                            <p:strVal val="#ppt_y+#ppt_h*1.125000"/>
                                          </p:val>
                                        </p:tav>
                                        <p:tav tm="100000">
                                          <p:val>
                                            <p:strVal val="#ppt_y"/>
                                          </p:val>
                                        </p:tav>
                                      </p:tavLst>
                                    </p:anim>
                                    <p:animEffect transition="in" filter="wipe(up)">
                                      <p:cBhvr>
                                        <p:cTn id="14" dur="500"/>
                                        <p:tgtEl>
                                          <p:spTgt spid="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0"/>
      <p:bldP spid="514" grpId="1"/>
      <p:bldP spid="515" grpId="0" bldLvl="0" animBg="1"/>
      <p:bldP spid="515"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569085" y="1213485"/>
            <a:ext cx="4495165" cy="529590"/>
            <a:chOff x="2471" y="1911"/>
            <a:chExt cx="7079" cy="834"/>
          </a:xfrm>
        </p:grpSpPr>
        <p:sp>
          <p:nvSpPr>
            <p:cNvPr id="519" name="矩形"/>
            <p:cNvSpPr/>
            <p:nvPr/>
          </p:nvSpPr>
          <p:spPr>
            <a:xfrm>
              <a:off x="2644" y="1911"/>
              <a:ext cx="6906"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间接计算法的具体应用</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520" name="剪去对角的矩形"/>
            <p:cNvSpPr/>
            <p:nvPr/>
          </p:nvSpPr>
          <p:spPr>
            <a:xfrm>
              <a:off x="2471" y="1917"/>
              <a:ext cx="7079" cy="828"/>
            </a:xfrm>
            <a:prstGeom prst="snip2DiagRect">
              <a:avLst>
                <a:gd name="adj1" fmla="val 0"/>
                <a:gd name="adj2" fmla="val 15722"/>
              </a:avLst>
            </a:prstGeom>
            <a:noFill/>
            <a:ln w="25400" cap="flat" cmpd="sng">
              <a:solidFill>
                <a:srgbClr val="4BACC6"/>
              </a:solidFill>
              <a:prstDash val="solid"/>
              <a:round/>
            </a:ln>
          </p:spPr>
          <p:txBody>
            <a:bodyPr rtlCol="0" anchor="ctr"/>
            <a:lstStyle/>
            <a:p>
              <a:pPr algn="ctr"/>
            </a:p>
          </p:txBody>
        </p:sp>
      </p:grpSp>
      <p:sp>
        <p:nvSpPr>
          <p:cNvPr id="521"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22" name="矩形"/>
          <p:cNvSpPr/>
          <p:nvPr/>
        </p:nvSpPr>
        <p:spPr>
          <a:xfrm>
            <a:off x="519430" y="1856740"/>
            <a:ext cx="11396981" cy="402018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9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不定项】甲公司为居民企业，主要从事电冰箱的生产和销售业务。2017年有关经营情况如下：</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29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（1）销售电冰箱收入8 000万元；出租闲置设备收入500万元；国债利息收入50万元；理财产品收益30万元。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29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（2）符合条件的广告费支出1 500万元。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29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（3）向银行借入流动资金支付利息55万元；非广告性赞助支出80万元；向客户支付违约金3万元；计提坏账准备金8万元。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29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（4）全年利润总额为900万元。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29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已知：广告费和业务宣传费支出，不超过当年销售（营业）收入15%的部分，准予扣除。</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29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要求：根据上述资料，不考虑其他因素，分析回答下列小题。</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29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1．甲公司下列收入中，应计入2017年度企业所得税收入总额的是（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29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A</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出租闲置设备收入</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500万元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B</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国债利息收入</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50万元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29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C</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销售电冰箱收入</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8 000万元				D．理财产品收益30万元</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23" name="矩形"/>
          <p:cNvSpPr/>
          <p:nvPr/>
        </p:nvSpPr>
        <p:spPr>
          <a:xfrm>
            <a:off x="519430" y="5904865"/>
            <a:ext cx="195262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22"/>
                                        </p:tgtEl>
                                        <p:attrNameLst>
                                          <p:attrName>style.visibility</p:attrName>
                                        </p:attrNameLst>
                                      </p:cBhvr>
                                      <p:to>
                                        <p:strVal val="visible"/>
                                      </p:to>
                                    </p:set>
                                    <p:anim calcmode="lin" valueType="num">
                                      <p:cBhvr additive="base">
                                        <p:cTn id="13" dur="500"/>
                                        <p:tgtEl>
                                          <p:spTgt spid="522"/>
                                        </p:tgtEl>
                                        <p:attrNameLst>
                                          <p:attrName>ppt_y</p:attrName>
                                        </p:attrNameLst>
                                      </p:cBhvr>
                                      <p:tavLst>
                                        <p:tav tm="0">
                                          <p:val>
                                            <p:strVal val="#ppt_y+#ppt_h*1.125000"/>
                                          </p:val>
                                        </p:tav>
                                        <p:tav tm="100000">
                                          <p:val>
                                            <p:strVal val="#ppt_y"/>
                                          </p:val>
                                        </p:tav>
                                      </p:tavLst>
                                    </p:anim>
                                    <p:animEffect transition="in" filter="wipe(up)">
                                      <p:cBhvr>
                                        <p:cTn id="14" dur="500"/>
                                        <p:tgtEl>
                                          <p:spTgt spid="52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23"/>
                                        </p:tgtEl>
                                        <p:attrNameLst>
                                          <p:attrName>style.visibility</p:attrName>
                                        </p:attrNameLst>
                                      </p:cBhvr>
                                      <p:to>
                                        <p:strVal val="visible"/>
                                      </p:to>
                                    </p:set>
                                    <p:anim calcmode="lin" valueType="num">
                                      <p:cBhvr additive="base">
                                        <p:cTn id="19" dur="500"/>
                                        <p:tgtEl>
                                          <p:spTgt spid="523"/>
                                        </p:tgtEl>
                                        <p:attrNameLst>
                                          <p:attrName>ppt_y</p:attrName>
                                        </p:attrNameLst>
                                      </p:cBhvr>
                                      <p:tavLst>
                                        <p:tav tm="0">
                                          <p:val>
                                            <p:strVal val="#ppt_y+#ppt_h*1.125000"/>
                                          </p:val>
                                        </p:tav>
                                        <p:tav tm="100000">
                                          <p:val>
                                            <p:strVal val="#ppt_y"/>
                                          </p:val>
                                        </p:tav>
                                      </p:tavLst>
                                    </p:anim>
                                    <p:animEffect transition="in" filter="wipe(up)">
                                      <p:cBhvr>
                                        <p:cTn id="20"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 grpId="0"/>
      <p:bldP spid="522" grpId="1"/>
      <p:bldP spid="523" grpId="0"/>
      <p:bldP spid="523" grpId="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27"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28" name="矩形"/>
          <p:cNvSpPr/>
          <p:nvPr/>
        </p:nvSpPr>
        <p:spPr>
          <a:xfrm>
            <a:off x="1163955" y="1053465"/>
            <a:ext cx="917765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2．甲公司在计算2017年度企业所得税应纳税所得额时，可以扣除的广告费支出是（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A．1 275万元		B．1500万元	　　C．1207万元	D．1200万元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29" name="矩形"/>
          <p:cNvSpPr/>
          <p:nvPr/>
        </p:nvSpPr>
        <p:spPr>
          <a:xfrm>
            <a:off x="1163955" y="1828800"/>
            <a:ext cx="10179685" cy="20916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销售（营业）收入包括销售货物收入（销售电冰箱收入8 000万元）、提供劳务收入、租金收入（出租闲置设备收入500万元）和特许权使用费收入。广告费的扣除限额=（8 000+500）×15%=1 275万元，本年广告费支出1 500万元大于扣除限额，只能按照限额1 275万元扣除，超过部分可以结转以后年度扣除。</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30" name="矩形"/>
          <p:cNvSpPr/>
          <p:nvPr/>
        </p:nvSpPr>
        <p:spPr>
          <a:xfrm>
            <a:off x="1163955" y="3899534"/>
            <a:ext cx="9533891"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3．甲公司在计算2017年度企业所得税应纳税所得额时，下列支出中，不得扣除的是（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A．向银行借入流动资金支付利息支出55万元	B．向客户支出违约金3万元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C．计提坏账准备金8万元				D．非广告性赞助支出80万元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31" name="矩形"/>
          <p:cNvSpPr/>
          <p:nvPr/>
        </p:nvSpPr>
        <p:spPr>
          <a:xfrm>
            <a:off x="1162050" y="5139690"/>
            <a:ext cx="10181590"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【解析】选项A，向银行借款的利息支出，准予扣除；选项B，违约金可以在税前扣除；选项C、D，未经核定的准备金支出、赞助支出，不得在税前扣除。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28"/>
                                        </p:tgtEl>
                                        <p:attrNameLst>
                                          <p:attrName>style.visibility</p:attrName>
                                        </p:attrNameLst>
                                      </p:cBhvr>
                                      <p:to>
                                        <p:strVal val="visible"/>
                                      </p:to>
                                    </p:set>
                                    <p:anim calcmode="lin" valueType="num">
                                      <p:cBhvr additive="base">
                                        <p:cTn id="7" dur="500"/>
                                        <p:tgtEl>
                                          <p:spTgt spid="528"/>
                                        </p:tgtEl>
                                        <p:attrNameLst>
                                          <p:attrName>ppt_y</p:attrName>
                                        </p:attrNameLst>
                                      </p:cBhvr>
                                      <p:tavLst>
                                        <p:tav tm="0">
                                          <p:val>
                                            <p:strVal val="#ppt_y+#ppt_h*1.125000"/>
                                          </p:val>
                                        </p:tav>
                                        <p:tav tm="100000">
                                          <p:val>
                                            <p:strVal val="#ppt_y"/>
                                          </p:val>
                                        </p:tav>
                                      </p:tavLst>
                                    </p:anim>
                                    <p:animEffect transition="in" filter="wipe(up)">
                                      <p:cBhvr>
                                        <p:cTn id="8" dur="500"/>
                                        <p:tgtEl>
                                          <p:spTgt spid="52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29"/>
                                        </p:tgtEl>
                                        <p:attrNameLst>
                                          <p:attrName>style.visibility</p:attrName>
                                        </p:attrNameLst>
                                      </p:cBhvr>
                                      <p:to>
                                        <p:strVal val="visible"/>
                                      </p:to>
                                    </p:set>
                                    <p:anim calcmode="lin" valueType="num">
                                      <p:cBhvr additive="base">
                                        <p:cTn id="13" dur="500"/>
                                        <p:tgtEl>
                                          <p:spTgt spid="529"/>
                                        </p:tgtEl>
                                        <p:attrNameLst>
                                          <p:attrName>ppt_y</p:attrName>
                                        </p:attrNameLst>
                                      </p:cBhvr>
                                      <p:tavLst>
                                        <p:tav tm="0">
                                          <p:val>
                                            <p:strVal val="#ppt_y+#ppt_h*1.125000"/>
                                          </p:val>
                                        </p:tav>
                                        <p:tav tm="100000">
                                          <p:val>
                                            <p:strVal val="#ppt_y"/>
                                          </p:val>
                                        </p:tav>
                                      </p:tavLst>
                                    </p:anim>
                                    <p:animEffect transition="in" filter="wipe(up)">
                                      <p:cBhvr>
                                        <p:cTn id="14" dur="500"/>
                                        <p:tgtEl>
                                          <p:spTgt spid="52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30"/>
                                        </p:tgtEl>
                                        <p:attrNameLst>
                                          <p:attrName>style.visibility</p:attrName>
                                        </p:attrNameLst>
                                      </p:cBhvr>
                                      <p:to>
                                        <p:strVal val="visible"/>
                                      </p:to>
                                    </p:set>
                                    <p:anim calcmode="lin" valueType="num">
                                      <p:cBhvr additive="base">
                                        <p:cTn id="19" dur="500"/>
                                        <p:tgtEl>
                                          <p:spTgt spid="530"/>
                                        </p:tgtEl>
                                        <p:attrNameLst>
                                          <p:attrName>ppt_y</p:attrName>
                                        </p:attrNameLst>
                                      </p:cBhvr>
                                      <p:tavLst>
                                        <p:tav tm="0">
                                          <p:val>
                                            <p:strVal val="#ppt_y+#ppt_h*1.125000"/>
                                          </p:val>
                                        </p:tav>
                                        <p:tav tm="100000">
                                          <p:val>
                                            <p:strVal val="#ppt_y"/>
                                          </p:val>
                                        </p:tav>
                                      </p:tavLst>
                                    </p:anim>
                                    <p:animEffect transition="in" filter="wipe(up)">
                                      <p:cBhvr>
                                        <p:cTn id="20" dur="500"/>
                                        <p:tgtEl>
                                          <p:spTgt spid="53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31"/>
                                        </p:tgtEl>
                                        <p:attrNameLst>
                                          <p:attrName>style.visibility</p:attrName>
                                        </p:attrNameLst>
                                      </p:cBhvr>
                                      <p:to>
                                        <p:strVal val="visible"/>
                                      </p:to>
                                    </p:set>
                                    <p:anim calcmode="lin" valueType="num">
                                      <p:cBhvr additive="base">
                                        <p:cTn id="25" dur="500"/>
                                        <p:tgtEl>
                                          <p:spTgt spid="531"/>
                                        </p:tgtEl>
                                        <p:attrNameLst>
                                          <p:attrName>ppt_y</p:attrName>
                                        </p:attrNameLst>
                                      </p:cBhvr>
                                      <p:tavLst>
                                        <p:tav tm="0">
                                          <p:val>
                                            <p:strVal val="#ppt_y+#ppt_h*1.125000"/>
                                          </p:val>
                                        </p:tav>
                                        <p:tav tm="100000">
                                          <p:val>
                                            <p:strVal val="#ppt_y"/>
                                          </p:val>
                                        </p:tav>
                                      </p:tavLst>
                                    </p:anim>
                                    <p:animEffect transition="in" filter="wipe(up)">
                                      <p:cBhvr>
                                        <p:cTn id="26" dur="500"/>
                                        <p:tgtEl>
                                          <p:spTgt spid="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0"/>
      <p:bldP spid="528" grpId="1"/>
      <p:bldP spid="529" grpId="0"/>
      <p:bldP spid="529" grpId="1"/>
      <p:bldP spid="530" grpId="0"/>
      <p:bldP spid="530" grpId="1"/>
      <p:bldP spid="531" grpId="0"/>
      <p:bldP spid="531"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4" name="矩形"/>
          <p:cNvSpPr/>
          <p:nvPr/>
        </p:nvSpPr>
        <p:spPr>
          <a:xfrm>
            <a:off x="1425064" y="305039"/>
            <a:ext cx="455346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：企业所得税纳税人</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6990715" y="1426210"/>
            <a:ext cx="2682240" cy="601980"/>
            <a:chOff x="11009" y="2246"/>
            <a:chExt cx="4224" cy="948"/>
          </a:xfrm>
        </p:grpSpPr>
        <p:sp>
          <p:nvSpPr>
            <p:cNvPr id="95" name="圆角矩形"/>
            <p:cNvSpPr/>
            <p:nvPr/>
          </p:nvSpPr>
          <p:spPr>
            <a:xfrm>
              <a:off x="11009" y="2257"/>
              <a:ext cx="4225"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6" name="流程图: 离页连接符"/>
            <p:cNvSpPr/>
            <p:nvPr/>
          </p:nvSpPr>
          <p:spPr>
            <a:xfrm>
              <a:off x="11519" y="2246"/>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7" name="矩形"/>
            <p:cNvSpPr/>
            <p:nvPr/>
          </p:nvSpPr>
          <p:spPr>
            <a:xfrm>
              <a:off x="13304" y="2314"/>
              <a:ext cx="1423" cy="819"/>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分类</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8" name="矩形"/>
          <p:cNvSpPr/>
          <p:nvPr/>
        </p:nvSpPr>
        <p:spPr>
          <a:xfrm>
            <a:off x="739016" y="1612502"/>
            <a:ext cx="10967590" cy="44919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企业所得税纳税人分为居民企业和非居民企业。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．居民企业</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居民企业是指依照中国法律、法规在中国境内成立的企业，或者依照外国（地区）法律成立但实际管理机构在中国境内的企业（如在英国注册成立，但实际管理机构在中国北京的企业）。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．非居民企业</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非居民企业是指按照外国（地区）法律成立且实际管理机构不在中国境内，但在中国境内设立机构、场所的（如在英国注册成立且实际管理机构也在英国，但在中国设立了办事处的企业），或者在中国境内未设立机构、场所但有来源于中国境内所得的企业（如在英国注册成立且实际管理机构也在英国的企业，虽没有在中国设立机构、场所，但有向中国企业销售货物取得收入的行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非居民企业委托营业代理人在中国境内从事生产经营活动的，包括委托单位或者个人经常代其签订合同，或者储存、交付货物等，该营业代理人视为非居民企业在中国境内设立的机构、场所。</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strips(downLeft)">
                                      <p:cBhvr>
                                        <p:cTn id="1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8" grpId="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35" name="矩形"/>
          <p:cNvSpPr/>
          <p:nvPr/>
        </p:nvSpPr>
        <p:spPr>
          <a:xfrm>
            <a:off x="1416174" y="305039"/>
            <a:ext cx="682514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企业所得税应纳税所得额的计算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36" name="矩形"/>
          <p:cNvSpPr/>
          <p:nvPr/>
        </p:nvSpPr>
        <p:spPr>
          <a:xfrm>
            <a:off x="1470025" y="1305560"/>
            <a:ext cx="9251949"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4．计算甲公司2017年度企业所得税应纳税所得额的下列算式中，正确的是（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A．900+（1 500−1 207）+80+3+8=1 284万元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B．900−50+（1 500−1 275）+80+8=1 163万元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C．900−500+55+8=463万元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D．900−30+（1 500−1 200）=1 170万元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矩形"/>
          <p:cNvSpPr/>
          <p:nvPr/>
        </p:nvSpPr>
        <p:spPr>
          <a:xfrm>
            <a:off x="1416050" y="3429635"/>
            <a:ext cx="9251949"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【解析】① 国债利息收入50万元免税，应进行调减；② 广告费实际发生1 500万元，但税前只能扣除1 275万元，应调增1 500−1 275=225万元；③ 非广告性赞助支出80万元不能扣除，应进行调增；④ 计提坏账准备金8万元不能扣除，应进行调增。应纳税所得额=900−50+（1 500−1 275）+80+8=1 163万元。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36"/>
                                        </p:tgtEl>
                                        <p:attrNameLst>
                                          <p:attrName>style.visibility</p:attrName>
                                        </p:attrNameLst>
                                      </p:cBhvr>
                                      <p:to>
                                        <p:strVal val="visible"/>
                                      </p:to>
                                    </p:set>
                                    <p:anim calcmode="lin" valueType="num">
                                      <p:cBhvr additive="base">
                                        <p:cTn id="7" dur="500"/>
                                        <p:tgtEl>
                                          <p:spTgt spid="536"/>
                                        </p:tgtEl>
                                        <p:attrNameLst>
                                          <p:attrName>ppt_y</p:attrName>
                                        </p:attrNameLst>
                                      </p:cBhvr>
                                      <p:tavLst>
                                        <p:tav tm="0">
                                          <p:val>
                                            <p:strVal val="#ppt_y+#ppt_h*1.125000"/>
                                          </p:val>
                                        </p:tav>
                                        <p:tav tm="100000">
                                          <p:val>
                                            <p:strVal val="#ppt_y"/>
                                          </p:val>
                                        </p:tav>
                                      </p:tavLst>
                                    </p:anim>
                                    <p:animEffect transition="in" filter="wipe(up)">
                                      <p:cBhvr>
                                        <p:cTn id="8" dur="500"/>
                                        <p:tgtEl>
                                          <p:spTgt spid="53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p:bldP spid="536" grpId="1"/>
      <p:bldP spid="2" grpId="0"/>
      <p:bldP spid="2" grpId="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40" name="矩形"/>
          <p:cNvSpPr/>
          <p:nvPr/>
        </p:nvSpPr>
        <p:spPr>
          <a:xfrm>
            <a:off x="1416050" y="304800"/>
            <a:ext cx="477075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资产的税务处理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174750" y="1311275"/>
            <a:ext cx="3322320" cy="601980"/>
            <a:chOff x="1850" y="2065"/>
            <a:chExt cx="5232" cy="948"/>
          </a:xfrm>
        </p:grpSpPr>
        <p:sp>
          <p:nvSpPr>
            <p:cNvPr id="541" name="圆角矩形"/>
            <p:cNvSpPr/>
            <p:nvPr/>
          </p:nvSpPr>
          <p:spPr>
            <a:xfrm>
              <a:off x="1850" y="2076"/>
              <a:ext cx="5232"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542" name="流程图: 离页连接符"/>
            <p:cNvSpPr/>
            <p:nvPr/>
          </p:nvSpPr>
          <p:spPr>
            <a:xfrm>
              <a:off x="2360" y="2065"/>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543" name="矩形"/>
            <p:cNvSpPr/>
            <p:nvPr/>
          </p:nvSpPr>
          <p:spPr>
            <a:xfrm>
              <a:off x="4049" y="2132"/>
              <a:ext cx="254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固定资产</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544" name="矩形"/>
          <p:cNvSpPr/>
          <p:nvPr/>
        </p:nvSpPr>
        <p:spPr>
          <a:xfrm>
            <a:off x="1096010" y="1937384"/>
            <a:ext cx="8999855" cy="36918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1．不得计算折旧扣除的固定资产</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在计算应纳税所得额时，企业按照规定计算的固定资产折旧，准予扣除。但下列固定资产不得计算折旧扣除：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（1）房屋、建筑物以外未投入使用的固定资产。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（2）以经营租赁方式租入的固定资产。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（3）以融资租赁方式租出的固定资产。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（4）已足额提取折旧仍继续使用的固定资产。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（5）与经营活动无关的固定资产。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（6）单独估价作为固定资产入账的土地。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45" name="矩形"/>
          <p:cNvSpPr/>
          <p:nvPr/>
        </p:nvSpPr>
        <p:spPr>
          <a:xfrm>
            <a:off x="6336664" y="3622675"/>
            <a:ext cx="5046343" cy="2591753"/>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土地属于国家所有，企业没有所有权，所以不能作为固定资产入账。但以前我国曾对部分公有制企业作出过规定，根据土地的评估价值将其作为企业固定资产入账，根据这一规定，企业曾在固定资产账面上确认了一批土地的价值。对于这部分土地，不能计提折旧，原因在于土地不同于其他固定资产，不存在损耗问题，所以无需计提折旧。</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46" name="矩形"/>
          <p:cNvSpPr/>
          <p:nvPr/>
        </p:nvSpPr>
        <p:spPr>
          <a:xfrm>
            <a:off x="9902190" y="3254374"/>
            <a:ext cx="1138555" cy="35814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44"/>
                                        </p:tgtEl>
                                        <p:attrNameLst>
                                          <p:attrName>style.visibility</p:attrName>
                                        </p:attrNameLst>
                                      </p:cBhvr>
                                      <p:to>
                                        <p:strVal val="visible"/>
                                      </p:to>
                                    </p:set>
                                    <p:anim calcmode="lin" valueType="num">
                                      <p:cBhvr additive="base">
                                        <p:cTn id="12" dur="500"/>
                                        <p:tgtEl>
                                          <p:spTgt spid="544"/>
                                        </p:tgtEl>
                                        <p:attrNameLst>
                                          <p:attrName>ppt_y</p:attrName>
                                        </p:attrNameLst>
                                      </p:cBhvr>
                                      <p:tavLst>
                                        <p:tav tm="0">
                                          <p:val>
                                            <p:strVal val="#ppt_y+#ppt_h*1.125000"/>
                                          </p:val>
                                        </p:tav>
                                        <p:tav tm="100000">
                                          <p:val>
                                            <p:strVal val="#ppt_y"/>
                                          </p:val>
                                        </p:tav>
                                      </p:tavLst>
                                    </p:anim>
                                    <p:animEffect transition="in" filter="wipe(up)">
                                      <p:cBhvr>
                                        <p:cTn id="13" dur="500"/>
                                        <p:tgtEl>
                                          <p:spTgt spid="54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46"/>
                                        </p:tgtEl>
                                        <p:attrNameLst>
                                          <p:attrName>style.visibility</p:attrName>
                                        </p:attrNameLst>
                                      </p:cBhvr>
                                      <p:to>
                                        <p:strVal val="visible"/>
                                      </p:to>
                                    </p:set>
                                    <p:anim calcmode="lin" valueType="num">
                                      <p:cBhvr additive="base">
                                        <p:cTn id="18" dur="500"/>
                                        <p:tgtEl>
                                          <p:spTgt spid="546"/>
                                        </p:tgtEl>
                                        <p:attrNameLst>
                                          <p:attrName>ppt_y</p:attrName>
                                        </p:attrNameLst>
                                      </p:cBhvr>
                                      <p:tavLst>
                                        <p:tav tm="0">
                                          <p:val>
                                            <p:strVal val="#ppt_y+#ppt_h*1.125000"/>
                                          </p:val>
                                        </p:tav>
                                        <p:tav tm="100000">
                                          <p:val>
                                            <p:strVal val="#ppt_y"/>
                                          </p:val>
                                        </p:tav>
                                      </p:tavLst>
                                    </p:anim>
                                    <p:animEffect transition="in" filter="wipe(up)">
                                      <p:cBhvr>
                                        <p:cTn id="19" dur="500"/>
                                        <p:tgtEl>
                                          <p:spTgt spid="54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545"/>
                                        </p:tgtEl>
                                        <p:attrNameLst>
                                          <p:attrName>style.visibility</p:attrName>
                                        </p:attrNameLst>
                                      </p:cBhvr>
                                      <p:to>
                                        <p:strVal val="visible"/>
                                      </p:to>
                                    </p:set>
                                    <p:anim calcmode="lin" valueType="num">
                                      <p:cBhvr additive="base">
                                        <p:cTn id="24" dur="500"/>
                                        <p:tgtEl>
                                          <p:spTgt spid="545"/>
                                        </p:tgtEl>
                                        <p:attrNameLst>
                                          <p:attrName>ppt_y</p:attrName>
                                        </p:attrNameLst>
                                      </p:cBhvr>
                                      <p:tavLst>
                                        <p:tav tm="0">
                                          <p:val>
                                            <p:strVal val="#ppt_y+#ppt_h*1.125000"/>
                                          </p:val>
                                        </p:tav>
                                        <p:tav tm="100000">
                                          <p:val>
                                            <p:strVal val="#ppt_y"/>
                                          </p:val>
                                        </p:tav>
                                      </p:tavLst>
                                    </p:anim>
                                    <p:animEffect transition="in" filter="wipe(up)">
                                      <p:cBhvr>
                                        <p:cTn id="25" dur="500"/>
                                        <p:tgtEl>
                                          <p:spTgt spid="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p:bldP spid="544" grpId="1"/>
      <p:bldP spid="545" grpId="0"/>
      <p:bldP spid="545" grpId="1"/>
      <p:bldP spid="546" grpId="0" animBg="1"/>
      <p:bldP spid="546"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50" name="矩形"/>
          <p:cNvSpPr/>
          <p:nvPr/>
        </p:nvSpPr>
        <p:spPr>
          <a:xfrm>
            <a:off x="1416050" y="304800"/>
            <a:ext cx="477075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资产的税务处理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54" name="组合"/>
          <p:cNvGrpSpPr/>
          <p:nvPr/>
        </p:nvGrpSpPr>
        <p:grpSpPr>
          <a:xfrm>
            <a:off x="5193030" y="1320800"/>
            <a:ext cx="5793738" cy="1774190"/>
            <a:chOff x="5193030" y="1320800"/>
            <a:chExt cx="5793738" cy="1774190"/>
          </a:xfrm>
        </p:grpSpPr>
        <p:sp>
          <p:nvSpPr>
            <p:cNvPr id="551" name="矩形"/>
            <p:cNvSpPr/>
            <p:nvPr/>
          </p:nvSpPr>
          <p:spPr>
            <a:xfrm>
              <a:off x="6266179" y="1333500"/>
              <a:ext cx="4719954"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下列固定资产可以计提折旧在税前扣除：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（1）未投入使用的房屋、建筑物；</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（2）以经营租赁方式租出的固定资产；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（3）以融资租赁方式租入的固定资产。</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52" name="矩形"/>
            <p:cNvSpPr/>
            <p:nvPr/>
          </p:nvSpPr>
          <p:spPr>
            <a:xfrm>
              <a:off x="5193030" y="1931035"/>
              <a:ext cx="918843" cy="491488"/>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553" name="剪去对角的矩形"/>
            <p:cNvSpPr/>
            <p:nvPr/>
          </p:nvSpPr>
          <p:spPr>
            <a:xfrm>
              <a:off x="6268084" y="1320800"/>
              <a:ext cx="4718683" cy="1774190"/>
            </a:xfrm>
            <a:prstGeom prst="snip2DiagRect">
              <a:avLst>
                <a:gd name="adj1" fmla="val 0"/>
                <a:gd name="adj2" fmla="val 10462"/>
              </a:avLst>
            </a:prstGeom>
            <a:noFill/>
            <a:ln w="25400" cap="flat" cmpd="sng">
              <a:solidFill>
                <a:srgbClr val="00AAB7"/>
              </a:solidFill>
              <a:prstDash val="sysDash"/>
              <a:round/>
            </a:ln>
          </p:spPr>
          <p:txBody>
            <a:bodyPr rtlCol="0" anchor="ctr"/>
            <a:lstStyle/>
            <a:p>
              <a:pPr algn="ctr"/>
            </a:p>
          </p:txBody>
        </p:sp>
      </p:grpSp>
      <p:grpSp>
        <p:nvGrpSpPr>
          <p:cNvPr id="2" name="组合 1"/>
          <p:cNvGrpSpPr/>
          <p:nvPr/>
        </p:nvGrpSpPr>
        <p:grpSpPr>
          <a:xfrm>
            <a:off x="1315720" y="3307715"/>
            <a:ext cx="5676900" cy="525780"/>
            <a:chOff x="2072" y="5209"/>
            <a:chExt cx="8940" cy="828"/>
          </a:xfrm>
        </p:grpSpPr>
        <p:sp>
          <p:nvSpPr>
            <p:cNvPr id="555" name="矩形"/>
            <p:cNvSpPr/>
            <p:nvPr/>
          </p:nvSpPr>
          <p:spPr>
            <a:xfrm>
              <a:off x="2152" y="5209"/>
              <a:ext cx="8753"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不得计算折旧扣除的固定资产范围</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556" name="剪去对角的矩形"/>
            <p:cNvSpPr/>
            <p:nvPr/>
          </p:nvSpPr>
          <p:spPr>
            <a:xfrm>
              <a:off x="2072" y="5209"/>
              <a:ext cx="8940" cy="828"/>
            </a:xfrm>
            <a:prstGeom prst="snip2DiagRect">
              <a:avLst>
                <a:gd name="adj1" fmla="val 0"/>
                <a:gd name="adj2" fmla="val 14754"/>
              </a:avLst>
            </a:prstGeom>
            <a:noFill/>
            <a:ln w="25400" cap="flat" cmpd="sng">
              <a:solidFill>
                <a:srgbClr val="4BACC6"/>
              </a:solidFill>
              <a:prstDash val="solid"/>
              <a:round/>
            </a:ln>
          </p:spPr>
          <p:txBody>
            <a:bodyPr rtlCol="0" anchor="ctr"/>
            <a:lstStyle/>
            <a:p>
              <a:pPr algn="ctr"/>
            </a:p>
          </p:txBody>
        </p:sp>
      </p:grpSp>
      <p:sp>
        <p:nvSpPr>
          <p:cNvPr id="557" name="矩形"/>
          <p:cNvSpPr/>
          <p:nvPr/>
        </p:nvSpPr>
        <p:spPr>
          <a:xfrm>
            <a:off x="1077595" y="3875405"/>
            <a:ext cx="10076815"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多选】根据企业所得税法律制度的规定，下列固定资产中，在计算企业所得税应纳税所得额时不得计算折旧扣除的有（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A．已足额提取折旧仍继续使用的固定资产			B．未投入使用的房屋</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C．以融资租赁方式租出的固定资产				D．与经营活动无关的固定资产</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58" name="矩形"/>
          <p:cNvSpPr/>
          <p:nvPr/>
        </p:nvSpPr>
        <p:spPr>
          <a:xfrm>
            <a:off x="1077595" y="5670550"/>
            <a:ext cx="182499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strips(downLeft)">
                                      <p:cBhvr>
                                        <p:cTn id="7" dur="500"/>
                                        <p:tgtEl>
                                          <p:spTgt spid="55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57"/>
                                        </p:tgtEl>
                                        <p:attrNameLst>
                                          <p:attrName>style.visibility</p:attrName>
                                        </p:attrNameLst>
                                      </p:cBhvr>
                                      <p:to>
                                        <p:strVal val="visible"/>
                                      </p:to>
                                    </p:set>
                                    <p:anim calcmode="lin" valueType="num">
                                      <p:cBhvr additive="base">
                                        <p:cTn id="18" dur="500"/>
                                        <p:tgtEl>
                                          <p:spTgt spid="557"/>
                                        </p:tgtEl>
                                        <p:attrNameLst>
                                          <p:attrName>ppt_y</p:attrName>
                                        </p:attrNameLst>
                                      </p:cBhvr>
                                      <p:tavLst>
                                        <p:tav tm="0">
                                          <p:val>
                                            <p:strVal val="#ppt_y+#ppt_h*1.125000"/>
                                          </p:val>
                                        </p:tav>
                                        <p:tav tm="100000">
                                          <p:val>
                                            <p:strVal val="#ppt_y"/>
                                          </p:val>
                                        </p:tav>
                                      </p:tavLst>
                                    </p:anim>
                                    <p:animEffect transition="in" filter="wipe(up)">
                                      <p:cBhvr>
                                        <p:cTn id="19" dur="500"/>
                                        <p:tgtEl>
                                          <p:spTgt spid="55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558"/>
                                        </p:tgtEl>
                                        <p:attrNameLst>
                                          <p:attrName>style.visibility</p:attrName>
                                        </p:attrNameLst>
                                      </p:cBhvr>
                                      <p:to>
                                        <p:strVal val="visible"/>
                                      </p:to>
                                    </p:set>
                                    <p:anim calcmode="lin" valueType="num">
                                      <p:cBhvr additive="base">
                                        <p:cTn id="24" dur="500"/>
                                        <p:tgtEl>
                                          <p:spTgt spid="558"/>
                                        </p:tgtEl>
                                        <p:attrNameLst>
                                          <p:attrName>ppt_y</p:attrName>
                                        </p:attrNameLst>
                                      </p:cBhvr>
                                      <p:tavLst>
                                        <p:tav tm="0">
                                          <p:val>
                                            <p:strVal val="#ppt_y+#ppt_h*1.125000"/>
                                          </p:val>
                                        </p:tav>
                                        <p:tav tm="100000">
                                          <p:val>
                                            <p:strVal val="#ppt_y"/>
                                          </p:val>
                                        </p:tav>
                                      </p:tavLst>
                                    </p:anim>
                                    <p:animEffect transition="in" filter="wipe(up)">
                                      <p:cBhvr>
                                        <p:cTn id="25" dur="5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p:bldP spid="557" grpId="1"/>
      <p:bldP spid="558" grpId="0"/>
      <p:bldP spid="558" grpId="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62" name="矩形"/>
          <p:cNvSpPr/>
          <p:nvPr/>
        </p:nvSpPr>
        <p:spPr>
          <a:xfrm>
            <a:off x="1416050" y="304800"/>
            <a:ext cx="477075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资产的税务处理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63" name="矩形"/>
          <p:cNvSpPr/>
          <p:nvPr/>
        </p:nvSpPr>
        <p:spPr>
          <a:xfrm>
            <a:off x="1416050" y="1217295"/>
            <a:ext cx="272986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2．固定资产的计税基础</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64" name="矩形"/>
          <p:cNvSpPr/>
          <p:nvPr/>
        </p:nvSpPr>
        <p:spPr>
          <a:xfrm>
            <a:off x="4943475" y="1350010"/>
            <a:ext cx="2269489" cy="35813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固定资产的计税基础</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565" name="表格"/>
          <p:cNvGraphicFramePr>
            <a:graphicFrameLocks noGrp="1"/>
          </p:cNvGraphicFramePr>
          <p:nvPr>
            <p:custDataLst>
              <p:tags r:id="rId2"/>
            </p:custDataLst>
          </p:nvPr>
        </p:nvGraphicFramePr>
        <p:xfrm>
          <a:off x="1341755" y="1774190"/>
          <a:ext cx="9544024" cy="4600589"/>
        </p:xfrm>
        <a:graphic>
          <a:graphicData uri="http://schemas.openxmlformats.org/drawingml/2006/table">
            <a:tbl>
              <a:tblPr bandRow="1">
                <a:noFill/>
              </a:tblPr>
              <a:tblGrid>
                <a:gridCol w="1657350"/>
                <a:gridCol w="2155799"/>
                <a:gridCol w="5730875"/>
              </a:tblGrid>
              <a:tr h="363140">
                <a:tc gridSpan="2">
                  <a:txBody>
                    <a:bodyPr/>
                    <a:lstStyle/>
                    <a:p>
                      <a:pPr marL="0" indent="0" algn="ctr"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取得方式</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计税基础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653970">
                <a:tc gridSpan="2">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（1）外购的固定资产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以购买价款和支付的相关税费</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rPr>
                        <a:t>（如不得抵扣的增值税）</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以及直接归属于使该资产达到预定用途发生的其他支出</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rPr>
                        <a:t>（如运输费、安装费）</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为计税基础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42185">
                <a:tc gridSpan="2">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（2）自行建造的固定资产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以竣工结算前发生的支出为计税基础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34895">
                <a:tc rowSpan="2">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（3）融资租入的固定资产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租赁合同约定付款总额的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以租赁合同约定的付款总额和承租人在签订租赁合同过程中发生的相关费用为计税基础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3489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租赁合同未约定付款总额的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以该资产的公允价值和承租人在签订租赁合同过程中发生的相关费用为计税基础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36165">
                <a:tc gridSpan="2">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（4）盘盈的固定资产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以同类固定资产的重置完全价值</a:t>
                      </a:r>
                      <a:r>
                        <a:rPr lang="zh-CN" altLang="en-US" sz="1600" b="0" i="0" u="none" strike="noStrike" kern="0" cap="none" spc="0" baseline="0">
                          <a:solidFill>
                            <a:schemeClr val="tx1"/>
                          </a:solidFill>
                          <a:latin typeface="微软雅黑" panose="020B0503020204020204" charset="-122"/>
                          <a:ea typeface="微软雅黑" panose="020B0503020204020204" charset="-122"/>
                          <a:cs typeface="楷体_GB2312" charset="0"/>
                        </a:rPr>
                        <a:t>（重新购买或建造该固定资产所需花费的金额）</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为计税基础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35530">
                <a:tc gridSpan="2">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（5）通过捐赠、投资、非货币性资产交换、债务重组等方式取得的固定资产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以该资产的公允价值和支付的相关税费为计税基础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34895">
                <a:tc gridSpan="2">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（6）改建的固定资产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除法定的支出外，以改建过程中发生的改建支出增加计税基础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63"/>
                                        </p:tgtEl>
                                        <p:attrNameLst>
                                          <p:attrName>style.visibility</p:attrName>
                                        </p:attrNameLst>
                                      </p:cBhvr>
                                      <p:to>
                                        <p:strVal val="visible"/>
                                      </p:to>
                                    </p:set>
                                    <p:anim calcmode="lin" valueType="num">
                                      <p:cBhvr additive="base">
                                        <p:cTn id="7" dur="500"/>
                                        <p:tgtEl>
                                          <p:spTgt spid="563"/>
                                        </p:tgtEl>
                                        <p:attrNameLst>
                                          <p:attrName>ppt_y</p:attrName>
                                        </p:attrNameLst>
                                      </p:cBhvr>
                                      <p:tavLst>
                                        <p:tav tm="0">
                                          <p:val>
                                            <p:strVal val="#ppt_y+#ppt_h*1.125000"/>
                                          </p:val>
                                        </p:tav>
                                        <p:tav tm="100000">
                                          <p:val>
                                            <p:strVal val="#ppt_y"/>
                                          </p:val>
                                        </p:tav>
                                      </p:tavLst>
                                    </p:anim>
                                    <p:animEffect transition="in" filter="wipe(up)">
                                      <p:cBhvr>
                                        <p:cTn id="8" dur="500"/>
                                        <p:tgtEl>
                                          <p:spTgt spid="56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64"/>
                                        </p:tgtEl>
                                        <p:attrNameLst>
                                          <p:attrName>style.visibility</p:attrName>
                                        </p:attrNameLst>
                                      </p:cBhvr>
                                      <p:to>
                                        <p:strVal val="visible"/>
                                      </p:to>
                                    </p:set>
                                    <p:anim calcmode="lin" valueType="num">
                                      <p:cBhvr additive="base">
                                        <p:cTn id="13" dur="500"/>
                                        <p:tgtEl>
                                          <p:spTgt spid="564"/>
                                        </p:tgtEl>
                                        <p:attrNameLst>
                                          <p:attrName>ppt_y</p:attrName>
                                        </p:attrNameLst>
                                      </p:cBhvr>
                                      <p:tavLst>
                                        <p:tav tm="0">
                                          <p:val>
                                            <p:strVal val="#ppt_y+#ppt_h*1.125000"/>
                                          </p:val>
                                        </p:tav>
                                        <p:tav tm="100000">
                                          <p:val>
                                            <p:strVal val="#ppt_y"/>
                                          </p:val>
                                        </p:tav>
                                      </p:tavLst>
                                    </p:anim>
                                    <p:animEffect transition="in" filter="wipe(up)">
                                      <p:cBhvr>
                                        <p:cTn id="14" dur="500"/>
                                        <p:tgtEl>
                                          <p:spTgt spid="56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565"/>
                                        </p:tgtEl>
                                        <p:attrNameLst>
                                          <p:attrName>style.visibility</p:attrName>
                                        </p:attrNameLst>
                                      </p:cBhvr>
                                      <p:to>
                                        <p:strVal val="visible"/>
                                      </p:to>
                                    </p:set>
                                    <p:animEffect transition="in" filter="checkerboard(across)">
                                      <p:cBhvr>
                                        <p:cTn id="19" dur="500"/>
                                        <p:tgtEl>
                                          <p:spTgt spid="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p:bldP spid="563" grpId="1"/>
      <p:bldP spid="564" grpId="0"/>
      <p:bldP spid="564" grpId="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69" name="矩形"/>
          <p:cNvSpPr/>
          <p:nvPr/>
        </p:nvSpPr>
        <p:spPr>
          <a:xfrm>
            <a:off x="1416050" y="304800"/>
            <a:ext cx="477075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资产的税务处理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717675" y="1442085"/>
            <a:ext cx="5976620" cy="525780"/>
            <a:chOff x="2705" y="2271"/>
            <a:chExt cx="9412" cy="828"/>
          </a:xfrm>
        </p:grpSpPr>
        <p:sp>
          <p:nvSpPr>
            <p:cNvPr id="570" name="矩形"/>
            <p:cNvSpPr/>
            <p:nvPr/>
          </p:nvSpPr>
          <p:spPr>
            <a:xfrm>
              <a:off x="2785" y="2271"/>
              <a:ext cx="9280"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各类固定资产的计税基础及具体应用</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571" name="剪去对角的矩形"/>
            <p:cNvSpPr/>
            <p:nvPr/>
          </p:nvSpPr>
          <p:spPr>
            <a:xfrm>
              <a:off x="2705" y="2271"/>
              <a:ext cx="9413" cy="828"/>
            </a:xfrm>
            <a:prstGeom prst="snip2DiagRect">
              <a:avLst>
                <a:gd name="adj1" fmla="val 0"/>
                <a:gd name="adj2" fmla="val 14277"/>
              </a:avLst>
            </a:prstGeom>
            <a:noFill/>
            <a:ln w="25400" cap="flat" cmpd="sng">
              <a:solidFill>
                <a:srgbClr val="4BACC6"/>
              </a:solidFill>
              <a:prstDash val="solid"/>
              <a:round/>
            </a:ln>
          </p:spPr>
          <p:txBody>
            <a:bodyPr rtlCol="0" anchor="ctr"/>
            <a:lstStyle/>
            <a:p>
              <a:pPr algn="ctr"/>
            </a:p>
          </p:txBody>
        </p:sp>
      </p:grpSp>
      <p:sp>
        <p:nvSpPr>
          <p:cNvPr id="572" name="矩形"/>
          <p:cNvSpPr/>
          <p:nvPr/>
        </p:nvSpPr>
        <p:spPr>
          <a:xfrm>
            <a:off x="1513840" y="2021840"/>
            <a:ext cx="8972549" cy="2999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多选】根据企业所得税法律制度的规定，下列关于固定资产计税基础确定的表述中，正确的有（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A．自行建造的固定资产，以竣工结算前发生的支出为计税基础</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B．外购的固定资产，以购买价款和支付的相关税费以及直接归属于使该资产达到预定用途发生的其他支出为计税基础</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C．通过捐赠方式取得的固定资产，以该资产的公允价值和支付的相关税费为计税基础</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D．盘盈的固定资产，以同类固定资产的重置完全价值为计税基础</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73" name="矩形"/>
          <p:cNvSpPr/>
          <p:nvPr/>
        </p:nvSpPr>
        <p:spPr>
          <a:xfrm>
            <a:off x="1513840" y="5078730"/>
            <a:ext cx="1898013"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72"/>
                                        </p:tgtEl>
                                        <p:attrNameLst>
                                          <p:attrName>style.visibility</p:attrName>
                                        </p:attrNameLst>
                                      </p:cBhvr>
                                      <p:to>
                                        <p:strVal val="visible"/>
                                      </p:to>
                                    </p:set>
                                    <p:anim calcmode="lin" valueType="num">
                                      <p:cBhvr additive="base">
                                        <p:cTn id="13" dur="500"/>
                                        <p:tgtEl>
                                          <p:spTgt spid="572"/>
                                        </p:tgtEl>
                                        <p:attrNameLst>
                                          <p:attrName>ppt_y</p:attrName>
                                        </p:attrNameLst>
                                      </p:cBhvr>
                                      <p:tavLst>
                                        <p:tav tm="0">
                                          <p:val>
                                            <p:strVal val="#ppt_y+#ppt_h*1.125000"/>
                                          </p:val>
                                        </p:tav>
                                        <p:tav tm="100000">
                                          <p:val>
                                            <p:strVal val="#ppt_y"/>
                                          </p:val>
                                        </p:tav>
                                      </p:tavLst>
                                    </p:anim>
                                    <p:animEffect transition="in" filter="wipe(up)">
                                      <p:cBhvr>
                                        <p:cTn id="14" dur="500"/>
                                        <p:tgtEl>
                                          <p:spTgt spid="57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73"/>
                                        </p:tgtEl>
                                        <p:attrNameLst>
                                          <p:attrName>style.visibility</p:attrName>
                                        </p:attrNameLst>
                                      </p:cBhvr>
                                      <p:to>
                                        <p:strVal val="visible"/>
                                      </p:to>
                                    </p:set>
                                    <p:anim calcmode="lin" valueType="num">
                                      <p:cBhvr additive="base">
                                        <p:cTn id="19" dur="500"/>
                                        <p:tgtEl>
                                          <p:spTgt spid="573"/>
                                        </p:tgtEl>
                                        <p:attrNameLst>
                                          <p:attrName>ppt_y</p:attrName>
                                        </p:attrNameLst>
                                      </p:cBhvr>
                                      <p:tavLst>
                                        <p:tav tm="0">
                                          <p:val>
                                            <p:strVal val="#ppt_y+#ppt_h*1.125000"/>
                                          </p:val>
                                        </p:tav>
                                        <p:tav tm="100000">
                                          <p:val>
                                            <p:strVal val="#ppt_y"/>
                                          </p:val>
                                        </p:tav>
                                      </p:tavLst>
                                    </p:anim>
                                    <p:animEffect transition="in" filter="wipe(up)">
                                      <p:cBhvr>
                                        <p:cTn id="20"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 grpId="0"/>
      <p:bldP spid="572" grpId="1"/>
      <p:bldP spid="573" grpId="0"/>
      <p:bldP spid="573" grpId="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77" name="矩形"/>
          <p:cNvSpPr/>
          <p:nvPr/>
        </p:nvSpPr>
        <p:spPr>
          <a:xfrm>
            <a:off x="1416050" y="304800"/>
            <a:ext cx="477075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资产的税务处理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572895" y="2755265"/>
            <a:ext cx="5316220" cy="525780"/>
            <a:chOff x="2477" y="4339"/>
            <a:chExt cx="8372" cy="828"/>
          </a:xfrm>
        </p:grpSpPr>
        <p:sp>
          <p:nvSpPr>
            <p:cNvPr id="578" name="矩形"/>
            <p:cNvSpPr/>
            <p:nvPr/>
          </p:nvSpPr>
          <p:spPr>
            <a:xfrm>
              <a:off x="2557" y="4339"/>
              <a:ext cx="8085"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固定资产计算折旧的起止时间</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579" name="剪去对角的矩形"/>
            <p:cNvSpPr/>
            <p:nvPr/>
          </p:nvSpPr>
          <p:spPr>
            <a:xfrm>
              <a:off x="2477" y="4339"/>
              <a:ext cx="8373" cy="828"/>
            </a:xfrm>
            <a:prstGeom prst="snip2DiagRect">
              <a:avLst>
                <a:gd name="adj1" fmla="val 0"/>
                <a:gd name="adj2" fmla="val 15120"/>
              </a:avLst>
            </a:prstGeom>
            <a:noFill/>
            <a:ln w="25400" cap="flat" cmpd="sng">
              <a:solidFill>
                <a:srgbClr val="4BACC6"/>
              </a:solidFill>
              <a:prstDash val="solid"/>
              <a:round/>
            </a:ln>
          </p:spPr>
          <p:txBody>
            <a:bodyPr rtlCol="0" anchor="ctr"/>
            <a:lstStyle/>
            <a:p>
              <a:pPr algn="ctr"/>
            </a:p>
          </p:txBody>
        </p:sp>
      </p:grpSp>
      <p:sp>
        <p:nvSpPr>
          <p:cNvPr id="580" name="矩形"/>
          <p:cNvSpPr/>
          <p:nvPr/>
        </p:nvSpPr>
        <p:spPr>
          <a:xfrm>
            <a:off x="515620" y="3292475"/>
            <a:ext cx="11540490" cy="304609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6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多选】根据企业所得税法律制度的规定，下列固定资产折旧的处理中，不正确的有（   ）。</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A．甲企业2017年3月5日购进一台起重机，2017年4月5日投入使用，应当自2017年4月起计算折旧</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B．丙企业2017年4月1日以融资租赁方式租出一架小型喷气式飞机，之后继续对该飞机计提折旧</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C．乙企业因生产经营调整，于2017年10月1日停止使用一批设备，应当自2017年11月起停止计算折旧</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D．丁企业2017年9月以经营租赁方式租入一辆大型巴士，在计算企业所得税时，对该巴士计提折旧</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选项A，3月购入，4月投入使用，应当自“投入使用”的次月（5月）开始计算折旧；选项B，以“融资租赁”方式“租出”的固定资产，不得计提折旧；选项C，“停止使用”的固定资产，次月（11月）起停止计算折旧；选项D，以“经营租赁”方式“租入”的固定资产，不得计算折旧扣除。</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81" name="矩形"/>
          <p:cNvSpPr/>
          <p:nvPr/>
        </p:nvSpPr>
        <p:spPr>
          <a:xfrm>
            <a:off x="1543685" y="1586865"/>
            <a:ext cx="1605914" cy="49148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3．折旧方法</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82" name="矩形"/>
          <p:cNvSpPr/>
          <p:nvPr/>
        </p:nvSpPr>
        <p:spPr>
          <a:xfrm>
            <a:off x="3118484" y="963295"/>
            <a:ext cx="7560309"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（1）固定资产按照直线法计算的折旧，准予扣除。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（2）企业应当自固定资产投入使用月份的次月起计算折旧；停止使用的固定资产，应当自停止使用月份次月起停止计算折旧。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（3）固定资产的预计净残值一经确定，不得变更。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83" name="矩形"/>
          <p:cNvSpPr/>
          <p:nvPr/>
        </p:nvSpPr>
        <p:spPr>
          <a:xfrm>
            <a:off x="515620" y="6278880"/>
            <a:ext cx="193167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81"/>
                                        </p:tgtEl>
                                        <p:attrNameLst>
                                          <p:attrName>style.visibility</p:attrName>
                                        </p:attrNameLst>
                                      </p:cBhvr>
                                      <p:to>
                                        <p:strVal val="visible"/>
                                      </p:to>
                                    </p:set>
                                    <p:anim calcmode="lin" valueType="num">
                                      <p:cBhvr additive="base">
                                        <p:cTn id="7" dur="500"/>
                                        <p:tgtEl>
                                          <p:spTgt spid="581"/>
                                        </p:tgtEl>
                                        <p:attrNameLst>
                                          <p:attrName>ppt_y</p:attrName>
                                        </p:attrNameLst>
                                      </p:cBhvr>
                                      <p:tavLst>
                                        <p:tav tm="0">
                                          <p:val>
                                            <p:strVal val="#ppt_y+#ppt_h*1.125000"/>
                                          </p:val>
                                        </p:tav>
                                        <p:tav tm="100000">
                                          <p:val>
                                            <p:strVal val="#ppt_y"/>
                                          </p:val>
                                        </p:tav>
                                      </p:tavLst>
                                    </p:anim>
                                    <p:animEffect transition="in" filter="wipe(up)">
                                      <p:cBhvr>
                                        <p:cTn id="8" dur="500"/>
                                        <p:tgtEl>
                                          <p:spTgt spid="58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2"/>
                                        </p:tgtEl>
                                        <p:attrNameLst>
                                          <p:attrName>style.visibility</p:attrName>
                                        </p:attrNameLst>
                                      </p:cBhvr>
                                      <p:to>
                                        <p:strVal val="visible"/>
                                      </p:to>
                                    </p:set>
                                    <p:anim calcmode="lin" valueType="num">
                                      <p:cBhvr additive="base">
                                        <p:cTn id="13" dur="500"/>
                                        <p:tgtEl>
                                          <p:spTgt spid="582"/>
                                        </p:tgtEl>
                                        <p:attrNameLst>
                                          <p:attrName>ppt_y</p:attrName>
                                        </p:attrNameLst>
                                      </p:cBhvr>
                                      <p:tavLst>
                                        <p:tav tm="0">
                                          <p:val>
                                            <p:strVal val="#ppt_y+#ppt_h*1.125000"/>
                                          </p:val>
                                        </p:tav>
                                        <p:tav tm="100000">
                                          <p:val>
                                            <p:strVal val="#ppt_y"/>
                                          </p:val>
                                        </p:tav>
                                      </p:tavLst>
                                    </p:anim>
                                    <p:animEffect transition="in" filter="wipe(up)">
                                      <p:cBhvr>
                                        <p:cTn id="14" dur="500"/>
                                        <p:tgtEl>
                                          <p:spTgt spid="58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80"/>
                                        </p:tgtEl>
                                        <p:attrNameLst>
                                          <p:attrName>style.visibility</p:attrName>
                                        </p:attrNameLst>
                                      </p:cBhvr>
                                      <p:to>
                                        <p:strVal val="visible"/>
                                      </p:to>
                                    </p:set>
                                    <p:anim calcmode="lin" valueType="num">
                                      <p:cBhvr additive="base">
                                        <p:cTn id="25" dur="500"/>
                                        <p:tgtEl>
                                          <p:spTgt spid="580"/>
                                        </p:tgtEl>
                                        <p:attrNameLst>
                                          <p:attrName>ppt_y</p:attrName>
                                        </p:attrNameLst>
                                      </p:cBhvr>
                                      <p:tavLst>
                                        <p:tav tm="0">
                                          <p:val>
                                            <p:strVal val="#ppt_y+#ppt_h*1.125000"/>
                                          </p:val>
                                        </p:tav>
                                        <p:tav tm="100000">
                                          <p:val>
                                            <p:strVal val="#ppt_y"/>
                                          </p:val>
                                        </p:tav>
                                      </p:tavLst>
                                    </p:anim>
                                    <p:animEffect transition="in" filter="wipe(up)">
                                      <p:cBhvr>
                                        <p:cTn id="26" dur="500"/>
                                        <p:tgtEl>
                                          <p:spTgt spid="58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83"/>
                                        </p:tgtEl>
                                        <p:attrNameLst>
                                          <p:attrName>style.visibility</p:attrName>
                                        </p:attrNameLst>
                                      </p:cBhvr>
                                      <p:to>
                                        <p:strVal val="visible"/>
                                      </p:to>
                                    </p:set>
                                    <p:anim calcmode="lin" valueType="num">
                                      <p:cBhvr additive="base">
                                        <p:cTn id="31" dur="500"/>
                                        <p:tgtEl>
                                          <p:spTgt spid="583"/>
                                        </p:tgtEl>
                                        <p:attrNameLst>
                                          <p:attrName>ppt_y</p:attrName>
                                        </p:attrNameLst>
                                      </p:cBhvr>
                                      <p:tavLst>
                                        <p:tav tm="0">
                                          <p:val>
                                            <p:strVal val="#ppt_y+#ppt_h*1.125000"/>
                                          </p:val>
                                        </p:tav>
                                        <p:tav tm="100000">
                                          <p:val>
                                            <p:strVal val="#ppt_y"/>
                                          </p:val>
                                        </p:tav>
                                      </p:tavLst>
                                    </p:anim>
                                    <p:animEffect transition="in" filter="wipe(up)">
                                      <p:cBhvr>
                                        <p:cTn id="32" dur="500"/>
                                        <p:tgtEl>
                                          <p:spTgt spid="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p:bldP spid="580" grpId="1"/>
      <p:bldP spid="581" grpId="0"/>
      <p:bldP spid="581" grpId="1"/>
      <p:bldP spid="582" grpId="0"/>
      <p:bldP spid="582" grpId="1"/>
      <p:bldP spid="583" grpId="0"/>
      <p:bldP spid="583" grpId="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87" name="矩形"/>
          <p:cNvSpPr/>
          <p:nvPr/>
        </p:nvSpPr>
        <p:spPr>
          <a:xfrm>
            <a:off x="1416050" y="304800"/>
            <a:ext cx="477075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资产的税务处理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88" name="矩形"/>
          <p:cNvSpPr/>
          <p:nvPr/>
        </p:nvSpPr>
        <p:spPr>
          <a:xfrm>
            <a:off x="1506220" y="1501775"/>
            <a:ext cx="2025014" cy="35813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4．最低折旧年限</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89" name="矩形"/>
          <p:cNvSpPr/>
          <p:nvPr/>
        </p:nvSpPr>
        <p:spPr>
          <a:xfrm>
            <a:off x="4726940" y="1966594"/>
            <a:ext cx="2739389" cy="35813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固定资产的最低折旧年限</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590" name="表格"/>
          <p:cNvGraphicFramePr>
            <a:graphicFrameLocks noGrp="1"/>
          </p:cNvGraphicFramePr>
          <p:nvPr>
            <p:custDataLst>
              <p:tags r:id="rId2"/>
            </p:custDataLst>
          </p:nvPr>
        </p:nvGraphicFramePr>
        <p:xfrm>
          <a:off x="1514475" y="2555240"/>
          <a:ext cx="9163685" cy="2409820"/>
        </p:xfrm>
        <a:graphic>
          <a:graphicData uri="http://schemas.openxmlformats.org/drawingml/2006/table">
            <a:tbl>
              <a:tblPr bandRow="1">
                <a:noFill/>
              </a:tblPr>
              <a:tblGrid>
                <a:gridCol w="5736590"/>
                <a:gridCol w="3427095"/>
              </a:tblGrid>
              <a:tr h="320675">
                <a:tc>
                  <a:txBody>
                    <a:bodyPr/>
                    <a:lstStyle/>
                    <a:p>
                      <a:pPr marL="0" indent="0" algn="ctr">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类型</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最低折旧年限</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20674">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房屋、建筑物</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20年</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63879">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飞机、火车、轮船、机器、机械和其他生产设备</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10年</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63244">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与生产经营活动有关的器具、工具、家具等</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5年</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20674">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飞机、火车、轮船以外的运输工具</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4年</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20674">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电子设备</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3年</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88"/>
                                        </p:tgtEl>
                                        <p:attrNameLst>
                                          <p:attrName>style.visibility</p:attrName>
                                        </p:attrNameLst>
                                      </p:cBhvr>
                                      <p:to>
                                        <p:strVal val="visible"/>
                                      </p:to>
                                    </p:set>
                                    <p:anim calcmode="lin" valueType="num">
                                      <p:cBhvr additive="base">
                                        <p:cTn id="7" dur="500"/>
                                        <p:tgtEl>
                                          <p:spTgt spid="588"/>
                                        </p:tgtEl>
                                        <p:attrNameLst>
                                          <p:attrName>ppt_y</p:attrName>
                                        </p:attrNameLst>
                                      </p:cBhvr>
                                      <p:tavLst>
                                        <p:tav tm="0">
                                          <p:val>
                                            <p:strVal val="#ppt_y+#ppt_h*1.125000"/>
                                          </p:val>
                                        </p:tav>
                                        <p:tav tm="100000">
                                          <p:val>
                                            <p:strVal val="#ppt_y"/>
                                          </p:val>
                                        </p:tav>
                                      </p:tavLst>
                                    </p:anim>
                                    <p:animEffect transition="in" filter="wipe(up)">
                                      <p:cBhvr>
                                        <p:cTn id="8" dur="500"/>
                                        <p:tgtEl>
                                          <p:spTgt spid="58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9"/>
                                        </p:tgtEl>
                                        <p:attrNameLst>
                                          <p:attrName>style.visibility</p:attrName>
                                        </p:attrNameLst>
                                      </p:cBhvr>
                                      <p:to>
                                        <p:strVal val="visible"/>
                                      </p:to>
                                    </p:set>
                                    <p:anim calcmode="lin" valueType="num">
                                      <p:cBhvr additive="base">
                                        <p:cTn id="13" dur="500"/>
                                        <p:tgtEl>
                                          <p:spTgt spid="589"/>
                                        </p:tgtEl>
                                        <p:attrNameLst>
                                          <p:attrName>ppt_y</p:attrName>
                                        </p:attrNameLst>
                                      </p:cBhvr>
                                      <p:tavLst>
                                        <p:tav tm="0">
                                          <p:val>
                                            <p:strVal val="#ppt_y+#ppt_h*1.125000"/>
                                          </p:val>
                                        </p:tav>
                                        <p:tav tm="100000">
                                          <p:val>
                                            <p:strVal val="#ppt_y"/>
                                          </p:val>
                                        </p:tav>
                                      </p:tavLst>
                                    </p:anim>
                                    <p:animEffect transition="in" filter="wipe(up)">
                                      <p:cBhvr>
                                        <p:cTn id="14" dur="500"/>
                                        <p:tgtEl>
                                          <p:spTgt spid="589"/>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590"/>
                                        </p:tgtEl>
                                        <p:attrNameLst>
                                          <p:attrName>style.visibility</p:attrName>
                                        </p:attrNameLst>
                                      </p:cBhvr>
                                      <p:to>
                                        <p:strVal val="visible"/>
                                      </p:to>
                                    </p:set>
                                    <p:animEffect transition="in" filter="strips(downLeft)">
                                      <p:cBhvr>
                                        <p:cTn id="19" dur="500"/>
                                        <p:tgtEl>
                                          <p:spTgt spid="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 grpId="0"/>
      <p:bldP spid="588" grpId="1"/>
      <p:bldP spid="589" grpId="0"/>
      <p:bldP spid="589" grpId="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94" name="矩形"/>
          <p:cNvSpPr/>
          <p:nvPr/>
        </p:nvSpPr>
        <p:spPr>
          <a:xfrm>
            <a:off x="1416050" y="304800"/>
            <a:ext cx="477075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资产的税务处理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548130" y="1204595"/>
            <a:ext cx="4325620" cy="601980"/>
            <a:chOff x="2438" y="1897"/>
            <a:chExt cx="6812" cy="948"/>
          </a:xfrm>
        </p:grpSpPr>
        <p:sp>
          <p:nvSpPr>
            <p:cNvPr id="595" name="圆角矩形"/>
            <p:cNvSpPr/>
            <p:nvPr/>
          </p:nvSpPr>
          <p:spPr>
            <a:xfrm>
              <a:off x="2438" y="1908"/>
              <a:ext cx="6812"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596" name="流程图: 离页连接符"/>
            <p:cNvSpPr/>
            <p:nvPr/>
          </p:nvSpPr>
          <p:spPr>
            <a:xfrm>
              <a:off x="2948" y="1897"/>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597" name="矩形"/>
            <p:cNvSpPr/>
            <p:nvPr/>
          </p:nvSpPr>
          <p:spPr>
            <a:xfrm>
              <a:off x="4637" y="1964"/>
              <a:ext cx="422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生产性生物资产</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598" name="矩形"/>
          <p:cNvSpPr/>
          <p:nvPr/>
        </p:nvSpPr>
        <p:spPr>
          <a:xfrm>
            <a:off x="6640195" y="1400810"/>
            <a:ext cx="1880235" cy="35813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生产性生物资产</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599" name="表格"/>
          <p:cNvGraphicFramePr>
            <a:graphicFrameLocks noGrp="1"/>
          </p:cNvGraphicFramePr>
          <p:nvPr>
            <p:custDataLst>
              <p:tags r:id="rId2"/>
            </p:custDataLst>
          </p:nvPr>
        </p:nvGraphicFramePr>
        <p:xfrm>
          <a:off x="1771015" y="2001520"/>
          <a:ext cx="8632812" cy="1600200"/>
        </p:xfrm>
        <a:graphic>
          <a:graphicData uri="http://schemas.openxmlformats.org/drawingml/2006/table">
            <a:tbl>
              <a:tblPr bandRow="1">
                <a:noFill/>
              </a:tblPr>
              <a:tblGrid>
                <a:gridCol w="2320290"/>
                <a:gridCol w="6312522"/>
              </a:tblGrid>
              <a:tr h="400050">
                <a:tc>
                  <a:txBody>
                    <a:bodyPr/>
                    <a:lstStyle/>
                    <a:p>
                      <a:pPr marL="0" indent="0" algn="ctr">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00050">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范围</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生产性生物资产，包括经济林、薪炭林、产畜和役畜等</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00050">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最低折旧年限</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（1）林木类：10年（2）畜类：3年</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00050">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计税基础和折旧方法</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与固定资产相同</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grpSp>
        <p:nvGrpSpPr>
          <p:cNvPr id="3" name="组合 2"/>
          <p:cNvGrpSpPr/>
          <p:nvPr/>
        </p:nvGrpSpPr>
        <p:grpSpPr>
          <a:xfrm>
            <a:off x="839470" y="3814445"/>
            <a:ext cx="5777230" cy="525780"/>
            <a:chOff x="1322" y="6007"/>
            <a:chExt cx="9098" cy="828"/>
          </a:xfrm>
        </p:grpSpPr>
        <p:sp>
          <p:nvSpPr>
            <p:cNvPr id="600" name="矩形"/>
            <p:cNvSpPr/>
            <p:nvPr/>
          </p:nvSpPr>
          <p:spPr>
            <a:xfrm>
              <a:off x="1402" y="6007"/>
              <a:ext cx="8825"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生产性生物资产的范围和计税基础</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601" name="剪去对角的矩形"/>
            <p:cNvSpPr/>
            <p:nvPr/>
          </p:nvSpPr>
          <p:spPr>
            <a:xfrm>
              <a:off x="1322" y="6007"/>
              <a:ext cx="9098" cy="828"/>
            </a:xfrm>
            <a:prstGeom prst="snip2DiagRect">
              <a:avLst>
                <a:gd name="adj1" fmla="val 0"/>
                <a:gd name="adj2" fmla="val 15722"/>
              </a:avLst>
            </a:prstGeom>
            <a:noFill/>
            <a:ln w="25400" cap="flat" cmpd="sng">
              <a:solidFill>
                <a:srgbClr val="4BACC6"/>
              </a:solidFill>
              <a:prstDash val="solid"/>
              <a:round/>
            </a:ln>
          </p:spPr>
          <p:txBody>
            <a:bodyPr rtlCol="0" anchor="ctr"/>
            <a:lstStyle/>
            <a:p>
              <a:pPr algn="ctr"/>
            </a:p>
          </p:txBody>
        </p:sp>
      </p:grpSp>
      <p:sp>
        <p:nvSpPr>
          <p:cNvPr id="602" name="矩形"/>
          <p:cNvSpPr/>
          <p:nvPr/>
        </p:nvSpPr>
        <p:spPr>
          <a:xfrm>
            <a:off x="546100" y="4348480"/>
            <a:ext cx="11073764"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多选】根据企业所得税法律制度的规定，下列各项属于生产性生物资产的有（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A</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dirty="0" err="1" smtClean="0">
                <a:solidFill>
                  <a:schemeClr val="tx1"/>
                </a:solidFill>
                <a:latin typeface="微软雅黑" panose="020B0503020204020204" charset="-122"/>
                <a:ea typeface="微软雅黑" panose="020B0503020204020204" charset="-122"/>
                <a:cs typeface="微软雅黑" panose="020B0503020204020204" charset="-122"/>
              </a:rPr>
              <a:t>薪炭林</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B</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dirty="0" err="1" smtClean="0">
                <a:solidFill>
                  <a:schemeClr val="tx1"/>
                </a:solidFill>
                <a:latin typeface="微软雅黑" panose="020B0503020204020204" charset="-122"/>
                <a:ea typeface="微软雅黑" panose="020B0503020204020204" charset="-122"/>
                <a:cs typeface="微软雅黑" panose="020B0503020204020204" charset="-122"/>
              </a:rPr>
              <a:t>产畜</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C</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dirty="0" err="1" smtClean="0">
                <a:solidFill>
                  <a:schemeClr val="tx1"/>
                </a:solidFill>
                <a:latin typeface="微软雅黑" panose="020B0503020204020204" charset="-122"/>
                <a:ea typeface="微软雅黑" panose="020B0503020204020204" charset="-122"/>
                <a:cs typeface="微软雅黑" panose="020B0503020204020204" charset="-122"/>
              </a:rPr>
              <a:t>役畜</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D</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a:t>
            </a:r>
            <a:r>
              <a:rPr lang="en-US" altLang="zh-CN" sz="1800" b="0" i="0" u="none" strike="noStrike" kern="1200" cap="none" spc="0" baseline="0" dirty="0" err="1" smtClean="0">
                <a:solidFill>
                  <a:schemeClr val="tx1"/>
                </a:solidFill>
                <a:latin typeface="微软雅黑" panose="020B0503020204020204" charset="-122"/>
                <a:ea typeface="微软雅黑" panose="020B0503020204020204" charset="-122"/>
                <a:cs typeface="微软雅黑" panose="020B0503020204020204" charset="-122"/>
              </a:rPr>
              <a:t>经济林</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03" name="矩形"/>
          <p:cNvSpPr/>
          <p:nvPr/>
        </p:nvSpPr>
        <p:spPr>
          <a:xfrm>
            <a:off x="7439660" y="5102860"/>
            <a:ext cx="188849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04" name="矩形"/>
          <p:cNvSpPr/>
          <p:nvPr/>
        </p:nvSpPr>
        <p:spPr>
          <a:xfrm>
            <a:off x="537210" y="5491480"/>
            <a:ext cx="11403330" cy="50673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判断】外购的生产性生物资产，以购买价款和支付的相关税费为企业所得税的计税基础。（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05" name="矩形"/>
          <p:cNvSpPr/>
          <p:nvPr/>
        </p:nvSpPr>
        <p:spPr>
          <a:xfrm>
            <a:off x="7457440" y="6003925"/>
            <a:ext cx="1473198"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98"/>
                                        </p:tgtEl>
                                        <p:attrNameLst>
                                          <p:attrName>style.visibility</p:attrName>
                                        </p:attrNameLst>
                                      </p:cBhvr>
                                      <p:to>
                                        <p:strVal val="visible"/>
                                      </p:to>
                                    </p:set>
                                    <p:anim calcmode="lin" valueType="num">
                                      <p:cBhvr additive="base">
                                        <p:cTn id="13" dur="500"/>
                                        <p:tgtEl>
                                          <p:spTgt spid="598"/>
                                        </p:tgtEl>
                                        <p:attrNameLst>
                                          <p:attrName>ppt_y</p:attrName>
                                        </p:attrNameLst>
                                      </p:cBhvr>
                                      <p:tavLst>
                                        <p:tav tm="0">
                                          <p:val>
                                            <p:strVal val="#ppt_y+#ppt_h*1.125000"/>
                                          </p:val>
                                        </p:tav>
                                        <p:tav tm="100000">
                                          <p:val>
                                            <p:strVal val="#ppt_y"/>
                                          </p:val>
                                        </p:tav>
                                      </p:tavLst>
                                    </p:anim>
                                    <p:animEffect transition="in" filter="wipe(up)">
                                      <p:cBhvr>
                                        <p:cTn id="14" dur="500"/>
                                        <p:tgtEl>
                                          <p:spTgt spid="59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599"/>
                                        </p:tgtEl>
                                        <p:attrNameLst>
                                          <p:attrName>style.visibility</p:attrName>
                                        </p:attrNameLst>
                                      </p:cBhvr>
                                      <p:to>
                                        <p:strVal val="visible"/>
                                      </p:to>
                                    </p:set>
                                    <p:animEffect transition="in" filter="checkerboard(across)">
                                      <p:cBhvr>
                                        <p:cTn id="19" dur="500"/>
                                        <p:tgtEl>
                                          <p:spTgt spid="599"/>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ppt_y</p:attrName>
                                        </p:attrNameLst>
                                      </p:cBhvr>
                                      <p:tavLst>
                                        <p:tav tm="0">
                                          <p:val>
                                            <p:strVal val="#ppt_y+#ppt_h*1.125000"/>
                                          </p:val>
                                        </p:tav>
                                        <p:tav tm="100000">
                                          <p:val>
                                            <p:strVal val="#ppt_y"/>
                                          </p:val>
                                        </p:tav>
                                      </p:tavLst>
                                    </p:anim>
                                    <p:animEffect transition="in" filter="wipe(up)">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02"/>
                                        </p:tgtEl>
                                        <p:attrNameLst>
                                          <p:attrName>style.visibility</p:attrName>
                                        </p:attrNameLst>
                                      </p:cBhvr>
                                      <p:to>
                                        <p:strVal val="visible"/>
                                      </p:to>
                                    </p:set>
                                    <p:anim calcmode="lin" valueType="num">
                                      <p:cBhvr additive="base">
                                        <p:cTn id="30" dur="500"/>
                                        <p:tgtEl>
                                          <p:spTgt spid="602"/>
                                        </p:tgtEl>
                                        <p:attrNameLst>
                                          <p:attrName>ppt_y</p:attrName>
                                        </p:attrNameLst>
                                      </p:cBhvr>
                                      <p:tavLst>
                                        <p:tav tm="0">
                                          <p:val>
                                            <p:strVal val="#ppt_y+#ppt_h*1.125000"/>
                                          </p:val>
                                        </p:tav>
                                        <p:tav tm="100000">
                                          <p:val>
                                            <p:strVal val="#ppt_y"/>
                                          </p:val>
                                        </p:tav>
                                      </p:tavLst>
                                    </p:anim>
                                    <p:animEffect transition="in" filter="wipe(up)">
                                      <p:cBhvr>
                                        <p:cTn id="31" dur="500"/>
                                        <p:tgtEl>
                                          <p:spTgt spid="602"/>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603"/>
                                        </p:tgtEl>
                                        <p:attrNameLst>
                                          <p:attrName>style.visibility</p:attrName>
                                        </p:attrNameLst>
                                      </p:cBhvr>
                                      <p:to>
                                        <p:strVal val="visible"/>
                                      </p:to>
                                    </p:set>
                                    <p:anim calcmode="lin" valueType="num">
                                      <p:cBhvr additive="base">
                                        <p:cTn id="36" dur="500"/>
                                        <p:tgtEl>
                                          <p:spTgt spid="603"/>
                                        </p:tgtEl>
                                        <p:attrNameLst>
                                          <p:attrName>ppt_y</p:attrName>
                                        </p:attrNameLst>
                                      </p:cBhvr>
                                      <p:tavLst>
                                        <p:tav tm="0">
                                          <p:val>
                                            <p:strVal val="#ppt_y+#ppt_h*1.125000"/>
                                          </p:val>
                                        </p:tav>
                                        <p:tav tm="100000">
                                          <p:val>
                                            <p:strVal val="#ppt_y"/>
                                          </p:val>
                                        </p:tav>
                                      </p:tavLst>
                                    </p:anim>
                                    <p:animEffect transition="in" filter="wipe(up)">
                                      <p:cBhvr>
                                        <p:cTn id="37" dur="500"/>
                                        <p:tgtEl>
                                          <p:spTgt spid="603"/>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604"/>
                                        </p:tgtEl>
                                        <p:attrNameLst>
                                          <p:attrName>style.visibility</p:attrName>
                                        </p:attrNameLst>
                                      </p:cBhvr>
                                      <p:to>
                                        <p:strVal val="visible"/>
                                      </p:to>
                                    </p:set>
                                    <p:anim calcmode="lin" valueType="num">
                                      <p:cBhvr additive="base">
                                        <p:cTn id="42" dur="500"/>
                                        <p:tgtEl>
                                          <p:spTgt spid="604"/>
                                        </p:tgtEl>
                                        <p:attrNameLst>
                                          <p:attrName>ppt_y</p:attrName>
                                        </p:attrNameLst>
                                      </p:cBhvr>
                                      <p:tavLst>
                                        <p:tav tm="0">
                                          <p:val>
                                            <p:strVal val="#ppt_y+#ppt_h*1.125000"/>
                                          </p:val>
                                        </p:tav>
                                        <p:tav tm="100000">
                                          <p:val>
                                            <p:strVal val="#ppt_y"/>
                                          </p:val>
                                        </p:tav>
                                      </p:tavLst>
                                    </p:anim>
                                    <p:animEffect transition="in" filter="wipe(up)">
                                      <p:cBhvr>
                                        <p:cTn id="43" dur="500"/>
                                        <p:tgtEl>
                                          <p:spTgt spid="604"/>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605"/>
                                        </p:tgtEl>
                                        <p:attrNameLst>
                                          <p:attrName>style.visibility</p:attrName>
                                        </p:attrNameLst>
                                      </p:cBhvr>
                                      <p:to>
                                        <p:strVal val="visible"/>
                                      </p:to>
                                    </p:set>
                                    <p:anim calcmode="lin" valueType="num">
                                      <p:cBhvr additive="base">
                                        <p:cTn id="48" dur="500"/>
                                        <p:tgtEl>
                                          <p:spTgt spid="605"/>
                                        </p:tgtEl>
                                        <p:attrNameLst>
                                          <p:attrName>ppt_y</p:attrName>
                                        </p:attrNameLst>
                                      </p:cBhvr>
                                      <p:tavLst>
                                        <p:tav tm="0">
                                          <p:val>
                                            <p:strVal val="#ppt_y+#ppt_h*1.125000"/>
                                          </p:val>
                                        </p:tav>
                                        <p:tav tm="100000">
                                          <p:val>
                                            <p:strVal val="#ppt_y"/>
                                          </p:val>
                                        </p:tav>
                                      </p:tavLst>
                                    </p:anim>
                                    <p:animEffect transition="in" filter="wipe(up)">
                                      <p:cBhvr>
                                        <p:cTn id="49" dur="500"/>
                                        <p:tgtEl>
                                          <p:spTgt spid="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p:bldP spid="598" grpId="1"/>
      <p:bldP spid="602" grpId="0"/>
      <p:bldP spid="602" grpId="1"/>
      <p:bldP spid="603" grpId="0"/>
      <p:bldP spid="603" grpId="1"/>
      <p:bldP spid="604" grpId="0"/>
      <p:bldP spid="604" grpId="1"/>
      <p:bldP spid="605" grpId="0"/>
      <p:bldP spid="605" grpId="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09" name="矩形"/>
          <p:cNvSpPr/>
          <p:nvPr/>
        </p:nvSpPr>
        <p:spPr>
          <a:xfrm>
            <a:off x="1416050" y="304800"/>
            <a:ext cx="477075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资产的税务处理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548130" y="1257935"/>
            <a:ext cx="3266440" cy="601980"/>
            <a:chOff x="2438" y="1981"/>
            <a:chExt cx="5144" cy="948"/>
          </a:xfrm>
        </p:grpSpPr>
        <p:sp>
          <p:nvSpPr>
            <p:cNvPr id="610" name="圆角矩形"/>
            <p:cNvSpPr/>
            <p:nvPr/>
          </p:nvSpPr>
          <p:spPr>
            <a:xfrm>
              <a:off x="2438" y="1992"/>
              <a:ext cx="5145"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11" name="流程图: 离页连接符"/>
            <p:cNvSpPr/>
            <p:nvPr/>
          </p:nvSpPr>
          <p:spPr>
            <a:xfrm>
              <a:off x="2948" y="1981"/>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12" name="矩形"/>
            <p:cNvSpPr/>
            <p:nvPr/>
          </p:nvSpPr>
          <p:spPr>
            <a:xfrm>
              <a:off x="4637" y="2048"/>
              <a:ext cx="254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无形资产</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613" name="矩形"/>
          <p:cNvSpPr/>
          <p:nvPr/>
        </p:nvSpPr>
        <p:spPr>
          <a:xfrm>
            <a:off x="5540375" y="1688465"/>
            <a:ext cx="1111250" cy="35813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无形资产</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614" name="表格"/>
          <p:cNvGraphicFramePr>
            <a:graphicFrameLocks noGrp="1"/>
          </p:cNvGraphicFramePr>
          <p:nvPr>
            <p:custDataLst>
              <p:tags r:id="rId2"/>
            </p:custDataLst>
          </p:nvPr>
        </p:nvGraphicFramePr>
        <p:xfrm>
          <a:off x="1227455" y="2174875"/>
          <a:ext cx="9736455" cy="4150233"/>
        </p:xfrm>
        <a:graphic>
          <a:graphicData uri="http://schemas.openxmlformats.org/drawingml/2006/table">
            <a:tbl>
              <a:tblPr bandRow="1">
                <a:noFill/>
              </a:tblPr>
              <a:tblGrid>
                <a:gridCol w="1938655"/>
                <a:gridCol w="7797800"/>
              </a:tblGrid>
              <a:tr h="375285">
                <a:tc>
                  <a:txBody>
                    <a:bodyPr/>
                    <a:lstStyle/>
                    <a:p>
                      <a:pPr marL="0" indent="0" algn="ctr"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60985">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范围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无形资产，包括专利权、商标权、著作权、土地使用权、非专利技术、商誉等</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21970">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不得计算摊销费用扣除的无形资产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（1）自行开发的支出已在计算应纳税所得额时扣除的无形资产（2）自创商誉（3）与经营活动无关的无形资产</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304925">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计税基础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外购的无形资产，以购买价款和支付的相关税费以及直接归属于使该资产达到预定用途发生的其他支出为计税基础（2）自行开发的无形资产，以开发过程中该资产符合资本化条件后至达到预定用途前发生的支出为计税基础（3）通过捐赠、投资、非货币性资产交换、债务重组等方式取得的无形资产，以该资产的公允价值和支付的相关税费为计税基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043940">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摊销方法及年限</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29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无形资产按照直线法计算的摊销费用，准予扣除（2）无形资产的摊销年限不得低于10年。但作为投资或者受让的无形资产，有关法律规定或者合同约定了使用年限的，可以按照规定或者约定的使用年限分期摊销（3）外购商誉支出，在企业整体转让或者清算时，准予扣除</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13"/>
                                        </p:tgtEl>
                                        <p:attrNameLst>
                                          <p:attrName>style.visibility</p:attrName>
                                        </p:attrNameLst>
                                      </p:cBhvr>
                                      <p:to>
                                        <p:strVal val="visible"/>
                                      </p:to>
                                    </p:set>
                                    <p:anim calcmode="lin" valueType="num">
                                      <p:cBhvr additive="base">
                                        <p:cTn id="13" dur="500"/>
                                        <p:tgtEl>
                                          <p:spTgt spid="613"/>
                                        </p:tgtEl>
                                        <p:attrNameLst>
                                          <p:attrName>ppt_y</p:attrName>
                                        </p:attrNameLst>
                                      </p:cBhvr>
                                      <p:tavLst>
                                        <p:tav tm="0">
                                          <p:val>
                                            <p:strVal val="#ppt_y+#ppt_h*1.125000"/>
                                          </p:val>
                                        </p:tav>
                                        <p:tav tm="100000">
                                          <p:val>
                                            <p:strVal val="#ppt_y"/>
                                          </p:val>
                                        </p:tav>
                                      </p:tavLst>
                                    </p:anim>
                                    <p:animEffect transition="in" filter="wipe(up)">
                                      <p:cBhvr>
                                        <p:cTn id="14" dur="500"/>
                                        <p:tgtEl>
                                          <p:spTgt spid="613"/>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614"/>
                                        </p:tgtEl>
                                        <p:attrNameLst>
                                          <p:attrName>style.visibility</p:attrName>
                                        </p:attrNameLst>
                                      </p:cBhvr>
                                      <p:to>
                                        <p:strVal val="visible"/>
                                      </p:to>
                                    </p:set>
                                    <p:animEffect transition="in" filter="checkerboard(across)">
                                      <p:cBhvr>
                                        <p:cTn id="19" dur="500"/>
                                        <p:tgtEl>
                                          <p:spTgt spid="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 grpId="0"/>
      <p:bldP spid="613" grpId="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18" name="矩形"/>
          <p:cNvSpPr/>
          <p:nvPr/>
        </p:nvSpPr>
        <p:spPr>
          <a:xfrm>
            <a:off x="1416050" y="304800"/>
            <a:ext cx="477075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资产的税务处理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2080895" y="1607820"/>
            <a:ext cx="4248150" cy="525780"/>
            <a:chOff x="3277" y="2532"/>
            <a:chExt cx="6690" cy="828"/>
          </a:xfrm>
        </p:grpSpPr>
        <p:sp>
          <p:nvSpPr>
            <p:cNvPr id="619" name="矩形"/>
            <p:cNvSpPr/>
            <p:nvPr/>
          </p:nvSpPr>
          <p:spPr>
            <a:xfrm>
              <a:off x="3385" y="2532"/>
              <a:ext cx="6445"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无形资产的计税基础</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620" name="剪去对角的矩形"/>
            <p:cNvSpPr/>
            <p:nvPr/>
          </p:nvSpPr>
          <p:spPr>
            <a:xfrm>
              <a:off x="3277" y="2532"/>
              <a:ext cx="6690" cy="828"/>
            </a:xfrm>
            <a:prstGeom prst="snip2DiagRect">
              <a:avLst>
                <a:gd name="adj1" fmla="val 0"/>
                <a:gd name="adj2" fmla="val 15356"/>
              </a:avLst>
            </a:prstGeom>
            <a:noFill/>
            <a:ln w="25400" cap="flat" cmpd="sng">
              <a:solidFill>
                <a:srgbClr val="4BACC6"/>
              </a:solidFill>
              <a:prstDash val="solid"/>
              <a:round/>
            </a:ln>
          </p:spPr>
          <p:txBody>
            <a:bodyPr rtlCol="0" anchor="ctr"/>
            <a:lstStyle/>
            <a:p>
              <a:pPr algn="ctr"/>
            </a:p>
          </p:txBody>
        </p:sp>
      </p:grpSp>
      <p:sp>
        <p:nvSpPr>
          <p:cNvPr id="621" name="矩形"/>
          <p:cNvSpPr/>
          <p:nvPr/>
        </p:nvSpPr>
        <p:spPr>
          <a:xfrm>
            <a:off x="1896110" y="2350135"/>
            <a:ext cx="8702675" cy="25844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多选】根据企业所得税法律制度的规定，下列无形资产中，应当以该资产的公允价值和支付的相关税费为计税基础的有（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A．接受捐赠取得的无形资产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B．通过债务重组取得的无形资产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C．自行开发的无形资产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D．接受投资取得的无形资产</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22" name="矩形"/>
          <p:cNvSpPr/>
          <p:nvPr/>
        </p:nvSpPr>
        <p:spPr>
          <a:xfrm>
            <a:off x="1805940" y="5008245"/>
            <a:ext cx="1851025" cy="358140"/>
          </a:xfrm>
          <a:prstGeom prst="rect">
            <a:avLst/>
          </a:prstGeom>
          <a:noFill/>
          <a:ln w="9525" cap="flat" cmpd="sng">
            <a:noFill/>
            <a:prstDash val="solid"/>
            <a:round/>
          </a:ln>
        </p:spPr>
        <p:txBody>
          <a:bodyPr vert="horz" wrap="square" lIns="91440" tIns="45720" rIns="91440" bIns="45720" anchor="t" anchorCtr="0">
            <a:spAutoFit/>
          </a:bodyPr>
          <a:lstStyle/>
          <a:p>
            <a:pPr marL="0" indent="12700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21"/>
                                        </p:tgtEl>
                                        <p:attrNameLst>
                                          <p:attrName>style.visibility</p:attrName>
                                        </p:attrNameLst>
                                      </p:cBhvr>
                                      <p:to>
                                        <p:strVal val="visible"/>
                                      </p:to>
                                    </p:set>
                                    <p:anim calcmode="lin" valueType="num">
                                      <p:cBhvr additive="base">
                                        <p:cTn id="13" dur="500"/>
                                        <p:tgtEl>
                                          <p:spTgt spid="621"/>
                                        </p:tgtEl>
                                        <p:attrNameLst>
                                          <p:attrName>ppt_y</p:attrName>
                                        </p:attrNameLst>
                                      </p:cBhvr>
                                      <p:tavLst>
                                        <p:tav tm="0">
                                          <p:val>
                                            <p:strVal val="#ppt_y+#ppt_h*1.125000"/>
                                          </p:val>
                                        </p:tav>
                                        <p:tav tm="100000">
                                          <p:val>
                                            <p:strVal val="#ppt_y"/>
                                          </p:val>
                                        </p:tav>
                                      </p:tavLst>
                                    </p:anim>
                                    <p:animEffect transition="in" filter="wipe(up)">
                                      <p:cBhvr>
                                        <p:cTn id="14" dur="500"/>
                                        <p:tgtEl>
                                          <p:spTgt spid="62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22"/>
                                        </p:tgtEl>
                                        <p:attrNameLst>
                                          <p:attrName>style.visibility</p:attrName>
                                        </p:attrNameLst>
                                      </p:cBhvr>
                                      <p:to>
                                        <p:strVal val="visible"/>
                                      </p:to>
                                    </p:set>
                                    <p:anim calcmode="lin" valueType="num">
                                      <p:cBhvr additive="base">
                                        <p:cTn id="19" dur="500"/>
                                        <p:tgtEl>
                                          <p:spTgt spid="622"/>
                                        </p:tgtEl>
                                        <p:attrNameLst>
                                          <p:attrName>ppt_y</p:attrName>
                                        </p:attrNameLst>
                                      </p:cBhvr>
                                      <p:tavLst>
                                        <p:tav tm="0">
                                          <p:val>
                                            <p:strVal val="#ppt_y+#ppt_h*1.125000"/>
                                          </p:val>
                                        </p:tav>
                                        <p:tav tm="100000">
                                          <p:val>
                                            <p:strVal val="#ppt_y"/>
                                          </p:val>
                                        </p:tav>
                                      </p:tavLst>
                                    </p:anim>
                                    <p:animEffect transition="in" filter="wipe(up)">
                                      <p:cBhvr>
                                        <p:cTn id="20" dur="5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 grpId="0"/>
      <p:bldP spid="621" grpId="1"/>
      <p:bldP spid="622" grpId="0"/>
      <p:bldP spid="622"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421765" y="1285875"/>
            <a:ext cx="4979670" cy="542290"/>
            <a:chOff x="2239" y="2025"/>
            <a:chExt cx="7842" cy="854"/>
          </a:xfrm>
        </p:grpSpPr>
        <p:sp>
          <p:nvSpPr>
            <p:cNvPr id="102" name="矩形"/>
            <p:cNvSpPr/>
            <p:nvPr/>
          </p:nvSpPr>
          <p:spPr>
            <a:xfrm>
              <a:off x="2351" y="2075"/>
              <a:ext cx="7575"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辨析居民企业与非居民企业</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03" name="剪去对角的矩形"/>
            <p:cNvSpPr/>
            <p:nvPr/>
          </p:nvSpPr>
          <p:spPr>
            <a:xfrm>
              <a:off x="2239" y="2025"/>
              <a:ext cx="7842" cy="855"/>
            </a:xfrm>
            <a:prstGeom prst="snip2DiagRect">
              <a:avLst>
                <a:gd name="adj1" fmla="val 0"/>
                <a:gd name="adj2" fmla="val 15893"/>
              </a:avLst>
            </a:prstGeom>
            <a:noFill/>
            <a:ln w="25400" cap="flat" cmpd="sng">
              <a:solidFill>
                <a:srgbClr val="4BACC6"/>
              </a:solidFill>
              <a:prstDash val="solid"/>
              <a:round/>
            </a:ln>
          </p:spPr>
          <p:txBody>
            <a:bodyPr rtlCol="0" anchor="ctr"/>
            <a:lstStyle/>
            <a:p>
              <a:pPr algn="ctr"/>
            </a:p>
          </p:txBody>
        </p:sp>
      </p:grpSp>
      <p:sp>
        <p:nvSpPr>
          <p:cNvPr id="104" name="矩形"/>
          <p:cNvSpPr/>
          <p:nvPr/>
        </p:nvSpPr>
        <p:spPr>
          <a:xfrm>
            <a:off x="1200131" y="1903036"/>
            <a:ext cx="10005581"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单选】根据企业所得税法律制度的规定，下列各项中，属于非居民企业的是（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．依照外国法律成立，实际管理机构在境内的甲公司</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．依照中国法律成立，在境外设立机构、场所的乙公司</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．依照外国法律成立且实际管理机构在境外，但在境内设立机构、场所的丙公司</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．依照中国法律成立，实际管理机构在境内的丁公司</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5" name="矩形"/>
          <p:cNvSpPr/>
          <p:nvPr/>
        </p:nvSpPr>
        <p:spPr>
          <a:xfrm>
            <a:off x="1200131" y="3994113"/>
            <a:ext cx="9720230"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本题要求选择“非居民企业”，先把在“中国成立”的B、D选项排除。对于在“外国成立”的企业，看实际管理机构是否在中国境内，实际管理机构在中国境内的，属于居民企业；实际管理机构不在中国境内的，属于非居民企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06" name="矩形"/>
          <p:cNvSpPr/>
          <p:nvPr/>
        </p:nvSpPr>
        <p:spPr>
          <a:xfrm>
            <a:off x="1425064" y="305039"/>
            <a:ext cx="455346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：企业所得税纳税人</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4"/>
                                        </p:tgtEl>
                                        <p:attrNameLst>
                                          <p:attrName>style.visibility</p:attrName>
                                        </p:attrNameLst>
                                      </p:cBhvr>
                                      <p:to>
                                        <p:strVal val="visible"/>
                                      </p:to>
                                    </p:set>
                                    <p:anim calcmode="lin" valueType="num">
                                      <p:cBhvr additive="base">
                                        <p:cTn id="13" dur="500"/>
                                        <p:tgtEl>
                                          <p:spTgt spid="104"/>
                                        </p:tgtEl>
                                        <p:attrNameLst>
                                          <p:attrName>ppt_y</p:attrName>
                                        </p:attrNameLst>
                                      </p:cBhvr>
                                      <p:tavLst>
                                        <p:tav tm="0">
                                          <p:val>
                                            <p:strVal val="#ppt_y+#ppt_h*1.125000"/>
                                          </p:val>
                                        </p:tav>
                                        <p:tav tm="100000">
                                          <p:val>
                                            <p:strVal val="#ppt_y"/>
                                          </p:val>
                                        </p:tav>
                                      </p:tavLst>
                                    </p:anim>
                                    <p:animEffect transition="in" filter="wipe(up)">
                                      <p:cBhvr>
                                        <p:cTn id="14" dur="500"/>
                                        <p:tgtEl>
                                          <p:spTgt spid="10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500"/>
                                        <p:tgtEl>
                                          <p:spTgt spid="105"/>
                                        </p:tgtEl>
                                        <p:attrNameLst>
                                          <p:attrName>ppt_y</p:attrName>
                                        </p:attrNameLst>
                                      </p:cBhvr>
                                      <p:tavLst>
                                        <p:tav tm="0">
                                          <p:val>
                                            <p:strVal val="#ppt_y+#ppt_h*1.125000"/>
                                          </p:val>
                                        </p:tav>
                                        <p:tav tm="100000">
                                          <p:val>
                                            <p:strVal val="#ppt_y"/>
                                          </p:val>
                                        </p:tav>
                                      </p:tavLst>
                                    </p:anim>
                                    <p:animEffect transition="in" filter="wipe(up)">
                                      <p:cBhvr>
                                        <p:cTn id="2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4" grpId="1"/>
      <p:bldP spid="105" grpId="0"/>
      <p:bldP spid="105" grpId="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26" name="矩形"/>
          <p:cNvSpPr/>
          <p:nvPr/>
        </p:nvSpPr>
        <p:spPr>
          <a:xfrm>
            <a:off x="1416050" y="304800"/>
            <a:ext cx="477075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资产的税务处理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548130" y="1506855"/>
            <a:ext cx="4008120" cy="601980"/>
            <a:chOff x="2438" y="2373"/>
            <a:chExt cx="6312" cy="948"/>
          </a:xfrm>
        </p:grpSpPr>
        <p:sp>
          <p:nvSpPr>
            <p:cNvPr id="627" name="圆角矩形"/>
            <p:cNvSpPr/>
            <p:nvPr/>
          </p:nvSpPr>
          <p:spPr>
            <a:xfrm>
              <a:off x="2438" y="2384"/>
              <a:ext cx="6313"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28" name="流程图: 离页连接符"/>
            <p:cNvSpPr/>
            <p:nvPr/>
          </p:nvSpPr>
          <p:spPr>
            <a:xfrm>
              <a:off x="2948" y="2373"/>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29" name="矩形"/>
            <p:cNvSpPr/>
            <p:nvPr/>
          </p:nvSpPr>
          <p:spPr>
            <a:xfrm>
              <a:off x="4637" y="2440"/>
              <a:ext cx="366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长期待摊费用</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630" name="矩形"/>
          <p:cNvSpPr/>
          <p:nvPr/>
        </p:nvSpPr>
        <p:spPr>
          <a:xfrm>
            <a:off x="4482465" y="2466340"/>
            <a:ext cx="341693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长期待摊费用的内容及摊销年限</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631" name="表格"/>
          <p:cNvGraphicFramePr>
            <a:graphicFrameLocks noGrp="1"/>
          </p:cNvGraphicFramePr>
          <p:nvPr>
            <p:custDataLst>
              <p:tags r:id="rId2"/>
            </p:custDataLst>
          </p:nvPr>
        </p:nvGraphicFramePr>
        <p:xfrm>
          <a:off x="1548130" y="3035935"/>
          <a:ext cx="9284970" cy="2468880"/>
        </p:xfrm>
        <a:graphic>
          <a:graphicData uri="http://schemas.openxmlformats.org/drawingml/2006/table">
            <a:tbl>
              <a:tblPr bandRow="1">
                <a:noFill/>
              </a:tblPr>
              <a:tblGrid>
                <a:gridCol w="4642485"/>
                <a:gridCol w="4642485"/>
              </a:tblGrid>
              <a:tr h="411479">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长期待摊费用的内容</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摊销年限</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11479">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（1）已足额提取折旧的固定资产的改建支出</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按照固定资产预计尚可使用年限分期摊销</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11479">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（2）租入固定资产的改建支出</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按照合同约定的剩余租赁期限分期摊销</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11479">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（3）固定资产的大修理支出</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按照固定资产尚可使用年限分期摊销</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822959">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（4）其他长期待摊费用</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自支出发生月份的次月起，分期摊销，摊销年限不得低于3年</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30"/>
                                        </p:tgtEl>
                                        <p:attrNameLst>
                                          <p:attrName>style.visibility</p:attrName>
                                        </p:attrNameLst>
                                      </p:cBhvr>
                                      <p:to>
                                        <p:strVal val="visible"/>
                                      </p:to>
                                    </p:set>
                                    <p:anim calcmode="lin" valueType="num">
                                      <p:cBhvr additive="base">
                                        <p:cTn id="13" dur="500"/>
                                        <p:tgtEl>
                                          <p:spTgt spid="630"/>
                                        </p:tgtEl>
                                        <p:attrNameLst>
                                          <p:attrName>ppt_y</p:attrName>
                                        </p:attrNameLst>
                                      </p:cBhvr>
                                      <p:tavLst>
                                        <p:tav tm="0">
                                          <p:val>
                                            <p:strVal val="#ppt_y+#ppt_h*1.125000"/>
                                          </p:val>
                                        </p:tav>
                                        <p:tav tm="100000">
                                          <p:val>
                                            <p:strVal val="#ppt_y"/>
                                          </p:val>
                                        </p:tav>
                                      </p:tavLst>
                                    </p:anim>
                                    <p:animEffect transition="in" filter="wipe(up)">
                                      <p:cBhvr>
                                        <p:cTn id="14" dur="500"/>
                                        <p:tgtEl>
                                          <p:spTgt spid="6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31"/>
                                        </p:tgtEl>
                                        <p:attrNameLst>
                                          <p:attrName>style.visibility</p:attrName>
                                        </p:attrNameLst>
                                      </p:cBhvr>
                                      <p:to>
                                        <p:strVal val="visible"/>
                                      </p:to>
                                    </p:set>
                                    <p:animEffect transition="in" filter="barn(inVertical)">
                                      <p:cBhvr>
                                        <p:cTn id="19" dur="500"/>
                                        <p:tgtEl>
                                          <p:spTgt spid="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p:bldP spid="630" grpId="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35" name="矩形"/>
          <p:cNvSpPr/>
          <p:nvPr/>
        </p:nvSpPr>
        <p:spPr>
          <a:xfrm>
            <a:off x="1416050" y="304800"/>
            <a:ext cx="477075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资产的税务处理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774825" y="1702435"/>
            <a:ext cx="5011420" cy="525780"/>
            <a:chOff x="2795" y="2681"/>
            <a:chExt cx="7892" cy="828"/>
          </a:xfrm>
        </p:grpSpPr>
        <p:sp>
          <p:nvSpPr>
            <p:cNvPr id="636" name="矩形"/>
            <p:cNvSpPr/>
            <p:nvPr/>
          </p:nvSpPr>
          <p:spPr>
            <a:xfrm>
              <a:off x="2903" y="2681"/>
              <a:ext cx="7784"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判断是否属于长期待摊费用</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637" name="剪去对角的矩形"/>
            <p:cNvSpPr/>
            <p:nvPr/>
          </p:nvSpPr>
          <p:spPr>
            <a:xfrm>
              <a:off x="2795" y="2681"/>
              <a:ext cx="7860" cy="828"/>
            </a:xfrm>
            <a:prstGeom prst="snip2DiagRect">
              <a:avLst>
                <a:gd name="adj1" fmla="val 0"/>
                <a:gd name="adj2" fmla="val 15120"/>
              </a:avLst>
            </a:prstGeom>
            <a:noFill/>
            <a:ln w="25400" cap="flat" cmpd="sng">
              <a:solidFill>
                <a:srgbClr val="4BACC6"/>
              </a:solidFill>
              <a:prstDash val="solid"/>
              <a:round/>
            </a:ln>
          </p:spPr>
          <p:txBody>
            <a:bodyPr rtlCol="0" anchor="ctr"/>
            <a:lstStyle/>
            <a:p>
              <a:pPr algn="ctr"/>
            </a:p>
          </p:txBody>
        </p:sp>
      </p:grpSp>
      <p:sp>
        <p:nvSpPr>
          <p:cNvPr id="638" name="矩形"/>
          <p:cNvSpPr/>
          <p:nvPr/>
        </p:nvSpPr>
        <p:spPr>
          <a:xfrm>
            <a:off x="1629410" y="2399030"/>
            <a:ext cx="8067675" cy="25844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多选】根据企业所得税法律制度的规定，下列选项中，属于长期待摊费用的有（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A．购入固定资产的支出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B．固定资产的大修理支出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C．租入固定资产的改建支出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D．已足额提取折旧的固定资产的改建支出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39" name="矩形"/>
          <p:cNvSpPr/>
          <p:nvPr/>
        </p:nvSpPr>
        <p:spPr>
          <a:xfrm>
            <a:off x="1629410" y="5054600"/>
            <a:ext cx="178117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38"/>
                                        </p:tgtEl>
                                        <p:attrNameLst>
                                          <p:attrName>style.visibility</p:attrName>
                                        </p:attrNameLst>
                                      </p:cBhvr>
                                      <p:to>
                                        <p:strVal val="visible"/>
                                      </p:to>
                                    </p:set>
                                    <p:anim calcmode="lin" valueType="num">
                                      <p:cBhvr additive="base">
                                        <p:cTn id="13" dur="500"/>
                                        <p:tgtEl>
                                          <p:spTgt spid="638"/>
                                        </p:tgtEl>
                                        <p:attrNameLst>
                                          <p:attrName>ppt_y</p:attrName>
                                        </p:attrNameLst>
                                      </p:cBhvr>
                                      <p:tavLst>
                                        <p:tav tm="0">
                                          <p:val>
                                            <p:strVal val="#ppt_y+#ppt_h*1.125000"/>
                                          </p:val>
                                        </p:tav>
                                        <p:tav tm="100000">
                                          <p:val>
                                            <p:strVal val="#ppt_y"/>
                                          </p:val>
                                        </p:tav>
                                      </p:tavLst>
                                    </p:anim>
                                    <p:animEffect transition="in" filter="wipe(up)">
                                      <p:cBhvr>
                                        <p:cTn id="14" dur="500"/>
                                        <p:tgtEl>
                                          <p:spTgt spid="63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39"/>
                                        </p:tgtEl>
                                        <p:attrNameLst>
                                          <p:attrName>style.visibility</p:attrName>
                                        </p:attrNameLst>
                                      </p:cBhvr>
                                      <p:to>
                                        <p:strVal val="visible"/>
                                      </p:to>
                                    </p:set>
                                    <p:anim calcmode="lin" valueType="num">
                                      <p:cBhvr additive="base">
                                        <p:cTn id="19" dur="500"/>
                                        <p:tgtEl>
                                          <p:spTgt spid="639"/>
                                        </p:tgtEl>
                                        <p:attrNameLst>
                                          <p:attrName>ppt_y</p:attrName>
                                        </p:attrNameLst>
                                      </p:cBhvr>
                                      <p:tavLst>
                                        <p:tav tm="0">
                                          <p:val>
                                            <p:strVal val="#ppt_y+#ppt_h*1.125000"/>
                                          </p:val>
                                        </p:tav>
                                        <p:tav tm="100000">
                                          <p:val>
                                            <p:strVal val="#ppt_y"/>
                                          </p:val>
                                        </p:tav>
                                      </p:tavLst>
                                    </p:anim>
                                    <p:animEffect transition="in" filter="wipe(up)">
                                      <p:cBhvr>
                                        <p:cTn id="20" dur="5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 grpId="0"/>
      <p:bldP spid="638" grpId="1"/>
      <p:bldP spid="639" grpId="0"/>
      <p:bldP spid="639" grpId="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43" name="矩形"/>
          <p:cNvSpPr/>
          <p:nvPr/>
        </p:nvSpPr>
        <p:spPr>
          <a:xfrm>
            <a:off x="1416050" y="304800"/>
            <a:ext cx="4770753"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  资产的税务处理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343660" y="1284605"/>
            <a:ext cx="3312160" cy="601980"/>
            <a:chOff x="2116" y="2023"/>
            <a:chExt cx="5216" cy="948"/>
          </a:xfrm>
        </p:grpSpPr>
        <p:sp>
          <p:nvSpPr>
            <p:cNvPr id="644" name="圆角矩形"/>
            <p:cNvSpPr/>
            <p:nvPr/>
          </p:nvSpPr>
          <p:spPr>
            <a:xfrm>
              <a:off x="2116" y="2023"/>
              <a:ext cx="5216"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45" name="流程图: 离页连接符"/>
            <p:cNvSpPr/>
            <p:nvPr/>
          </p:nvSpPr>
          <p:spPr>
            <a:xfrm>
              <a:off x="2626" y="2023"/>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46" name="矩形"/>
            <p:cNvSpPr/>
            <p:nvPr/>
          </p:nvSpPr>
          <p:spPr>
            <a:xfrm>
              <a:off x="4315" y="2090"/>
              <a:ext cx="254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投资资产</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647" name="矩形"/>
          <p:cNvSpPr/>
          <p:nvPr/>
        </p:nvSpPr>
        <p:spPr>
          <a:xfrm>
            <a:off x="1264920" y="1972945"/>
            <a:ext cx="979487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企业对外投资期间，投资资产的成本在计算应纳税所得额时不得扣除。企业在转让或者处置投资资产时，投资资产的成本，准予扣除。</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6" name="组合 5"/>
          <p:cNvGrpSpPr/>
          <p:nvPr/>
        </p:nvGrpSpPr>
        <p:grpSpPr>
          <a:xfrm>
            <a:off x="1264920" y="2947670"/>
            <a:ext cx="9705340" cy="1291590"/>
            <a:chOff x="1992" y="4642"/>
            <a:chExt cx="15284" cy="2034"/>
          </a:xfrm>
        </p:grpSpPr>
        <p:sp>
          <p:nvSpPr>
            <p:cNvPr id="648" name="矩形"/>
            <p:cNvSpPr/>
            <p:nvPr/>
          </p:nvSpPr>
          <p:spPr>
            <a:xfrm>
              <a:off x="1992" y="4642"/>
              <a:ext cx="15284" cy="203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2017年购买股票支出10万元，2019年卖出，取得收入18万元。购买股票支出的10万元，在2017年和2018年持有股票期间不能扣除，在2019年卖出股票时可以扣除。2019年卖出股票时确认：转让股票收入18万元，成本10万元。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3" name="组合 2"/>
            <p:cNvGrpSpPr/>
            <p:nvPr/>
          </p:nvGrpSpPr>
          <p:grpSpPr>
            <a:xfrm>
              <a:off x="2374" y="4709"/>
              <a:ext cx="742" cy="742"/>
              <a:chOff x="577" y="5028"/>
              <a:chExt cx="742" cy="742"/>
            </a:xfrm>
          </p:grpSpPr>
          <p:sp>
            <p:nvSpPr>
              <p:cNvPr id="649" name="椭圆"/>
              <p:cNvSpPr/>
              <p:nvPr/>
            </p:nvSpPr>
            <p:spPr>
              <a:xfrm>
                <a:off x="577" y="5028"/>
                <a:ext cx="743" cy="743"/>
              </a:xfrm>
              <a:prstGeom prst="ellipse">
                <a:avLst/>
              </a:prstGeom>
              <a:solidFill>
                <a:schemeClr val="accent1">
                  <a:lumMod val="50000"/>
                  <a:lumOff val="50000"/>
                </a:schemeClr>
              </a:solidFill>
              <a:ln w="12700" cap="flat" cmpd="sng">
                <a:noFill/>
                <a:prstDash val="solid"/>
                <a:round/>
              </a:ln>
            </p:spPr>
            <p:txBody>
              <a:bodyPr rtlCol="0" anchor="ctr"/>
              <a:lstStyle/>
              <a:p>
                <a:pPr algn="ctr"/>
              </a:p>
            </p:txBody>
          </p:sp>
          <p:sp>
            <p:nvSpPr>
              <p:cNvPr id="650" name="矩形"/>
              <p:cNvSpPr/>
              <p:nvPr/>
            </p:nvSpPr>
            <p:spPr>
              <a:xfrm>
                <a:off x="629" y="5110"/>
                <a:ext cx="471" cy="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grpSp>
      <p:grpSp>
        <p:nvGrpSpPr>
          <p:cNvPr id="5" name="组合 4"/>
          <p:cNvGrpSpPr/>
          <p:nvPr/>
        </p:nvGrpSpPr>
        <p:grpSpPr>
          <a:xfrm>
            <a:off x="6068695" y="4332605"/>
            <a:ext cx="4743450" cy="525780"/>
            <a:chOff x="9557" y="6823"/>
            <a:chExt cx="7470" cy="828"/>
          </a:xfrm>
        </p:grpSpPr>
        <p:sp>
          <p:nvSpPr>
            <p:cNvPr id="652" name="矩形"/>
            <p:cNvSpPr/>
            <p:nvPr/>
          </p:nvSpPr>
          <p:spPr>
            <a:xfrm>
              <a:off x="9665" y="6823"/>
              <a:ext cx="7171"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投资资产的税前扣除规定</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653" name="剪去对角的矩形"/>
            <p:cNvSpPr/>
            <p:nvPr/>
          </p:nvSpPr>
          <p:spPr>
            <a:xfrm>
              <a:off x="9557" y="6823"/>
              <a:ext cx="7470" cy="828"/>
            </a:xfrm>
            <a:prstGeom prst="snip2DiagRect">
              <a:avLst>
                <a:gd name="adj1" fmla="val 0"/>
                <a:gd name="adj2" fmla="val 14768"/>
              </a:avLst>
            </a:prstGeom>
            <a:noFill/>
            <a:ln w="25400" cap="flat" cmpd="sng">
              <a:solidFill>
                <a:srgbClr val="4BACC6"/>
              </a:solidFill>
              <a:prstDash val="solid"/>
              <a:round/>
            </a:ln>
          </p:spPr>
          <p:txBody>
            <a:bodyPr rtlCol="0" anchor="ctr"/>
            <a:lstStyle/>
            <a:p>
              <a:pPr algn="ctr"/>
            </a:p>
          </p:txBody>
        </p:sp>
      </p:grpSp>
      <p:sp>
        <p:nvSpPr>
          <p:cNvPr id="654" name="矩形"/>
          <p:cNvSpPr/>
          <p:nvPr/>
        </p:nvSpPr>
        <p:spPr>
          <a:xfrm>
            <a:off x="1249680" y="4845685"/>
            <a:ext cx="9660255" cy="922020"/>
          </a:xfrm>
          <a:prstGeom prst="rect">
            <a:avLst/>
          </a:prstGeom>
          <a:noFill/>
          <a:ln w="9525" cap="flat" cmpd="sng">
            <a:noFill/>
            <a:prstDash val="solid"/>
            <a:miter/>
          </a:ln>
        </p:spPr>
        <p:txBody>
          <a:bodyPr vert="horz" wrap="square" lIns="91440" tIns="45720" rIns="91440" bIns="45720" anchor="t" anchorCtr="0">
            <a:spAutoFit/>
          </a:bodyPr>
          <a:lstStyle/>
          <a:p>
            <a:pPr>
              <a:lnSpc>
                <a:spcPct val="150000"/>
              </a:lnSpc>
            </a:pP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dirty="0">
                <a:latin typeface="宋体" panose="02010600030101010101" pitchFamily="2" charset="-122"/>
                <a:cs typeface="微软雅黑" panose="020B0503020204020204" charset="-122"/>
              </a:rPr>
              <a:t>·</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判断】</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企业对外投资期间，投资资产的成本在计算企业所得税应纳税所得额时不得扣除。	</a:t>
            </a:r>
            <a:r>
              <a:rPr lang="zh-CN" altLang="en-US" sz="1800" b="0" i="0" u="none" strike="noStrike" kern="1200" cap="none" spc="0" baseline="0" dirty="0" smtClean="0">
                <a:solidFill>
                  <a:schemeClr val="tx1"/>
                </a:solidFill>
                <a:latin typeface="微软雅黑" panose="020B0503020204020204" charset="-122"/>
                <a:ea typeface="微软雅黑" panose="020B0503020204020204" charset="-122"/>
                <a:cs typeface="微软雅黑" panose="020B0503020204020204" charset="-122"/>
              </a:rPr>
              <a:t>　　　　　　　　　　　　　　　　　　　　　　　　　　　　　　（   </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55" name="矩形"/>
          <p:cNvSpPr/>
          <p:nvPr/>
        </p:nvSpPr>
        <p:spPr>
          <a:xfrm>
            <a:off x="1249680" y="5832475"/>
            <a:ext cx="141033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47"/>
                                        </p:tgtEl>
                                        <p:attrNameLst>
                                          <p:attrName>style.visibility</p:attrName>
                                        </p:attrNameLst>
                                      </p:cBhvr>
                                      <p:to>
                                        <p:strVal val="visible"/>
                                      </p:to>
                                    </p:set>
                                    <p:anim calcmode="lin" valueType="num">
                                      <p:cBhvr additive="base">
                                        <p:cTn id="13" dur="500"/>
                                        <p:tgtEl>
                                          <p:spTgt spid="647"/>
                                        </p:tgtEl>
                                        <p:attrNameLst>
                                          <p:attrName>ppt_y</p:attrName>
                                        </p:attrNameLst>
                                      </p:cBhvr>
                                      <p:tavLst>
                                        <p:tav tm="0">
                                          <p:val>
                                            <p:strVal val="#ppt_y+#ppt_h*1.125000"/>
                                          </p:val>
                                        </p:tav>
                                        <p:tav tm="100000">
                                          <p:val>
                                            <p:strVal val="#ppt_y"/>
                                          </p:val>
                                        </p:tav>
                                      </p:tavLst>
                                    </p:anim>
                                    <p:animEffect transition="in" filter="wipe(up)">
                                      <p:cBhvr>
                                        <p:cTn id="14" dur="500"/>
                                        <p:tgtEl>
                                          <p:spTgt spid="64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54"/>
                                        </p:tgtEl>
                                        <p:attrNameLst>
                                          <p:attrName>style.visibility</p:attrName>
                                        </p:attrNameLst>
                                      </p:cBhvr>
                                      <p:to>
                                        <p:strVal val="visible"/>
                                      </p:to>
                                    </p:set>
                                    <p:anim calcmode="lin" valueType="num">
                                      <p:cBhvr additive="base">
                                        <p:cTn id="31" dur="500"/>
                                        <p:tgtEl>
                                          <p:spTgt spid="654"/>
                                        </p:tgtEl>
                                        <p:attrNameLst>
                                          <p:attrName>ppt_y</p:attrName>
                                        </p:attrNameLst>
                                      </p:cBhvr>
                                      <p:tavLst>
                                        <p:tav tm="0">
                                          <p:val>
                                            <p:strVal val="#ppt_y+#ppt_h*1.125000"/>
                                          </p:val>
                                        </p:tav>
                                        <p:tav tm="100000">
                                          <p:val>
                                            <p:strVal val="#ppt_y"/>
                                          </p:val>
                                        </p:tav>
                                      </p:tavLst>
                                    </p:anim>
                                    <p:animEffect transition="in" filter="wipe(up)">
                                      <p:cBhvr>
                                        <p:cTn id="32" dur="500"/>
                                        <p:tgtEl>
                                          <p:spTgt spid="65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55"/>
                                        </p:tgtEl>
                                        <p:attrNameLst>
                                          <p:attrName>style.visibility</p:attrName>
                                        </p:attrNameLst>
                                      </p:cBhvr>
                                      <p:to>
                                        <p:strVal val="visible"/>
                                      </p:to>
                                    </p:set>
                                    <p:anim calcmode="lin" valueType="num">
                                      <p:cBhvr additive="base">
                                        <p:cTn id="37" dur="500"/>
                                        <p:tgtEl>
                                          <p:spTgt spid="655"/>
                                        </p:tgtEl>
                                        <p:attrNameLst>
                                          <p:attrName>ppt_y</p:attrName>
                                        </p:attrNameLst>
                                      </p:cBhvr>
                                      <p:tavLst>
                                        <p:tav tm="0">
                                          <p:val>
                                            <p:strVal val="#ppt_y+#ppt_h*1.125000"/>
                                          </p:val>
                                        </p:tav>
                                        <p:tav tm="100000">
                                          <p:val>
                                            <p:strVal val="#ppt_y"/>
                                          </p:val>
                                        </p:tav>
                                      </p:tavLst>
                                    </p:anim>
                                    <p:animEffect transition="in" filter="wipe(up)">
                                      <p:cBhvr>
                                        <p:cTn id="38" dur="500"/>
                                        <p:tgtEl>
                                          <p:spTgt spid="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 grpId="0"/>
      <p:bldP spid="647" grpId="1"/>
      <p:bldP spid="654" grpId="0"/>
      <p:bldP spid="654" grpId="1"/>
      <p:bldP spid="655" grpId="0"/>
      <p:bldP spid="655" grpId="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59" name="矩形"/>
          <p:cNvSpPr/>
          <p:nvPr/>
        </p:nvSpPr>
        <p:spPr>
          <a:xfrm>
            <a:off x="1416050" y="304800"/>
            <a:ext cx="61468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 企业所得税应纳税额的计算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388110" y="1266825"/>
            <a:ext cx="5826760" cy="601980"/>
            <a:chOff x="2186" y="1995"/>
            <a:chExt cx="9176" cy="948"/>
          </a:xfrm>
        </p:grpSpPr>
        <p:sp>
          <p:nvSpPr>
            <p:cNvPr id="660" name="圆角矩形"/>
            <p:cNvSpPr/>
            <p:nvPr/>
          </p:nvSpPr>
          <p:spPr>
            <a:xfrm>
              <a:off x="2186" y="2006"/>
              <a:ext cx="9177"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61" name="流程图: 离页连接符"/>
            <p:cNvSpPr/>
            <p:nvPr/>
          </p:nvSpPr>
          <p:spPr>
            <a:xfrm>
              <a:off x="2696" y="1995"/>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62" name="矩形"/>
            <p:cNvSpPr/>
            <p:nvPr/>
          </p:nvSpPr>
          <p:spPr>
            <a:xfrm>
              <a:off x="4385" y="2062"/>
              <a:ext cx="6448" cy="82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“全球所得”纳税的企业</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663" name="矩形"/>
          <p:cNvSpPr/>
          <p:nvPr/>
        </p:nvSpPr>
        <p:spPr>
          <a:xfrm>
            <a:off x="1189355" y="1965325"/>
            <a:ext cx="9940925"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【提示】“全球所得”纳税的企业是指居民企业和“有机构、场所+有实际联系”的非居民企业。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1．计算公式</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应纳税额=应纳税所得额×税率−减免税额−抵免税额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64" name="矩形"/>
          <p:cNvSpPr/>
          <p:nvPr/>
        </p:nvSpPr>
        <p:spPr>
          <a:xfrm>
            <a:off x="1189355" y="3294380"/>
            <a:ext cx="9747885" cy="28917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2．境外所得税额抵免</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企业取得的下列所得已在境外缴纳的所得税税额，可以从其当期应纳税额中抵免，抵免限额为该项所得依照规定计算的应纳税额；超过抵免限额的部分，可以在以后5个年度内，用每年抵免限额抵免当年应抵税额后的余额进行抵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（1）居民企业来源于中国境外的应税所得；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（2）非居民企业在中国境内设立机构、场所，取得发生在中国境外但与该机构、场所有实际联系的应税所得。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63"/>
                                        </p:tgtEl>
                                        <p:attrNameLst>
                                          <p:attrName>style.visibility</p:attrName>
                                        </p:attrNameLst>
                                      </p:cBhvr>
                                      <p:to>
                                        <p:strVal val="visible"/>
                                      </p:to>
                                    </p:set>
                                    <p:anim calcmode="lin" valueType="num">
                                      <p:cBhvr additive="base">
                                        <p:cTn id="12" dur="500"/>
                                        <p:tgtEl>
                                          <p:spTgt spid="663"/>
                                        </p:tgtEl>
                                        <p:attrNameLst>
                                          <p:attrName>ppt_y</p:attrName>
                                        </p:attrNameLst>
                                      </p:cBhvr>
                                      <p:tavLst>
                                        <p:tav tm="0">
                                          <p:val>
                                            <p:strVal val="#ppt_y+#ppt_h*1.125000"/>
                                          </p:val>
                                        </p:tav>
                                        <p:tav tm="100000">
                                          <p:val>
                                            <p:strVal val="#ppt_y"/>
                                          </p:val>
                                        </p:tav>
                                      </p:tavLst>
                                    </p:anim>
                                    <p:animEffect transition="in" filter="wipe(up)">
                                      <p:cBhvr>
                                        <p:cTn id="13" dur="500"/>
                                        <p:tgtEl>
                                          <p:spTgt spid="663"/>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664"/>
                                        </p:tgtEl>
                                        <p:attrNameLst>
                                          <p:attrName>style.visibility</p:attrName>
                                        </p:attrNameLst>
                                      </p:cBhvr>
                                      <p:to>
                                        <p:strVal val="visible"/>
                                      </p:to>
                                    </p:set>
                                    <p:anim calcmode="lin" valueType="num">
                                      <p:cBhvr additive="base">
                                        <p:cTn id="17" dur="500"/>
                                        <p:tgtEl>
                                          <p:spTgt spid="664"/>
                                        </p:tgtEl>
                                        <p:attrNameLst>
                                          <p:attrName>ppt_y</p:attrName>
                                        </p:attrNameLst>
                                      </p:cBhvr>
                                      <p:tavLst>
                                        <p:tav tm="0">
                                          <p:val>
                                            <p:strVal val="#ppt_y+#ppt_h*1.125000"/>
                                          </p:val>
                                        </p:tav>
                                        <p:tav tm="100000">
                                          <p:val>
                                            <p:strVal val="#ppt_y"/>
                                          </p:val>
                                        </p:tav>
                                      </p:tavLst>
                                    </p:anim>
                                    <p:animEffect transition="in" filter="wipe(up)">
                                      <p:cBhvr>
                                        <p:cTn id="18" dur="500"/>
                                        <p:tgtEl>
                                          <p:spTgt spid="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 grpId="0"/>
      <p:bldP spid="663" grpId="1"/>
      <p:bldP spid="664" grpId="0"/>
      <p:bldP spid="664" grpId="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68" name="矩形"/>
          <p:cNvSpPr/>
          <p:nvPr/>
        </p:nvSpPr>
        <p:spPr>
          <a:xfrm>
            <a:off x="1416050" y="304800"/>
            <a:ext cx="61468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 企业所得税应纳税额的计算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5" name="组合 4"/>
          <p:cNvGrpSpPr/>
          <p:nvPr/>
        </p:nvGrpSpPr>
        <p:grpSpPr>
          <a:xfrm>
            <a:off x="1416050" y="1173480"/>
            <a:ext cx="9622790" cy="1226185"/>
            <a:chOff x="2230" y="1848"/>
            <a:chExt cx="15154" cy="1931"/>
          </a:xfrm>
        </p:grpSpPr>
        <p:sp>
          <p:nvSpPr>
            <p:cNvPr id="669" name="矩形"/>
            <p:cNvSpPr/>
            <p:nvPr/>
          </p:nvSpPr>
          <p:spPr>
            <a:xfrm>
              <a:off x="2398" y="1848"/>
              <a:ext cx="1793" cy="564"/>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670" name="矩形"/>
            <p:cNvSpPr/>
            <p:nvPr/>
          </p:nvSpPr>
          <p:spPr>
            <a:xfrm>
              <a:off x="2230" y="2375"/>
              <a:ext cx="15154" cy="140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“全球所得”纳税的企业，从境外取得的所得，在境外实际缴纳的企业所得税税款，可以从在我国应纳税额中扣减，但是有限额，不能超过境外所得在我国应缴的税款。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graphicFrame>
        <p:nvGraphicFramePr>
          <p:cNvPr id="675" name="表格"/>
          <p:cNvGraphicFramePr>
            <a:graphicFrameLocks noGrp="1"/>
          </p:cNvGraphicFramePr>
          <p:nvPr>
            <p:custDataLst>
              <p:tags r:id="rId2"/>
            </p:custDataLst>
          </p:nvPr>
        </p:nvGraphicFramePr>
        <p:xfrm>
          <a:off x="1522730" y="3094355"/>
          <a:ext cx="8277186" cy="1266825"/>
        </p:xfrm>
        <a:graphic>
          <a:graphicData uri="http://schemas.openxmlformats.org/drawingml/2006/table">
            <a:tbl>
              <a:tblPr bandRow="1">
                <a:noFill/>
              </a:tblPr>
              <a:tblGrid>
                <a:gridCol w="2759062"/>
                <a:gridCol w="2759062"/>
                <a:gridCol w="2759062"/>
              </a:tblGrid>
              <a:tr h="274323">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境内</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境外</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74323">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应纳税所得额</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200万元</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100万元</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3530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需要在我国交所得税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200×25%=50万元</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100×25%=25万元</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676" name="矩形"/>
          <p:cNvSpPr/>
          <p:nvPr/>
        </p:nvSpPr>
        <p:spPr>
          <a:xfrm>
            <a:off x="1270635" y="4385310"/>
            <a:ext cx="9768205" cy="20916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（1）境外所得税额抵免的限额=100×25%=25万元。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（2）假如境外所得在境外实际缴纳所得税10万元，10万元&lt;25万元，可以全部抵免。该居民企业2019年在我国应缴纳企业所得税=（200+100）×25%−10=65万元。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（3）假如境外所得在境外实际缴纳所得税30万元，30万元&gt;25万元，只能抵免25万元。该居民企业2019年在我国应缴纳企业所得税=（200+100）×25%−25=50万元。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nvGrpSpPr>
        <p:grpSpPr>
          <a:xfrm>
            <a:off x="1632585" y="2569845"/>
            <a:ext cx="4893310" cy="471170"/>
            <a:chOff x="2571" y="4047"/>
            <a:chExt cx="7706" cy="742"/>
          </a:xfrm>
        </p:grpSpPr>
        <p:sp>
          <p:nvSpPr>
            <p:cNvPr id="671" name="矩形"/>
            <p:cNvSpPr/>
            <p:nvPr/>
          </p:nvSpPr>
          <p:spPr>
            <a:xfrm>
              <a:off x="3313" y="4130"/>
              <a:ext cx="6964" cy="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某居民企业，2019年度应纳税所得额如下：</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3" name="组合 2"/>
            <p:cNvGrpSpPr/>
            <p:nvPr/>
          </p:nvGrpSpPr>
          <p:grpSpPr>
            <a:xfrm>
              <a:off x="2571" y="4047"/>
              <a:ext cx="742" cy="742"/>
              <a:chOff x="577" y="5028"/>
              <a:chExt cx="742" cy="742"/>
            </a:xfrm>
          </p:grpSpPr>
          <p:sp>
            <p:nvSpPr>
              <p:cNvPr id="649" name="椭圆"/>
              <p:cNvSpPr/>
              <p:nvPr/>
            </p:nvSpPr>
            <p:spPr>
              <a:xfrm>
                <a:off x="577" y="5028"/>
                <a:ext cx="743" cy="743"/>
              </a:xfrm>
              <a:prstGeom prst="ellipse">
                <a:avLst/>
              </a:prstGeom>
              <a:solidFill>
                <a:schemeClr val="accent1">
                  <a:lumMod val="50000"/>
                  <a:lumOff val="50000"/>
                </a:schemeClr>
              </a:solidFill>
              <a:ln w="12700" cap="flat" cmpd="sng">
                <a:noFill/>
                <a:prstDash val="solid"/>
                <a:round/>
              </a:ln>
            </p:spPr>
            <p:txBody>
              <a:bodyPr rtlCol="0" anchor="ctr"/>
              <a:lstStyle/>
              <a:p>
                <a:pPr algn="ctr"/>
              </a:p>
            </p:txBody>
          </p:sp>
          <p:sp>
            <p:nvSpPr>
              <p:cNvPr id="650" name="矩形"/>
              <p:cNvSpPr/>
              <p:nvPr/>
            </p:nvSpPr>
            <p:spPr>
              <a:xfrm>
                <a:off x="629" y="5110"/>
                <a:ext cx="471" cy="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75"/>
                                        </p:tgtEl>
                                        <p:attrNameLst>
                                          <p:attrName>style.visibility</p:attrName>
                                        </p:attrNameLst>
                                      </p:cBhvr>
                                      <p:to>
                                        <p:strVal val="visible"/>
                                      </p:to>
                                    </p:set>
                                    <p:anim calcmode="lin" valueType="num">
                                      <p:cBhvr additive="base">
                                        <p:cTn id="19" dur="500"/>
                                        <p:tgtEl>
                                          <p:spTgt spid="675"/>
                                        </p:tgtEl>
                                        <p:attrNameLst>
                                          <p:attrName>ppt_y</p:attrName>
                                        </p:attrNameLst>
                                      </p:cBhvr>
                                      <p:tavLst>
                                        <p:tav tm="0">
                                          <p:val>
                                            <p:strVal val="#ppt_y+#ppt_h*1.125000"/>
                                          </p:val>
                                        </p:tav>
                                        <p:tav tm="100000">
                                          <p:val>
                                            <p:strVal val="#ppt_y"/>
                                          </p:val>
                                        </p:tav>
                                      </p:tavLst>
                                    </p:anim>
                                    <p:animEffect transition="in" filter="wipe(up)">
                                      <p:cBhvr>
                                        <p:cTn id="20" dur="500"/>
                                        <p:tgtEl>
                                          <p:spTgt spid="67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76"/>
                                        </p:tgtEl>
                                        <p:attrNameLst>
                                          <p:attrName>style.visibility</p:attrName>
                                        </p:attrNameLst>
                                      </p:cBhvr>
                                      <p:to>
                                        <p:strVal val="visible"/>
                                      </p:to>
                                    </p:set>
                                    <p:anim calcmode="lin" valueType="num">
                                      <p:cBhvr additive="base">
                                        <p:cTn id="25" dur="500"/>
                                        <p:tgtEl>
                                          <p:spTgt spid="676"/>
                                        </p:tgtEl>
                                        <p:attrNameLst>
                                          <p:attrName>ppt_y</p:attrName>
                                        </p:attrNameLst>
                                      </p:cBhvr>
                                      <p:tavLst>
                                        <p:tav tm="0">
                                          <p:val>
                                            <p:strVal val="#ppt_y+#ppt_h*1.125000"/>
                                          </p:val>
                                        </p:tav>
                                        <p:tav tm="100000">
                                          <p:val>
                                            <p:strVal val="#ppt_y"/>
                                          </p:val>
                                        </p:tav>
                                      </p:tavLst>
                                    </p:anim>
                                    <p:animEffect transition="in" filter="wipe(up)">
                                      <p:cBhvr>
                                        <p:cTn id="26" dur="500"/>
                                        <p:tgtEl>
                                          <p:spTgt spid="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 grpId="0"/>
      <p:bldP spid="676" grpId="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80" name="矩形"/>
          <p:cNvSpPr/>
          <p:nvPr/>
        </p:nvSpPr>
        <p:spPr>
          <a:xfrm>
            <a:off x="1416050" y="304800"/>
            <a:ext cx="61468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 企业所得税应纳税额的计算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415415" y="1161415"/>
            <a:ext cx="4686300" cy="525780"/>
            <a:chOff x="2229" y="1829"/>
            <a:chExt cx="7380" cy="828"/>
          </a:xfrm>
        </p:grpSpPr>
        <p:sp>
          <p:nvSpPr>
            <p:cNvPr id="681" name="矩形"/>
            <p:cNvSpPr/>
            <p:nvPr/>
          </p:nvSpPr>
          <p:spPr>
            <a:xfrm>
              <a:off x="2337" y="1829"/>
              <a:ext cx="7271"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境外所得税额抵免的运用</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682" name="剪去对角的矩形"/>
            <p:cNvSpPr/>
            <p:nvPr/>
          </p:nvSpPr>
          <p:spPr>
            <a:xfrm>
              <a:off x="2229" y="1829"/>
              <a:ext cx="7380" cy="828"/>
            </a:xfrm>
            <a:prstGeom prst="snip2DiagRect">
              <a:avLst>
                <a:gd name="adj1" fmla="val 0"/>
                <a:gd name="adj2" fmla="val 15597"/>
              </a:avLst>
            </a:prstGeom>
            <a:noFill/>
            <a:ln w="25400" cap="flat" cmpd="sng">
              <a:solidFill>
                <a:srgbClr val="4BACC6"/>
              </a:solidFill>
              <a:prstDash val="solid"/>
              <a:round/>
            </a:ln>
          </p:spPr>
          <p:txBody>
            <a:bodyPr rtlCol="0" anchor="ctr"/>
            <a:lstStyle/>
            <a:p>
              <a:pPr algn="ctr"/>
            </a:p>
          </p:txBody>
        </p:sp>
      </p:grpSp>
      <p:sp>
        <p:nvSpPr>
          <p:cNvPr id="683" name="矩形"/>
          <p:cNvSpPr/>
          <p:nvPr/>
        </p:nvSpPr>
        <p:spPr>
          <a:xfrm>
            <a:off x="1180465" y="1757680"/>
            <a:ext cx="9830435" cy="2999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公司2016年实现会计利润总额300万元，预缴企业所得税税额60万元，在“营业外支出”账目中列支了通过公益性社会团体向灾区的捐款38万元。已知企业所得税税率为25%，公益性捐赠支出不超过年度利润总额12%的部分，准予在计算企业所得税应纳税所得额时扣除。计算甲公司当年应补缴企业所得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A．（300+38）×25%−60=24.5万元	　　　B．300×25%−60=15万元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C．（300+300×12%）×25%−60=24万元		</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D．［300+（38−300×12%）］×25%−60=15.5万元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84" name="矩形"/>
          <p:cNvSpPr/>
          <p:nvPr/>
        </p:nvSpPr>
        <p:spPr>
          <a:xfrm>
            <a:off x="899160" y="4703445"/>
            <a:ext cx="10292081" cy="1877376"/>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【解析】① 公益性捐赠税前扣除限额=300×12%=36万元，实际捐款38万元超过了限额，只能在税前扣除36万元。② 在计算利润总额时，是按照实际金额38万元扣除的，但按照税法规定只能在税前扣除36万元，因此要在利润总额300万元的基础上调增2万元，即“300+2”或“300+（38−300×12%）”。甲公司当年应补缴企业所得税税额=应纳税所得额×税率−预缴税额=［300+（38−300×12%）］×25%−60=15.5万元。选项D正确。</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83"/>
                                        </p:tgtEl>
                                        <p:attrNameLst>
                                          <p:attrName>style.visibility</p:attrName>
                                        </p:attrNameLst>
                                      </p:cBhvr>
                                      <p:to>
                                        <p:strVal val="visible"/>
                                      </p:to>
                                    </p:set>
                                    <p:anim calcmode="lin" valueType="num">
                                      <p:cBhvr additive="base">
                                        <p:cTn id="13" dur="500"/>
                                        <p:tgtEl>
                                          <p:spTgt spid="683"/>
                                        </p:tgtEl>
                                        <p:attrNameLst>
                                          <p:attrName>ppt_y</p:attrName>
                                        </p:attrNameLst>
                                      </p:cBhvr>
                                      <p:tavLst>
                                        <p:tav tm="0">
                                          <p:val>
                                            <p:strVal val="#ppt_y+#ppt_h*1.125000"/>
                                          </p:val>
                                        </p:tav>
                                        <p:tav tm="100000">
                                          <p:val>
                                            <p:strVal val="#ppt_y"/>
                                          </p:val>
                                        </p:tav>
                                      </p:tavLst>
                                    </p:anim>
                                    <p:animEffect transition="in" filter="wipe(up)">
                                      <p:cBhvr>
                                        <p:cTn id="14" dur="500"/>
                                        <p:tgtEl>
                                          <p:spTgt spid="68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84"/>
                                        </p:tgtEl>
                                        <p:attrNameLst>
                                          <p:attrName>style.visibility</p:attrName>
                                        </p:attrNameLst>
                                      </p:cBhvr>
                                      <p:to>
                                        <p:strVal val="visible"/>
                                      </p:to>
                                    </p:set>
                                    <p:anim calcmode="lin" valueType="num">
                                      <p:cBhvr additive="base">
                                        <p:cTn id="19" dur="500"/>
                                        <p:tgtEl>
                                          <p:spTgt spid="684"/>
                                        </p:tgtEl>
                                        <p:attrNameLst>
                                          <p:attrName>ppt_y</p:attrName>
                                        </p:attrNameLst>
                                      </p:cBhvr>
                                      <p:tavLst>
                                        <p:tav tm="0">
                                          <p:val>
                                            <p:strVal val="#ppt_y+#ppt_h*1.125000"/>
                                          </p:val>
                                        </p:tav>
                                        <p:tav tm="100000">
                                          <p:val>
                                            <p:strVal val="#ppt_y"/>
                                          </p:val>
                                        </p:tav>
                                      </p:tavLst>
                                    </p:anim>
                                    <p:animEffect transition="in" filter="wipe(up)">
                                      <p:cBhvr>
                                        <p:cTn id="20" dur="500"/>
                                        <p:tgtEl>
                                          <p:spTgt spid="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 grpId="0"/>
      <p:bldP spid="683" grpId="1"/>
      <p:bldP spid="684" grpId="0"/>
      <p:bldP spid="684" grpId="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88" name="矩形"/>
          <p:cNvSpPr/>
          <p:nvPr/>
        </p:nvSpPr>
        <p:spPr>
          <a:xfrm>
            <a:off x="1416050" y="304800"/>
            <a:ext cx="61468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 企业所得税应纳税额的计算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89" name="矩形"/>
          <p:cNvSpPr/>
          <p:nvPr/>
        </p:nvSpPr>
        <p:spPr>
          <a:xfrm>
            <a:off x="1080770" y="1463675"/>
            <a:ext cx="9831705"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公司为居民企业，2017年度境内应纳税所得额1 000万元，来源于M国的应纳税所得额300万元，已在M国缴纳企业所得税税额为60万元。已知甲公司适用的所得税税率为25%。计算甲公司2017年度应缴纳企业所得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A．1 000×25%=250万元			　B．（1 000+300）×25%=325万元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C．（1 000+300）×25%−60=265万元	　D．1 000×25%−60=190万元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90" name="矩形"/>
          <p:cNvSpPr/>
          <p:nvPr/>
        </p:nvSpPr>
        <p:spPr>
          <a:xfrm>
            <a:off x="1064895" y="3744595"/>
            <a:ext cx="9847580"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【解析】来源于M国所得的抵免限额=300×25%=75万元，在M国已缴纳税额60万元没有超过限额，可以全部抵免。甲公司2017年度应缴纳企业所得税税额=（1 000+300）×25%−60=265万元。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89"/>
                                        </p:tgtEl>
                                        <p:attrNameLst>
                                          <p:attrName>style.visibility</p:attrName>
                                        </p:attrNameLst>
                                      </p:cBhvr>
                                      <p:to>
                                        <p:strVal val="visible"/>
                                      </p:to>
                                    </p:set>
                                    <p:anim calcmode="lin" valueType="num">
                                      <p:cBhvr additive="base">
                                        <p:cTn id="7" dur="500"/>
                                        <p:tgtEl>
                                          <p:spTgt spid="689"/>
                                        </p:tgtEl>
                                        <p:attrNameLst>
                                          <p:attrName>ppt_y</p:attrName>
                                        </p:attrNameLst>
                                      </p:cBhvr>
                                      <p:tavLst>
                                        <p:tav tm="0">
                                          <p:val>
                                            <p:strVal val="#ppt_y+#ppt_h*1.125000"/>
                                          </p:val>
                                        </p:tav>
                                        <p:tav tm="100000">
                                          <p:val>
                                            <p:strVal val="#ppt_y"/>
                                          </p:val>
                                        </p:tav>
                                      </p:tavLst>
                                    </p:anim>
                                    <p:animEffect transition="in" filter="wipe(up)">
                                      <p:cBhvr>
                                        <p:cTn id="8" dur="500"/>
                                        <p:tgtEl>
                                          <p:spTgt spid="68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90"/>
                                        </p:tgtEl>
                                        <p:attrNameLst>
                                          <p:attrName>style.visibility</p:attrName>
                                        </p:attrNameLst>
                                      </p:cBhvr>
                                      <p:to>
                                        <p:strVal val="visible"/>
                                      </p:to>
                                    </p:set>
                                    <p:anim calcmode="lin" valueType="num">
                                      <p:cBhvr additive="base">
                                        <p:cTn id="13" dur="500"/>
                                        <p:tgtEl>
                                          <p:spTgt spid="690"/>
                                        </p:tgtEl>
                                        <p:attrNameLst>
                                          <p:attrName>ppt_y</p:attrName>
                                        </p:attrNameLst>
                                      </p:cBhvr>
                                      <p:tavLst>
                                        <p:tav tm="0">
                                          <p:val>
                                            <p:strVal val="#ppt_y+#ppt_h*1.125000"/>
                                          </p:val>
                                        </p:tav>
                                        <p:tav tm="100000">
                                          <p:val>
                                            <p:strVal val="#ppt_y"/>
                                          </p:val>
                                        </p:tav>
                                      </p:tavLst>
                                    </p:anim>
                                    <p:animEffect transition="in" filter="wipe(up)">
                                      <p:cBhvr>
                                        <p:cTn id="14" dur="500"/>
                                        <p:tgtEl>
                                          <p:spTgt spid="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 grpId="0"/>
      <p:bldP spid="689" grpId="1"/>
      <p:bldP spid="690" grpId="0"/>
      <p:bldP spid="690" grpId="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94" name="矩形"/>
          <p:cNvSpPr/>
          <p:nvPr/>
        </p:nvSpPr>
        <p:spPr>
          <a:xfrm>
            <a:off x="1416050" y="304800"/>
            <a:ext cx="61468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 企业所得税应纳税额的计算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343660" y="1329055"/>
            <a:ext cx="6219190" cy="601980"/>
            <a:chOff x="2116" y="2093"/>
            <a:chExt cx="9794" cy="948"/>
          </a:xfrm>
        </p:grpSpPr>
        <p:sp>
          <p:nvSpPr>
            <p:cNvPr id="695" name="圆角矩形"/>
            <p:cNvSpPr/>
            <p:nvPr/>
          </p:nvSpPr>
          <p:spPr>
            <a:xfrm>
              <a:off x="2116" y="2093"/>
              <a:ext cx="9794"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96" name="流程图: 离页连接符"/>
            <p:cNvSpPr/>
            <p:nvPr/>
          </p:nvSpPr>
          <p:spPr>
            <a:xfrm>
              <a:off x="2626" y="2093"/>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97" name="矩形"/>
            <p:cNvSpPr/>
            <p:nvPr/>
          </p:nvSpPr>
          <p:spPr>
            <a:xfrm>
              <a:off x="4315" y="2160"/>
              <a:ext cx="6995"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仅“境内所得”纳税的企业</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698" name="矩形"/>
          <p:cNvSpPr/>
          <p:nvPr/>
        </p:nvSpPr>
        <p:spPr>
          <a:xfrm>
            <a:off x="974725" y="1946910"/>
            <a:ext cx="10443211" cy="2491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【提示】仅“境内所得”纳税的企业是指在中国境内未设立机构、场所的，或者虽设立机构、场所但取得的所得与其所设机构、场所没有实际联系的非居民企业。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应纳税额=应纳税所得额×税率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1．应纳税所得额</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（1）股息、红利等权益性投资收益和利息、租金、特许权使用费所得，以收入全额为应纳税所得额。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（2）转让财产所得，以收入全额减除财产净值后的余额为应纳税所得额。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99" name="矩形"/>
          <p:cNvSpPr/>
          <p:nvPr/>
        </p:nvSpPr>
        <p:spPr>
          <a:xfrm>
            <a:off x="1081405" y="4686300"/>
            <a:ext cx="1138555" cy="36830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700" name="矩形"/>
          <p:cNvSpPr/>
          <p:nvPr/>
        </p:nvSpPr>
        <p:spPr>
          <a:xfrm>
            <a:off x="974725" y="5020945"/>
            <a:ext cx="10282556" cy="129158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转让财产所得，财产的成本一般比较高，所以按“余额”计算应纳税所得额。而股息、红利等权益性投资收益和利息、租金、特许权使用费所得，一般没有成本或者成本较低，所以按“收入全额”计算应纳税所得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98"/>
                                        </p:tgtEl>
                                        <p:attrNameLst>
                                          <p:attrName>style.visibility</p:attrName>
                                        </p:attrNameLst>
                                      </p:cBhvr>
                                      <p:to>
                                        <p:strVal val="visible"/>
                                      </p:to>
                                    </p:set>
                                    <p:anim calcmode="lin" valueType="num">
                                      <p:cBhvr additive="base">
                                        <p:cTn id="13" dur="500"/>
                                        <p:tgtEl>
                                          <p:spTgt spid="698"/>
                                        </p:tgtEl>
                                        <p:attrNameLst>
                                          <p:attrName>ppt_y</p:attrName>
                                        </p:attrNameLst>
                                      </p:cBhvr>
                                      <p:tavLst>
                                        <p:tav tm="0">
                                          <p:val>
                                            <p:strVal val="#ppt_y+#ppt_h*1.125000"/>
                                          </p:val>
                                        </p:tav>
                                        <p:tav tm="100000">
                                          <p:val>
                                            <p:strVal val="#ppt_y"/>
                                          </p:val>
                                        </p:tav>
                                      </p:tavLst>
                                    </p:anim>
                                    <p:animEffect transition="in" filter="wipe(up)">
                                      <p:cBhvr>
                                        <p:cTn id="14" dur="500"/>
                                        <p:tgtEl>
                                          <p:spTgt spid="69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99"/>
                                        </p:tgtEl>
                                        <p:attrNameLst>
                                          <p:attrName>style.visibility</p:attrName>
                                        </p:attrNameLst>
                                      </p:cBhvr>
                                      <p:to>
                                        <p:strVal val="visible"/>
                                      </p:to>
                                    </p:set>
                                    <p:anim calcmode="lin" valueType="num">
                                      <p:cBhvr additive="base">
                                        <p:cTn id="19" dur="500"/>
                                        <p:tgtEl>
                                          <p:spTgt spid="699"/>
                                        </p:tgtEl>
                                        <p:attrNameLst>
                                          <p:attrName>ppt_y</p:attrName>
                                        </p:attrNameLst>
                                      </p:cBhvr>
                                      <p:tavLst>
                                        <p:tav tm="0">
                                          <p:val>
                                            <p:strVal val="#ppt_y+#ppt_h*1.125000"/>
                                          </p:val>
                                        </p:tav>
                                        <p:tav tm="100000">
                                          <p:val>
                                            <p:strVal val="#ppt_y"/>
                                          </p:val>
                                        </p:tav>
                                      </p:tavLst>
                                    </p:anim>
                                    <p:animEffect transition="in" filter="wipe(up)">
                                      <p:cBhvr>
                                        <p:cTn id="20" dur="500"/>
                                        <p:tgtEl>
                                          <p:spTgt spid="69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00"/>
                                        </p:tgtEl>
                                        <p:attrNameLst>
                                          <p:attrName>style.visibility</p:attrName>
                                        </p:attrNameLst>
                                      </p:cBhvr>
                                      <p:to>
                                        <p:strVal val="visible"/>
                                      </p:to>
                                    </p:set>
                                    <p:anim calcmode="lin" valueType="num">
                                      <p:cBhvr additive="base">
                                        <p:cTn id="25" dur="500"/>
                                        <p:tgtEl>
                                          <p:spTgt spid="700"/>
                                        </p:tgtEl>
                                        <p:attrNameLst>
                                          <p:attrName>ppt_y</p:attrName>
                                        </p:attrNameLst>
                                      </p:cBhvr>
                                      <p:tavLst>
                                        <p:tav tm="0">
                                          <p:val>
                                            <p:strVal val="#ppt_y+#ppt_h*1.125000"/>
                                          </p:val>
                                        </p:tav>
                                        <p:tav tm="100000">
                                          <p:val>
                                            <p:strVal val="#ppt_y"/>
                                          </p:val>
                                        </p:tav>
                                      </p:tavLst>
                                    </p:anim>
                                    <p:animEffect transition="in" filter="wipe(up)">
                                      <p:cBhvr>
                                        <p:cTn id="26" dur="500"/>
                                        <p:tgtEl>
                                          <p:spTgt spid="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 grpId="0"/>
      <p:bldP spid="698" grpId="1"/>
      <p:bldP spid="699" grpId="0" bldLvl="0" animBg="1"/>
      <p:bldP spid="699" grpId="1" animBg="1"/>
      <p:bldP spid="700" grpId="0"/>
      <p:bldP spid="700" grpId="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04" name="矩形"/>
          <p:cNvSpPr/>
          <p:nvPr/>
        </p:nvSpPr>
        <p:spPr>
          <a:xfrm>
            <a:off x="1416050" y="304800"/>
            <a:ext cx="61468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 企业所得税应纳税额的计算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442085" y="1410335"/>
            <a:ext cx="9237980" cy="525780"/>
            <a:chOff x="2271" y="2221"/>
            <a:chExt cx="14548" cy="828"/>
          </a:xfrm>
        </p:grpSpPr>
        <p:sp>
          <p:nvSpPr>
            <p:cNvPr id="705" name="矩形"/>
            <p:cNvSpPr/>
            <p:nvPr/>
          </p:nvSpPr>
          <p:spPr>
            <a:xfrm>
              <a:off x="2379" y="2221"/>
              <a:ext cx="14408"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辨析以“收入全额”或“余额”为应纳税所得额的项目及具体应用</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706" name="剪去对角的矩形"/>
            <p:cNvSpPr/>
            <p:nvPr/>
          </p:nvSpPr>
          <p:spPr>
            <a:xfrm>
              <a:off x="2271" y="2221"/>
              <a:ext cx="14548" cy="828"/>
            </a:xfrm>
            <a:prstGeom prst="snip2DiagRect">
              <a:avLst>
                <a:gd name="adj1" fmla="val 0"/>
                <a:gd name="adj2" fmla="val 15009"/>
              </a:avLst>
            </a:prstGeom>
            <a:noFill/>
            <a:ln w="25400" cap="flat" cmpd="sng">
              <a:solidFill>
                <a:srgbClr val="4BACC6"/>
              </a:solidFill>
              <a:prstDash val="solid"/>
              <a:round/>
            </a:ln>
          </p:spPr>
          <p:txBody>
            <a:bodyPr rtlCol="0" anchor="ctr"/>
            <a:lstStyle/>
            <a:p>
              <a:pPr algn="ctr"/>
            </a:p>
          </p:txBody>
        </p:sp>
      </p:grpSp>
      <p:sp>
        <p:nvSpPr>
          <p:cNvPr id="707" name="矩形"/>
          <p:cNvSpPr/>
          <p:nvPr/>
        </p:nvSpPr>
        <p:spPr>
          <a:xfrm>
            <a:off x="1308100" y="2033270"/>
            <a:ext cx="9472929" cy="25844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单选】根据企业所得税法律制度的规定，关于在中国境内未设立机构、场所的非居民企业来源于中国境内的所得，其应纳税所得额确定的下列表述中，不正确的是（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A．租金所得以收入全额为应纳税所得额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B．股息所得以收入全额为应纳税所得额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C．特许权使用费所得以收入全额为应纳税所得额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D．转让财产所得以收入全额为应纳税所得额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08" name="矩形"/>
          <p:cNvSpPr/>
          <p:nvPr/>
        </p:nvSpPr>
        <p:spPr>
          <a:xfrm>
            <a:off x="1308100" y="4697095"/>
            <a:ext cx="153543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07"/>
                                        </p:tgtEl>
                                        <p:attrNameLst>
                                          <p:attrName>style.visibility</p:attrName>
                                        </p:attrNameLst>
                                      </p:cBhvr>
                                      <p:to>
                                        <p:strVal val="visible"/>
                                      </p:to>
                                    </p:set>
                                    <p:anim calcmode="lin" valueType="num">
                                      <p:cBhvr additive="base">
                                        <p:cTn id="13" dur="500"/>
                                        <p:tgtEl>
                                          <p:spTgt spid="707"/>
                                        </p:tgtEl>
                                        <p:attrNameLst>
                                          <p:attrName>ppt_y</p:attrName>
                                        </p:attrNameLst>
                                      </p:cBhvr>
                                      <p:tavLst>
                                        <p:tav tm="0">
                                          <p:val>
                                            <p:strVal val="#ppt_y+#ppt_h*1.125000"/>
                                          </p:val>
                                        </p:tav>
                                        <p:tav tm="100000">
                                          <p:val>
                                            <p:strVal val="#ppt_y"/>
                                          </p:val>
                                        </p:tav>
                                      </p:tavLst>
                                    </p:anim>
                                    <p:animEffect transition="in" filter="wipe(up)">
                                      <p:cBhvr>
                                        <p:cTn id="14" dur="500"/>
                                        <p:tgtEl>
                                          <p:spTgt spid="70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08"/>
                                        </p:tgtEl>
                                        <p:attrNameLst>
                                          <p:attrName>style.visibility</p:attrName>
                                        </p:attrNameLst>
                                      </p:cBhvr>
                                      <p:to>
                                        <p:strVal val="visible"/>
                                      </p:to>
                                    </p:set>
                                    <p:anim calcmode="lin" valueType="num">
                                      <p:cBhvr additive="base">
                                        <p:cTn id="19" dur="500"/>
                                        <p:tgtEl>
                                          <p:spTgt spid="708"/>
                                        </p:tgtEl>
                                        <p:attrNameLst>
                                          <p:attrName>ppt_y</p:attrName>
                                        </p:attrNameLst>
                                      </p:cBhvr>
                                      <p:tavLst>
                                        <p:tav tm="0">
                                          <p:val>
                                            <p:strVal val="#ppt_y+#ppt_h*1.125000"/>
                                          </p:val>
                                        </p:tav>
                                        <p:tav tm="100000">
                                          <p:val>
                                            <p:strVal val="#ppt_y"/>
                                          </p:val>
                                        </p:tav>
                                      </p:tavLst>
                                    </p:anim>
                                    <p:animEffect transition="in" filter="wipe(up)">
                                      <p:cBhvr>
                                        <p:cTn id="20" dur="500"/>
                                        <p:tgtEl>
                                          <p:spTgt spid="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0"/>
      <p:bldP spid="707" grpId="1"/>
      <p:bldP spid="708" grpId="0"/>
      <p:bldP spid="708" grpId="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12" name="矩形"/>
          <p:cNvSpPr/>
          <p:nvPr/>
        </p:nvSpPr>
        <p:spPr>
          <a:xfrm>
            <a:off x="1416050" y="304800"/>
            <a:ext cx="61468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 企业所得税应纳税额的计算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13" name="矩形"/>
          <p:cNvSpPr/>
          <p:nvPr/>
        </p:nvSpPr>
        <p:spPr>
          <a:xfrm>
            <a:off x="1416050" y="1344930"/>
            <a:ext cx="9396730"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境外某公司在中国境内未设立机构、场所，2017年取得境内甲公司支付的股息500万元，发生相关支出1万元，取得境内乙公司支付的特许权使用费350万元，发生相关支出2万元。2017年度该境外公司在我国的应纳税所得额是（   ）万元。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A．348		B．499		C．847		D．850</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14" name="矩形"/>
          <p:cNvSpPr/>
          <p:nvPr/>
        </p:nvSpPr>
        <p:spPr>
          <a:xfrm>
            <a:off x="1447165" y="3091180"/>
            <a:ext cx="9365615"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境外”某公司在中国境内“未设立”机构、场所，该公司为“仅就境内所得纳税的企业”，其在中国境内取得的股息、红利等权益性投资收益和利息、租金、特许权使用费所得，以收入全额为应纳税所得额。所以，应纳税所得额=500+350=850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13"/>
                                        </p:tgtEl>
                                        <p:attrNameLst>
                                          <p:attrName>style.visibility</p:attrName>
                                        </p:attrNameLst>
                                      </p:cBhvr>
                                      <p:to>
                                        <p:strVal val="visible"/>
                                      </p:to>
                                    </p:set>
                                    <p:anim calcmode="lin" valueType="num">
                                      <p:cBhvr additive="base">
                                        <p:cTn id="7" dur="500"/>
                                        <p:tgtEl>
                                          <p:spTgt spid="713"/>
                                        </p:tgtEl>
                                        <p:attrNameLst>
                                          <p:attrName>ppt_y</p:attrName>
                                        </p:attrNameLst>
                                      </p:cBhvr>
                                      <p:tavLst>
                                        <p:tav tm="0">
                                          <p:val>
                                            <p:strVal val="#ppt_y+#ppt_h*1.125000"/>
                                          </p:val>
                                        </p:tav>
                                        <p:tav tm="100000">
                                          <p:val>
                                            <p:strVal val="#ppt_y"/>
                                          </p:val>
                                        </p:tav>
                                      </p:tavLst>
                                    </p:anim>
                                    <p:animEffect transition="in" filter="wipe(up)">
                                      <p:cBhvr>
                                        <p:cTn id="8" dur="500"/>
                                        <p:tgtEl>
                                          <p:spTgt spid="7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14"/>
                                        </p:tgtEl>
                                        <p:attrNameLst>
                                          <p:attrName>style.visibility</p:attrName>
                                        </p:attrNameLst>
                                      </p:cBhvr>
                                      <p:to>
                                        <p:strVal val="visible"/>
                                      </p:to>
                                    </p:set>
                                    <p:anim calcmode="lin" valueType="num">
                                      <p:cBhvr additive="base">
                                        <p:cTn id="13" dur="500"/>
                                        <p:tgtEl>
                                          <p:spTgt spid="714"/>
                                        </p:tgtEl>
                                        <p:attrNameLst>
                                          <p:attrName>ppt_y</p:attrName>
                                        </p:attrNameLst>
                                      </p:cBhvr>
                                      <p:tavLst>
                                        <p:tav tm="0">
                                          <p:val>
                                            <p:strVal val="#ppt_y+#ppt_h*1.125000"/>
                                          </p:val>
                                        </p:tav>
                                        <p:tav tm="100000">
                                          <p:val>
                                            <p:strVal val="#ppt_y"/>
                                          </p:val>
                                        </p:tav>
                                      </p:tavLst>
                                    </p:anim>
                                    <p:animEffect transition="in" filter="wipe(up)">
                                      <p:cBhvr>
                                        <p:cTn id="14" dur="500"/>
                                        <p:tgtEl>
                                          <p:spTgt spid="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 grpId="0"/>
      <p:bldP spid="713" grpId="1"/>
      <p:bldP spid="714" grpId="0"/>
      <p:bldP spid="714"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0" name="矩形"/>
          <p:cNvSpPr/>
          <p:nvPr/>
        </p:nvSpPr>
        <p:spPr>
          <a:xfrm>
            <a:off x="1425064" y="305039"/>
            <a:ext cx="501821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考点２：企业所得税征税对象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008380" y="1215390"/>
            <a:ext cx="3309620" cy="601980"/>
            <a:chOff x="1588" y="1914"/>
            <a:chExt cx="5212" cy="948"/>
          </a:xfrm>
        </p:grpSpPr>
        <p:sp>
          <p:nvSpPr>
            <p:cNvPr id="111" name="圆角矩形"/>
            <p:cNvSpPr/>
            <p:nvPr/>
          </p:nvSpPr>
          <p:spPr>
            <a:xfrm>
              <a:off x="1588" y="1925"/>
              <a:ext cx="5213"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2" name="流程图: 离页连接符"/>
            <p:cNvSpPr/>
            <p:nvPr/>
          </p:nvSpPr>
          <p:spPr>
            <a:xfrm>
              <a:off x="2098" y="1914"/>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3" name="矩形"/>
            <p:cNvSpPr/>
            <p:nvPr/>
          </p:nvSpPr>
          <p:spPr>
            <a:xfrm>
              <a:off x="3883" y="1982"/>
              <a:ext cx="2543" cy="819"/>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居民企业</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14" name="矩形"/>
          <p:cNvSpPr/>
          <p:nvPr/>
        </p:nvSpPr>
        <p:spPr>
          <a:xfrm>
            <a:off x="4437462" y="1217178"/>
            <a:ext cx="7057051" cy="4914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居民企业应当就来源于中国“境内、境外”的所得缴纳企业所得税。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3" name="组合 2"/>
          <p:cNvGrpSpPr/>
          <p:nvPr/>
        </p:nvGrpSpPr>
        <p:grpSpPr>
          <a:xfrm>
            <a:off x="7016115" y="1883410"/>
            <a:ext cx="3665220" cy="601980"/>
            <a:chOff x="11049" y="2966"/>
            <a:chExt cx="5772" cy="948"/>
          </a:xfrm>
        </p:grpSpPr>
        <p:sp>
          <p:nvSpPr>
            <p:cNvPr id="115" name="圆角矩形"/>
            <p:cNvSpPr/>
            <p:nvPr/>
          </p:nvSpPr>
          <p:spPr>
            <a:xfrm>
              <a:off x="11049" y="2977"/>
              <a:ext cx="5773"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6" name="流程图: 离页连接符"/>
            <p:cNvSpPr/>
            <p:nvPr/>
          </p:nvSpPr>
          <p:spPr>
            <a:xfrm>
              <a:off x="11559" y="2966"/>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7" name="矩形"/>
            <p:cNvSpPr/>
            <p:nvPr/>
          </p:nvSpPr>
          <p:spPr>
            <a:xfrm>
              <a:off x="13344" y="3034"/>
              <a:ext cx="3103" cy="819"/>
            </a:xfrm>
            <a:prstGeom prst="rect">
              <a:avLst/>
            </a:prstGeom>
            <a:noFill/>
            <a:ln w="9525" cap="flat" cmpd="sng">
              <a:noFill/>
              <a:prstDash val="solid"/>
              <a:miter/>
            </a:ln>
          </p:spPr>
          <p:txBody>
            <a:bodyPr vert="horz" wrap="none" lIns="91440" tIns="45720" rIns="91440" bIns="45720" anchor="t" anchorCtr="0">
              <a:spAutoFit/>
            </a:bodyPr>
            <a:lstStyle/>
            <a:p>
              <a:pPr marL="0" indent="0" algn="l" fontAlgn="auto">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非居民企业</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18" name="矩形"/>
          <p:cNvSpPr/>
          <p:nvPr/>
        </p:nvSpPr>
        <p:spPr>
          <a:xfrm>
            <a:off x="1009633" y="2505954"/>
            <a:ext cx="9972235"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在中国境内设立机构、场所的，就其所设机构、场所取得的来源于中国境内的所得，以及发生在中国境外但与其所设机构、场所有实际联系的所得，缴纳企业所得税。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在中国境内未设立机构、场所的，或虽设立机构、场所但取得的所得与其所设机构、场所没有实际联系的，应当就其来源于中国境内的所得缴纳企业所得税。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19" name="对象"/>
          <p:cNvGraphicFramePr>
            <a:graphicFrameLocks noChangeAspect="1"/>
          </p:cNvGraphicFramePr>
          <p:nvPr/>
        </p:nvGraphicFramePr>
        <p:xfrm>
          <a:off x="1760763" y="4274932"/>
          <a:ext cx="8600913" cy="2229982"/>
        </p:xfrm>
        <a:graphic>
          <a:graphicData uri="http://schemas.openxmlformats.org/presentationml/2006/ole">
            <mc:AlternateContent xmlns:mc="http://schemas.openxmlformats.org/markup-compatibility/2006">
              <mc:Choice xmlns:v="urn:schemas-microsoft-com:vml" Requires="v">
                <p:oleObj spid="_x0000_s1027" name="package" r:id="rId2" imgW="5307965" imgH="1383030" progId="package">
                  <p:embed/>
                </p:oleObj>
              </mc:Choice>
              <mc:Fallback>
                <p:oleObj name="package" r:id="rId2" imgW="5307965" imgH="1383030" progId="package">
                  <p:embed/>
                  <p:pic>
                    <p:nvPicPr>
                      <p:cNvPr id="0" name="对象"/>
                      <p:cNvPicPr>
                        <a:picLocks noChangeAspect="1"/>
                      </p:cNvPicPr>
                      <p:nvPr/>
                    </p:nvPicPr>
                    <p:blipFill>
                      <a:blip r:embed="rId3" cstate="print"/>
                      <a:stretch>
                        <a:fillRect/>
                      </a:stretch>
                    </p:blipFill>
                    <p:spPr>
                      <a:xfrm>
                        <a:off x="1760763" y="4274932"/>
                        <a:ext cx="8600913" cy="2229982"/>
                      </a:xfrm>
                      <a:prstGeom prst="rect">
                        <a:avLst/>
                      </a:prstGeom>
                      <a:noFill/>
                      <a:ln w="9525" cap="flat" cmpd="sng">
                        <a:noFill/>
                        <a:prstDash val="solid"/>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500"/>
                                        <p:tgtEl>
                                          <p:spTgt spid="114"/>
                                        </p:tgtEl>
                                        <p:attrNameLst>
                                          <p:attrName>ppt_y</p:attrName>
                                        </p:attrNameLst>
                                      </p:cBhvr>
                                      <p:tavLst>
                                        <p:tav tm="0">
                                          <p:val>
                                            <p:strVal val="#ppt_y+#ppt_h*1.125000"/>
                                          </p:val>
                                        </p:tav>
                                        <p:tav tm="100000">
                                          <p:val>
                                            <p:strVal val="#ppt_y"/>
                                          </p:val>
                                        </p:tav>
                                      </p:tavLst>
                                    </p:anim>
                                    <p:animEffect transition="in" filter="wipe(up)">
                                      <p:cBhvr>
                                        <p:cTn id="13" dur="500"/>
                                        <p:tgtEl>
                                          <p:spTgt spid="11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18"/>
                                        </p:tgtEl>
                                        <p:attrNameLst>
                                          <p:attrName>style.visibility</p:attrName>
                                        </p:attrNameLst>
                                      </p:cBhvr>
                                      <p:to>
                                        <p:strVal val="visible"/>
                                      </p:to>
                                    </p:set>
                                    <p:anim calcmode="lin" valueType="num">
                                      <p:cBhvr additive="base">
                                        <p:cTn id="24" dur="500"/>
                                        <p:tgtEl>
                                          <p:spTgt spid="118"/>
                                        </p:tgtEl>
                                        <p:attrNameLst>
                                          <p:attrName>ppt_y</p:attrName>
                                        </p:attrNameLst>
                                      </p:cBhvr>
                                      <p:tavLst>
                                        <p:tav tm="0">
                                          <p:val>
                                            <p:strVal val="#ppt_y+#ppt_h*1.125000"/>
                                          </p:val>
                                        </p:tav>
                                        <p:tav tm="100000">
                                          <p:val>
                                            <p:strVal val="#ppt_y"/>
                                          </p:val>
                                        </p:tav>
                                      </p:tavLst>
                                    </p:anim>
                                    <p:animEffect transition="in" filter="wipe(up)">
                                      <p:cBhvr>
                                        <p:cTn id="25" dur="500"/>
                                        <p:tgtEl>
                                          <p:spTgt spid="1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19"/>
                                        </p:tgtEl>
                                        <p:attrNameLst>
                                          <p:attrName>style.visibility</p:attrName>
                                        </p:attrNameLst>
                                      </p:cBhvr>
                                      <p:to>
                                        <p:strVal val="visible"/>
                                      </p:to>
                                    </p:set>
                                    <p:animEffect transition="in" filter="strips(downLeft)">
                                      <p:cBhvr>
                                        <p:cTn id="3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4" grpId="1"/>
      <p:bldP spid="118" grpId="0"/>
      <p:bldP spid="118" grpId="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18" name="矩形"/>
          <p:cNvSpPr/>
          <p:nvPr/>
        </p:nvSpPr>
        <p:spPr>
          <a:xfrm>
            <a:off x="1416050" y="304800"/>
            <a:ext cx="61468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 企业所得税应纳税额的计算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19" name="矩形"/>
          <p:cNvSpPr/>
          <p:nvPr/>
        </p:nvSpPr>
        <p:spPr>
          <a:xfrm>
            <a:off x="1409065" y="1859915"/>
            <a:ext cx="9159239"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2．税率</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非居民企业在中国境内未设立机构、场所的，或者虽设立机构、场所但取得的所得与其所设机构、场所没有实际联系的，应当就其来源于中国境内的所得缴纳企业所得税，适用税率为20%，但实际计算时，减按10%的税率征收。</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19"/>
                                        </p:tgtEl>
                                        <p:attrNameLst>
                                          <p:attrName>style.visibility</p:attrName>
                                        </p:attrNameLst>
                                      </p:cBhvr>
                                      <p:to>
                                        <p:strVal val="visible"/>
                                      </p:to>
                                    </p:set>
                                    <p:anim calcmode="lin" valueType="num">
                                      <p:cBhvr additive="base">
                                        <p:cTn id="7" dur="500"/>
                                        <p:tgtEl>
                                          <p:spTgt spid="719"/>
                                        </p:tgtEl>
                                        <p:attrNameLst>
                                          <p:attrName>ppt_y</p:attrName>
                                        </p:attrNameLst>
                                      </p:cBhvr>
                                      <p:tavLst>
                                        <p:tav tm="0">
                                          <p:val>
                                            <p:strVal val="#ppt_y+#ppt_h*1.125000"/>
                                          </p:val>
                                        </p:tav>
                                        <p:tav tm="100000">
                                          <p:val>
                                            <p:strVal val="#ppt_y"/>
                                          </p:val>
                                        </p:tav>
                                      </p:tavLst>
                                    </p:anim>
                                    <p:animEffect transition="in" filter="wipe(up)">
                                      <p:cBhvr>
                                        <p:cTn id="8" dur="500"/>
                                        <p:tgtEl>
                                          <p:spTgt spid="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 grpId="0"/>
      <p:bldP spid="719" grpId="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23" name="矩形"/>
          <p:cNvSpPr/>
          <p:nvPr/>
        </p:nvSpPr>
        <p:spPr>
          <a:xfrm>
            <a:off x="1416050" y="304800"/>
            <a:ext cx="505269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企业所得税税收优惠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121410" y="1293495"/>
            <a:ext cx="5504180" cy="601980"/>
            <a:chOff x="1766" y="2037"/>
            <a:chExt cx="8668" cy="948"/>
          </a:xfrm>
        </p:grpSpPr>
        <p:sp>
          <p:nvSpPr>
            <p:cNvPr id="724" name="圆角矩形"/>
            <p:cNvSpPr/>
            <p:nvPr/>
          </p:nvSpPr>
          <p:spPr>
            <a:xfrm>
              <a:off x="1766" y="2037"/>
              <a:ext cx="8669"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25" name="流程图: 离页连接符"/>
            <p:cNvSpPr/>
            <p:nvPr/>
          </p:nvSpPr>
          <p:spPr>
            <a:xfrm>
              <a:off x="2276" y="2037"/>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26" name="矩形"/>
            <p:cNvSpPr/>
            <p:nvPr/>
          </p:nvSpPr>
          <p:spPr>
            <a:xfrm>
              <a:off x="3965" y="2104"/>
              <a:ext cx="590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免征与减半征收的所得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27" name="矩形"/>
          <p:cNvSpPr/>
          <p:nvPr/>
        </p:nvSpPr>
        <p:spPr>
          <a:xfrm>
            <a:off x="4812665" y="1971039"/>
            <a:ext cx="2539999" cy="35813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免征与减半征收的所得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728" name="表格"/>
          <p:cNvGraphicFramePr>
            <a:graphicFrameLocks noGrp="1"/>
          </p:cNvGraphicFramePr>
          <p:nvPr>
            <p:custDataLst>
              <p:tags r:id="rId2"/>
            </p:custDataLst>
          </p:nvPr>
        </p:nvGraphicFramePr>
        <p:xfrm>
          <a:off x="1122045" y="2367280"/>
          <a:ext cx="9958666" cy="2194560"/>
        </p:xfrm>
        <a:graphic>
          <a:graphicData uri="http://schemas.openxmlformats.org/drawingml/2006/table">
            <a:tbl>
              <a:tblPr bandRow="1">
                <a:noFill/>
              </a:tblPr>
              <a:tblGrid>
                <a:gridCol w="5555589"/>
                <a:gridCol w="4403077"/>
              </a:tblGrid>
              <a:tr h="36576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免征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减半征收</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196346">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蔬菜、谷物、薯类、油料、豆类、棉花、麻类、糖料、水果、坚果的种植（2）农作物新品种的选育（3）中药材的种植（4）林木的培育和种植（5）牲畜、家禽的饲养（6）林产品的采集（7）灌溉、农产品初加工、兽医、农技推广、农机作业和维修等农、林、牧、渔服务业项目（8）远洋捕捞</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（1）花卉、茶以及其他饮料作物和香料的种植（2）海水养殖、内陆养殖</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729" name="矩形"/>
          <p:cNvSpPr/>
          <p:nvPr/>
        </p:nvSpPr>
        <p:spPr>
          <a:xfrm>
            <a:off x="1066800" y="4813300"/>
            <a:ext cx="1138555" cy="358139"/>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730" name="矩形"/>
          <p:cNvSpPr/>
          <p:nvPr/>
        </p:nvSpPr>
        <p:spPr>
          <a:xfrm>
            <a:off x="960120" y="5147944"/>
            <a:ext cx="942276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维持基本生活的“农、林、牧、渔、药等”，免税；提高生活品质的“花卉、茶、饮料、香料”减半征收。野生的“远洋捕捞”免税；人工养殖的“海水养殖”“内陆养殖”减半征收。</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27"/>
                                        </p:tgtEl>
                                        <p:attrNameLst>
                                          <p:attrName>style.visibility</p:attrName>
                                        </p:attrNameLst>
                                      </p:cBhvr>
                                      <p:to>
                                        <p:strVal val="visible"/>
                                      </p:to>
                                    </p:set>
                                    <p:anim calcmode="lin" valueType="num">
                                      <p:cBhvr additive="base">
                                        <p:cTn id="12" dur="500"/>
                                        <p:tgtEl>
                                          <p:spTgt spid="727"/>
                                        </p:tgtEl>
                                        <p:attrNameLst>
                                          <p:attrName>ppt_y</p:attrName>
                                        </p:attrNameLst>
                                      </p:cBhvr>
                                      <p:tavLst>
                                        <p:tav tm="0">
                                          <p:val>
                                            <p:strVal val="#ppt_y+#ppt_h*1.125000"/>
                                          </p:val>
                                        </p:tav>
                                        <p:tav tm="100000">
                                          <p:val>
                                            <p:strVal val="#ppt_y"/>
                                          </p:val>
                                        </p:tav>
                                      </p:tavLst>
                                    </p:anim>
                                    <p:animEffect transition="in" filter="wipe(up)">
                                      <p:cBhvr>
                                        <p:cTn id="13" dur="500"/>
                                        <p:tgtEl>
                                          <p:spTgt spid="727"/>
                                        </p:tgtEl>
                                      </p:cBhvr>
                                    </p:animEffect>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728"/>
                                        </p:tgtEl>
                                        <p:attrNameLst>
                                          <p:attrName>style.visibility</p:attrName>
                                        </p:attrNameLst>
                                      </p:cBhvr>
                                      <p:to>
                                        <p:strVal val="visible"/>
                                      </p:to>
                                    </p:set>
                                    <p:animEffect transition="in" filter="checkerboard(across)">
                                      <p:cBhvr>
                                        <p:cTn id="17" dur="500"/>
                                        <p:tgtEl>
                                          <p:spTgt spid="72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29"/>
                                        </p:tgtEl>
                                        <p:attrNameLst>
                                          <p:attrName>style.visibility</p:attrName>
                                        </p:attrNameLst>
                                      </p:cBhvr>
                                      <p:to>
                                        <p:strVal val="visible"/>
                                      </p:to>
                                    </p:set>
                                    <p:anim calcmode="lin" valueType="num">
                                      <p:cBhvr additive="base">
                                        <p:cTn id="22" dur="500"/>
                                        <p:tgtEl>
                                          <p:spTgt spid="729"/>
                                        </p:tgtEl>
                                        <p:attrNameLst>
                                          <p:attrName>ppt_y</p:attrName>
                                        </p:attrNameLst>
                                      </p:cBhvr>
                                      <p:tavLst>
                                        <p:tav tm="0">
                                          <p:val>
                                            <p:strVal val="#ppt_y+#ppt_h*1.125000"/>
                                          </p:val>
                                        </p:tav>
                                        <p:tav tm="100000">
                                          <p:val>
                                            <p:strVal val="#ppt_y"/>
                                          </p:val>
                                        </p:tav>
                                      </p:tavLst>
                                    </p:anim>
                                    <p:animEffect transition="in" filter="wipe(up)">
                                      <p:cBhvr>
                                        <p:cTn id="23" dur="500"/>
                                        <p:tgtEl>
                                          <p:spTgt spid="729"/>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730"/>
                                        </p:tgtEl>
                                        <p:attrNameLst>
                                          <p:attrName>style.visibility</p:attrName>
                                        </p:attrNameLst>
                                      </p:cBhvr>
                                      <p:to>
                                        <p:strVal val="visible"/>
                                      </p:to>
                                    </p:set>
                                    <p:anim calcmode="lin" valueType="num">
                                      <p:cBhvr additive="base">
                                        <p:cTn id="28" dur="500"/>
                                        <p:tgtEl>
                                          <p:spTgt spid="730"/>
                                        </p:tgtEl>
                                        <p:attrNameLst>
                                          <p:attrName>ppt_y</p:attrName>
                                        </p:attrNameLst>
                                      </p:cBhvr>
                                      <p:tavLst>
                                        <p:tav tm="0">
                                          <p:val>
                                            <p:strVal val="#ppt_y+#ppt_h*1.125000"/>
                                          </p:val>
                                        </p:tav>
                                        <p:tav tm="100000">
                                          <p:val>
                                            <p:strVal val="#ppt_y"/>
                                          </p:val>
                                        </p:tav>
                                      </p:tavLst>
                                    </p:anim>
                                    <p:animEffect transition="in" filter="wipe(up)">
                                      <p:cBhvr>
                                        <p:cTn id="29" dur="500"/>
                                        <p:tgtEl>
                                          <p:spTgt spid="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 grpId="0"/>
      <p:bldP spid="727" grpId="1"/>
      <p:bldP spid="729" grpId="0" animBg="1"/>
      <p:bldP spid="729" grpId="1" animBg="1"/>
      <p:bldP spid="730" grpId="0"/>
      <p:bldP spid="730" grpId="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34" name="矩形"/>
          <p:cNvSpPr/>
          <p:nvPr/>
        </p:nvSpPr>
        <p:spPr>
          <a:xfrm>
            <a:off x="1416050" y="304800"/>
            <a:ext cx="505269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企业所得税税收优惠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627505" y="1459230"/>
            <a:ext cx="5099050" cy="525780"/>
            <a:chOff x="2563" y="2298"/>
            <a:chExt cx="8030" cy="828"/>
          </a:xfrm>
        </p:grpSpPr>
        <p:sp>
          <p:nvSpPr>
            <p:cNvPr id="735" name="矩形"/>
            <p:cNvSpPr/>
            <p:nvPr/>
          </p:nvSpPr>
          <p:spPr>
            <a:xfrm>
              <a:off x="2767" y="2298"/>
              <a:ext cx="7646"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辨析免征与减半征收的项目</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736" name="剪去对角的矩形"/>
            <p:cNvSpPr/>
            <p:nvPr/>
          </p:nvSpPr>
          <p:spPr>
            <a:xfrm>
              <a:off x="2563" y="2298"/>
              <a:ext cx="8031" cy="828"/>
            </a:xfrm>
            <a:prstGeom prst="snip2DiagRect">
              <a:avLst>
                <a:gd name="adj1" fmla="val 0"/>
                <a:gd name="adj2" fmla="val 13185"/>
              </a:avLst>
            </a:prstGeom>
            <a:noFill/>
            <a:ln w="25400" cap="flat" cmpd="sng">
              <a:solidFill>
                <a:srgbClr val="4BACC6"/>
              </a:solidFill>
              <a:prstDash val="solid"/>
              <a:round/>
            </a:ln>
          </p:spPr>
          <p:txBody>
            <a:bodyPr rtlCol="0" anchor="ctr"/>
            <a:lstStyle/>
            <a:p>
              <a:pPr algn="ctr"/>
            </a:p>
          </p:txBody>
        </p:sp>
      </p:grpSp>
      <p:sp>
        <p:nvSpPr>
          <p:cNvPr id="737" name="矩形"/>
          <p:cNvSpPr/>
          <p:nvPr/>
        </p:nvSpPr>
        <p:spPr>
          <a:xfrm>
            <a:off x="1400810" y="2091055"/>
            <a:ext cx="9429750"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单选】根据企业所得税法律制度的规定，企业从事下列项目的所得，减半征收企业所得税的是（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A．蔬菜种植	B．中药材种植　　　　C．谷物种植	D．花卉种植</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38" name="矩形"/>
          <p:cNvSpPr/>
          <p:nvPr/>
        </p:nvSpPr>
        <p:spPr>
          <a:xfrm>
            <a:off x="1420495" y="3378200"/>
            <a:ext cx="139128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39" name="矩形"/>
          <p:cNvSpPr/>
          <p:nvPr/>
        </p:nvSpPr>
        <p:spPr>
          <a:xfrm>
            <a:off x="1420495" y="3853180"/>
            <a:ext cx="8470899" cy="50673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判断】企业从事海水养殖项目的所得，免征企业所得税。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40" name="矩形"/>
          <p:cNvSpPr/>
          <p:nvPr/>
        </p:nvSpPr>
        <p:spPr>
          <a:xfrm>
            <a:off x="1420495" y="4264660"/>
            <a:ext cx="6693535" cy="89153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【解析】企业从事海水养殖项目的所得，减半征收企业所得税。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37"/>
                                        </p:tgtEl>
                                        <p:attrNameLst>
                                          <p:attrName>style.visibility</p:attrName>
                                        </p:attrNameLst>
                                      </p:cBhvr>
                                      <p:to>
                                        <p:strVal val="visible"/>
                                      </p:to>
                                    </p:set>
                                    <p:anim calcmode="lin" valueType="num">
                                      <p:cBhvr additive="base">
                                        <p:cTn id="13" dur="500"/>
                                        <p:tgtEl>
                                          <p:spTgt spid="737"/>
                                        </p:tgtEl>
                                        <p:attrNameLst>
                                          <p:attrName>ppt_y</p:attrName>
                                        </p:attrNameLst>
                                      </p:cBhvr>
                                      <p:tavLst>
                                        <p:tav tm="0">
                                          <p:val>
                                            <p:strVal val="#ppt_y+#ppt_h*1.125000"/>
                                          </p:val>
                                        </p:tav>
                                        <p:tav tm="100000">
                                          <p:val>
                                            <p:strVal val="#ppt_y"/>
                                          </p:val>
                                        </p:tav>
                                      </p:tavLst>
                                    </p:anim>
                                    <p:animEffect transition="in" filter="wipe(up)">
                                      <p:cBhvr>
                                        <p:cTn id="14" dur="500"/>
                                        <p:tgtEl>
                                          <p:spTgt spid="73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38"/>
                                        </p:tgtEl>
                                        <p:attrNameLst>
                                          <p:attrName>style.visibility</p:attrName>
                                        </p:attrNameLst>
                                      </p:cBhvr>
                                      <p:to>
                                        <p:strVal val="visible"/>
                                      </p:to>
                                    </p:set>
                                    <p:anim calcmode="lin" valueType="num">
                                      <p:cBhvr additive="base">
                                        <p:cTn id="19" dur="500"/>
                                        <p:tgtEl>
                                          <p:spTgt spid="738"/>
                                        </p:tgtEl>
                                        <p:attrNameLst>
                                          <p:attrName>ppt_y</p:attrName>
                                        </p:attrNameLst>
                                      </p:cBhvr>
                                      <p:tavLst>
                                        <p:tav tm="0">
                                          <p:val>
                                            <p:strVal val="#ppt_y+#ppt_h*1.125000"/>
                                          </p:val>
                                        </p:tav>
                                        <p:tav tm="100000">
                                          <p:val>
                                            <p:strVal val="#ppt_y"/>
                                          </p:val>
                                        </p:tav>
                                      </p:tavLst>
                                    </p:anim>
                                    <p:animEffect transition="in" filter="wipe(up)">
                                      <p:cBhvr>
                                        <p:cTn id="20" dur="500"/>
                                        <p:tgtEl>
                                          <p:spTgt spid="73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39"/>
                                        </p:tgtEl>
                                        <p:attrNameLst>
                                          <p:attrName>style.visibility</p:attrName>
                                        </p:attrNameLst>
                                      </p:cBhvr>
                                      <p:to>
                                        <p:strVal val="visible"/>
                                      </p:to>
                                    </p:set>
                                    <p:anim calcmode="lin" valueType="num">
                                      <p:cBhvr additive="base">
                                        <p:cTn id="25" dur="500"/>
                                        <p:tgtEl>
                                          <p:spTgt spid="739"/>
                                        </p:tgtEl>
                                        <p:attrNameLst>
                                          <p:attrName>ppt_y</p:attrName>
                                        </p:attrNameLst>
                                      </p:cBhvr>
                                      <p:tavLst>
                                        <p:tav tm="0">
                                          <p:val>
                                            <p:strVal val="#ppt_y+#ppt_h*1.125000"/>
                                          </p:val>
                                        </p:tav>
                                        <p:tav tm="100000">
                                          <p:val>
                                            <p:strVal val="#ppt_y"/>
                                          </p:val>
                                        </p:tav>
                                      </p:tavLst>
                                    </p:anim>
                                    <p:animEffect transition="in" filter="wipe(up)">
                                      <p:cBhvr>
                                        <p:cTn id="26" dur="500"/>
                                        <p:tgtEl>
                                          <p:spTgt spid="73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40"/>
                                        </p:tgtEl>
                                        <p:attrNameLst>
                                          <p:attrName>style.visibility</p:attrName>
                                        </p:attrNameLst>
                                      </p:cBhvr>
                                      <p:to>
                                        <p:strVal val="visible"/>
                                      </p:to>
                                    </p:set>
                                    <p:anim calcmode="lin" valueType="num">
                                      <p:cBhvr additive="base">
                                        <p:cTn id="31" dur="500"/>
                                        <p:tgtEl>
                                          <p:spTgt spid="740"/>
                                        </p:tgtEl>
                                        <p:attrNameLst>
                                          <p:attrName>ppt_y</p:attrName>
                                        </p:attrNameLst>
                                      </p:cBhvr>
                                      <p:tavLst>
                                        <p:tav tm="0">
                                          <p:val>
                                            <p:strVal val="#ppt_y+#ppt_h*1.125000"/>
                                          </p:val>
                                        </p:tav>
                                        <p:tav tm="100000">
                                          <p:val>
                                            <p:strVal val="#ppt_y"/>
                                          </p:val>
                                        </p:tav>
                                      </p:tavLst>
                                    </p:anim>
                                    <p:animEffect transition="in" filter="wipe(up)">
                                      <p:cBhvr>
                                        <p:cTn id="32" dur="500"/>
                                        <p:tgtEl>
                                          <p:spTgt spid="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 grpId="0"/>
      <p:bldP spid="737" grpId="1"/>
      <p:bldP spid="738" grpId="0"/>
      <p:bldP spid="738" grpId="1"/>
      <p:bldP spid="739" grpId="0"/>
      <p:bldP spid="739" grpId="1"/>
      <p:bldP spid="740" grpId="0"/>
      <p:bldP spid="740" grpId="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44" name="矩形"/>
          <p:cNvSpPr/>
          <p:nvPr/>
        </p:nvSpPr>
        <p:spPr>
          <a:xfrm>
            <a:off x="1416050" y="304800"/>
            <a:ext cx="505269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企业所得税税收优惠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441450" y="1471295"/>
            <a:ext cx="4112260" cy="601980"/>
            <a:chOff x="2270" y="2317"/>
            <a:chExt cx="6476" cy="948"/>
          </a:xfrm>
        </p:grpSpPr>
        <p:sp>
          <p:nvSpPr>
            <p:cNvPr id="745" name="圆角矩形"/>
            <p:cNvSpPr/>
            <p:nvPr/>
          </p:nvSpPr>
          <p:spPr>
            <a:xfrm>
              <a:off x="2270" y="2317"/>
              <a:ext cx="6476"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46" name="流程图: 离页连接符"/>
            <p:cNvSpPr/>
            <p:nvPr/>
          </p:nvSpPr>
          <p:spPr>
            <a:xfrm>
              <a:off x="2780" y="2317"/>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47" name="矩形"/>
            <p:cNvSpPr/>
            <p:nvPr/>
          </p:nvSpPr>
          <p:spPr>
            <a:xfrm>
              <a:off x="4469" y="2384"/>
              <a:ext cx="366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技术转让所得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48" name="矩形"/>
          <p:cNvSpPr/>
          <p:nvPr/>
        </p:nvSpPr>
        <p:spPr>
          <a:xfrm>
            <a:off x="1462405" y="2167255"/>
            <a:ext cx="9106535"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一个纳税年度内，居民企业技术转让所得不超过500万元的部分，免征企业所得税；超过500万元的部分，减半征收企业所得税。其计算公式为：</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技术转让所得=技术转让收入−技术转让成本−相关税费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nvGrpSpPr>
        <p:grpSpPr>
          <a:xfrm>
            <a:off x="1441450" y="3747135"/>
            <a:ext cx="9329420" cy="1291590"/>
            <a:chOff x="2270" y="5901"/>
            <a:chExt cx="14692" cy="2034"/>
          </a:xfrm>
        </p:grpSpPr>
        <p:sp>
          <p:nvSpPr>
            <p:cNvPr id="749" name="矩形"/>
            <p:cNvSpPr/>
            <p:nvPr/>
          </p:nvSpPr>
          <p:spPr>
            <a:xfrm>
              <a:off x="2270" y="5901"/>
              <a:ext cx="14692" cy="203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甲居民企业，税率25%，技术转让收入1 000万元，技术转让成本及相关税费200万元。则：技术转让所得=1 000−200=800万元，应缴纳企业所得税=（800−500）×50%×25%=37.5万元。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nvGrpSpPr>
          <p:grpSpPr>
            <a:xfrm>
              <a:off x="2602" y="6034"/>
              <a:ext cx="742" cy="742"/>
              <a:chOff x="577" y="5028"/>
              <a:chExt cx="742" cy="742"/>
            </a:xfrm>
          </p:grpSpPr>
          <p:sp>
            <p:nvSpPr>
              <p:cNvPr id="649" name="椭圆"/>
              <p:cNvSpPr/>
              <p:nvPr/>
            </p:nvSpPr>
            <p:spPr>
              <a:xfrm>
                <a:off x="577" y="5028"/>
                <a:ext cx="743" cy="743"/>
              </a:xfrm>
              <a:prstGeom prst="ellipse">
                <a:avLst/>
              </a:prstGeom>
              <a:solidFill>
                <a:schemeClr val="accent1">
                  <a:lumMod val="50000"/>
                  <a:lumOff val="50000"/>
                </a:schemeClr>
              </a:solidFill>
              <a:ln w="12700" cap="flat" cmpd="sng">
                <a:noFill/>
                <a:prstDash val="solid"/>
                <a:round/>
              </a:ln>
            </p:spPr>
            <p:txBody>
              <a:bodyPr rtlCol="0" anchor="ctr"/>
              <a:lstStyle/>
              <a:p>
                <a:pPr algn="ctr"/>
              </a:p>
            </p:txBody>
          </p:sp>
          <p:sp>
            <p:nvSpPr>
              <p:cNvPr id="650" name="矩形"/>
              <p:cNvSpPr/>
              <p:nvPr/>
            </p:nvSpPr>
            <p:spPr>
              <a:xfrm>
                <a:off x="629" y="5110"/>
                <a:ext cx="471" cy="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48"/>
                                        </p:tgtEl>
                                        <p:attrNameLst>
                                          <p:attrName>style.visibility</p:attrName>
                                        </p:attrNameLst>
                                      </p:cBhvr>
                                      <p:to>
                                        <p:strVal val="visible"/>
                                      </p:to>
                                    </p:set>
                                    <p:anim calcmode="lin" valueType="num">
                                      <p:cBhvr additive="base">
                                        <p:cTn id="13" dur="500"/>
                                        <p:tgtEl>
                                          <p:spTgt spid="748"/>
                                        </p:tgtEl>
                                        <p:attrNameLst>
                                          <p:attrName>ppt_y</p:attrName>
                                        </p:attrNameLst>
                                      </p:cBhvr>
                                      <p:tavLst>
                                        <p:tav tm="0">
                                          <p:val>
                                            <p:strVal val="#ppt_y+#ppt_h*1.125000"/>
                                          </p:val>
                                        </p:tav>
                                        <p:tav tm="100000">
                                          <p:val>
                                            <p:strVal val="#ppt_y"/>
                                          </p:val>
                                        </p:tav>
                                      </p:tavLst>
                                    </p:anim>
                                    <p:animEffect transition="in" filter="wipe(up)">
                                      <p:cBhvr>
                                        <p:cTn id="14" dur="500"/>
                                        <p:tgtEl>
                                          <p:spTgt spid="74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 grpId="0"/>
      <p:bldP spid="748" grpId="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55" name="矩形"/>
          <p:cNvSpPr/>
          <p:nvPr/>
        </p:nvSpPr>
        <p:spPr>
          <a:xfrm>
            <a:off x="1416050" y="304800"/>
            <a:ext cx="505269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企业所得税税收优惠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432560" y="1471295"/>
            <a:ext cx="4030980" cy="601980"/>
            <a:chOff x="2256" y="2317"/>
            <a:chExt cx="6348" cy="948"/>
          </a:xfrm>
        </p:grpSpPr>
        <p:sp>
          <p:nvSpPr>
            <p:cNvPr id="756" name="圆角矩形"/>
            <p:cNvSpPr/>
            <p:nvPr/>
          </p:nvSpPr>
          <p:spPr>
            <a:xfrm>
              <a:off x="2256" y="2317"/>
              <a:ext cx="6348"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57" name="流程图: 离页连接符"/>
            <p:cNvSpPr/>
            <p:nvPr/>
          </p:nvSpPr>
          <p:spPr>
            <a:xfrm>
              <a:off x="2766" y="2317"/>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58" name="矩形"/>
            <p:cNvSpPr/>
            <p:nvPr/>
          </p:nvSpPr>
          <p:spPr>
            <a:xfrm>
              <a:off x="4455" y="2384"/>
              <a:ext cx="366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小型微利企业</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59" name="矩形"/>
          <p:cNvSpPr/>
          <p:nvPr/>
        </p:nvSpPr>
        <p:spPr>
          <a:xfrm>
            <a:off x="1282700" y="2185035"/>
            <a:ext cx="9875520" cy="32918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自2019年1月1日至2021年12月31日，对小型微利企业年应纳税所得额不超过100万元的部分，减按25%计入应纳税所得额，按20%的税率缴纳企业所得税；对年应纳税所得额超过100万元但不超过300万元的部分，减按50%计入应纳税所得额，按20%的税率缴纳企业所得税。</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【提示1】小型微利企业是指从事国家非限制和禁止行业，且同时符合年度应纳税所得额不超过300万元、从业人数不超过300人、资产总额不超过5 000万元三个条件的企业。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【提示2】小型微利企业无论按查账征收方式还是按核定征收方式缴纳企业所得税，均可享受优惠政策。</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59"/>
                                        </p:tgtEl>
                                        <p:attrNameLst>
                                          <p:attrName>style.visibility</p:attrName>
                                        </p:attrNameLst>
                                      </p:cBhvr>
                                      <p:to>
                                        <p:strVal val="visible"/>
                                      </p:to>
                                    </p:set>
                                    <p:anim calcmode="lin" valueType="num">
                                      <p:cBhvr additive="base">
                                        <p:cTn id="13" dur="500"/>
                                        <p:tgtEl>
                                          <p:spTgt spid="759"/>
                                        </p:tgtEl>
                                        <p:attrNameLst>
                                          <p:attrName>ppt_y</p:attrName>
                                        </p:attrNameLst>
                                      </p:cBhvr>
                                      <p:tavLst>
                                        <p:tav tm="0">
                                          <p:val>
                                            <p:strVal val="#ppt_y+#ppt_h*1.125000"/>
                                          </p:val>
                                        </p:tav>
                                        <p:tav tm="100000">
                                          <p:val>
                                            <p:strVal val="#ppt_y"/>
                                          </p:val>
                                        </p:tav>
                                      </p:tavLst>
                                    </p:anim>
                                    <p:animEffect transition="in" filter="wipe(up)">
                                      <p:cBhvr>
                                        <p:cTn id="14" dur="500"/>
                                        <p:tgtEl>
                                          <p:spTgt spid="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 grpId="0"/>
      <p:bldP spid="759" grpId="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63" name="矩形"/>
          <p:cNvSpPr/>
          <p:nvPr/>
        </p:nvSpPr>
        <p:spPr>
          <a:xfrm>
            <a:off x="1416050" y="304800"/>
            <a:ext cx="505269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企业所得税税收优惠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969645" y="1308100"/>
            <a:ext cx="5325110" cy="525780"/>
            <a:chOff x="1527" y="2060"/>
            <a:chExt cx="8386" cy="828"/>
          </a:xfrm>
        </p:grpSpPr>
        <p:sp>
          <p:nvSpPr>
            <p:cNvPr id="764" name="矩形"/>
            <p:cNvSpPr/>
            <p:nvPr/>
          </p:nvSpPr>
          <p:spPr>
            <a:xfrm>
              <a:off x="1731" y="2060"/>
              <a:ext cx="7974"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小型微利企业应纳税额的计算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765" name="剪去对角的矩形"/>
            <p:cNvSpPr/>
            <p:nvPr/>
          </p:nvSpPr>
          <p:spPr>
            <a:xfrm>
              <a:off x="1527" y="2060"/>
              <a:ext cx="8387" cy="828"/>
            </a:xfrm>
            <a:prstGeom prst="snip2DiagRect">
              <a:avLst>
                <a:gd name="adj1" fmla="val 0"/>
                <a:gd name="adj2" fmla="val 12578"/>
              </a:avLst>
            </a:prstGeom>
            <a:noFill/>
            <a:ln w="25400" cap="flat" cmpd="sng">
              <a:solidFill>
                <a:srgbClr val="4BACC6"/>
              </a:solidFill>
              <a:prstDash val="solid"/>
              <a:round/>
            </a:ln>
          </p:spPr>
          <p:txBody>
            <a:bodyPr rtlCol="0" anchor="ctr"/>
            <a:lstStyle/>
            <a:p>
              <a:pPr algn="ctr"/>
            </a:p>
          </p:txBody>
        </p:sp>
      </p:grpSp>
      <p:sp>
        <p:nvSpPr>
          <p:cNvPr id="766" name="矩形"/>
          <p:cNvSpPr/>
          <p:nvPr/>
        </p:nvSpPr>
        <p:spPr>
          <a:xfrm>
            <a:off x="737870" y="1920240"/>
            <a:ext cx="10770870"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单选】甲公司2019年度为符合条件的小型微利企业，当年企业所得税应纳税所得额160万元。已知小型微利企业减按20%的税率征收企业所得税。计算甲公司2019年度应缴纳企业所得税税额的下列算式中，正确的是（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A．160×20%=32万元			B．160×25%×20%=8万元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C．160×50%×20%=16万元		D．100×25%×20%+（160−100）×50%×20%=11万元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67" name="矩形"/>
          <p:cNvSpPr/>
          <p:nvPr/>
        </p:nvSpPr>
        <p:spPr>
          <a:xfrm>
            <a:off x="737870" y="4097654"/>
            <a:ext cx="10770870" cy="20916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自2019年1月1日至2021年12月31日，对小型微利企业年应纳税所得额不超过100万元的部分，减按25%计入应纳税所得额，按20%的税率缴纳企业所得税；对年应纳税所得额超过100万元但不超过300万元的部分，减按50%计入应纳税所得额，按20%的税率缴纳企业所得税。甲公司应缴纳企业所得税=100×25%×20%+（160−100）×50%×20%=11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66"/>
                                        </p:tgtEl>
                                        <p:attrNameLst>
                                          <p:attrName>style.visibility</p:attrName>
                                        </p:attrNameLst>
                                      </p:cBhvr>
                                      <p:to>
                                        <p:strVal val="visible"/>
                                      </p:to>
                                    </p:set>
                                    <p:anim calcmode="lin" valueType="num">
                                      <p:cBhvr additive="base">
                                        <p:cTn id="13" dur="500"/>
                                        <p:tgtEl>
                                          <p:spTgt spid="766"/>
                                        </p:tgtEl>
                                        <p:attrNameLst>
                                          <p:attrName>ppt_y</p:attrName>
                                        </p:attrNameLst>
                                      </p:cBhvr>
                                      <p:tavLst>
                                        <p:tav tm="0">
                                          <p:val>
                                            <p:strVal val="#ppt_y+#ppt_h*1.125000"/>
                                          </p:val>
                                        </p:tav>
                                        <p:tav tm="100000">
                                          <p:val>
                                            <p:strVal val="#ppt_y"/>
                                          </p:val>
                                        </p:tav>
                                      </p:tavLst>
                                    </p:anim>
                                    <p:animEffect transition="in" filter="wipe(up)">
                                      <p:cBhvr>
                                        <p:cTn id="14" dur="500"/>
                                        <p:tgtEl>
                                          <p:spTgt spid="76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67"/>
                                        </p:tgtEl>
                                        <p:attrNameLst>
                                          <p:attrName>style.visibility</p:attrName>
                                        </p:attrNameLst>
                                      </p:cBhvr>
                                      <p:to>
                                        <p:strVal val="visible"/>
                                      </p:to>
                                    </p:set>
                                    <p:anim calcmode="lin" valueType="num">
                                      <p:cBhvr additive="base">
                                        <p:cTn id="19" dur="500"/>
                                        <p:tgtEl>
                                          <p:spTgt spid="767"/>
                                        </p:tgtEl>
                                        <p:attrNameLst>
                                          <p:attrName>ppt_y</p:attrName>
                                        </p:attrNameLst>
                                      </p:cBhvr>
                                      <p:tavLst>
                                        <p:tav tm="0">
                                          <p:val>
                                            <p:strVal val="#ppt_y+#ppt_h*1.125000"/>
                                          </p:val>
                                        </p:tav>
                                        <p:tav tm="100000">
                                          <p:val>
                                            <p:strVal val="#ppt_y"/>
                                          </p:val>
                                        </p:tav>
                                      </p:tavLst>
                                    </p:anim>
                                    <p:animEffect transition="in" filter="wipe(up)">
                                      <p:cBhvr>
                                        <p:cTn id="20" dur="500"/>
                                        <p:tgtEl>
                                          <p:spTgt spid="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p:bldP spid="766" grpId="1"/>
      <p:bldP spid="767" grpId="0"/>
      <p:bldP spid="767" grpId="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71" name="矩形"/>
          <p:cNvSpPr/>
          <p:nvPr/>
        </p:nvSpPr>
        <p:spPr>
          <a:xfrm>
            <a:off x="1416050" y="304800"/>
            <a:ext cx="505269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企业所得税税收优惠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103630" y="1586865"/>
            <a:ext cx="3351530" cy="601980"/>
            <a:chOff x="1738" y="2499"/>
            <a:chExt cx="5278" cy="948"/>
          </a:xfrm>
        </p:grpSpPr>
        <p:sp>
          <p:nvSpPr>
            <p:cNvPr id="772" name="圆角矩形"/>
            <p:cNvSpPr/>
            <p:nvPr/>
          </p:nvSpPr>
          <p:spPr>
            <a:xfrm>
              <a:off x="1738" y="2499"/>
              <a:ext cx="5279"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73" name="流程图: 离页连接符"/>
            <p:cNvSpPr/>
            <p:nvPr/>
          </p:nvSpPr>
          <p:spPr>
            <a:xfrm>
              <a:off x="2248" y="2499"/>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74" name="矩形"/>
            <p:cNvSpPr/>
            <p:nvPr/>
          </p:nvSpPr>
          <p:spPr>
            <a:xfrm>
              <a:off x="3937" y="2566"/>
              <a:ext cx="254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加计扣除</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75" name="矩形"/>
          <p:cNvSpPr/>
          <p:nvPr/>
        </p:nvSpPr>
        <p:spPr>
          <a:xfrm>
            <a:off x="4578985" y="1366519"/>
            <a:ext cx="667639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企业发生的研究开发费用和安置残疾人员及国家鼓励安置的其他就业人员所支付的工资，可以在计算应纳税所得额时加计扣除。</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776" name="表格"/>
          <p:cNvGraphicFramePr>
            <a:graphicFrameLocks noGrp="1"/>
          </p:cNvGraphicFramePr>
          <p:nvPr>
            <p:custDataLst>
              <p:tags r:id="rId2"/>
            </p:custDataLst>
          </p:nvPr>
        </p:nvGraphicFramePr>
        <p:xfrm>
          <a:off x="791210" y="2555240"/>
          <a:ext cx="10657814" cy="3409315"/>
        </p:xfrm>
        <a:graphic>
          <a:graphicData uri="http://schemas.openxmlformats.org/drawingml/2006/table">
            <a:tbl>
              <a:tblPr bandRow="1">
                <a:noFill/>
              </a:tblPr>
              <a:tblGrid>
                <a:gridCol w="2118334"/>
                <a:gridCol w="8539480"/>
              </a:tblGrid>
              <a:tr h="409575">
                <a:tc>
                  <a:txBody>
                    <a:bodyPr/>
                    <a:lstStyle/>
                    <a:p>
                      <a:pPr marL="0" indent="0" algn="ctr">
                        <a:lnSpc>
                          <a:spcPct val="150000"/>
                        </a:lnSpc>
                        <a:spcBef>
                          <a:spcPts val="0"/>
                        </a:spcBef>
                        <a:spcAft>
                          <a:spcPts val="0"/>
                        </a:spcAft>
                        <a:buNone/>
                      </a:pPr>
                      <a:r>
                        <a:rPr lang="zh-CN" altLang="en-US" sz="1600" b="0" i="0" u="none" strike="noStrike" kern="0" cap="none" spc="0" baseline="0">
                          <a:solidFill>
                            <a:srgbClr val="2F2F2F"/>
                          </a:solidFill>
                          <a:latin typeface="微软雅黑" panose="020B0503020204020204" charset="-122"/>
                          <a:ea typeface="微软雅黑" panose="020B0503020204020204" charset="-122"/>
                          <a:cs typeface="方正细黑一_GBK" charset="0"/>
                        </a:rPr>
                        <a:t>加计扣除项目</a:t>
                      </a:r>
                      <a:endParaRPr lang="zh-CN" altLang="en-US" sz="1600" b="0" i="0" u="none" strike="noStrike" kern="0" cap="none" spc="0" baseline="0">
                        <a:solidFill>
                          <a:srgbClr val="2F2F2F"/>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rgbClr val="2F2F2F"/>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rgbClr val="2F2F2F"/>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268220">
                <a:tc>
                  <a:txBody>
                    <a:bodyPr/>
                    <a:lstStyle/>
                    <a:p>
                      <a:pPr marL="0" indent="0" algn="ctr">
                        <a:lnSpc>
                          <a:spcPct val="150000"/>
                        </a:lnSpc>
                        <a:spcBef>
                          <a:spcPts val="0"/>
                        </a:spcBef>
                        <a:spcAft>
                          <a:spcPts val="0"/>
                        </a:spcAft>
                        <a:buNone/>
                      </a:pPr>
                      <a:r>
                        <a:rPr lang="zh-CN" altLang="en-US" sz="1600" b="0" i="0" u="none" strike="noStrike" kern="0" cap="none" spc="0" baseline="0">
                          <a:solidFill>
                            <a:srgbClr val="2F2F2F"/>
                          </a:solidFill>
                          <a:latin typeface="微软雅黑" panose="020B0503020204020204" charset="-122"/>
                          <a:ea typeface="微软雅黑" panose="020B0503020204020204" charset="-122"/>
                          <a:cs typeface="宋体" panose="02010600030101010101" pitchFamily="2" charset="-122"/>
                        </a:rPr>
                        <a:t>研究开发费用</a:t>
                      </a:r>
                      <a:endParaRPr lang="zh-CN" altLang="en-US" sz="1600" b="0" i="0" u="none" strike="noStrike" kern="0" cap="none" spc="0" baseline="0">
                        <a:solidFill>
                          <a:srgbClr val="2F2F2F"/>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rgbClr val="2F2F2F"/>
                          </a:solidFill>
                          <a:latin typeface="微软雅黑" panose="020B0503020204020204" charset="-122"/>
                          <a:ea typeface="微软雅黑" panose="020B0503020204020204" charset="-122"/>
                          <a:cs typeface="微软雅黑" panose="020B0503020204020204" charset="-122"/>
                        </a:rPr>
                        <a:t>（1）企业为开发新技术、新产品、新工艺发生的研究开发费用，未形成无形资产计入当期损益的，在按照规定据实扣除的基础上，在2018年1月1日至2020年12月31日期间，再按照实际发生额的75%在税前加计扣除；形成无形资产的，在上述期间按照无形资产成本的175%在税前摊销（多扣75%）</a:t>
                      </a:r>
                      <a:endParaRPr lang="en-US" altLang="zh-CN" sz="1600" b="0" i="0" u="none" strike="noStrike" kern="0" cap="none" spc="0" baseline="0">
                        <a:solidFill>
                          <a:srgbClr val="2F2F2F"/>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600" b="0" i="0" u="none" strike="noStrike" kern="0" cap="none" spc="0" baseline="0">
                          <a:solidFill>
                            <a:srgbClr val="2F2F2F"/>
                          </a:solidFill>
                          <a:latin typeface="微软雅黑" panose="020B0503020204020204" charset="-122"/>
                          <a:ea typeface="微软雅黑" panose="020B0503020204020204" charset="-122"/>
                          <a:cs typeface="微软雅黑" panose="020B0503020204020204" charset="-122"/>
                        </a:rPr>
                        <a:t>（2）不适用税前加计扣除的行业：① 烟草制造业；② 住宿和餐饮业；③ 批发和零售业；④ 房地产业；⑤ 租赁和商务服务业；⑥ 娱乐业；⑦ 财政部和国家税务总局规定的其他行业</a:t>
                      </a:r>
                      <a:endParaRPr lang="zh-CN" altLang="en-US" sz="1600" b="0" i="0" u="none" strike="noStrike" kern="0" cap="none" spc="0" baseline="0">
                        <a:solidFill>
                          <a:srgbClr val="2F2F2F"/>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20700">
                <a:tc>
                  <a:txBody>
                    <a:bodyPr/>
                    <a:lstStyle/>
                    <a:p>
                      <a:pPr marL="0" indent="0" algn="ctr">
                        <a:lnSpc>
                          <a:spcPct val="150000"/>
                        </a:lnSpc>
                        <a:spcBef>
                          <a:spcPts val="0"/>
                        </a:spcBef>
                        <a:spcAft>
                          <a:spcPts val="0"/>
                        </a:spcAft>
                        <a:buNone/>
                      </a:pPr>
                      <a:r>
                        <a:rPr lang="zh-CN" altLang="en-US" sz="1600" b="0" i="0" u="none" strike="noStrike" kern="0" cap="none" spc="0" baseline="0">
                          <a:solidFill>
                            <a:srgbClr val="2F2F2F"/>
                          </a:solidFill>
                          <a:latin typeface="微软雅黑" panose="020B0503020204020204" charset="-122"/>
                          <a:ea typeface="微软雅黑" panose="020B0503020204020204" charset="-122"/>
                          <a:cs typeface="宋体" panose="02010600030101010101" pitchFamily="2" charset="-122"/>
                        </a:rPr>
                        <a:t>残疾人工资</a:t>
                      </a:r>
                      <a:endParaRPr lang="zh-CN" altLang="en-US" sz="1600" b="0" i="0" u="none" strike="noStrike" kern="0" cap="none" spc="0" baseline="0">
                        <a:solidFill>
                          <a:srgbClr val="2F2F2F"/>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rgbClr val="2F2F2F"/>
                          </a:solidFill>
                          <a:latin typeface="微软雅黑" panose="020B0503020204020204" charset="-122"/>
                          <a:ea typeface="微软雅黑" panose="020B0503020204020204" charset="-122"/>
                          <a:cs typeface="微软雅黑" panose="020B0503020204020204" charset="-122"/>
                        </a:rPr>
                        <a:t>企业安置残疾人员的，在按照支付给残疾职工工资据实扣除的基础上，按照支付给残疾职工工资的100%加计扣除（工资100元，可在税前扣200元）</a:t>
                      </a:r>
                      <a:endParaRPr lang="zh-CN" altLang="en-US" sz="1600" b="0" i="0" u="none" strike="noStrike" kern="0" cap="none" spc="0" baseline="0">
                        <a:solidFill>
                          <a:srgbClr val="2F2F2F"/>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75"/>
                                        </p:tgtEl>
                                        <p:attrNameLst>
                                          <p:attrName>style.visibility</p:attrName>
                                        </p:attrNameLst>
                                      </p:cBhvr>
                                      <p:to>
                                        <p:strVal val="visible"/>
                                      </p:to>
                                    </p:set>
                                    <p:anim calcmode="lin" valueType="num">
                                      <p:cBhvr additive="base">
                                        <p:cTn id="13" dur="500"/>
                                        <p:tgtEl>
                                          <p:spTgt spid="775"/>
                                        </p:tgtEl>
                                        <p:attrNameLst>
                                          <p:attrName>ppt_y</p:attrName>
                                        </p:attrNameLst>
                                      </p:cBhvr>
                                      <p:tavLst>
                                        <p:tav tm="0">
                                          <p:val>
                                            <p:strVal val="#ppt_y+#ppt_h*1.125000"/>
                                          </p:val>
                                        </p:tav>
                                        <p:tav tm="100000">
                                          <p:val>
                                            <p:strVal val="#ppt_y"/>
                                          </p:val>
                                        </p:tav>
                                      </p:tavLst>
                                    </p:anim>
                                    <p:animEffect transition="in" filter="wipe(up)">
                                      <p:cBhvr>
                                        <p:cTn id="14" dur="500"/>
                                        <p:tgtEl>
                                          <p:spTgt spid="77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76"/>
                                        </p:tgtEl>
                                        <p:attrNameLst>
                                          <p:attrName>style.visibility</p:attrName>
                                        </p:attrNameLst>
                                      </p:cBhvr>
                                      <p:to>
                                        <p:strVal val="visible"/>
                                      </p:to>
                                    </p:set>
                                    <p:animEffect transition="in" filter="wipe(down)">
                                      <p:cBhvr>
                                        <p:cTn id="19" dur="5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 grpId="0"/>
      <p:bldP spid="775" grpId="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80" name="矩形"/>
          <p:cNvSpPr/>
          <p:nvPr/>
        </p:nvSpPr>
        <p:spPr>
          <a:xfrm>
            <a:off x="1416050" y="304800"/>
            <a:ext cx="505269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企业所得税税收优惠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286510" y="1340485"/>
            <a:ext cx="9677400" cy="525780"/>
            <a:chOff x="2026" y="2111"/>
            <a:chExt cx="15240" cy="828"/>
          </a:xfrm>
        </p:grpSpPr>
        <p:sp>
          <p:nvSpPr>
            <p:cNvPr id="781" name="矩形"/>
            <p:cNvSpPr/>
            <p:nvPr/>
          </p:nvSpPr>
          <p:spPr>
            <a:xfrm>
              <a:off x="2230" y="2111"/>
              <a:ext cx="14827"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加计扣除包括的项目、不适用加计扣除的行业、扣除规定的具体运用</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782" name="剪去对角的矩形"/>
            <p:cNvSpPr/>
            <p:nvPr/>
          </p:nvSpPr>
          <p:spPr>
            <a:xfrm>
              <a:off x="2026" y="2111"/>
              <a:ext cx="15240" cy="828"/>
            </a:xfrm>
            <a:prstGeom prst="snip2DiagRect">
              <a:avLst>
                <a:gd name="adj1" fmla="val 0"/>
                <a:gd name="adj2" fmla="val 12837"/>
              </a:avLst>
            </a:prstGeom>
            <a:noFill/>
            <a:ln w="25400" cap="flat" cmpd="sng">
              <a:solidFill>
                <a:srgbClr val="4BACC6"/>
              </a:solidFill>
              <a:prstDash val="solid"/>
              <a:round/>
            </a:ln>
          </p:spPr>
          <p:txBody>
            <a:bodyPr rtlCol="0" anchor="ctr"/>
            <a:lstStyle/>
            <a:p>
              <a:pPr algn="ctr"/>
            </a:p>
          </p:txBody>
        </p:sp>
      </p:grpSp>
      <p:sp>
        <p:nvSpPr>
          <p:cNvPr id="783" name="矩形"/>
          <p:cNvSpPr/>
          <p:nvPr/>
        </p:nvSpPr>
        <p:spPr>
          <a:xfrm>
            <a:off x="1288415" y="1982469"/>
            <a:ext cx="9693275"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多选】根据企业所得税法律制度的规定，下列支出中，可以在计算企业所得税应纳税所得额时加计扣除的有（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A．研究开发费用		B．购置环保用设备所支付的价款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C．广告费和业务宣传费	　　　　D．安置残疾人员所支付的工资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84" name="矩形"/>
          <p:cNvSpPr/>
          <p:nvPr/>
        </p:nvSpPr>
        <p:spPr>
          <a:xfrm>
            <a:off x="1309370" y="3744595"/>
            <a:ext cx="9672321" cy="209168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选项B，企业购置并实际使用规定的环境保护、节能节水、安全生产等专用设备的，该专用设备的投资额的10%可以从企业当年的应纳税额中抵免（参考后面“应纳税额”抵扣的内容）。选项C，不超过当年销售（营业）收入15%的部分，准予扣除；超过部分，准予在以后纳税年度结转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83"/>
                                        </p:tgtEl>
                                        <p:attrNameLst>
                                          <p:attrName>style.visibility</p:attrName>
                                        </p:attrNameLst>
                                      </p:cBhvr>
                                      <p:to>
                                        <p:strVal val="visible"/>
                                      </p:to>
                                    </p:set>
                                    <p:anim calcmode="lin" valueType="num">
                                      <p:cBhvr additive="base">
                                        <p:cTn id="13" dur="500"/>
                                        <p:tgtEl>
                                          <p:spTgt spid="783"/>
                                        </p:tgtEl>
                                        <p:attrNameLst>
                                          <p:attrName>ppt_y</p:attrName>
                                        </p:attrNameLst>
                                      </p:cBhvr>
                                      <p:tavLst>
                                        <p:tav tm="0">
                                          <p:val>
                                            <p:strVal val="#ppt_y+#ppt_h*1.125000"/>
                                          </p:val>
                                        </p:tav>
                                        <p:tav tm="100000">
                                          <p:val>
                                            <p:strVal val="#ppt_y"/>
                                          </p:val>
                                        </p:tav>
                                      </p:tavLst>
                                    </p:anim>
                                    <p:animEffect transition="in" filter="wipe(up)">
                                      <p:cBhvr>
                                        <p:cTn id="14" dur="500"/>
                                        <p:tgtEl>
                                          <p:spTgt spid="78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84"/>
                                        </p:tgtEl>
                                        <p:attrNameLst>
                                          <p:attrName>style.visibility</p:attrName>
                                        </p:attrNameLst>
                                      </p:cBhvr>
                                      <p:to>
                                        <p:strVal val="visible"/>
                                      </p:to>
                                    </p:set>
                                    <p:anim calcmode="lin" valueType="num">
                                      <p:cBhvr additive="base">
                                        <p:cTn id="19" dur="500"/>
                                        <p:tgtEl>
                                          <p:spTgt spid="784"/>
                                        </p:tgtEl>
                                        <p:attrNameLst>
                                          <p:attrName>ppt_y</p:attrName>
                                        </p:attrNameLst>
                                      </p:cBhvr>
                                      <p:tavLst>
                                        <p:tav tm="0">
                                          <p:val>
                                            <p:strVal val="#ppt_y+#ppt_h*1.125000"/>
                                          </p:val>
                                        </p:tav>
                                        <p:tav tm="100000">
                                          <p:val>
                                            <p:strVal val="#ppt_y"/>
                                          </p:val>
                                        </p:tav>
                                      </p:tavLst>
                                    </p:anim>
                                    <p:animEffect transition="in" filter="wipe(up)">
                                      <p:cBhvr>
                                        <p:cTn id="20" dur="500"/>
                                        <p:tgtEl>
                                          <p:spTgt spid="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 grpId="0"/>
      <p:bldP spid="783" grpId="1"/>
      <p:bldP spid="784" grpId="0"/>
      <p:bldP spid="784" grpId="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88" name="矩形"/>
          <p:cNvSpPr/>
          <p:nvPr/>
        </p:nvSpPr>
        <p:spPr>
          <a:xfrm>
            <a:off x="1416050" y="304800"/>
            <a:ext cx="505269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企业所得税税收优惠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89" name="矩形"/>
          <p:cNvSpPr/>
          <p:nvPr/>
        </p:nvSpPr>
        <p:spPr>
          <a:xfrm>
            <a:off x="1558290" y="1259840"/>
            <a:ext cx="9104630" cy="175323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多选】根据企业所得税法律制度的规定，下列行业中，不适用研究开发费用税前加计扣除政策的有（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A．住宿和餐饮业		B．批发和零售业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C．租赁和商务服务业		D．烟草制造业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90" name="矩形"/>
          <p:cNvSpPr/>
          <p:nvPr/>
        </p:nvSpPr>
        <p:spPr>
          <a:xfrm>
            <a:off x="1558290" y="3064510"/>
            <a:ext cx="1880233"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91" name="矩形"/>
          <p:cNvSpPr/>
          <p:nvPr/>
        </p:nvSpPr>
        <p:spPr>
          <a:xfrm>
            <a:off x="1559560" y="3544570"/>
            <a:ext cx="9103359" cy="216852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单选】甲机械厂2019年度利润总额500万元，实际发生未形成无形资产计入当期损益的研究开发费用100万元，无其他纳税调整项目。计算甲机械厂2019年度企业所得税应纳税所得额的下列算式中，正确的是（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A．500−100×75%=425万元　　　　　　　　　B．500−100=400万元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C．500−100×50%=450万元　　　　　　　　　D．500+100=600万元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92" name="矩形"/>
          <p:cNvSpPr/>
          <p:nvPr/>
        </p:nvSpPr>
        <p:spPr>
          <a:xfrm>
            <a:off x="1558290" y="5727065"/>
            <a:ext cx="134620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89"/>
                                        </p:tgtEl>
                                        <p:attrNameLst>
                                          <p:attrName>style.visibility</p:attrName>
                                        </p:attrNameLst>
                                      </p:cBhvr>
                                      <p:to>
                                        <p:strVal val="visible"/>
                                      </p:to>
                                    </p:set>
                                    <p:anim calcmode="lin" valueType="num">
                                      <p:cBhvr additive="base">
                                        <p:cTn id="7" dur="500"/>
                                        <p:tgtEl>
                                          <p:spTgt spid="789"/>
                                        </p:tgtEl>
                                        <p:attrNameLst>
                                          <p:attrName>ppt_y</p:attrName>
                                        </p:attrNameLst>
                                      </p:cBhvr>
                                      <p:tavLst>
                                        <p:tav tm="0">
                                          <p:val>
                                            <p:strVal val="#ppt_y+#ppt_h*1.125000"/>
                                          </p:val>
                                        </p:tav>
                                        <p:tav tm="100000">
                                          <p:val>
                                            <p:strVal val="#ppt_y"/>
                                          </p:val>
                                        </p:tav>
                                      </p:tavLst>
                                    </p:anim>
                                    <p:animEffect transition="in" filter="wipe(up)">
                                      <p:cBhvr>
                                        <p:cTn id="8" dur="500"/>
                                        <p:tgtEl>
                                          <p:spTgt spid="78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90"/>
                                        </p:tgtEl>
                                        <p:attrNameLst>
                                          <p:attrName>style.visibility</p:attrName>
                                        </p:attrNameLst>
                                      </p:cBhvr>
                                      <p:to>
                                        <p:strVal val="visible"/>
                                      </p:to>
                                    </p:set>
                                    <p:anim calcmode="lin" valueType="num">
                                      <p:cBhvr additive="base">
                                        <p:cTn id="13" dur="500"/>
                                        <p:tgtEl>
                                          <p:spTgt spid="790"/>
                                        </p:tgtEl>
                                        <p:attrNameLst>
                                          <p:attrName>ppt_y</p:attrName>
                                        </p:attrNameLst>
                                      </p:cBhvr>
                                      <p:tavLst>
                                        <p:tav tm="0">
                                          <p:val>
                                            <p:strVal val="#ppt_y+#ppt_h*1.125000"/>
                                          </p:val>
                                        </p:tav>
                                        <p:tav tm="100000">
                                          <p:val>
                                            <p:strVal val="#ppt_y"/>
                                          </p:val>
                                        </p:tav>
                                      </p:tavLst>
                                    </p:anim>
                                    <p:animEffect transition="in" filter="wipe(up)">
                                      <p:cBhvr>
                                        <p:cTn id="14" dur="500"/>
                                        <p:tgtEl>
                                          <p:spTgt spid="79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91"/>
                                        </p:tgtEl>
                                        <p:attrNameLst>
                                          <p:attrName>style.visibility</p:attrName>
                                        </p:attrNameLst>
                                      </p:cBhvr>
                                      <p:to>
                                        <p:strVal val="visible"/>
                                      </p:to>
                                    </p:set>
                                    <p:anim calcmode="lin" valueType="num">
                                      <p:cBhvr additive="base">
                                        <p:cTn id="19" dur="500"/>
                                        <p:tgtEl>
                                          <p:spTgt spid="791"/>
                                        </p:tgtEl>
                                        <p:attrNameLst>
                                          <p:attrName>ppt_y</p:attrName>
                                        </p:attrNameLst>
                                      </p:cBhvr>
                                      <p:tavLst>
                                        <p:tav tm="0">
                                          <p:val>
                                            <p:strVal val="#ppt_y+#ppt_h*1.125000"/>
                                          </p:val>
                                        </p:tav>
                                        <p:tav tm="100000">
                                          <p:val>
                                            <p:strVal val="#ppt_y"/>
                                          </p:val>
                                        </p:tav>
                                      </p:tavLst>
                                    </p:anim>
                                    <p:animEffect transition="in" filter="wipe(up)">
                                      <p:cBhvr>
                                        <p:cTn id="20" dur="500"/>
                                        <p:tgtEl>
                                          <p:spTgt spid="79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92"/>
                                        </p:tgtEl>
                                        <p:attrNameLst>
                                          <p:attrName>style.visibility</p:attrName>
                                        </p:attrNameLst>
                                      </p:cBhvr>
                                      <p:to>
                                        <p:strVal val="visible"/>
                                      </p:to>
                                    </p:set>
                                    <p:anim calcmode="lin" valueType="num">
                                      <p:cBhvr additive="base">
                                        <p:cTn id="25" dur="500"/>
                                        <p:tgtEl>
                                          <p:spTgt spid="792"/>
                                        </p:tgtEl>
                                        <p:attrNameLst>
                                          <p:attrName>ppt_y</p:attrName>
                                        </p:attrNameLst>
                                      </p:cBhvr>
                                      <p:tavLst>
                                        <p:tav tm="0">
                                          <p:val>
                                            <p:strVal val="#ppt_y+#ppt_h*1.125000"/>
                                          </p:val>
                                        </p:tav>
                                        <p:tav tm="100000">
                                          <p:val>
                                            <p:strVal val="#ppt_y"/>
                                          </p:val>
                                        </p:tav>
                                      </p:tavLst>
                                    </p:anim>
                                    <p:animEffect transition="in" filter="wipe(up)">
                                      <p:cBhvr>
                                        <p:cTn id="26" dur="500"/>
                                        <p:tgtEl>
                                          <p:spTgt spid="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 grpId="0"/>
      <p:bldP spid="789" grpId="1"/>
      <p:bldP spid="790" grpId="0"/>
      <p:bldP spid="790" grpId="1"/>
      <p:bldP spid="791" grpId="0"/>
      <p:bldP spid="791" grpId="1"/>
      <p:bldP spid="792" grpId="0"/>
      <p:bldP spid="792" grpId="1"/>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96" name="矩形"/>
          <p:cNvSpPr/>
          <p:nvPr/>
        </p:nvSpPr>
        <p:spPr>
          <a:xfrm>
            <a:off x="1416050" y="304800"/>
            <a:ext cx="505269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企业所得税税收优惠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521460" y="1595755"/>
            <a:ext cx="4709160" cy="601980"/>
            <a:chOff x="2396" y="2513"/>
            <a:chExt cx="7416" cy="948"/>
          </a:xfrm>
        </p:grpSpPr>
        <p:sp>
          <p:nvSpPr>
            <p:cNvPr id="797" name="圆角矩形"/>
            <p:cNvSpPr/>
            <p:nvPr/>
          </p:nvSpPr>
          <p:spPr>
            <a:xfrm>
              <a:off x="2396" y="2513"/>
              <a:ext cx="7416"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98" name="流程图: 离页连接符"/>
            <p:cNvSpPr/>
            <p:nvPr/>
          </p:nvSpPr>
          <p:spPr>
            <a:xfrm>
              <a:off x="2906" y="2513"/>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99" name="矩形"/>
            <p:cNvSpPr/>
            <p:nvPr/>
          </p:nvSpPr>
          <p:spPr>
            <a:xfrm>
              <a:off x="4595" y="2580"/>
              <a:ext cx="478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应纳税所得额抵扣</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00" name="矩形"/>
          <p:cNvSpPr/>
          <p:nvPr/>
        </p:nvSpPr>
        <p:spPr>
          <a:xfrm>
            <a:off x="1390015" y="2360930"/>
            <a:ext cx="8992870"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创业投资企业采取股权投资方式投资未上市的中小高新技术企业或种子期、初创期科技型企业2年以上（满24个月）的，按照其投资额的70%在股权持有满2年的当年抵扣该创业投资企业的应纳税所得额；当年不足抵扣的，可以在以后纳税年度结转抵扣。</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00"/>
                                        </p:tgtEl>
                                        <p:attrNameLst>
                                          <p:attrName>style.visibility</p:attrName>
                                        </p:attrNameLst>
                                      </p:cBhvr>
                                      <p:to>
                                        <p:strVal val="visible"/>
                                      </p:to>
                                    </p:set>
                                    <p:anim calcmode="lin" valueType="num">
                                      <p:cBhvr additive="base">
                                        <p:cTn id="13" dur="500"/>
                                        <p:tgtEl>
                                          <p:spTgt spid="800"/>
                                        </p:tgtEl>
                                        <p:attrNameLst>
                                          <p:attrName>ppt_y</p:attrName>
                                        </p:attrNameLst>
                                      </p:cBhvr>
                                      <p:tavLst>
                                        <p:tav tm="0">
                                          <p:val>
                                            <p:strVal val="#ppt_y+#ppt_h*1.125000"/>
                                          </p:val>
                                        </p:tav>
                                        <p:tav tm="100000">
                                          <p:val>
                                            <p:strVal val="#ppt_y"/>
                                          </p:val>
                                        </p:tav>
                                      </p:tavLst>
                                    </p:anim>
                                    <p:animEffect transition="in" filter="wipe(up)">
                                      <p:cBhvr>
                                        <p:cTn id="14" dur="500"/>
                                        <p:tgtEl>
                                          <p:spTgt spid="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 grpId="0"/>
      <p:bldP spid="800"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3" name="矩形"/>
          <p:cNvSpPr/>
          <p:nvPr/>
        </p:nvSpPr>
        <p:spPr>
          <a:xfrm>
            <a:off x="1425064" y="305039"/>
            <a:ext cx="501821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考点２：企业所得税征税对象</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701800" y="1355725"/>
            <a:ext cx="6253480" cy="542290"/>
            <a:chOff x="2680" y="2135"/>
            <a:chExt cx="9848" cy="854"/>
          </a:xfrm>
        </p:grpSpPr>
        <p:sp>
          <p:nvSpPr>
            <p:cNvPr id="124" name="矩形"/>
            <p:cNvSpPr/>
            <p:nvPr/>
          </p:nvSpPr>
          <p:spPr>
            <a:xfrm>
              <a:off x="2792" y="2185"/>
              <a:ext cx="9582" cy="7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对居民企业与非居民企业哪些所得纳税</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125" name="剪去对角的矩形"/>
            <p:cNvSpPr/>
            <p:nvPr/>
          </p:nvSpPr>
          <p:spPr>
            <a:xfrm>
              <a:off x="2680" y="2135"/>
              <a:ext cx="9849" cy="855"/>
            </a:xfrm>
            <a:prstGeom prst="snip2DiagRect">
              <a:avLst>
                <a:gd name="adj1" fmla="val 0"/>
                <a:gd name="adj2" fmla="val 16305"/>
              </a:avLst>
            </a:prstGeom>
            <a:noFill/>
            <a:ln w="25400" cap="flat" cmpd="sng">
              <a:solidFill>
                <a:srgbClr val="4BACC6"/>
              </a:solidFill>
              <a:prstDash val="solid"/>
              <a:round/>
            </a:ln>
          </p:spPr>
          <p:txBody>
            <a:bodyPr rtlCol="0" anchor="ctr"/>
            <a:lstStyle/>
            <a:p>
              <a:pPr algn="ctr"/>
            </a:p>
          </p:txBody>
        </p:sp>
      </p:grpSp>
      <p:sp>
        <p:nvSpPr>
          <p:cNvPr id="126" name="矩形"/>
          <p:cNvSpPr/>
          <p:nvPr>
            <p:custDataLst>
              <p:tags r:id="rId2"/>
            </p:custDataLst>
          </p:nvPr>
        </p:nvSpPr>
        <p:spPr>
          <a:xfrm>
            <a:off x="1480273" y="2043107"/>
            <a:ext cx="9095116" cy="50673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判断】居民企业无需就其来源于中国境外的所得缴纳企业所得税。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7" name="矩形"/>
          <p:cNvSpPr/>
          <p:nvPr>
            <p:custDataLst>
              <p:tags r:id="rId3"/>
            </p:custDataLst>
          </p:nvPr>
        </p:nvSpPr>
        <p:spPr>
          <a:xfrm>
            <a:off x="1480273" y="2451087"/>
            <a:ext cx="1307145" cy="491491"/>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8" name="矩形"/>
          <p:cNvSpPr/>
          <p:nvPr>
            <p:custDataLst>
              <p:tags r:id="rId4"/>
            </p:custDataLst>
          </p:nvPr>
        </p:nvSpPr>
        <p:spPr>
          <a:xfrm>
            <a:off x="1477198" y="3065354"/>
            <a:ext cx="9095117"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判断】在中国境内设立机构、场所的非居民企业取得的发生在中国境外但与其所设机构、场所有实际联系的所得无需缴纳企业所得税。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29" name="矩形"/>
          <p:cNvSpPr/>
          <p:nvPr>
            <p:custDataLst>
              <p:tags r:id="rId5"/>
            </p:custDataLst>
          </p:nvPr>
        </p:nvSpPr>
        <p:spPr>
          <a:xfrm>
            <a:off x="1477198" y="3841441"/>
            <a:ext cx="1307144" cy="491491"/>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0" name="矩形"/>
          <p:cNvSpPr/>
          <p:nvPr>
            <p:custDataLst>
              <p:tags r:id="rId6"/>
            </p:custDataLst>
          </p:nvPr>
        </p:nvSpPr>
        <p:spPr>
          <a:xfrm>
            <a:off x="1474123" y="4529107"/>
            <a:ext cx="9095116" cy="92202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【例题3</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判断】居民企业就其来源于中国境内、境外的全部所得缴纳企业所得税，非居民企业仅就来源于中国境内的所得缴纳企业所得税。	（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31" name="矩形"/>
          <p:cNvSpPr/>
          <p:nvPr>
            <p:custDataLst>
              <p:tags r:id="rId7"/>
            </p:custDataLst>
          </p:nvPr>
        </p:nvSpPr>
        <p:spPr>
          <a:xfrm>
            <a:off x="1474123" y="5352819"/>
            <a:ext cx="1307145" cy="491491"/>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6"/>
                                        </p:tgtEl>
                                        <p:attrNameLst>
                                          <p:attrName>style.visibility</p:attrName>
                                        </p:attrNameLst>
                                      </p:cBhvr>
                                      <p:to>
                                        <p:strVal val="visible"/>
                                      </p:to>
                                    </p:set>
                                    <p:anim calcmode="lin" valueType="num">
                                      <p:cBhvr additive="base">
                                        <p:cTn id="13" dur="500"/>
                                        <p:tgtEl>
                                          <p:spTgt spid="126"/>
                                        </p:tgtEl>
                                        <p:attrNameLst>
                                          <p:attrName>ppt_y</p:attrName>
                                        </p:attrNameLst>
                                      </p:cBhvr>
                                      <p:tavLst>
                                        <p:tav tm="0">
                                          <p:val>
                                            <p:strVal val="#ppt_y+#ppt_h*1.125000"/>
                                          </p:val>
                                        </p:tav>
                                        <p:tav tm="100000">
                                          <p:val>
                                            <p:strVal val="#ppt_y"/>
                                          </p:val>
                                        </p:tav>
                                      </p:tavLst>
                                    </p:anim>
                                    <p:animEffect transition="in" filter="wipe(up)">
                                      <p:cBhvr>
                                        <p:cTn id="14" dur="500"/>
                                        <p:tgtEl>
                                          <p:spTgt spid="12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500"/>
                                        <p:tgtEl>
                                          <p:spTgt spid="127"/>
                                        </p:tgtEl>
                                        <p:attrNameLst>
                                          <p:attrName>ppt_y</p:attrName>
                                        </p:attrNameLst>
                                      </p:cBhvr>
                                      <p:tavLst>
                                        <p:tav tm="0">
                                          <p:val>
                                            <p:strVal val="#ppt_y+#ppt_h*1.125000"/>
                                          </p:val>
                                        </p:tav>
                                        <p:tav tm="100000">
                                          <p:val>
                                            <p:strVal val="#ppt_y"/>
                                          </p:val>
                                        </p:tav>
                                      </p:tavLst>
                                    </p:anim>
                                    <p:animEffect transition="in" filter="wipe(up)">
                                      <p:cBhvr>
                                        <p:cTn id="20" dur="500"/>
                                        <p:tgtEl>
                                          <p:spTgt spid="12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8"/>
                                        </p:tgtEl>
                                        <p:attrNameLst>
                                          <p:attrName>style.visibility</p:attrName>
                                        </p:attrNameLst>
                                      </p:cBhvr>
                                      <p:to>
                                        <p:strVal val="visible"/>
                                      </p:to>
                                    </p:set>
                                    <p:anim calcmode="lin" valueType="num">
                                      <p:cBhvr additive="base">
                                        <p:cTn id="25" dur="500"/>
                                        <p:tgtEl>
                                          <p:spTgt spid="128"/>
                                        </p:tgtEl>
                                        <p:attrNameLst>
                                          <p:attrName>ppt_y</p:attrName>
                                        </p:attrNameLst>
                                      </p:cBhvr>
                                      <p:tavLst>
                                        <p:tav tm="0">
                                          <p:val>
                                            <p:strVal val="#ppt_y+#ppt_h*1.125000"/>
                                          </p:val>
                                        </p:tav>
                                        <p:tav tm="100000">
                                          <p:val>
                                            <p:strVal val="#ppt_y"/>
                                          </p:val>
                                        </p:tav>
                                      </p:tavLst>
                                    </p:anim>
                                    <p:animEffect transition="in" filter="wipe(up)">
                                      <p:cBhvr>
                                        <p:cTn id="26" dur="500"/>
                                        <p:tgtEl>
                                          <p:spTgt spid="12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9"/>
                                        </p:tgtEl>
                                        <p:attrNameLst>
                                          <p:attrName>style.visibility</p:attrName>
                                        </p:attrNameLst>
                                      </p:cBhvr>
                                      <p:to>
                                        <p:strVal val="visible"/>
                                      </p:to>
                                    </p:set>
                                    <p:anim calcmode="lin" valueType="num">
                                      <p:cBhvr additive="base">
                                        <p:cTn id="31" dur="500"/>
                                        <p:tgtEl>
                                          <p:spTgt spid="129"/>
                                        </p:tgtEl>
                                        <p:attrNameLst>
                                          <p:attrName>ppt_y</p:attrName>
                                        </p:attrNameLst>
                                      </p:cBhvr>
                                      <p:tavLst>
                                        <p:tav tm="0">
                                          <p:val>
                                            <p:strVal val="#ppt_y+#ppt_h*1.125000"/>
                                          </p:val>
                                        </p:tav>
                                        <p:tav tm="100000">
                                          <p:val>
                                            <p:strVal val="#ppt_y"/>
                                          </p:val>
                                        </p:tav>
                                      </p:tavLst>
                                    </p:anim>
                                    <p:animEffect transition="in" filter="wipe(up)">
                                      <p:cBhvr>
                                        <p:cTn id="32" dur="500"/>
                                        <p:tgtEl>
                                          <p:spTgt spid="12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additive="base">
                                        <p:cTn id="37" dur="500"/>
                                        <p:tgtEl>
                                          <p:spTgt spid="130"/>
                                        </p:tgtEl>
                                        <p:attrNameLst>
                                          <p:attrName>ppt_y</p:attrName>
                                        </p:attrNameLst>
                                      </p:cBhvr>
                                      <p:tavLst>
                                        <p:tav tm="0">
                                          <p:val>
                                            <p:strVal val="#ppt_y+#ppt_h*1.125000"/>
                                          </p:val>
                                        </p:tav>
                                        <p:tav tm="100000">
                                          <p:val>
                                            <p:strVal val="#ppt_y"/>
                                          </p:val>
                                        </p:tav>
                                      </p:tavLst>
                                    </p:anim>
                                    <p:animEffect transition="in" filter="wipe(up)">
                                      <p:cBhvr>
                                        <p:cTn id="38" dur="500"/>
                                        <p:tgtEl>
                                          <p:spTgt spid="130"/>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31"/>
                                        </p:tgtEl>
                                        <p:attrNameLst>
                                          <p:attrName>style.visibility</p:attrName>
                                        </p:attrNameLst>
                                      </p:cBhvr>
                                      <p:to>
                                        <p:strVal val="visible"/>
                                      </p:to>
                                    </p:set>
                                    <p:anim calcmode="lin" valueType="num">
                                      <p:cBhvr additive="base">
                                        <p:cTn id="43" dur="500"/>
                                        <p:tgtEl>
                                          <p:spTgt spid="131"/>
                                        </p:tgtEl>
                                        <p:attrNameLst>
                                          <p:attrName>ppt_y</p:attrName>
                                        </p:attrNameLst>
                                      </p:cBhvr>
                                      <p:tavLst>
                                        <p:tav tm="0">
                                          <p:val>
                                            <p:strVal val="#ppt_y+#ppt_h*1.125000"/>
                                          </p:val>
                                        </p:tav>
                                        <p:tav tm="100000">
                                          <p:val>
                                            <p:strVal val="#ppt_y"/>
                                          </p:val>
                                        </p:tav>
                                      </p:tavLst>
                                    </p:anim>
                                    <p:animEffect transition="in" filter="wipe(up)">
                                      <p:cBhvr>
                                        <p:cTn id="44"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6" grpId="1"/>
      <p:bldP spid="127" grpId="0"/>
      <p:bldP spid="127" grpId="1"/>
      <p:bldP spid="128" grpId="0"/>
      <p:bldP spid="128" grpId="1"/>
      <p:bldP spid="129" grpId="0"/>
      <p:bldP spid="129" grpId="1"/>
      <p:bldP spid="130" grpId="0"/>
      <p:bldP spid="130" grpId="1"/>
      <p:bldP spid="131" grpId="0"/>
      <p:bldP spid="131" grpId="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04" name="矩形"/>
          <p:cNvSpPr/>
          <p:nvPr/>
        </p:nvSpPr>
        <p:spPr>
          <a:xfrm>
            <a:off x="1416050" y="304800"/>
            <a:ext cx="505269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企业所得税税收优惠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141730" y="1315720"/>
            <a:ext cx="5831840" cy="525780"/>
            <a:chOff x="1798" y="2072"/>
            <a:chExt cx="9184" cy="828"/>
          </a:xfrm>
        </p:grpSpPr>
        <p:sp>
          <p:nvSpPr>
            <p:cNvPr id="805" name="矩形"/>
            <p:cNvSpPr/>
            <p:nvPr/>
          </p:nvSpPr>
          <p:spPr>
            <a:xfrm>
              <a:off x="2002" y="2072"/>
              <a:ext cx="8787"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应纳税所得额抵扣规定的具体运用</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806" name="剪去对角的矩形"/>
            <p:cNvSpPr/>
            <p:nvPr/>
          </p:nvSpPr>
          <p:spPr>
            <a:xfrm>
              <a:off x="1798" y="2072"/>
              <a:ext cx="9185" cy="828"/>
            </a:xfrm>
            <a:prstGeom prst="snip2DiagRect">
              <a:avLst>
                <a:gd name="adj1" fmla="val 0"/>
                <a:gd name="adj2" fmla="val 13064"/>
              </a:avLst>
            </a:prstGeom>
            <a:noFill/>
            <a:ln w="25400" cap="flat" cmpd="sng">
              <a:solidFill>
                <a:srgbClr val="4BACC6"/>
              </a:solidFill>
              <a:prstDash val="solid"/>
              <a:round/>
            </a:ln>
          </p:spPr>
          <p:txBody>
            <a:bodyPr rtlCol="0" anchor="ctr"/>
            <a:lstStyle/>
            <a:p>
              <a:pPr algn="ctr"/>
            </a:p>
          </p:txBody>
        </p:sp>
      </p:grpSp>
      <p:sp>
        <p:nvSpPr>
          <p:cNvPr id="807" name="矩形"/>
          <p:cNvSpPr/>
          <p:nvPr/>
        </p:nvSpPr>
        <p:spPr>
          <a:xfrm>
            <a:off x="1006475" y="1953895"/>
            <a:ext cx="10060305" cy="2999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企业为创业投资企业，2014年2月采取股权投资方式向乙公司（未上市的中小高新技术企业）投资300万元，至2016年12月31日仍持有该股权。甲企业2016年在未享受股权投资应纳税所得额抵扣的税收优惠政策前的企业所得税应纳税所得额为2 000万元。已知企业所得税税率为25%，甲企业享受股权投资应纳税所得额抵扣的税收优惠政策。计算甲企业2016年度应缴纳企业所得税税额的下列算式中，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A．（2 000−300）×25%=425万元	B．（2 000−300×70%）×25%=447.5万元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C．2 000×70%×25%=350万元		D．（2 000×70%−300）×25%=275万元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08" name="矩形"/>
          <p:cNvSpPr/>
          <p:nvPr/>
        </p:nvSpPr>
        <p:spPr>
          <a:xfrm>
            <a:off x="1006475" y="4882515"/>
            <a:ext cx="10140950" cy="129158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【解析】2014年2月投资，2016年2月时满2年，投资额300万元的70%可以从2016年应纳税所得额中扣减。甲企业2016年度应缴纳企业所得税税额=（2 000−300×70%）×25%=447.5万元。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07"/>
                                        </p:tgtEl>
                                        <p:attrNameLst>
                                          <p:attrName>style.visibility</p:attrName>
                                        </p:attrNameLst>
                                      </p:cBhvr>
                                      <p:to>
                                        <p:strVal val="visible"/>
                                      </p:to>
                                    </p:set>
                                    <p:anim calcmode="lin" valueType="num">
                                      <p:cBhvr additive="base">
                                        <p:cTn id="13" dur="500"/>
                                        <p:tgtEl>
                                          <p:spTgt spid="807"/>
                                        </p:tgtEl>
                                        <p:attrNameLst>
                                          <p:attrName>ppt_y</p:attrName>
                                        </p:attrNameLst>
                                      </p:cBhvr>
                                      <p:tavLst>
                                        <p:tav tm="0">
                                          <p:val>
                                            <p:strVal val="#ppt_y+#ppt_h*1.125000"/>
                                          </p:val>
                                        </p:tav>
                                        <p:tav tm="100000">
                                          <p:val>
                                            <p:strVal val="#ppt_y"/>
                                          </p:val>
                                        </p:tav>
                                      </p:tavLst>
                                    </p:anim>
                                    <p:animEffect transition="in" filter="wipe(up)">
                                      <p:cBhvr>
                                        <p:cTn id="14" dur="500"/>
                                        <p:tgtEl>
                                          <p:spTgt spid="80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08"/>
                                        </p:tgtEl>
                                        <p:attrNameLst>
                                          <p:attrName>style.visibility</p:attrName>
                                        </p:attrNameLst>
                                      </p:cBhvr>
                                      <p:to>
                                        <p:strVal val="visible"/>
                                      </p:to>
                                    </p:set>
                                    <p:anim calcmode="lin" valueType="num">
                                      <p:cBhvr additive="base">
                                        <p:cTn id="19" dur="500"/>
                                        <p:tgtEl>
                                          <p:spTgt spid="808"/>
                                        </p:tgtEl>
                                        <p:attrNameLst>
                                          <p:attrName>ppt_y</p:attrName>
                                        </p:attrNameLst>
                                      </p:cBhvr>
                                      <p:tavLst>
                                        <p:tav tm="0">
                                          <p:val>
                                            <p:strVal val="#ppt_y+#ppt_h*1.125000"/>
                                          </p:val>
                                        </p:tav>
                                        <p:tav tm="100000">
                                          <p:val>
                                            <p:strVal val="#ppt_y"/>
                                          </p:val>
                                        </p:tav>
                                      </p:tavLst>
                                    </p:anim>
                                    <p:animEffect transition="in" filter="wipe(up)">
                                      <p:cBhvr>
                                        <p:cTn id="20" dur="500"/>
                                        <p:tgtEl>
                                          <p:spTgt spid="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 grpId="0"/>
      <p:bldP spid="807" grpId="1"/>
      <p:bldP spid="808" grpId="0"/>
      <p:bldP spid="808" grpId="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12" name="矩形"/>
          <p:cNvSpPr/>
          <p:nvPr/>
        </p:nvSpPr>
        <p:spPr>
          <a:xfrm>
            <a:off x="1416050" y="304800"/>
            <a:ext cx="505269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企业所得税税收优惠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442720" y="1518920"/>
            <a:ext cx="7875270" cy="601980"/>
            <a:chOff x="2272" y="2392"/>
            <a:chExt cx="12402" cy="948"/>
          </a:xfrm>
        </p:grpSpPr>
        <p:sp>
          <p:nvSpPr>
            <p:cNvPr id="813" name="圆角矩形"/>
            <p:cNvSpPr/>
            <p:nvPr/>
          </p:nvSpPr>
          <p:spPr>
            <a:xfrm>
              <a:off x="2272" y="2392"/>
              <a:ext cx="12403"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14" name="流程图: 离页连接符"/>
            <p:cNvSpPr/>
            <p:nvPr/>
          </p:nvSpPr>
          <p:spPr>
            <a:xfrm>
              <a:off x="2782" y="2392"/>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（六）</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15" name="矩形"/>
            <p:cNvSpPr/>
            <p:nvPr/>
          </p:nvSpPr>
          <p:spPr>
            <a:xfrm>
              <a:off x="4471" y="2459"/>
              <a:ext cx="9808" cy="822"/>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加速折旧和设备、器具一次性税前扣除</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16" name="矩形"/>
          <p:cNvSpPr/>
          <p:nvPr/>
        </p:nvSpPr>
        <p:spPr>
          <a:xfrm>
            <a:off x="1344930" y="2317115"/>
            <a:ext cx="9767570" cy="32918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1．加速折旧</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企业的固定资产由于技术进步等原因，确需加速折旧的，可以缩短折旧年限或者采取加速折旧的方法。可以采取缩短折旧年限或者采取加速折旧的方法的固定资产，包括：</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（1）由于技术进步，产品更新换代较快的固定资产；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（2）常年处于强震动、高腐蚀状态的固定资产；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（3）制造业企业2019年1月1日以后购进的固定资产。</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采取缩短折旧年限方法的，最低折旧年限不得低于税法规定折旧年限的60%；采取加速折旧方法的，可以采取双倍余额递减法或者年数总和法。</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16"/>
                                        </p:tgtEl>
                                        <p:attrNameLst>
                                          <p:attrName>style.visibility</p:attrName>
                                        </p:attrNameLst>
                                      </p:cBhvr>
                                      <p:to>
                                        <p:strVal val="visible"/>
                                      </p:to>
                                    </p:set>
                                    <p:animEffect transition="in" filter="checkerboard(across)">
                                      <p:cBhvr>
                                        <p:cTn id="13" dur="500"/>
                                        <p:tgtEl>
                                          <p:spTgt spid="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 grpId="0"/>
      <p:bldP spid="816" grpId="1"/>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20" name="矩形"/>
          <p:cNvSpPr/>
          <p:nvPr/>
        </p:nvSpPr>
        <p:spPr>
          <a:xfrm>
            <a:off x="1416050" y="304800"/>
            <a:ext cx="505269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企业所得税税收优惠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21" name="矩形"/>
          <p:cNvSpPr/>
          <p:nvPr/>
        </p:nvSpPr>
        <p:spPr>
          <a:xfrm>
            <a:off x="1118235" y="1234440"/>
            <a:ext cx="10237470"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2．设备、器具一次性税前扣除</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企业在2018年1月1日至2020年12月31日期间新购进（包括自行建造）的设备、器具，单位价值不超过500万元的，允许一次性计入当期成本费用在计算应纳税所得额时扣除，不再分年度计算折旧。</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2" name="组合 1"/>
          <p:cNvGrpSpPr/>
          <p:nvPr/>
        </p:nvGrpSpPr>
        <p:grpSpPr>
          <a:xfrm>
            <a:off x="1204595" y="2884805"/>
            <a:ext cx="6375400" cy="525780"/>
            <a:chOff x="1897" y="4543"/>
            <a:chExt cx="10040" cy="828"/>
          </a:xfrm>
        </p:grpSpPr>
        <p:sp>
          <p:nvSpPr>
            <p:cNvPr id="822" name="矩形"/>
            <p:cNvSpPr/>
            <p:nvPr/>
          </p:nvSpPr>
          <p:spPr>
            <a:xfrm>
              <a:off x="2101" y="4543"/>
              <a:ext cx="9598"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采取缩短折旧年限方法的最低折旧年限</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823" name="剪去对角的矩形"/>
            <p:cNvSpPr/>
            <p:nvPr/>
          </p:nvSpPr>
          <p:spPr>
            <a:xfrm>
              <a:off x="1897" y="4543"/>
              <a:ext cx="10040" cy="828"/>
            </a:xfrm>
            <a:prstGeom prst="snip2DiagRect">
              <a:avLst>
                <a:gd name="adj1" fmla="val 0"/>
                <a:gd name="adj2" fmla="val 12342"/>
              </a:avLst>
            </a:prstGeom>
            <a:noFill/>
            <a:ln w="25400" cap="flat" cmpd="sng">
              <a:solidFill>
                <a:srgbClr val="4BACC6"/>
              </a:solidFill>
              <a:prstDash val="solid"/>
              <a:round/>
            </a:ln>
          </p:spPr>
          <p:txBody>
            <a:bodyPr rtlCol="0" anchor="ctr"/>
            <a:lstStyle/>
            <a:p>
              <a:pPr algn="ctr"/>
            </a:p>
          </p:txBody>
        </p:sp>
      </p:grpSp>
      <p:sp>
        <p:nvSpPr>
          <p:cNvPr id="824" name="矩形"/>
          <p:cNvSpPr/>
          <p:nvPr/>
        </p:nvSpPr>
        <p:spPr>
          <a:xfrm>
            <a:off x="1082040" y="3516630"/>
            <a:ext cx="10066656" cy="133794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单选】根据企业所得税法律制度的规定，符合条件的企业可以采取缩短折旧年限的方式计提固定资产折旧，但最低折旧年限不得低于税法规定折旧年限的一定比例，该比例为（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A．30%	B．40%		C．50%		D．60%</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25" name="矩形"/>
          <p:cNvSpPr/>
          <p:nvPr/>
        </p:nvSpPr>
        <p:spPr>
          <a:xfrm>
            <a:off x="1082040" y="4854575"/>
            <a:ext cx="149923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21"/>
                                        </p:tgtEl>
                                        <p:attrNameLst>
                                          <p:attrName>style.visibility</p:attrName>
                                        </p:attrNameLst>
                                      </p:cBhvr>
                                      <p:to>
                                        <p:strVal val="visible"/>
                                      </p:to>
                                    </p:set>
                                    <p:anim calcmode="lin" valueType="num">
                                      <p:cBhvr additive="base">
                                        <p:cTn id="7" dur="500"/>
                                        <p:tgtEl>
                                          <p:spTgt spid="821"/>
                                        </p:tgtEl>
                                        <p:attrNameLst>
                                          <p:attrName>ppt_y</p:attrName>
                                        </p:attrNameLst>
                                      </p:cBhvr>
                                      <p:tavLst>
                                        <p:tav tm="0">
                                          <p:val>
                                            <p:strVal val="#ppt_y+#ppt_h*1.125000"/>
                                          </p:val>
                                        </p:tav>
                                        <p:tav tm="100000">
                                          <p:val>
                                            <p:strVal val="#ppt_y"/>
                                          </p:val>
                                        </p:tav>
                                      </p:tavLst>
                                    </p:anim>
                                    <p:animEffect transition="in" filter="wipe(up)">
                                      <p:cBhvr>
                                        <p:cTn id="8" dur="500"/>
                                        <p:tgtEl>
                                          <p:spTgt spid="82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24"/>
                                        </p:tgtEl>
                                        <p:attrNameLst>
                                          <p:attrName>style.visibility</p:attrName>
                                        </p:attrNameLst>
                                      </p:cBhvr>
                                      <p:to>
                                        <p:strVal val="visible"/>
                                      </p:to>
                                    </p:set>
                                    <p:anim calcmode="lin" valueType="num">
                                      <p:cBhvr additive="base">
                                        <p:cTn id="19" dur="500"/>
                                        <p:tgtEl>
                                          <p:spTgt spid="824"/>
                                        </p:tgtEl>
                                        <p:attrNameLst>
                                          <p:attrName>ppt_y</p:attrName>
                                        </p:attrNameLst>
                                      </p:cBhvr>
                                      <p:tavLst>
                                        <p:tav tm="0">
                                          <p:val>
                                            <p:strVal val="#ppt_y+#ppt_h*1.125000"/>
                                          </p:val>
                                        </p:tav>
                                        <p:tav tm="100000">
                                          <p:val>
                                            <p:strVal val="#ppt_y"/>
                                          </p:val>
                                        </p:tav>
                                      </p:tavLst>
                                    </p:anim>
                                    <p:animEffect transition="in" filter="wipe(up)">
                                      <p:cBhvr>
                                        <p:cTn id="20" dur="500"/>
                                        <p:tgtEl>
                                          <p:spTgt spid="82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25"/>
                                        </p:tgtEl>
                                        <p:attrNameLst>
                                          <p:attrName>style.visibility</p:attrName>
                                        </p:attrNameLst>
                                      </p:cBhvr>
                                      <p:to>
                                        <p:strVal val="visible"/>
                                      </p:to>
                                    </p:set>
                                    <p:anim calcmode="lin" valueType="num">
                                      <p:cBhvr additive="base">
                                        <p:cTn id="25" dur="500"/>
                                        <p:tgtEl>
                                          <p:spTgt spid="825"/>
                                        </p:tgtEl>
                                        <p:attrNameLst>
                                          <p:attrName>ppt_y</p:attrName>
                                        </p:attrNameLst>
                                      </p:cBhvr>
                                      <p:tavLst>
                                        <p:tav tm="0">
                                          <p:val>
                                            <p:strVal val="#ppt_y+#ppt_h*1.125000"/>
                                          </p:val>
                                        </p:tav>
                                        <p:tav tm="100000">
                                          <p:val>
                                            <p:strVal val="#ppt_y"/>
                                          </p:val>
                                        </p:tav>
                                      </p:tavLst>
                                    </p:anim>
                                    <p:animEffect transition="in" filter="wipe(up)">
                                      <p:cBhvr>
                                        <p:cTn id="26" dur="500"/>
                                        <p:tgtEl>
                                          <p:spTgt spid="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 grpId="0"/>
      <p:bldP spid="821" grpId="1"/>
      <p:bldP spid="824" grpId="0"/>
      <p:bldP spid="824" grpId="1"/>
      <p:bldP spid="825" grpId="0"/>
      <p:bldP spid="825" grpId="1"/>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29" name="矩形"/>
          <p:cNvSpPr/>
          <p:nvPr/>
        </p:nvSpPr>
        <p:spPr>
          <a:xfrm>
            <a:off x="1416050" y="304800"/>
            <a:ext cx="505269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企业所得税税收优惠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442720" y="1332230"/>
            <a:ext cx="3361690" cy="601980"/>
            <a:chOff x="2272" y="2098"/>
            <a:chExt cx="5294" cy="948"/>
          </a:xfrm>
        </p:grpSpPr>
        <p:sp>
          <p:nvSpPr>
            <p:cNvPr id="830" name="圆角矩形"/>
            <p:cNvSpPr/>
            <p:nvPr/>
          </p:nvSpPr>
          <p:spPr>
            <a:xfrm>
              <a:off x="2272" y="2098"/>
              <a:ext cx="5294"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31" name="流程图: 离页连接符"/>
            <p:cNvSpPr/>
            <p:nvPr/>
          </p:nvSpPr>
          <p:spPr>
            <a:xfrm>
              <a:off x="2782" y="2098"/>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（七）</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32" name="矩形"/>
            <p:cNvSpPr/>
            <p:nvPr/>
          </p:nvSpPr>
          <p:spPr>
            <a:xfrm>
              <a:off x="4471" y="2165"/>
              <a:ext cx="254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减计收入</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33" name="矩形"/>
          <p:cNvSpPr/>
          <p:nvPr/>
        </p:nvSpPr>
        <p:spPr>
          <a:xfrm>
            <a:off x="1327785" y="1934210"/>
            <a:ext cx="9774555"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（1）企业以《资源综合利用企业所得税优惠目录》规定的资源作为主要原材料，生产国家非限制和禁止并符合国家和行业相关标准的产品取得的收入，减按90%计入收入总额。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（2）自2019年6月1日起至2025年12月31日，社区提供养老、托育、家政等服务的机构，提供社区养老、托育、家政服务取得的收入，在计算应纳税所得额时，减按90%计入收入总额。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3" name="组合 2"/>
          <p:cNvGrpSpPr/>
          <p:nvPr/>
        </p:nvGrpSpPr>
        <p:grpSpPr>
          <a:xfrm>
            <a:off x="1528445" y="3931285"/>
            <a:ext cx="4283710" cy="525780"/>
            <a:chOff x="2407" y="6191"/>
            <a:chExt cx="6746" cy="828"/>
          </a:xfrm>
        </p:grpSpPr>
        <p:sp>
          <p:nvSpPr>
            <p:cNvPr id="834" name="矩形"/>
            <p:cNvSpPr/>
            <p:nvPr/>
          </p:nvSpPr>
          <p:spPr>
            <a:xfrm>
              <a:off x="2611" y="6191"/>
              <a:ext cx="6535"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减计收入的税收优惠</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835" name="剪去对角的矩形"/>
            <p:cNvSpPr/>
            <p:nvPr/>
          </p:nvSpPr>
          <p:spPr>
            <a:xfrm>
              <a:off x="2407" y="6191"/>
              <a:ext cx="6746" cy="828"/>
            </a:xfrm>
            <a:prstGeom prst="snip2DiagRect">
              <a:avLst>
                <a:gd name="adj1" fmla="val 0"/>
                <a:gd name="adj2" fmla="val 13064"/>
              </a:avLst>
            </a:prstGeom>
            <a:noFill/>
            <a:ln w="25400" cap="flat" cmpd="sng">
              <a:solidFill>
                <a:srgbClr val="4BACC6"/>
              </a:solidFill>
              <a:prstDash val="solid"/>
              <a:round/>
            </a:ln>
          </p:spPr>
          <p:txBody>
            <a:bodyPr rtlCol="0" anchor="ctr"/>
            <a:lstStyle/>
            <a:p>
              <a:pPr algn="ctr"/>
            </a:p>
          </p:txBody>
        </p:sp>
      </p:grpSp>
      <p:sp>
        <p:nvSpPr>
          <p:cNvPr id="836" name="矩形"/>
          <p:cNvSpPr/>
          <p:nvPr/>
        </p:nvSpPr>
        <p:spPr>
          <a:xfrm>
            <a:off x="1321435" y="4521835"/>
            <a:ext cx="9780906" cy="9220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判断】企业以《资源综合利用企业所得税优惠目录》规定的资源作为主要原材料，生产国家非限制和禁止并符合国家和行业相关标准的产品取得的收入，免征企业所得税。（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37" name="矩形"/>
          <p:cNvSpPr/>
          <p:nvPr/>
        </p:nvSpPr>
        <p:spPr>
          <a:xfrm>
            <a:off x="1321435" y="5481955"/>
            <a:ext cx="131762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33"/>
                                        </p:tgtEl>
                                        <p:attrNameLst>
                                          <p:attrName>style.visibility</p:attrName>
                                        </p:attrNameLst>
                                      </p:cBhvr>
                                      <p:to>
                                        <p:strVal val="visible"/>
                                      </p:to>
                                    </p:set>
                                    <p:anim calcmode="lin" valueType="num">
                                      <p:cBhvr additive="base">
                                        <p:cTn id="13" dur="500"/>
                                        <p:tgtEl>
                                          <p:spTgt spid="833"/>
                                        </p:tgtEl>
                                        <p:attrNameLst>
                                          <p:attrName>ppt_y</p:attrName>
                                        </p:attrNameLst>
                                      </p:cBhvr>
                                      <p:tavLst>
                                        <p:tav tm="0">
                                          <p:val>
                                            <p:strVal val="#ppt_y+#ppt_h*1.125000"/>
                                          </p:val>
                                        </p:tav>
                                        <p:tav tm="100000">
                                          <p:val>
                                            <p:strVal val="#ppt_y"/>
                                          </p:val>
                                        </p:tav>
                                      </p:tavLst>
                                    </p:anim>
                                    <p:animEffect transition="in" filter="wipe(up)">
                                      <p:cBhvr>
                                        <p:cTn id="14" dur="500"/>
                                        <p:tgtEl>
                                          <p:spTgt spid="83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36"/>
                                        </p:tgtEl>
                                        <p:attrNameLst>
                                          <p:attrName>style.visibility</p:attrName>
                                        </p:attrNameLst>
                                      </p:cBhvr>
                                      <p:to>
                                        <p:strVal val="visible"/>
                                      </p:to>
                                    </p:set>
                                    <p:anim calcmode="lin" valueType="num">
                                      <p:cBhvr additive="base">
                                        <p:cTn id="25" dur="500"/>
                                        <p:tgtEl>
                                          <p:spTgt spid="836"/>
                                        </p:tgtEl>
                                        <p:attrNameLst>
                                          <p:attrName>ppt_y</p:attrName>
                                        </p:attrNameLst>
                                      </p:cBhvr>
                                      <p:tavLst>
                                        <p:tav tm="0">
                                          <p:val>
                                            <p:strVal val="#ppt_y+#ppt_h*1.125000"/>
                                          </p:val>
                                        </p:tav>
                                        <p:tav tm="100000">
                                          <p:val>
                                            <p:strVal val="#ppt_y"/>
                                          </p:val>
                                        </p:tav>
                                      </p:tavLst>
                                    </p:anim>
                                    <p:animEffect transition="in" filter="wipe(up)">
                                      <p:cBhvr>
                                        <p:cTn id="26" dur="500"/>
                                        <p:tgtEl>
                                          <p:spTgt spid="83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37"/>
                                        </p:tgtEl>
                                        <p:attrNameLst>
                                          <p:attrName>style.visibility</p:attrName>
                                        </p:attrNameLst>
                                      </p:cBhvr>
                                      <p:to>
                                        <p:strVal val="visible"/>
                                      </p:to>
                                    </p:set>
                                    <p:anim calcmode="lin" valueType="num">
                                      <p:cBhvr additive="base">
                                        <p:cTn id="31" dur="500"/>
                                        <p:tgtEl>
                                          <p:spTgt spid="837"/>
                                        </p:tgtEl>
                                        <p:attrNameLst>
                                          <p:attrName>ppt_y</p:attrName>
                                        </p:attrNameLst>
                                      </p:cBhvr>
                                      <p:tavLst>
                                        <p:tav tm="0">
                                          <p:val>
                                            <p:strVal val="#ppt_y+#ppt_h*1.125000"/>
                                          </p:val>
                                        </p:tav>
                                        <p:tav tm="100000">
                                          <p:val>
                                            <p:strVal val="#ppt_y"/>
                                          </p:val>
                                        </p:tav>
                                      </p:tavLst>
                                    </p:anim>
                                    <p:animEffect transition="in" filter="wipe(up)">
                                      <p:cBhvr>
                                        <p:cTn id="32" dur="500"/>
                                        <p:tgtEl>
                                          <p:spTgt spid="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 grpId="0"/>
      <p:bldP spid="833" grpId="1"/>
      <p:bldP spid="836" grpId="0"/>
      <p:bldP spid="836" grpId="1"/>
      <p:bldP spid="837" grpId="0"/>
      <p:bldP spid="837" grpId="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41" name="矩形"/>
          <p:cNvSpPr/>
          <p:nvPr/>
        </p:nvSpPr>
        <p:spPr>
          <a:xfrm>
            <a:off x="1425064" y="305039"/>
            <a:ext cx="419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考点７：增值税征收管理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42" name="矩形"/>
          <p:cNvSpPr/>
          <p:nvPr/>
        </p:nvSpPr>
        <p:spPr>
          <a:xfrm>
            <a:off x="794484" y="1234869"/>
            <a:ext cx="10785498"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【提示1】除进口货物是向海关申报纳税外，其余均向税务机关申报纳税。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2】固定业户到外县（市）销售货物或者劳务，应当向其机构所在地的税务机关报告外出经营事项，并向其机构所在地的税务机关申报纳税；未报告的，应当向销售地或者劳务发生地的税务机关申报纳税；未向销售地或者劳务发生地的税务机关申报纳税的，由其机构所在地的税务机关补征税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845" name="组合"/>
          <p:cNvGrpSpPr/>
          <p:nvPr/>
        </p:nvGrpSpPr>
        <p:grpSpPr>
          <a:xfrm>
            <a:off x="1006475" y="3129913"/>
            <a:ext cx="4596130" cy="525779"/>
            <a:chOff x="1006475" y="3129913"/>
            <a:chExt cx="4596130" cy="525779"/>
          </a:xfrm>
        </p:grpSpPr>
        <p:sp>
          <p:nvSpPr>
            <p:cNvPr id="843" name="矩形"/>
            <p:cNvSpPr/>
            <p:nvPr/>
          </p:nvSpPr>
          <p:spPr>
            <a:xfrm>
              <a:off x="1127124" y="3129913"/>
              <a:ext cx="4307204"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判断增值税的纳税地点</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844" name="剪去对角的矩形"/>
            <p:cNvSpPr/>
            <p:nvPr/>
          </p:nvSpPr>
          <p:spPr>
            <a:xfrm>
              <a:off x="1006475" y="3129913"/>
              <a:ext cx="4596130" cy="525779"/>
            </a:xfrm>
            <a:prstGeom prst="snip2DiagRect">
              <a:avLst>
                <a:gd name="adj1" fmla="val 0"/>
                <a:gd name="adj2" fmla="val 13060"/>
              </a:avLst>
            </a:prstGeom>
            <a:noFill/>
            <a:ln w="25400" cap="flat" cmpd="sng">
              <a:solidFill>
                <a:srgbClr val="4BACC6"/>
              </a:solidFill>
              <a:prstDash val="solid"/>
              <a:round/>
            </a:ln>
          </p:spPr>
          <p:txBody>
            <a:bodyPr rtlCol="0" anchor="ctr"/>
            <a:lstStyle/>
            <a:p>
              <a:pPr algn="ctr"/>
            </a:p>
          </p:txBody>
        </p:sp>
      </p:grpSp>
      <p:sp>
        <p:nvSpPr>
          <p:cNvPr id="846" name="矩形"/>
          <p:cNvSpPr/>
          <p:nvPr/>
        </p:nvSpPr>
        <p:spPr>
          <a:xfrm>
            <a:off x="572051" y="3799857"/>
            <a:ext cx="11007931" cy="2168525"/>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单选】根据增值税法律制度的规定，下列关于增值税纳税地点的表述中，不正确的是（   ）。</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．固定业户应当向其机构所在地的税务机关申报纳税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．非固定业户销售货物或者应税劳务，应当向其机构所在地或者居住地的税务机关申报税款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．进口货物，应当向报关地海关申报纳税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．扣缴义务人应当向其机构所在地或者居住地的税务机关申报缴纳其扣缴的税款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47" name="矩形"/>
          <p:cNvSpPr/>
          <p:nvPr/>
        </p:nvSpPr>
        <p:spPr>
          <a:xfrm>
            <a:off x="572135" y="5894069"/>
            <a:ext cx="1313815"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42"/>
                                        </p:tgtEl>
                                        <p:attrNameLst>
                                          <p:attrName>style.visibility</p:attrName>
                                        </p:attrNameLst>
                                      </p:cBhvr>
                                      <p:to>
                                        <p:strVal val="visible"/>
                                      </p:to>
                                    </p:set>
                                    <p:anim calcmode="lin" valueType="num">
                                      <p:cBhvr additive="base">
                                        <p:cTn id="7" dur="500"/>
                                        <p:tgtEl>
                                          <p:spTgt spid="842"/>
                                        </p:tgtEl>
                                        <p:attrNameLst>
                                          <p:attrName>ppt_y</p:attrName>
                                        </p:attrNameLst>
                                      </p:cBhvr>
                                      <p:tavLst>
                                        <p:tav tm="0">
                                          <p:val>
                                            <p:strVal val="#ppt_y+#ppt_h*1.125000"/>
                                          </p:val>
                                        </p:tav>
                                        <p:tav tm="100000">
                                          <p:val>
                                            <p:strVal val="#ppt_y"/>
                                          </p:val>
                                        </p:tav>
                                      </p:tavLst>
                                    </p:anim>
                                    <p:animEffect transition="in" filter="wipe(up)">
                                      <p:cBhvr>
                                        <p:cTn id="8" dur="500"/>
                                        <p:tgtEl>
                                          <p:spTgt spid="84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45"/>
                                        </p:tgtEl>
                                        <p:attrNameLst>
                                          <p:attrName>style.visibility</p:attrName>
                                        </p:attrNameLst>
                                      </p:cBhvr>
                                      <p:to>
                                        <p:strVal val="visible"/>
                                      </p:to>
                                    </p:set>
                                    <p:anim calcmode="lin" valueType="num">
                                      <p:cBhvr additive="base">
                                        <p:cTn id="13" dur="500"/>
                                        <p:tgtEl>
                                          <p:spTgt spid="845"/>
                                        </p:tgtEl>
                                        <p:attrNameLst>
                                          <p:attrName>ppt_y</p:attrName>
                                        </p:attrNameLst>
                                      </p:cBhvr>
                                      <p:tavLst>
                                        <p:tav tm="0">
                                          <p:val>
                                            <p:strVal val="#ppt_y+#ppt_h*1.125000"/>
                                          </p:val>
                                        </p:tav>
                                        <p:tav tm="100000">
                                          <p:val>
                                            <p:strVal val="#ppt_y"/>
                                          </p:val>
                                        </p:tav>
                                      </p:tavLst>
                                    </p:anim>
                                    <p:animEffect transition="in" filter="wipe(up)">
                                      <p:cBhvr>
                                        <p:cTn id="14" dur="500"/>
                                        <p:tgtEl>
                                          <p:spTgt spid="84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46"/>
                                        </p:tgtEl>
                                        <p:attrNameLst>
                                          <p:attrName>style.visibility</p:attrName>
                                        </p:attrNameLst>
                                      </p:cBhvr>
                                      <p:to>
                                        <p:strVal val="visible"/>
                                      </p:to>
                                    </p:set>
                                    <p:anim calcmode="lin" valueType="num">
                                      <p:cBhvr additive="base">
                                        <p:cTn id="19" dur="500"/>
                                        <p:tgtEl>
                                          <p:spTgt spid="846"/>
                                        </p:tgtEl>
                                        <p:attrNameLst>
                                          <p:attrName>ppt_y</p:attrName>
                                        </p:attrNameLst>
                                      </p:cBhvr>
                                      <p:tavLst>
                                        <p:tav tm="0">
                                          <p:val>
                                            <p:strVal val="#ppt_y+#ppt_h*1.125000"/>
                                          </p:val>
                                        </p:tav>
                                        <p:tav tm="100000">
                                          <p:val>
                                            <p:strVal val="#ppt_y"/>
                                          </p:val>
                                        </p:tav>
                                      </p:tavLst>
                                    </p:anim>
                                    <p:animEffect transition="in" filter="wipe(up)">
                                      <p:cBhvr>
                                        <p:cTn id="20" dur="500"/>
                                        <p:tgtEl>
                                          <p:spTgt spid="84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47"/>
                                        </p:tgtEl>
                                        <p:attrNameLst>
                                          <p:attrName>style.visibility</p:attrName>
                                        </p:attrNameLst>
                                      </p:cBhvr>
                                      <p:to>
                                        <p:strVal val="visible"/>
                                      </p:to>
                                    </p:set>
                                    <p:anim calcmode="lin" valueType="num">
                                      <p:cBhvr additive="base">
                                        <p:cTn id="25" dur="500"/>
                                        <p:tgtEl>
                                          <p:spTgt spid="847"/>
                                        </p:tgtEl>
                                        <p:attrNameLst>
                                          <p:attrName>ppt_y</p:attrName>
                                        </p:attrNameLst>
                                      </p:cBhvr>
                                      <p:tavLst>
                                        <p:tav tm="0">
                                          <p:val>
                                            <p:strVal val="#ppt_y+#ppt_h*1.125000"/>
                                          </p:val>
                                        </p:tav>
                                        <p:tav tm="100000">
                                          <p:val>
                                            <p:strVal val="#ppt_y"/>
                                          </p:val>
                                        </p:tav>
                                      </p:tavLst>
                                    </p:anim>
                                    <p:animEffect transition="in" filter="wipe(up)">
                                      <p:cBhvr>
                                        <p:cTn id="26" dur="5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 grpId="0"/>
      <p:bldP spid="842" grpId="1"/>
      <p:bldP spid="846" grpId="0"/>
      <p:bldP spid="846" grpId="1"/>
      <p:bldP spid="847" grpId="0"/>
      <p:bldP spid="847" grpId="1"/>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51" name="矩形"/>
          <p:cNvSpPr/>
          <p:nvPr/>
        </p:nvSpPr>
        <p:spPr>
          <a:xfrm>
            <a:off x="1416050" y="304800"/>
            <a:ext cx="505269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企业所得税税收优惠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847090" y="1389380"/>
            <a:ext cx="4029710" cy="601980"/>
            <a:chOff x="1334" y="2188"/>
            <a:chExt cx="6346" cy="948"/>
          </a:xfrm>
        </p:grpSpPr>
        <p:sp>
          <p:nvSpPr>
            <p:cNvPr id="852" name="圆角矩形"/>
            <p:cNvSpPr/>
            <p:nvPr/>
          </p:nvSpPr>
          <p:spPr>
            <a:xfrm>
              <a:off x="1334" y="2188"/>
              <a:ext cx="6347"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53" name="流程图: 离页连接符"/>
            <p:cNvSpPr/>
            <p:nvPr/>
          </p:nvSpPr>
          <p:spPr>
            <a:xfrm>
              <a:off x="1844" y="2188"/>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（八）</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54" name="矩形"/>
            <p:cNvSpPr/>
            <p:nvPr/>
          </p:nvSpPr>
          <p:spPr>
            <a:xfrm>
              <a:off x="3533" y="2255"/>
              <a:ext cx="366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应纳税额抵免</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55" name="矩形"/>
          <p:cNvSpPr/>
          <p:nvPr/>
        </p:nvSpPr>
        <p:spPr>
          <a:xfrm>
            <a:off x="4992370" y="1017905"/>
            <a:ext cx="6631305"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企业购置并实际使用规定的环境保护、节能节水、安全生产等专用设备的，该专用设备的投资额的10%可以从企业当年的应纳税额中抵免；当年不足抵免的，可以在以后5个纳税年度结转抵免。</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3" name="组合 2"/>
          <p:cNvGrpSpPr/>
          <p:nvPr/>
        </p:nvGrpSpPr>
        <p:grpSpPr>
          <a:xfrm>
            <a:off x="1877695" y="2498725"/>
            <a:ext cx="5072380" cy="525780"/>
            <a:chOff x="2957" y="3935"/>
            <a:chExt cx="7988" cy="828"/>
          </a:xfrm>
        </p:grpSpPr>
        <p:sp>
          <p:nvSpPr>
            <p:cNvPr id="856" name="矩形"/>
            <p:cNvSpPr/>
            <p:nvPr/>
          </p:nvSpPr>
          <p:spPr>
            <a:xfrm>
              <a:off x="3147" y="3935"/>
              <a:ext cx="7535" cy="8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应纳税额抵免的内容及运用</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857" name="剪去对角的矩形"/>
            <p:cNvSpPr/>
            <p:nvPr/>
          </p:nvSpPr>
          <p:spPr>
            <a:xfrm>
              <a:off x="2957" y="3935"/>
              <a:ext cx="7989" cy="828"/>
            </a:xfrm>
            <a:prstGeom prst="snip2DiagRect">
              <a:avLst>
                <a:gd name="adj1" fmla="val 0"/>
                <a:gd name="adj2" fmla="val 12222"/>
              </a:avLst>
            </a:prstGeom>
            <a:noFill/>
            <a:ln w="25400" cap="flat" cmpd="sng">
              <a:solidFill>
                <a:srgbClr val="4BACC6"/>
              </a:solidFill>
              <a:prstDash val="solid"/>
              <a:round/>
            </a:ln>
          </p:spPr>
          <p:txBody>
            <a:bodyPr rtlCol="0" anchor="ctr"/>
            <a:lstStyle/>
            <a:p>
              <a:pPr algn="ctr"/>
            </a:p>
          </p:txBody>
        </p:sp>
      </p:grpSp>
      <p:sp>
        <p:nvSpPr>
          <p:cNvPr id="858" name="矩形"/>
          <p:cNvSpPr/>
          <p:nvPr/>
        </p:nvSpPr>
        <p:spPr>
          <a:xfrm>
            <a:off x="643255" y="3107055"/>
            <a:ext cx="10823575" cy="341503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6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多选】下列关于企业所得税相关税收优惠的说法中，正确的有（   ）。</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A． 创业投资企业采取股权投资方式投资于未上市的中小高新技术企业2年以上的，可按其投资额的10%在股权持有满2年的当年抵扣该创业投资企业的应纳税额</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B．创业投资企业采取股权投资方式投资于未上市的中小高新技术企业2年以上的，可按其投资额的70%在股权持有满2年的当年抵扣该创业投资企业的应纳税所得额</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C．企业购置并实际使用规定的环境保护、节能节水、安全生产等专用设备的，该专用设备的投资额的10%可以从企业当年的应纳税额中抵免</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D．企业购置并实际使用规定的环境保护、节能节水、安全生产等专用设备的，该专用设备的投资额的70%可以从企业当年的应纳税所得额中抵免</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59" name="矩形"/>
          <p:cNvSpPr/>
          <p:nvPr/>
        </p:nvSpPr>
        <p:spPr>
          <a:xfrm>
            <a:off x="8562340" y="6153785"/>
            <a:ext cx="1543684" cy="358140"/>
          </a:xfrm>
          <a:prstGeom prst="rect">
            <a:avLst/>
          </a:prstGeom>
          <a:noFill/>
          <a:ln w="9525" cap="flat" cmpd="sng">
            <a:noFill/>
            <a:prstDash val="solid"/>
            <a:round/>
          </a:ln>
        </p:spPr>
        <p:txBody>
          <a:bodyPr vert="horz" wrap="square" lIns="91440" tIns="45720" rIns="91440" bIns="45720" anchor="t" anchorCtr="0">
            <a:spAutoFit/>
          </a:bodyPr>
          <a:lstStyle/>
          <a:p>
            <a:pPr marL="0" indent="12700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55"/>
                                        </p:tgtEl>
                                        <p:attrNameLst>
                                          <p:attrName>style.visibility</p:attrName>
                                        </p:attrNameLst>
                                      </p:cBhvr>
                                      <p:to>
                                        <p:strVal val="visible"/>
                                      </p:to>
                                    </p:set>
                                    <p:anim calcmode="lin" valueType="num">
                                      <p:cBhvr additive="base">
                                        <p:cTn id="13" dur="500"/>
                                        <p:tgtEl>
                                          <p:spTgt spid="855"/>
                                        </p:tgtEl>
                                        <p:attrNameLst>
                                          <p:attrName>ppt_y</p:attrName>
                                        </p:attrNameLst>
                                      </p:cBhvr>
                                      <p:tavLst>
                                        <p:tav tm="0">
                                          <p:val>
                                            <p:strVal val="#ppt_y+#ppt_h*1.125000"/>
                                          </p:val>
                                        </p:tav>
                                        <p:tav tm="100000">
                                          <p:val>
                                            <p:strVal val="#ppt_y"/>
                                          </p:val>
                                        </p:tav>
                                      </p:tavLst>
                                    </p:anim>
                                    <p:animEffect transition="in" filter="wipe(up)">
                                      <p:cBhvr>
                                        <p:cTn id="14" dur="500"/>
                                        <p:tgtEl>
                                          <p:spTgt spid="85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58"/>
                                        </p:tgtEl>
                                        <p:attrNameLst>
                                          <p:attrName>style.visibility</p:attrName>
                                        </p:attrNameLst>
                                      </p:cBhvr>
                                      <p:to>
                                        <p:strVal val="visible"/>
                                      </p:to>
                                    </p:set>
                                    <p:anim calcmode="lin" valueType="num">
                                      <p:cBhvr additive="base">
                                        <p:cTn id="25" dur="500"/>
                                        <p:tgtEl>
                                          <p:spTgt spid="858"/>
                                        </p:tgtEl>
                                        <p:attrNameLst>
                                          <p:attrName>ppt_y</p:attrName>
                                        </p:attrNameLst>
                                      </p:cBhvr>
                                      <p:tavLst>
                                        <p:tav tm="0">
                                          <p:val>
                                            <p:strVal val="#ppt_y+#ppt_h*1.125000"/>
                                          </p:val>
                                        </p:tav>
                                        <p:tav tm="100000">
                                          <p:val>
                                            <p:strVal val="#ppt_y"/>
                                          </p:val>
                                        </p:tav>
                                      </p:tavLst>
                                    </p:anim>
                                    <p:animEffect transition="in" filter="wipe(up)">
                                      <p:cBhvr>
                                        <p:cTn id="26" dur="500"/>
                                        <p:tgtEl>
                                          <p:spTgt spid="85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59"/>
                                        </p:tgtEl>
                                        <p:attrNameLst>
                                          <p:attrName>style.visibility</p:attrName>
                                        </p:attrNameLst>
                                      </p:cBhvr>
                                      <p:to>
                                        <p:strVal val="visible"/>
                                      </p:to>
                                    </p:set>
                                    <p:anim calcmode="lin" valueType="num">
                                      <p:cBhvr additive="base">
                                        <p:cTn id="31" dur="500"/>
                                        <p:tgtEl>
                                          <p:spTgt spid="859"/>
                                        </p:tgtEl>
                                        <p:attrNameLst>
                                          <p:attrName>ppt_y</p:attrName>
                                        </p:attrNameLst>
                                      </p:cBhvr>
                                      <p:tavLst>
                                        <p:tav tm="0">
                                          <p:val>
                                            <p:strVal val="#ppt_y+#ppt_h*1.125000"/>
                                          </p:val>
                                        </p:tav>
                                        <p:tav tm="100000">
                                          <p:val>
                                            <p:strVal val="#ppt_y"/>
                                          </p:val>
                                        </p:tav>
                                      </p:tavLst>
                                    </p:anim>
                                    <p:animEffect transition="in" filter="wipe(up)">
                                      <p:cBhvr>
                                        <p:cTn id="32" dur="500"/>
                                        <p:tgtEl>
                                          <p:spTgt spid="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 grpId="0"/>
      <p:bldP spid="855" grpId="1"/>
      <p:bldP spid="858" grpId="0"/>
      <p:bldP spid="858" grpId="1"/>
      <p:bldP spid="859" grpId="0"/>
      <p:bldP spid="859" grpId="1"/>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63" name="矩形"/>
          <p:cNvSpPr/>
          <p:nvPr/>
        </p:nvSpPr>
        <p:spPr>
          <a:xfrm>
            <a:off x="1416050" y="304800"/>
            <a:ext cx="505269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企业所得税税收优惠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864" name="矩形"/>
          <p:cNvSpPr/>
          <p:nvPr/>
        </p:nvSpPr>
        <p:spPr>
          <a:xfrm>
            <a:off x="1593850" y="1455420"/>
            <a:ext cx="9289416" cy="20916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单选】甲公司2019年应纳税所得额为100万元，当年购置《环境保护专用设备企业所得税优惠目录》规定的环境保护专用设备一台，投资额60万元，当年即投入使用。已知企业所得税税率为25%。甲公司2019年度企业所得税应纳税额为（   ）万元。</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A．25			B．10</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C．19			D．14.5</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65" name="矩形"/>
          <p:cNvSpPr/>
          <p:nvPr/>
        </p:nvSpPr>
        <p:spPr>
          <a:xfrm>
            <a:off x="1593850" y="3623945"/>
            <a:ext cx="5625464"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【解析】应纳税额=100×25%−60×10%= 19万元。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additive="base">
                                        <p:cTn id="7" dur="500"/>
                                        <p:tgtEl>
                                          <p:spTgt spid="864"/>
                                        </p:tgtEl>
                                        <p:attrNameLst>
                                          <p:attrName>ppt_y</p:attrName>
                                        </p:attrNameLst>
                                      </p:cBhvr>
                                      <p:tavLst>
                                        <p:tav tm="0">
                                          <p:val>
                                            <p:strVal val="#ppt_y+#ppt_h*1.125000"/>
                                          </p:val>
                                        </p:tav>
                                        <p:tav tm="100000">
                                          <p:val>
                                            <p:strVal val="#ppt_y"/>
                                          </p:val>
                                        </p:tav>
                                      </p:tavLst>
                                    </p:anim>
                                    <p:animEffect transition="in" filter="wipe(up)">
                                      <p:cBhvr>
                                        <p:cTn id="8" dur="500"/>
                                        <p:tgtEl>
                                          <p:spTgt spid="86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65"/>
                                        </p:tgtEl>
                                        <p:attrNameLst>
                                          <p:attrName>style.visibility</p:attrName>
                                        </p:attrNameLst>
                                      </p:cBhvr>
                                      <p:to>
                                        <p:strVal val="visible"/>
                                      </p:to>
                                    </p:set>
                                    <p:anim calcmode="lin" valueType="num">
                                      <p:cBhvr additive="base">
                                        <p:cTn id="13" dur="500"/>
                                        <p:tgtEl>
                                          <p:spTgt spid="865"/>
                                        </p:tgtEl>
                                        <p:attrNameLst>
                                          <p:attrName>ppt_y</p:attrName>
                                        </p:attrNameLst>
                                      </p:cBhvr>
                                      <p:tavLst>
                                        <p:tav tm="0">
                                          <p:val>
                                            <p:strVal val="#ppt_y+#ppt_h*1.125000"/>
                                          </p:val>
                                        </p:tav>
                                        <p:tav tm="100000">
                                          <p:val>
                                            <p:strVal val="#ppt_y"/>
                                          </p:val>
                                        </p:tav>
                                      </p:tavLst>
                                    </p:anim>
                                    <p:animEffect transition="in" filter="wipe(up)">
                                      <p:cBhvr>
                                        <p:cTn id="14" dur="500"/>
                                        <p:tgtEl>
                                          <p:spTgt spid="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 grpId="0"/>
      <p:bldP spid="864" grpId="1"/>
      <p:bldP spid="865" grpId="0"/>
      <p:bldP spid="865" grpId="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69" name="矩形"/>
          <p:cNvSpPr/>
          <p:nvPr/>
        </p:nvSpPr>
        <p:spPr>
          <a:xfrm>
            <a:off x="1416050" y="304800"/>
            <a:ext cx="505269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企业所得税税收优惠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629410" y="1540510"/>
            <a:ext cx="4428490" cy="601980"/>
            <a:chOff x="2566" y="2426"/>
            <a:chExt cx="6974" cy="948"/>
          </a:xfrm>
        </p:grpSpPr>
        <p:sp>
          <p:nvSpPr>
            <p:cNvPr id="870" name="圆角矩形"/>
            <p:cNvSpPr/>
            <p:nvPr/>
          </p:nvSpPr>
          <p:spPr>
            <a:xfrm>
              <a:off x="2566" y="2426"/>
              <a:ext cx="6974"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71" name="流程图: 离页连接符"/>
            <p:cNvSpPr/>
            <p:nvPr/>
          </p:nvSpPr>
          <p:spPr>
            <a:xfrm>
              <a:off x="3076" y="2426"/>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（九）</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72" name="矩形"/>
            <p:cNvSpPr/>
            <p:nvPr/>
          </p:nvSpPr>
          <p:spPr>
            <a:xfrm>
              <a:off x="4765" y="2493"/>
              <a:ext cx="422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债券利息减免税</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73" name="矩形"/>
          <p:cNvSpPr/>
          <p:nvPr/>
        </p:nvSpPr>
        <p:spPr>
          <a:xfrm>
            <a:off x="1320800" y="3124834"/>
            <a:ext cx="9712324"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（1）对企业取得的2012年及以后年度发行的地方政府债券利息收入，免征企业所得税。</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（2）自2018年11月7日起至2021年11月6日止，对境外机构投资境内债券市场取得的债券利息收入暂免征收企业所得税。</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（3）对企业投资者持有2019—2023年发行的铁路债券取得的利息收入，减半征收企业所得税。</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73"/>
                                        </p:tgtEl>
                                        <p:attrNameLst>
                                          <p:attrName>style.visibility</p:attrName>
                                        </p:attrNameLst>
                                      </p:cBhvr>
                                      <p:to>
                                        <p:strVal val="visible"/>
                                      </p:to>
                                    </p:set>
                                    <p:anim calcmode="lin" valueType="num">
                                      <p:cBhvr additive="base">
                                        <p:cTn id="13" dur="500"/>
                                        <p:tgtEl>
                                          <p:spTgt spid="873"/>
                                        </p:tgtEl>
                                        <p:attrNameLst>
                                          <p:attrName>ppt_y</p:attrName>
                                        </p:attrNameLst>
                                      </p:cBhvr>
                                      <p:tavLst>
                                        <p:tav tm="0">
                                          <p:val>
                                            <p:strVal val="#ppt_y+#ppt_h*1.125000"/>
                                          </p:val>
                                        </p:tav>
                                        <p:tav tm="100000">
                                          <p:val>
                                            <p:strVal val="#ppt_y"/>
                                          </p:val>
                                        </p:tav>
                                      </p:tavLst>
                                    </p:anim>
                                    <p:animEffect transition="in" filter="wipe(up)">
                                      <p:cBhvr>
                                        <p:cTn id="14" dur="500"/>
                                        <p:tgtEl>
                                          <p:spTgt spid="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 grpId="0"/>
      <p:bldP spid="873" grpId="1"/>
    </p:bld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77" name="矩形"/>
          <p:cNvSpPr/>
          <p:nvPr/>
        </p:nvSpPr>
        <p:spPr>
          <a:xfrm>
            <a:off x="1424940" y="304800"/>
            <a:ext cx="45593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考点８：企业所得税征收管理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291590" y="1407160"/>
            <a:ext cx="3333750" cy="601980"/>
            <a:chOff x="2034" y="2216"/>
            <a:chExt cx="5250" cy="948"/>
          </a:xfrm>
        </p:grpSpPr>
        <p:sp>
          <p:nvSpPr>
            <p:cNvPr id="878" name="圆角矩形"/>
            <p:cNvSpPr/>
            <p:nvPr/>
          </p:nvSpPr>
          <p:spPr>
            <a:xfrm>
              <a:off x="2034" y="2216"/>
              <a:ext cx="5250"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79" name="流程图: 离页连接符"/>
            <p:cNvSpPr/>
            <p:nvPr/>
          </p:nvSpPr>
          <p:spPr>
            <a:xfrm>
              <a:off x="2544" y="2216"/>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80" name="矩形"/>
            <p:cNvSpPr/>
            <p:nvPr/>
          </p:nvSpPr>
          <p:spPr>
            <a:xfrm>
              <a:off x="4233" y="2283"/>
              <a:ext cx="254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纳税地点</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81" name="矩形"/>
          <p:cNvSpPr/>
          <p:nvPr/>
        </p:nvSpPr>
        <p:spPr>
          <a:xfrm>
            <a:off x="5512435" y="2229485"/>
            <a:ext cx="1157604"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纳税地点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882" name="表格"/>
          <p:cNvGraphicFramePr>
            <a:graphicFrameLocks noGrp="1"/>
          </p:cNvGraphicFramePr>
          <p:nvPr>
            <p:custDataLst>
              <p:tags r:id="rId2"/>
            </p:custDataLst>
          </p:nvPr>
        </p:nvGraphicFramePr>
        <p:xfrm>
          <a:off x="1291590" y="2693035"/>
          <a:ext cx="9599853" cy="1722081"/>
        </p:xfrm>
        <a:graphic>
          <a:graphicData uri="http://schemas.openxmlformats.org/drawingml/2006/table">
            <a:tbl>
              <a:tblPr bandRow="1">
                <a:noFill/>
              </a:tblPr>
              <a:tblGrid>
                <a:gridCol w="1423009"/>
                <a:gridCol w="3412465"/>
                <a:gridCol w="4764379"/>
              </a:tblGrid>
              <a:tr h="248907">
                <a:tc gridSpan="2">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类型</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纳税地点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48907">
                <a:tc rowSpan="2">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居民企业</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依照中国法律、法规成立的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登记注册地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5814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依照外国法律、法规成立，但实际管理机构在境内的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实际管理机构所在地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48907">
                <a:tc rowSpan="2">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非居民企业</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有机构、有实际联系的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机构、场所所在地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5814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未设机构、场所或有机构、场所但没有实际联系的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0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扣缴义务人所在地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883" name="矩形"/>
          <p:cNvSpPr/>
          <p:nvPr/>
        </p:nvSpPr>
        <p:spPr>
          <a:xfrm>
            <a:off x="1291590" y="4635500"/>
            <a:ext cx="9581516" cy="89153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【提示】居民企业在中国境内设立不具有法人资格的营业机构的，应当汇总计算并缴纳企业所得税。除国务院另有规定外，企业之间不得合并缴纳企业所得税。</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81"/>
                                        </p:tgtEl>
                                        <p:attrNameLst>
                                          <p:attrName>style.visibility</p:attrName>
                                        </p:attrNameLst>
                                      </p:cBhvr>
                                      <p:to>
                                        <p:strVal val="visible"/>
                                      </p:to>
                                    </p:set>
                                    <p:anim calcmode="lin" valueType="num">
                                      <p:cBhvr additive="base">
                                        <p:cTn id="12" dur="500"/>
                                        <p:tgtEl>
                                          <p:spTgt spid="881"/>
                                        </p:tgtEl>
                                        <p:attrNameLst>
                                          <p:attrName>ppt_y</p:attrName>
                                        </p:attrNameLst>
                                      </p:cBhvr>
                                      <p:tavLst>
                                        <p:tav tm="0">
                                          <p:val>
                                            <p:strVal val="#ppt_y+#ppt_h*1.125000"/>
                                          </p:val>
                                        </p:tav>
                                        <p:tav tm="100000">
                                          <p:val>
                                            <p:strVal val="#ppt_y"/>
                                          </p:val>
                                        </p:tav>
                                      </p:tavLst>
                                    </p:anim>
                                    <p:animEffect transition="in" filter="wipe(up)">
                                      <p:cBhvr>
                                        <p:cTn id="13" dur="500"/>
                                        <p:tgtEl>
                                          <p:spTgt spid="881"/>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882"/>
                                        </p:tgtEl>
                                        <p:attrNameLst>
                                          <p:attrName>style.visibility</p:attrName>
                                        </p:attrNameLst>
                                      </p:cBhvr>
                                      <p:to>
                                        <p:strVal val="visible"/>
                                      </p:to>
                                    </p:set>
                                    <p:anim calcmode="lin" valueType="num">
                                      <p:cBhvr additive="base">
                                        <p:cTn id="17" dur="500"/>
                                        <p:tgtEl>
                                          <p:spTgt spid="882"/>
                                        </p:tgtEl>
                                        <p:attrNameLst>
                                          <p:attrName>ppt_y</p:attrName>
                                        </p:attrNameLst>
                                      </p:cBhvr>
                                      <p:tavLst>
                                        <p:tav tm="0">
                                          <p:val>
                                            <p:strVal val="#ppt_y+#ppt_h*1.125000"/>
                                          </p:val>
                                        </p:tav>
                                        <p:tav tm="100000">
                                          <p:val>
                                            <p:strVal val="#ppt_y"/>
                                          </p:val>
                                        </p:tav>
                                      </p:tavLst>
                                    </p:anim>
                                    <p:animEffect transition="in" filter="wipe(up)">
                                      <p:cBhvr>
                                        <p:cTn id="18" dur="500"/>
                                        <p:tgtEl>
                                          <p:spTgt spid="882"/>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883"/>
                                        </p:tgtEl>
                                        <p:attrNameLst>
                                          <p:attrName>style.visibility</p:attrName>
                                        </p:attrNameLst>
                                      </p:cBhvr>
                                      <p:to>
                                        <p:strVal val="visible"/>
                                      </p:to>
                                    </p:set>
                                    <p:anim calcmode="lin" valueType="num">
                                      <p:cBhvr additive="base">
                                        <p:cTn id="22" dur="500"/>
                                        <p:tgtEl>
                                          <p:spTgt spid="883"/>
                                        </p:tgtEl>
                                        <p:attrNameLst>
                                          <p:attrName>ppt_y</p:attrName>
                                        </p:attrNameLst>
                                      </p:cBhvr>
                                      <p:tavLst>
                                        <p:tav tm="0">
                                          <p:val>
                                            <p:strVal val="#ppt_y+#ppt_h*1.125000"/>
                                          </p:val>
                                        </p:tav>
                                        <p:tav tm="100000">
                                          <p:val>
                                            <p:strVal val="#ppt_y"/>
                                          </p:val>
                                        </p:tav>
                                      </p:tavLst>
                                    </p:anim>
                                    <p:animEffect transition="in" filter="wipe(up)">
                                      <p:cBhvr>
                                        <p:cTn id="23"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 grpId="0"/>
      <p:bldP spid="881" grpId="1"/>
      <p:bldP spid="883" grpId="0"/>
      <p:bldP spid="883" grpId="1"/>
    </p:bld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87" name="矩形"/>
          <p:cNvSpPr/>
          <p:nvPr/>
        </p:nvSpPr>
        <p:spPr>
          <a:xfrm>
            <a:off x="1424940" y="304800"/>
            <a:ext cx="455930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考点８：企业所得税征收管理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2" name="组合 1"/>
          <p:cNvGrpSpPr/>
          <p:nvPr/>
        </p:nvGrpSpPr>
        <p:grpSpPr>
          <a:xfrm>
            <a:off x="1381125" y="1370330"/>
            <a:ext cx="3333750" cy="601980"/>
            <a:chOff x="2175" y="2158"/>
            <a:chExt cx="5250" cy="948"/>
          </a:xfrm>
        </p:grpSpPr>
        <p:sp>
          <p:nvSpPr>
            <p:cNvPr id="888" name="圆角矩形"/>
            <p:cNvSpPr/>
            <p:nvPr/>
          </p:nvSpPr>
          <p:spPr>
            <a:xfrm>
              <a:off x="2175" y="2158"/>
              <a:ext cx="5250" cy="937"/>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89" name="流程图: 离页连接符"/>
            <p:cNvSpPr/>
            <p:nvPr/>
          </p:nvSpPr>
          <p:spPr>
            <a:xfrm>
              <a:off x="2685" y="2158"/>
              <a:ext cx="1393" cy="948"/>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90" name="矩形"/>
            <p:cNvSpPr/>
            <p:nvPr/>
          </p:nvSpPr>
          <p:spPr>
            <a:xfrm>
              <a:off x="4374" y="2225"/>
              <a:ext cx="2543" cy="819"/>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纳税期限</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91" name="矩形"/>
          <p:cNvSpPr/>
          <p:nvPr/>
        </p:nvSpPr>
        <p:spPr>
          <a:xfrm>
            <a:off x="1189355" y="2002155"/>
            <a:ext cx="9713595" cy="36918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（1）企业所得税按年计征，分月或者分季预缴，年终汇算清缴，多退少补。纳税年度自公历1月1日起至12月31日止。</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（2）企业在一个纳税年度中间开业，或者终止经营活动，使该纳税年度的实际经营期不足12个月的，应当以其实际经营期为1个纳税年度。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（3）企业依法清算时，应当以清算期间作为1个纳税年度。</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（4）企业应当自年度终了之日起5个月内，向税务机关报送年度企业所得税纳税申报表，并汇算清缴，结清应缴应退税款。</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（5）企业在年度中间终止经营活动的，应当自实际经营终止之日起60日内，向税务机关办理当期企业所得税汇算清缴。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91"/>
                                        </p:tgtEl>
                                        <p:attrNameLst>
                                          <p:attrName>style.visibility</p:attrName>
                                        </p:attrNameLst>
                                      </p:cBhvr>
                                      <p:to>
                                        <p:strVal val="visible"/>
                                      </p:to>
                                    </p:set>
                                    <p:animEffect transition="in" filter="checkerboard(across)">
                                      <p:cBhvr>
                                        <p:cTn id="13" dur="500"/>
                                        <p:tgtEl>
                                          <p:spTgt spid="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 grpId="0"/>
      <p:bldP spid="891" grpId="1"/>
    </p:bldLst>
  </p:timing>
</p:sld>
</file>

<file path=ppt/tags/tag1.xml><?xml version="1.0" encoding="utf-8"?>
<p:tagLst xmlns:p="http://schemas.openxmlformats.org/presentationml/2006/main">
  <p:tag name="KSO_WM_DIAGRAM_VIRTUALLY_FRAME" val="{&quot;height&quot;:299.3073228346457,&quot;left&quot;:116.07267716535429,&quot;top&quot;:160.87456692913386,&quot;width&quot;:716.6351181102361}"/>
</p:tagLst>
</file>

<file path=ppt/tags/tag10.xml><?xml version="1.0" encoding="utf-8"?>
<p:tagLst xmlns:p="http://schemas.openxmlformats.org/presentationml/2006/main">
  <p:tag name="KSO_WM_UNIT_TABLE_BEAUTIFY" val="smartTable{aaf3a3d2-bcae-4a44-b749-63286d9f52c3}"/>
</p:tagLst>
</file>

<file path=ppt/tags/tag11.xml><?xml version="1.0" encoding="utf-8"?>
<p:tagLst xmlns:p="http://schemas.openxmlformats.org/presentationml/2006/main">
  <p:tag name="KSO_WM_UNIT_TABLE_BEAUTIFY" val="smartTable{a37edeaa-cee8-432b-b69d-b8edada4a071}"/>
</p:tagLst>
</file>

<file path=ppt/tags/tag12.xml><?xml version="1.0" encoding="utf-8"?>
<p:tagLst xmlns:p="http://schemas.openxmlformats.org/presentationml/2006/main">
  <p:tag name="KSO_WM_UNIT_TABLE_BEAUTIFY" val="smartTable{7903ad37-4a84-49ec-a80a-93d556a28083}"/>
</p:tagLst>
</file>

<file path=ppt/tags/tag13.xml><?xml version="1.0" encoding="utf-8"?>
<p:tagLst xmlns:p="http://schemas.openxmlformats.org/presentationml/2006/main">
  <p:tag name="KSO_WM_UNIT_TABLE_BEAUTIFY" val="smartTable{97ab1239-165b-4e81-baed-ded48d51d15c}"/>
</p:tagLst>
</file>

<file path=ppt/tags/tag14.xml><?xml version="1.0" encoding="utf-8"?>
<p:tagLst xmlns:p="http://schemas.openxmlformats.org/presentationml/2006/main">
  <p:tag name="KSO_WM_UNIT_TABLE_BEAUTIFY" val="smartTable{fdc59cb5-f9ba-41c1-95e7-988a66f40c80}"/>
</p:tagLst>
</file>

<file path=ppt/tags/tag15.xml><?xml version="1.0" encoding="utf-8"?>
<p:tagLst xmlns:p="http://schemas.openxmlformats.org/presentationml/2006/main">
  <p:tag name="KSO_WM_UNIT_TABLE_BEAUTIFY" val="smartTable{c8fe1c25-19af-4dc6-8dba-916999b1649d}"/>
</p:tagLst>
</file>

<file path=ppt/tags/tag16.xml><?xml version="1.0" encoding="utf-8"?>
<p:tagLst xmlns:p="http://schemas.openxmlformats.org/presentationml/2006/main">
  <p:tag name="KSO_WM_UNIT_TABLE_BEAUTIFY" val="smartTable{cd1bf4e3-0200-472d-b1c1-f61367f28f19}"/>
</p:tagLst>
</file>

<file path=ppt/tags/tag17.xml><?xml version="1.0" encoding="utf-8"?>
<p:tagLst xmlns:p="http://schemas.openxmlformats.org/presentationml/2006/main">
  <p:tag name="KSO_WM_UNIT_TABLE_BEAUTIFY" val="smartTable{f3349c6c-525e-4111-8ff3-c3cc7a6ba678}"/>
</p:tagLst>
</file>

<file path=ppt/tags/tag18.xml><?xml version="1.0" encoding="utf-8"?>
<p:tagLst xmlns:p="http://schemas.openxmlformats.org/presentationml/2006/main">
  <p:tag name="KSO_WM_UNIT_TABLE_BEAUTIFY" val="smartTable{39a9d521-748d-49a2-aef6-a57aa378a02c}"/>
</p:tagLst>
</file>

<file path=ppt/tags/tag19.xml><?xml version="1.0" encoding="utf-8"?>
<p:tagLst xmlns:p="http://schemas.openxmlformats.org/presentationml/2006/main">
  <p:tag name="KSO_WM_UNIT_TABLE_BEAUTIFY" val="smartTable{185c6ca1-ec28-4c00-a29f-f5b0eb7993a2}"/>
</p:tagLst>
</file>

<file path=ppt/tags/tag2.xml><?xml version="1.0" encoding="utf-8"?>
<p:tagLst xmlns:p="http://schemas.openxmlformats.org/presentationml/2006/main">
  <p:tag name="KSO_WM_DIAGRAM_VIRTUALLY_FRAME" val="{&quot;height&quot;:299.3073228346457,&quot;left&quot;:116.07267716535429,&quot;top&quot;:160.87456692913386,&quot;width&quot;:716.6351181102361}"/>
</p:tagLst>
</file>

<file path=ppt/tags/tag20.xml><?xml version="1.0" encoding="utf-8"?>
<p:tagLst xmlns:p="http://schemas.openxmlformats.org/presentationml/2006/main">
  <p:tag name="KSO_WM_UNIT_TABLE_BEAUTIFY" val="smartTable{beda02f2-2ef7-4504-81f7-f60f2febcd84}"/>
</p:tagLst>
</file>

<file path=ppt/tags/tag21.xml><?xml version="1.0" encoding="utf-8"?>
<p:tagLst xmlns:p="http://schemas.openxmlformats.org/presentationml/2006/main">
  <p:tag name="KSO_WM_UNIT_TABLE_BEAUTIFY" val="smartTable{6f9fd65b-44cd-4471-8e7c-4230837f13df}"/>
</p:tagLst>
</file>

<file path=ppt/tags/tag22.xml><?xml version="1.0" encoding="utf-8"?>
<p:tagLst xmlns:p="http://schemas.openxmlformats.org/presentationml/2006/main">
  <p:tag name="KSO_WM_UNIT_TABLE_BEAUTIFY" val="smartTable{65e1a090-855e-4754-b750-cbd1404af271}"/>
</p:tagLst>
</file>

<file path=ppt/tags/tag23.xml><?xml version="1.0" encoding="utf-8"?>
<p:tagLst xmlns:p="http://schemas.openxmlformats.org/presentationml/2006/main">
  <p:tag name="KSO_WM_UNIT_TABLE_BEAUTIFY" val="smartTable{16f2bd9e-e1c4-4239-bc80-8a1d958c7238}"/>
</p:tagLst>
</file>

<file path=ppt/tags/tag24.xml><?xml version="1.0" encoding="utf-8"?>
<p:tagLst xmlns:p="http://schemas.openxmlformats.org/presentationml/2006/main">
  <p:tag name="KSO_WM_UNIT_TABLE_BEAUTIFY" val="smartTable{a06226e3-20a7-4382-bf3d-05abc2b88093}"/>
</p:tagLst>
</file>

<file path=ppt/tags/tag25.xml><?xml version="1.0" encoding="utf-8"?>
<p:tagLst xmlns:p="http://schemas.openxmlformats.org/presentationml/2006/main">
  <p:tag name="KSO_WM_UNIT_TABLE_BEAUTIFY" val="smartTable{233e6ae9-5649-4c2c-9966-b36148a0ab88}"/>
</p:tagLst>
</file>

<file path=ppt/tags/tag26.xml><?xml version="1.0" encoding="utf-8"?>
<p:tagLst xmlns:p="http://schemas.openxmlformats.org/presentationml/2006/main">
  <p:tag name="KSO_WM_UNIT_TABLE_BEAUTIFY" val="smartTable{12f939cd-b49e-4091-89d2-61719dd17b45}"/>
</p:tagLst>
</file>

<file path=ppt/tags/tag27.xml><?xml version="1.0" encoding="utf-8"?>
<p:tagLst xmlns:p="http://schemas.openxmlformats.org/presentationml/2006/main">
  <p:tag name="KSO_WM_UNIT_TABLE_BEAUTIFY" val="smartTable{e9889fe4-4d15-4b19-a560-ec19e6ae54f2}"/>
</p:tagLst>
</file>

<file path=ppt/tags/tag28.xml><?xml version="1.0" encoding="utf-8"?>
<p:tagLst xmlns:p="http://schemas.openxmlformats.org/presentationml/2006/main">
  <p:tag name="KSO_WM_UNIT_TABLE_BEAUTIFY" val="smartTable{7a78ce42-ecea-4a00-88bf-efbeb6e825b7}"/>
</p:tagLst>
</file>

<file path=ppt/tags/tag29.xml><?xml version="1.0" encoding="utf-8"?>
<p:tagLst xmlns:p="http://schemas.openxmlformats.org/presentationml/2006/main">
  <p:tag name="KSO_WM_UNIT_TABLE_BEAUTIFY" val="smartTable{6c3543eb-97a9-4237-9851-e90c992ffd3f}"/>
</p:tagLst>
</file>

<file path=ppt/tags/tag3.xml><?xml version="1.0" encoding="utf-8"?>
<p:tagLst xmlns:p="http://schemas.openxmlformats.org/presentationml/2006/main">
  <p:tag name="KSO_WM_DIAGRAM_VIRTUALLY_FRAME" val="{&quot;height&quot;:299.3073228346457,&quot;left&quot;:116.07267716535429,&quot;top&quot;:160.87456692913386,&quot;width&quot;:716.6351181102361}"/>
</p:tagLst>
</file>

<file path=ppt/tags/tag30.xml><?xml version="1.0" encoding="utf-8"?>
<p:tagLst xmlns:p="http://schemas.openxmlformats.org/presentationml/2006/main">
  <p:tag name="KSO_WM_UNIT_TABLE_BEAUTIFY" val="smartTable{c9f8ce86-4269-453f-93de-6f05df32d36d}"/>
</p:tagLst>
</file>

<file path=ppt/tags/tag31.xml><?xml version="1.0" encoding="utf-8"?>
<p:tagLst xmlns:p="http://schemas.openxmlformats.org/presentationml/2006/main">
  <p:tag name="KSO_WM_UNIT_TABLE_BEAUTIFY" val="smartTable{9325f716-2363-4145-bb12-812cb2ee1763}"/>
</p:tagLst>
</file>

<file path=ppt/tags/tag32.xml><?xml version="1.0" encoding="utf-8"?>
<p:tagLst xmlns:p="http://schemas.openxmlformats.org/presentationml/2006/main">
  <p:tag name="KSO_WM_UNIT_TABLE_BEAUTIFY" val="smartTable{6a2a0aa2-ff3a-4b1a-a3fb-99674906d2f5}"/>
</p:tagLst>
</file>

<file path=ppt/tags/tag33.xml><?xml version="1.0" encoding="utf-8"?>
<p:tagLst xmlns:p="http://schemas.openxmlformats.org/presentationml/2006/main">
  <p:tag name="KSO_WM_UNIT_TABLE_BEAUTIFY" val="smartTable{30a7b43c-4ceb-474e-a70c-0135cb38ddc4}"/>
</p:tagLst>
</file>

<file path=ppt/tags/tag34.xml><?xml version="1.0" encoding="utf-8"?>
<p:tagLst xmlns:p="http://schemas.openxmlformats.org/presentationml/2006/main">
  <p:tag name="KSO_WM_UNIT_TABLE_BEAUTIFY" val="smartTable{5bb4ff75-233b-4f20-bbff-8d4e8b43c498}"/>
</p:tagLst>
</file>

<file path=ppt/tags/tag35.xml><?xml version="1.0" encoding="utf-8"?>
<p:tagLst xmlns:p="http://schemas.openxmlformats.org/presentationml/2006/main">
  <p:tag name="KSO_WM_UNIT_TABLE_BEAUTIFY" val="smartTable{45f827d9-4048-42e6-ae99-ddada6997aa9}"/>
</p:tagLst>
</file>

<file path=ppt/tags/tag36.xml><?xml version="1.0" encoding="utf-8"?>
<p:tagLst xmlns:p="http://schemas.openxmlformats.org/presentationml/2006/main">
  <p:tag name="KSO_WM_UNIT_TABLE_BEAUTIFY" val="smartTable{62f31771-165f-42b2-8c38-a38f271e76e0}"/>
</p:tagLst>
</file>

<file path=ppt/tags/tag37.xml><?xml version="1.0" encoding="utf-8"?>
<p:tagLst xmlns:p="http://schemas.openxmlformats.org/presentationml/2006/main">
  <p:tag name="KSO_WM_UNIT_TABLE_BEAUTIFY" val="smartTable{c238a0ea-7d2e-4c9f-a9bf-12895fb5aabf}"/>
</p:tagLst>
</file>

<file path=ppt/tags/tag38.xml><?xml version="1.0" encoding="utf-8"?>
<p:tagLst xmlns:p="http://schemas.openxmlformats.org/presentationml/2006/main">
  <p:tag name="KSO_WM_UNIT_TABLE_BEAUTIFY" val="smartTable{de48b963-4f75-4020-9816-d7a017e74439}"/>
</p:tagLst>
</file>

<file path=ppt/tags/tag39.xml><?xml version="1.0" encoding="utf-8"?>
<p:tagLst xmlns:p="http://schemas.openxmlformats.org/presentationml/2006/main">
  <p:tag name="KSO_WM_UNIT_TABLE_BEAUTIFY" val="smartTable{f405ec4c-7ec5-4c6f-ae73-7a87363fd288}"/>
</p:tagLst>
</file>

<file path=ppt/tags/tag4.xml><?xml version="1.0" encoding="utf-8"?>
<p:tagLst xmlns:p="http://schemas.openxmlformats.org/presentationml/2006/main">
  <p:tag name="KSO_WM_DIAGRAM_VIRTUALLY_FRAME" val="{&quot;height&quot;:299.3073228346457,&quot;left&quot;:116.07267716535429,&quot;top&quot;:160.87456692913386,&quot;width&quot;:716.6351181102361}"/>
</p:tagLst>
</file>

<file path=ppt/tags/tag40.xml><?xml version="1.0" encoding="utf-8"?>
<p:tagLst xmlns:p="http://schemas.openxmlformats.org/presentationml/2006/main">
  <p:tag name="KSO_WM_UNIT_TABLE_BEAUTIFY" val="smartTable{4dbeeb55-b9cb-4033-aedd-c2c9ab7e375c}"/>
</p:tagLst>
</file>

<file path=ppt/tags/tag41.xml><?xml version="1.0" encoding="utf-8"?>
<p:tagLst xmlns:p="http://schemas.openxmlformats.org/presentationml/2006/main">
  <p:tag name="KSO_WM_UNIT_TABLE_BEAUTIFY" val="smartTable{a0753965-9e80-4363-813f-8d432ad2b096}"/>
</p:tagLst>
</file>

<file path=ppt/tags/tag42.xml><?xml version="1.0" encoding="utf-8"?>
<p:tagLst xmlns:p="http://schemas.openxmlformats.org/presentationml/2006/main">
  <p:tag name="KSO_WM_UNIT_TABLE_BEAUTIFY" val="smartTable{a4da0e52-7768-4b4b-9f3a-da923fe7babc}"/>
</p:tagLst>
</file>

<file path=ppt/tags/tag43.xml><?xml version="1.0" encoding="utf-8"?>
<p:tagLst xmlns:p="http://schemas.openxmlformats.org/presentationml/2006/main">
  <p:tag name="KSO_WM_UNIT_TABLE_BEAUTIFY" val="smartTable{fe507e29-3320-471c-b182-4ced3468999f}"/>
</p:tagLst>
</file>

<file path=ppt/tags/tag44.xml><?xml version="1.0" encoding="utf-8"?>
<p:tagLst xmlns:p="http://schemas.openxmlformats.org/presentationml/2006/main">
  <p:tag name="KSO_WM_UNIT_TABLE_BEAUTIFY" val="smartTable{98b3a452-7be5-4362-ab02-35b0e02ea803}"/>
</p:tagLst>
</file>

<file path=ppt/tags/tag45.xml><?xml version="1.0" encoding="utf-8"?>
<p:tagLst xmlns:p="http://schemas.openxmlformats.org/presentationml/2006/main">
  <p:tag name="KSO_WM_UNIT_TABLE_BEAUTIFY" val="smartTable{4703d073-a38e-4c79-97ca-beef300441e3}"/>
</p:tagLst>
</file>

<file path=ppt/tags/tag46.xml><?xml version="1.0" encoding="utf-8"?>
<p:tagLst xmlns:p="http://schemas.openxmlformats.org/presentationml/2006/main">
  <p:tag name="KSO_WM_UNIT_TABLE_BEAUTIFY" val="smartTable{aacb8e70-e316-4f33-b034-a8cf7db63904}"/>
  <p:tag name="TABLE_ENDDRAG_ORIGIN_RECT" val="799*232"/>
  <p:tag name="TABLE_ENDDRAG_RECT" val="94*219*799*232"/>
</p:tagLst>
</file>

<file path=ppt/tags/tag47.xml><?xml version="1.0" encoding="utf-8"?>
<p:tagLst xmlns:p="http://schemas.openxmlformats.org/presentationml/2006/main">
  <p:tag name="KSO_WM_UNIT_TABLE_BEAUTIFY" val="smartTable{35bf3b14-c3f4-4c84-a637-005b2e56828b}"/>
  <p:tag name="TABLE_ENDDRAG_ORIGIN_RECT" val="574*181"/>
  <p:tag name="TABLE_ENDDRAG_RECT" val="113*186*574*181"/>
</p:tagLst>
</file>

<file path=ppt/tags/tag48.xml><?xml version="1.0" encoding="utf-8"?>
<p:tagLst xmlns:p="http://schemas.openxmlformats.org/presentationml/2006/main">
  <p:tag name="KSO_WM_UNIT_TABLE_BEAUTIFY" val="smartTable{a56d828a-cbaa-4a4c-82b6-f56fe88d6d57}"/>
  <p:tag name="TABLE_ENDDRAG_ORIGIN_RECT" val="715*170"/>
  <p:tag name="TABLE_ENDDRAG_RECT" val="113*154*715*170"/>
</p:tagLst>
</file>

<file path=ppt/tags/tag49.xml><?xml version="1.0" encoding="utf-8"?>
<p:tagLst xmlns:p="http://schemas.openxmlformats.org/presentationml/2006/main">
  <p:tag name="KSO_WM_UNIT_TABLE_BEAUTIFY" val="smartTable{85b6d03e-e0a9-4eab-80bf-61adab47c28c}"/>
  <p:tag name="TABLE_ENDDRAG_ORIGIN_RECT" val="741*268"/>
  <p:tag name="TABLE_ENDDRAG_RECT" val="124*210*741*268"/>
</p:tagLst>
</file>

<file path=ppt/tags/tag5.xml><?xml version="1.0" encoding="utf-8"?>
<p:tagLst xmlns:p="http://schemas.openxmlformats.org/presentationml/2006/main">
  <p:tag name="KSO_WM_DIAGRAM_VIRTUALLY_FRAME" val="{&quot;height&quot;:299.3073228346457,&quot;left&quot;:116.07267716535429,&quot;top&quot;:160.87456692913386,&quot;width&quot;:716.6351181102361}"/>
</p:tagLst>
</file>

<file path=ppt/tags/tag50.xml><?xml version="1.0" encoding="utf-8"?>
<p:tagLst xmlns:p="http://schemas.openxmlformats.org/presentationml/2006/main">
  <p:tag name="KSO_WM_UNIT_TABLE_BEAUTIFY" val="smartTable{2cf82dda-77c9-49c3-aaed-8d7654662021}"/>
  <p:tag name="TABLE_ENDDRAG_ORIGIN_RECT" val="771*243"/>
  <p:tag name="TABLE_ENDDRAG_RECT" val="85*232*771*243"/>
</p:tagLst>
</file>

<file path=ppt/tags/tag51.xml><?xml version="1.0" encoding="utf-8"?>
<p:tagLst xmlns:p="http://schemas.openxmlformats.org/presentationml/2006/main">
  <p:tag name="KSO_WM_DIAGRAM_VIRTUALLY_FRAME" val="{&quot;height&quot;:351.45,&quot;left&quot;:34.1,&quot;top&quot;:150.65,&quot;width&quot;:901.7}"/>
</p:tagLst>
</file>

<file path=ppt/tags/tag52.xml><?xml version="1.0" encoding="utf-8"?>
<p:tagLst xmlns:p="http://schemas.openxmlformats.org/presentationml/2006/main">
  <p:tag name="KSO_WM_DIAGRAM_VIRTUALLY_FRAME" val="{&quot;height&quot;:351.45,&quot;left&quot;:34.1,&quot;top&quot;:150.65,&quot;width&quot;:901.7}"/>
</p:tagLst>
</file>

<file path=ppt/tags/tag53.xml><?xml version="1.0" encoding="utf-8"?>
<p:tagLst xmlns:p="http://schemas.openxmlformats.org/presentationml/2006/main">
  <p:tag name="KSO_WM_DIAGRAM_VIRTUALLY_FRAME" val="{&quot;height&quot;:351.45,&quot;left&quot;:34.1,&quot;top&quot;:150.65,&quot;width&quot;:901.7}"/>
</p:tagLst>
</file>

<file path=ppt/tags/tag54.xml><?xml version="1.0" encoding="utf-8"?>
<p:tagLst xmlns:p="http://schemas.openxmlformats.org/presentationml/2006/main">
  <p:tag name="KSO_WM_DIAGRAM_VIRTUALLY_FRAME" val="{&quot;height&quot;:351.45,&quot;left&quot;:34.1,&quot;top&quot;:150.65,&quot;width&quot;:901.7}"/>
</p:tagLst>
</file>

<file path=ppt/tags/tag55.xml><?xml version="1.0" encoding="utf-8"?>
<p:tagLst xmlns:p="http://schemas.openxmlformats.org/presentationml/2006/main">
  <p:tag name="KSO_WM_DIAGRAM_VIRTUALLY_FRAME" val="{&quot;height&quot;:351.45,&quot;left&quot;:34.1,&quot;top&quot;:150.65,&quot;width&quot;:901.7}"/>
</p:tagLst>
</file>

<file path=ppt/tags/tag56.xml><?xml version="1.0" encoding="utf-8"?>
<p:tagLst xmlns:p="http://schemas.openxmlformats.org/presentationml/2006/main">
  <p:tag name="KSO_WM_DIAGRAM_VIRTUALLY_FRAME" val="{&quot;height&quot;:351.45,&quot;left&quot;:34.1,&quot;top&quot;:150.65,&quot;width&quot;:901.7}"/>
</p:tagLst>
</file>

<file path=ppt/tags/tag6.xml><?xml version="1.0" encoding="utf-8"?>
<p:tagLst xmlns:p="http://schemas.openxmlformats.org/presentationml/2006/main">
  <p:tag name="KSO_WM_DIAGRAM_VIRTUALLY_FRAME" val="{&quot;height&quot;:299.3073228346457,&quot;left&quot;:116.07267716535429,&quot;top&quot;:160.87456692913386,&quot;width&quot;:716.6351181102361}"/>
</p:tagLst>
</file>

<file path=ppt/tags/tag7.xml><?xml version="1.0" encoding="utf-8"?>
<p:tagLst xmlns:p="http://schemas.openxmlformats.org/presentationml/2006/main">
  <p:tag name="KSO_WM_UNIT_TABLE_BEAUTIFY" val="smartTable{459a1b82-fd24-40a6-bdb8-30299e76b6d3}"/>
</p:tagLst>
</file>

<file path=ppt/tags/tag8.xml><?xml version="1.0" encoding="utf-8"?>
<p:tagLst xmlns:p="http://schemas.openxmlformats.org/presentationml/2006/main">
  <p:tag name="KSO_WM_UNIT_TABLE_BEAUTIFY" val="smartTable{32df3bd6-edf5-4e73-90d8-2bc687010ab8}"/>
</p:tagLst>
</file>

<file path=ppt/tags/tag9.xml><?xml version="1.0" encoding="utf-8"?>
<p:tagLst xmlns:p="http://schemas.openxmlformats.org/presentationml/2006/main">
  <p:tag name="KSO_WM_UNIT_TABLE_BEAUTIFY" val="smartTable{857687e2-79fb-4b0b-b3ee-18a83c8388bf}"/>
</p:tagLst>
</file>

<file path=ppt/theme/theme1.xml><?xml version="1.0" encoding="utf-8"?>
<a:theme xmlns:a="http://schemas.openxmlformats.org/drawingml/2006/main" name="A000120140530A99PPBG">
  <a:themeElements>
    <a:clrScheme name="A000120140530A99PPBG">
      <a:dk1>
        <a:srgbClr val="2F2F2F"/>
      </a:dk1>
      <a:lt1>
        <a:srgbClr val="FFFFFF"/>
      </a:lt1>
      <a:dk2>
        <a:srgbClr val="FFFFFF"/>
      </a:dk2>
      <a:lt2>
        <a:srgbClr val="F2F2F2"/>
      </a:lt2>
      <a:accent1>
        <a:srgbClr val="0A3142"/>
      </a:accent1>
      <a:accent2>
        <a:srgbClr val="2A305C"/>
      </a:accent2>
      <a:accent3>
        <a:srgbClr val="5478C4"/>
      </a:accent3>
      <a:accent4>
        <a:srgbClr val="00AAB7"/>
      </a:accent4>
      <a:accent5>
        <a:srgbClr val="86D7D4"/>
      </a:accent5>
      <a:accent6>
        <a:srgbClr val="FFC000"/>
      </a:accent6>
      <a:hlink>
        <a:srgbClr val="0A3142"/>
      </a:hlink>
      <a:folHlink>
        <a:srgbClr val="AFB2B4"/>
      </a:folHlink>
    </a:clrScheme>
    <a:fontScheme name="A000120140530A99PPBG">
      <a:majorFont>
        <a:latin typeface=""/>
        <a:ea typeface=""/>
        <a:cs typeface=""/>
      </a:majorFont>
      <a:minorFont>
        <a:latin typeface=""/>
        <a:ea typeface=""/>
        <a:cs typeface=""/>
      </a:minorFont>
    </a:fontScheme>
    <a:fmtScheme name="A000120140530A99PPBG">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ndoutMaster1">
  <a:themeElements>
    <a:clrScheme name="handoutMaster1">
      <a:dk1>
        <a:srgbClr val="000000"/>
      </a:dk1>
      <a:lt1>
        <a:srgbClr val="000000"/>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handoutMaster1">
      <a:majorFont>
        <a:latin typeface=""/>
        <a:ea typeface=""/>
        <a:cs typeface=""/>
      </a:majorFont>
      <a:minorFont>
        <a:latin typeface=""/>
        <a:ea typeface=""/>
        <a:cs typeface=""/>
      </a:minorFont>
    </a:fontScheme>
    <a:fmtScheme name="handout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53107</Words>
  <Application>WPS 演示</Application>
  <PresentationFormat>宽屏</PresentationFormat>
  <Paragraphs>3372</Paragraphs>
  <Slides>178</Slides>
  <Notes>150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8</vt:i4>
      </vt:variant>
      <vt:variant>
        <vt:lpstr>幻灯片标题</vt:lpstr>
      </vt:variant>
      <vt:variant>
        <vt:i4>178</vt:i4>
      </vt:variant>
    </vt:vector>
  </HeadingPairs>
  <TitlesOfParts>
    <vt:vector size="203" baseType="lpstr">
      <vt:lpstr>Arial</vt:lpstr>
      <vt:lpstr>宋体</vt:lpstr>
      <vt:lpstr>Wingdings</vt:lpstr>
      <vt:lpstr>Times New Roman</vt:lpstr>
      <vt:lpstr>微软雅黑</vt:lpstr>
      <vt:lpstr>Arial Black</vt:lpstr>
      <vt:lpstr>幼圆</vt:lpstr>
      <vt:lpstr>等线</vt:lpstr>
      <vt:lpstr>Calibri</vt:lpstr>
      <vt:lpstr>经典综艺体简</vt:lpstr>
      <vt:lpstr>Arial Unicode MS</vt:lpstr>
      <vt:lpstr>楷体</vt:lpstr>
      <vt:lpstr>方正细黑一_GBK</vt:lpstr>
      <vt:lpstr>黑体</vt:lpstr>
      <vt:lpstr>楷体_GB2312</vt:lpstr>
      <vt:lpstr>新宋体</vt:lpstr>
      <vt:lpstr>A000120140530A99PPBG</vt:lpstr>
      <vt:lpstr>package</vt:lpstr>
      <vt:lpstr>package</vt:lpstr>
      <vt:lpstr>package</vt:lpstr>
      <vt:lpstr>package</vt:lpstr>
      <vt:lpstr>package</vt:lpstr>
      <vt:lpstr>package</vt:lpstr>
      <vt:lpstr>package</vt:lpstr>
      <vt:lpstr>package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天道酬勤</cp:lastModifiedBy>
  <cp:revision>102</cp:revision>
  <dcterms:created xsi:type="dcterms:W3CDTF">2021-11-11T02:52:00Z</dcterms:created>
  <dcterms:modified xsi:type="dcterms:W3CDTF">2025-10-15T05:30:01Z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8E2C1D771214427786C1ED23F3E1D8F5</vt:lpwstr>
  </property>
</Properties>
</file>