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1"/>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Lst>
  <p:sldSz cx="12192000" cy="6858000"/>
  <p:notesSz cx="6858000" cy="9144000"/>
  <p:custDataLst>
    <p:tags r:id="rId105"/>
  </p:custDataLst>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AAB7"/>
    <a:srgbClr val="6ECBD2"/>
    <a:srgbClr val="FAFAFA"/>
    <a:srgbClr val="0A3142"/>
    <a:srgbClr val="2C4680"/>
    <a:srgbClr val="5478C4"/>
    <a:srgbClr val="135E7F"/>
    <a:srgbClr val="0E455E"/>
    <a:srgbClr val="409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930EDA-E028-4965-B786-8126BCFA5154}"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28578126-B34D-4DC7-A7CD-B3F8896B5B58}"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883062BF-605E-4F1F-8987-A6F7F80F91B0}"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83103E6A-F9CE-49BF-BCC2-3FD1767570DF}"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38D2CA04-9198-4008-9C2A-35702D51978F}"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A4CC9344-6EE8-4AC9-BEB4-DBB80D6E156A}"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EEDA31BD-3389-40BF-840A-79B80EE0AFC0}"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 styleId="{0614C5DB-E319-4D65-9DFD-4E6FD8902022}" styleName="表样式 1 25">
    <a:wholeTbl>
      <a:tcTxStyle>
        <a:fontRef idx="none">
          <a:schemeClr val="tx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w="9525" cmpd="sng">
              <a:solidFill>
                <a:srgbClr val="92D050">
                  <a:lumMod val="40000"/>
                  <a:lumOff val="60000"/>
                </a:srgbClr>
              </a:solidFill>
            </a:ln>
          </a:insideV>
        </a:tcBdr>
        <a:fill>
          <a:solidFill>
            <a:schemeClr val="bg1">
              <a:alpha val="0"/>
            </a:schemeClr>
          </a:solidFill>
        </a:fill>
      </a:tcStyle>
    </a:wholeTbl>
    <a:band2H>
      <a:tcStyle>
        <a:tcBdr/>
        <a:fill>
          <a:solidFill>
            <a:srgbClr val="92D050">
              <a:lumMod val="40000"/>
              <a:lumOff val="60000"/>
              <a:alpha val="25000"/>
            </a:srgbClr>
          </a:solidFill>
        </a:fill>
      </a:tcStyle>
    </a:band2H>
    <a:band1V>
      <a:tcStyle>
        <a:tcBdr/>
        <a:fill>
          <a:solidFill>
            <a:srgbClr val="92D050">
              <a:lumMod val="40000"/>
              <a:lumOff val="60000"/>
              <a:alpha val="25000"/>
            </a:srgb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rgbClr val="92D050">
                  <a:lumMod val="40000"/>
                  <a:lumOff val="60000"/>
                </a:srgbClr>
              </a:solidFill>
            </a:ln>
          </a:left>
          <a:right>
            <a:ln w="9525" cmpd="sng">
              <a:solidFill>
                <a:srgbClr val="92D050"/>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lastCol>
    <a:firstCol>
      <a:tcTxStyle b="on">
        <a:fontRef idx="none">
          <a:schemeClr val="tx1"/>
        </a:fontRef>
      </a:tcTxStyle>
      <a:tcStyle>
        <a:tcBdr>
          <a:left>
            <a:ln w="9525" cmpd="sng">
              <a:solidFill>
                <a:srgbClr val="92D050"/>
              </a:solidFill>
            </a:ln>
          </a:left>
          <a:right>
            <a:ln w="9525" cmpd="sng">
              <a:solidFill>
                <a:srgbClr val="92D050">
                  <a:lumMod val="40000"/>
                  <a:lumOff val="60000"/>
                </a:srgbClr>
              </a:solidFill>
            </a:ln>
          </a:right>
          <a:top>
            <a:ln w="9525" cmpd="sng">
              <a:solidFill>
                <a:srgbClr val="92D050"/>
              </a:solidFill>
            </a:ln>
          </a:top>
          <a:bottom>
            <a:ln w="9525" cmpd="sng">
              <a:solidFill>
                <a:srgbClr val="92D050"/>
              </a:solidFill>
            </a:ln>
          </a:bottom>
          <a:insideH>
            <a:ln w="9525" cmpd="sng">
              <a:solidFill>
                <a:srgbClr val="92D050">
                  <a:lumMod val="40000"/>
                  <a:lumOff val="60000"/>
                </a:srgbClr>
              </a:solidFill>
            </a:ln>
          </a:insideH>
          <a:insideV>
            <a:ln>
              <a:noFill/>
            </a:ln>
          </a:insideV>
        </a:tcBdr>
        <a:fill>
          <a:solidFill>
            <a:srgbClr val="92D050">
              <a:lumMod val="40000"/>
              <a:lumOff val="60000"/>
              <a:alpha val="40000"/>
            </a:srgbClr>
          </a:solidFill>
        </a:fill>
      </a:tcStyle>
    </a:firstCol>
    <a:lastRow>
      <a:tcTxStyle b="on">
        <a:fontRef idx="none">
          <a:srgbClr val="92D050"/>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w="9525" cmpd="sng">
              <a:solidFill>
                <a:srgbClr val="92D050"/>
              </a:solidFill>
            </a:ln>
          </a:left>
          <a:right>
            <a:ln w="9525" cmpd="sng">
              <a:solidFill>
                <a:srgbClr val="92D050"/>
              </a:solidFill>
            </a:ln>
          </a:right>
          <a:top>
            <a:ln w="9525" cmpd="sng">
              <a:solidFill>
                <a:srgbClr val="92D050"/>
              </a:solidFill>
            </a:ln>
          </a:top>
          <a:bottom>
            <a:ln w="9525" cmpd="sng">
              <a:solidFill>
                <a:srgbClr val="92D050"/>
              </a:solidFill>
            </a:ln>
          </a:bottom>
          <a:insideH>
            <a:ln>
              <a:noFill/>
            </a:ln>
          </a:insideH>
          <a:insideV>
            <a:ln w="9525" cmpd="sng">
              <a:solidFill>
                <a:srgbClr val="92D050">
                  <a:lumMod val="40000"/>
                  <a:lumOff val="60000"/>
                </a:srgbClr>
              </a:solidFill>
            </a:ln>
          </a:insideV>
        </a:tcBdr>
        <a:fill>
          <a:solidFill>
            <a:srgbClr val="92D05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6" autoAdjust="0"/>
    <p:restoredTop sz="95992"/>
  </p:normalViewPr>
  <p:slideViewPr>
    <p:cSldViewPr snapToGrid="0">
      <p:cViewPr varScale="1">
        <p:scale>
          <a:sx n="65" d="100"/>
          <a:sy n="65" d="100"/>
        </p:scale>
        <p:origin x="72" y="111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5" Type="http://schemas.openxmlformats.org/officeDocument/2006/relationships/tags" Target="tags/tag2.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handoutMaster" Target="handoutMasters/handoutMaster1.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8"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9"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30"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2"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datetime5">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
        <p:nvSpPr>
          <p:cNvPr id="23"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4" name="备注占位符 2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5"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幻灯片图像占位符 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 name="备注占位符 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幻灯片图像占位符 1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8" name="备注占位符 1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幻灯片图像占位符 1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 name="备注占位符 1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幻灯片图像占位符 13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4" name="备注占位符 1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幻灯片图像占位符 1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3" name="备注占位符 1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幻灯片图像占位符 1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9" name="备注占位符 1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幻灯片图像占位符 1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4" name="备注占位符 1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 name="幻灯片图像占位符 1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8" name="备注占位符 1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 name="幻灯片图像占位符 1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4" name="备注占位符 1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 name="幻灯片图像占位符 1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4" name="备注占位符 1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 name="幻灯片图像占位符 2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3" name="备注占位符 2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幻灯片图像占位符 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 name="备注占位符 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 name="幻灯片图像占位符 2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0" name="备注占位符 2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 name="幻灯片图像占位符 2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7" name="备注占位符 2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幻灯片图像占位符 2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3" name="备注占位符 2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 name="幻灯片图像占位符 2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9" name="备注占位符 2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 name="幻灯片图像占位符 2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0" name="备注占位符 2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 name="幻灯片图像占位符 2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5" name="备注占位符 2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 name="幻灯片图像占位符 2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0" name="备注占位符 2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 name="幻灯片图像占位符 2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5" name="备注占位符 2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 name="幻灯片图像占位符 2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6" name="备注占位符 2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 name="幻灯片图像占位符 2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2" name="备注占位符 2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幻灯片图像占位符 6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 name="备注占位符 6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 name="幻灯片图像占位符 3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2" name="备注占位符 3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 name="幻灯片图像占位符 3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3" name="备注占位符 3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 name="幻灯片图像占位符 3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8" name="备注占位符 3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 name="幻灯片图像占位符 3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1" name="备注占位符 3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 name="幻灯片图像占位符 33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0" name="备注占位符 3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 name="幻灯片图像占位符 3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5" name="备注占位符 3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 name="幻灯片图像占位符 3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6" name="备注占位符 3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 name="幻灯片图像占位符 3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0" name="备注占位符 3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 name="幻灯片图像占位符 3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8" name="备注占位符 3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3" name="幻灯片图像占位符 3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4" name="备注占位符 3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幻灯片图像占位符 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 name="备注占位符 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6" name="幻灯片图像占位符 3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7" name="备注占位符 3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 name="幻灯片图像占位符 4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8" name="备注占位符 4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 name="幻灯片图像占位符 4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4" name="备注占位符 4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 name="幻灯片图像占位符 4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4" name="备注占位符 4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4" name="幻灯片图像占位符 43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5" name="备注占位符 43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 name="幻灯片图像占位符 44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7" name="备注占位符 4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1" name="幻灯片图像占位符 4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52" name="备注占位符 4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6" name="幻灯片图像占位符 4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57" name="备注占位符 4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7" name="幻灯片图像占位符 4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8" name="备注占位符 4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6" name="幻灯片图像占位符 4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7" name="备注占位符 4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幻灯片图像占位符 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 name="备注占位符 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 name="幻灯片图像占位符 4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7" name="备注占位符 4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 name="幻灯片图像占位符 4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8" name="备注占位符 4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 name="幻灯片图像占位符 5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9" name="备注占位符 5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 name="幻灯片图像占位符 5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8" name="备注占位符 5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0" name="幻灯片图像占位符 5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1" name="备注占位符 5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1" name="幻灯片图像占位符 5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2" name="备注占位符 5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7" name="幻灯片图像占位符 5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8" name="备注占位符 5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6" name="幻灯片图像占位符 5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7" name="备注占位符 5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5" name="幻灯片图像占位符 5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6" name="备注占位符 5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 name="幻灯片图像占位符 5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0" name="备注占位符 5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幻灯片图像占位符 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 name="备注占位符 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 name="幻灯片图像占位符 5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9" name="备注占位符 5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 name="幻灯片图像占位符 5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5" name="备注占位符 5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3" name="幻灯片图像占位符 6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4" name="备注占位符 6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7" name="幻灯片图像占位符 6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8" name="备注占位符 6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 name="幻灯片图像占位符 6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9" name="备注占位符 6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7" name="幻灯片图像占位符 6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8" name="备注占位符 6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7" name="幻灯片图像占位符 6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48" name="备注占位符 6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0" name="幻灯片图像占位符 6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1" name="备注占位符 6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4" name="幻灯片图像占位符 6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5" name="备注占位符 6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2" name="幻灯片图像占位符 6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3" name="备注占位符 6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幻灯片图像占位符 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2" name="备注占位符 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8" name="幻灯片图像占位符 6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9" name="备注占位符 6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 name="幻灯片图像占位符 6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4" name="备注占位符 6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 name="幻灯片图像占位符 7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3" name="备注占位符 7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 name="幻灯片图像占位符 7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2" name="备注占位符 7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 name="幻灯片图像占位符 7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0" name="备注占位符 7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5" name="幻灯片图像占位符 7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6" name="备注占位符 7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 name="幻灯片图像占位符 7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36" name="备注占位符 7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3" name="幻灯片图像占位符 7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4" name="备注占位符 7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4" name="幻灯片图像占位符 7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5" name="备注占位符 7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0" name="幻灯片图像占位符 7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1" name="备注占位符 7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幻灯片图像占位符 1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2" name="备注占位符 1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1" name="幻灯片图像占位符 7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2" name="备注占位符 7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9" name="幻灯片图像占位符 7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0" name="备注占位符 7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3" name="幻灯片图像占位符 7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4" name="备注占位符 7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9" name="幻灯片图像占位符 7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90" name="备注占位符 7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3" name="幻灯片图像占位符 8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4" name="备注占位符 8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 name="幻灯片图像占位符 1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9" name="备注占位符 1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3" name="幻灯片图像占位符 8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4" name="备注占位符 8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 name="幻灯片图像占位符 82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3" name="备注占位符 8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2" name="幻灯片图像占位符 8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3" name="备注占位符 8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3" name="图片 2"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10"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1"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2"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7"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8"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9"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20"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vmlDrawing" Target="../drawings/vmlDrawing4.vml"/><Relationship Id="rId4" Type="http://schemas.openxmlformats.org/officeDocument/2006/relationships/slideLayout" Target="../slideLayouts/slideLayout3.xml"/><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7.xml"/><Relationship Id="rId5" Type="http://schemas.openxmlformats.org/officeDocument/2006/relationships/vmlDrawing" Target="../drawings/vmlDrawing6.vml"/><Relationship Id="rId4" Type="http://schemas.openxmlformats.org/officeDocument/2006/relationships/slideLayout" Target="../slideLayouts/slideLayout3.xml"/><Relationship Id="rId3" Type="http://schemas.openxmlformats.org/officeDocument/2006/relationships/image" Target="../media/image11.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6" Type="http://schemas.openxmlformats.org/officeDocument/2006/relationships/notesSlide" Target="../notesSlides/notesSlide90.xml"/><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6" Type="http://schemas.openxmlformats.org/officeDocument/2006/relationships/notesSlide" Target="../notesSlides/notesSlide91.xml"/><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13.emf"/><Relationship Id="rId2" Type="http://schemas.openxmlformats.org/officeDocument/2006/relationships/oleObject" Target="../embeddings/oleObject8.bin"/><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6" Type="http://schemas.openxmlformats.org/officeDocument/2006/relationships/notesSlide" Target="../notesSlides/notesSlide93.xml"/><Relationship Id="rId5" Type="http://schemas.openxmlformats.org/officeDocument/2006/relationships/vmlDrawing" Target="../drawings/vmlDrawing9.vml"/><Relationship Id="rId4" Type="http://schemas.openxmlformats.org/officeDocument/2006/relationships/slideLayout" Target="../slideLayouts/slideLayout3.xml"/><Relationship Id="rId3" Type="http://schemas.openxmlformats.org/officeDocument/2006/relationships/image" Target="../media/image14.emf"/><Relationship Id="rId2" Type="http://schemas.openxmlformats.org/officeDocument/2006/relationships/oleObject" Target="../embeddings/oleObject9.bin"/><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 name="曲线"/>
          <p:cNvSpPr/>
          <p:nvPr/>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13"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pic>
        <p:nvPicPr>
          <p:cNvPr id="34" name="图片"/>
          <p:cNvPicPr>
            <a:picLocks noChangeAspect="1"/>
          </p:cNvPicPr>
          <p:nvPr/>
        </p:nvPicPr>
        <p:blipFill>
          <a:blip r:embed="rId2" cstate="print"/>
          <a:stretch>
            <a:fillRect/>
          </a:stretch>
        </p:blipFill>
        <p:spPr>
          <a:xfrm>
            <a:off x="1884363" y="4457202"/>
            <a:ext cx="8423276" cy="1766599"/>
          </a:xfrm>
          <a:prstGeom prst="rect">
            <a:avLst/>
          </a:prstGeom>
          <a:noFill/>
          <a:ln w="9525" cap="flat" cmpd="sng">
            <a:noFill/>
            <a:prstDash val="solid"/>
            <a:miter/>
          </a:ln>
        </p:spPr>
      </p:pic>
      <p:pic>
        <p:nvPicPr>
          <p:cNvPr id="35" name="图片"/>
          <p:cNvPicPr>
            <a:picLocks noChangeAspect="1"/>
          </p:cNvPicPr>
          <p:nvPr/>
        </p:nvPicPr>
        <p:blipFill>
          <a:blip r:embed="rId3" cstate="print"/>
          <a:srcRect l="11967" r="12120" b="40133"/>
          <a:stretch>
            <a:fillRect/>
          </a:stretch>
        </p:blipFill>
        <p:spPr>
          <a:xfrm>
            <a:off x="-19050" y="6083268"/>
            <a:ext cx="12205508" cy="811017"/>
          </a:xfrm>
          <a:prstGeom prst="rect">
            <a:avLst/>
          </a:prstGeom>
          <a:noFill/>
          <a:ln w="9525" cap="flat" cmpd="sng">
            <a:noFill/>
            <a:prstDash val="solid"/>
            <a:miter/>
          </a:ln>
        </p:spPr>
      </p:pic>
      <p:sp>
        <p:nvSpPr>
          <p:cNvPr id="33" name="矩形"/>
          <p:cNvSpPr/>
          <p:nvPr/>
        </p:nvSpPr>
        <p:spPr>
          <a:xfrm>
            <a:off x="1769814" y="1529602"/>
            <a:ext cx="8652374" cy="274955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第二章</a:t>
            </a:r>
            <a:b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b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会计法律制度</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899"/>
                            </p:stCondLst>
                            <p:childTnLst>
                              <p:par>
                                <p:cTn id="16" presetID="26" presetClass="emph" presetSubtype="0" fill="hold" grpId="1" nodeType="afterEffect">
                                  <p:stCondLst>
                                    <p:cond delay="0"/>
                                  </p:stCondLst>
                                  <p:iterate type="lt">
                                    <p:tmPct val="10000"/>
                                  </p:iterate>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1"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4" name="组合"/>
          <p:cNvGrpSpPr/>
          <p:nvPr/>
        </p:nvGrpSpPr>
        <p:grpSpPr>
          <a:xfrm>
            <a:off x="1526721" y="1579536"/>
            <a:ext cx="4356735" cy="603249"/>
            <a:chOff x="1526721" y="1579536"/>
            <a:chExt cx="4356735" cy="603249"/>
          </a:xfrm>
        </p:grpSpPr>
        <p:sp>
          <p:nvSpPr>
            <p:cNvPr id="112" name="矩形"/>
            <p:cNvSpPr/>
            <p:nvPr/>
          </p:nvSpPr>
          <p:spPr>
            <a:xfrm>
              <a:off x="1708330" y="1641131"/>
              <a:ext cx="4018279" cy="45339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会计核算的基本要求</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3" name="剪去对角的矩形"/>
            <p:cNvSpPr/>
            <p:nvPr/>
          </p:nvSpPr>
          <p:spPr>
            <a:xfrm>
              <a:off x="1526721" y="1579536"/>
              <a:ext cx="4356735" cy="603249"/>
            </a:xfrm>
            <a:prstGeom prst="snip2DiagRect">
              <a:avLst>
                <a:gd name="adj1" fmla="val 0"/>
                <a:gd name="adj2" fmla="val 16888"/>
              </a:avLst>
            </a:prstGeom>
            <a:noFill/>
            <a:ln w="25400" cap="flat" cmpd="sng">
              <a:solidFill>
                <a:srgbClr val="4BACC6"/>
              </a:solidFill>
              <a:prstDash val="solid"/>
              <a:round/>
            </a:ln>
          </p:spPr>
          <p:txBody>
            <a:bodyPr rtlCol="0" anchor="ctr"/>
            <a:lstStyle/>
            <a:p>
              <a:pPr algn="ctr"/>
            </a:p>
          </p:txBody>
        </p:sp>
      </p:grpSp>
      <p:sp>
        <p:nvSpPr>
          <p:cNvPr id="115" name="矩形"/>
          <p:cNvSpPr/>
          <p:nvPr/>
        </p:nvSpPr>
        <p:spPr>
          <a:xfrm>
            <a:off x="1341991" y="2344823"/>
            <a:ext cx="948557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单选】根据会计法律制度的规定，下列行为中属于伪造会计资料的是（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．用挖补的手段改变会计凭证和会计账簿的真实内容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．由于过失导致会计凭证与会计账簿记录不一致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．以虚假的经济业务编制会计凭证和会计账簿</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．用涂改的手段改变会计凭证和会计账簿的真实内容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6" name="矩形"/>
          <p:cNvSpPr/>
          <p:nvPr/>
        </p:nvSpPr>
        <p:spPr>
          <a:xfrm>
            <a:off x="1337875" y="4615246"/>
            <a:ext cx="946184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【解析】选项A、D属于变造会计资料，可根据关键字“涂改、挖补”进行判断；选项B，非故意行为不属于伪造、变造会计资料。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ppt_h*1.125000"/>
                                          </p:val>
                                        </p:tav>
                                        <p:tav tm="100000">
                                          <p:val>
                                            <p:strVal val="#ppt_y"/>
                                          </p:val>
                                        </p:tav>
                                      </p:tavLst>
                                    </p:anim>
                                    <p:animEffect transition="in" filter="wipe(up)">
                                      <p:cBhvr>
                                        <p:cTn id="8" dur="500"/>
                                        <p:tgtEl>
                                          <p:spTgt spid="1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additive="base">
                                        <p:cTn id="13" dur="500"/>
                                        <p:tgtEl>
                                          <p:spTgt spid="115"/>
                                        </p:tgtEl>
                                        <p:attrNameLst>
                                          <p:attrName>ppt_y</p:attrName>
                                        </p:attrNameLst>
                                      </p:cBhvr>
                                      <p:tavLst>
                                        <p:tav tm="0">
                                          <p:val>
                                            <p:strVal val="#ppt_y+#ppt_h*1.125000"/>
                                          </p:val>
                                        </p:tav>
                                        <p:tav tm="100000">
                                          <p:val>
                                            <p:strVal val="#ppt_y"/>
                                          </p:val>
                                        </p:tav>
                                      </p:tavLst>
                                    </p:anim>
                                    <p:animEffect transition="in" filter="wipe(up)">
                                      <p:cBhvr>
                                        <p:cTn id="14" dur="500"/>
                                        <p:tgtEl>
                                          <p:spTgt spid="1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ppt_y</p:attrName>
                                        </p:attrNameLst>
                                      </p:cBhvr>
                                      <p:tavLst>
                                        <p:tav tm="0">
                                          <p:val>
                                            <p:strVal val="#ppt_y+#ppt_h*1.125000"/>
                                          </p:val>
                                        </p:tav>
                                        <p:tav tm="100000">
                                          <p:val>
                                            <p:strVal val="#ppt_y"/>
                                          </p:val>
                                        </p:tav>
                                      </p:tavLst>
                                    </p:anim>
                                    <p:animEffect transition="in" filter="wipe(up)">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p:bldP spid="1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0"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1" name="矩形"/>
          <p:cNvSpPr/>
          <p:nvPr/>
        </p:nvSpPr>
        <p:spPr>
          <a:xfrm>
            <a:off x="1114262" y="2321722"/>
            <a:ext cx="1018368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多选】根据会计法律制度的规定，使用电子计算机进行会计核算的，应当符合国家统一的会计制度规定的有（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A．计算机操作系统		B．会计软件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C．计算机生成的会计资料		D．计算机生成的会计账簿的登记和更正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2" name="矩形"/>
          <p:cNvSpPr/>
          <p:nvPr/>
        </p:nvSpPr>
        <p:spPr>
          <a:xfrm>
            <a:off x="1114464" y="4210700"/>
            <a:ext cx="164719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ppt_h*1.125000"/>
                                          </p:val>
                                        </p:tav>
                                        <p:tav tm="100000">
                                          <p:val>
                                            <p:strVal val="#ppt_y"/>
                                          </p:val>
                                        </p:tav>
                                      </p:tavLst>
                                    </p:anim>
                                    <p:animEffect transition="in" filter="wipe(up)">
                                      <p:cBhvr>
                                        <p:cTn id="8" dur="500"/>
                                        <p:tgtEl>
                                          <p:spTgt spid="1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500"/>
                                        <p:tgtEl>
                                          <p:spTgt spid="122"/>
                                        </p:tgtEl>
                                        <p:attrNameLst>
                                          <p:attrName>ppt_y</p:attrName>
                                        </p:attrNameLst>
                                      </p:cBhvr>
                                      <p:tavLst>
                                        <p:tav tm="0">
                                          <p:val>
                                            <p:strVal val="#ppt_y+#ppt_h*1.125000"/>
                                          </p:val>
                                        </p:tav>
                                        <p:tav tm="100000">
                                          <p:val>
                                            <p:strVal val="#ppt_y"/>
                                          </p:val>
                                        </p:tav>
                                      </p:tavLst>
                                    </p:anim>
                                    <p:animEffect transition="in" filter="wipe(up)">
                                      <p:cBhvr>
                                        <p:cTn id="1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127"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1" name="组合"/>
          <p:cNvGrpSpPr/>
          <p:nvPr/>
        </p:nvGrpSpPr>
        <p:grpSpPr>
          <a:xfrm>
            <a:off x="933450" y="1065530"/>
            <a:ext cx="4456429" cy="602614"/>
            <a:chOff x="933450" y="1065530"/>
            <a:chExt cx="4456429" cy="602614"/>
          </a:xfrm>
        </p:grpSpPr>
        <p:sp>
          <p:nvSpPr>
            <p:cNvPr id="128" name="圆角矩形"/>
            <p:cNvSpPr/>
            <p:nvPr/>
          </p:nvSpPr>
          <p:spPr>
            <a:xfrm>
              <a:off x="933450" y="1073150"/>
              <a:ext cx="4456429"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9" name="流程图: 离页连接符"/>
            <p:cNvSpPr/>
            <p:nvPr/>
          </p:nvSpPr>
          <p:spPr>
            <a:xfrm>
              <a:off x="1257300" y="10655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0" name="矩形"/>
            <p:cNvSpPr/>
            <p:nvPr/>
          </p:nvSpPr>
          <p:spPr>
            <a:xfrm>
              <a:off x="2390140" y="1108709"/>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会计核算的内容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32" name="表格"/>
          <p:cNvGraphicFramePr>
            <a:graphicFrameLocks noGrp="1"/>
          </p:cNvGraphicFramePr>
          <p:nvPr/>
        </p:nvGraphicFramePr>
        <p:xfrm>
          <a:off x="266476" y="1798701"/>
          <a:ext cx="11677141" cy="4854091"/>
        </p:xfrm>
        <a:graphic>
          <a:graphicData uri="http://schemas.openxmlformats.org/drawingml/2006/table">
            <a:tbl>
              <a:tblPr firstRow="1" bandRow="1">
                <a:noFill/>
                <a:tableStyleId>{883062BF-605E-4F1F-8987-A6F7F80F91B0}</a:tableStyleId>
              </a:tblPr>
              <a:tblGrid>
                <a:gridCol w="4299508"/>
                <a:gridCol w="7377633"/>
              </a:tblGrid>
              <a:tr h="400685">
                <a:tc>
                  <a:txBody>
                    <a:bodyPr/>
                    <a:lstStyle/>
                    <a:p>
                      <a:pPr marL="0" indent="0" algn="ctr">
                        <a:lnSpc>
                          <a:spcPct val="150000"/>
                        </a:lnSpc>
                        <a:spcBef>
                          <a:spcPts val="200"/>
                        </a:spcBef>
                        <a:spcAft>
                          <a:spcPts val="200"/>
                        </a:spcAft>
                        <a:buNone/>
                      </a:pPr>
                      <a:r>
                        <a:rPr lang="zh-CN" altLang="en-US" sz="1800" u="none" strike="noStrike" kern="0" cap="none" spc="0" baseline="0"/>
                        <a:t>项目</a:t>
                      </a:r>
                      <a:endParaRPr lang="zh-CN" altLang="en-US" sz="1800" u="none" strike="noStrike" kern="0" cap="none" spc="0" baseline="0"/>
                    </a:p>
                  </a:txBody>
                  <a:tcPr marL="68580" marR="68580" marT="0" marB="0"/>
                </a:tc>
                <a:tc>
                  <a:txBody>
                    <a:bodyPr/>
                    <a:lstStyle/>
                    <a:p>
                      <a:pPr marL="0" indent="0" algn="ctr">
                        <a:lnSpc>
                          <a:spcPct val="150000"/>
                        </a:lnSpc>
                        <a:spcBef>
                          <a:spcPts val="200"/>
                        </a:spcBef>
                        <a:spcAft>
                          <a:spcPts val="200"/>
                        </a:spcAft>
                        <a:buNone/>
                      </a:pPr>
                      <a:r>
                        <a:rPr lang="zh-CN" altLang="en-US" sz="1800" u="none" strike="noStrike" kern="0" cap="none" spc="0" baseline="0"/>
                        <a:t>内容</a:t>
                      </a:r>
                      <a:endParaRPr lang="zh-CN" altLang="en-US" sz="1800" u="none" strike="noStrike" kern="0" cap="none" spc="0" baseline="0"/>
                    </a:p>
                  </a:txBody>
                  <a:tcPr marL="68580" marR="68580" marT="0" marB="0"/>
                </a:tc>
              </a:tr>
              <a:tr h="871855">
                <a:tc>
                  <a:txBody>
                    <a:bodyPr/>
                    <a:lstStyle/>
                    <a:p>
                      <a:pPr marL="0" indent="12700" algn="just">
                        <a:lnSpc>
                          <a:spcPct val="129000"/>
                        </a:lnSpc>
                        <a:spcBef>
                          <a:spcPts val="200"/>
                        </a:spcBef>
                        <a:spcAft>
                          <a:spcPts val="200"/>
                        </a:spcAft>
                        <a:buNone/>
                      </a:pPr>
                      <a:r>
                        <a:rPr lang="zh-CN" altLang="en-US" sz="1600" u="none" strike="noStrike" kern="0" cap="none" spc="0" baseline="0"/>
                        <a:t>（1）款项和有价证券的收付</a:t>
                      </a:r>
                      <a:endParaRPr lang="zh-CN" altLang="en-US" sz="1600" u="none" strike="noStrike" kern="0" cap="none" spc="0" baseline="0"/>
                    </a:p>
                  </a:txBody>
                  <a:tcPr marL="68580" marR="68580" marT="0" marB="0" anchor="ctr"/>
                </a:tc>
                <a:tc>
                  <a:txBody>
                    <a:bodyPr/>
                    <a:lstStyle/>
                    <a:p>
                      <a:pPr marL="0" indent="12700" algn="just">
                        <a:lnSpc>
                          <a:spcPct val="129000"/>
                        </a:lnSpc>
                        <a:spcBef>
                          <a:spcPts val="200"/>
                        </a:spcBef>
                        <a:spcAft>
                          <a:spcPts val="200"/>
                        </a:spcAft>
                        <a:buNone/>
                      </a:pPr>
                      <a:r>
                        <a:rPr lang="zh-CN" altLang="en-US" sz="1600" u="none" strike="noStrike" kern="100" cap="none" spc="0" baseline="0"/>
                        <a:t>包括货币资金的收入、转存、付出、结存，有价证券的购入、无偿取得、有偿转让、抵债、对外投资、捐赠，有价证券的利息和股利、溢价与折价的摊销，有价证券的期末结存、减值等</a:t>
                      </a:r>
                      <a:endParaRPr lang="zh-CN" altLang="en-US" sz="1600" u="none" strike="noStrike" kern="100" cap="none" spc="0" baseline="0"/>
                    </a:p>
                  </a:txBody>
                  <a:tcPr marL="68580" marR="68580" marT="0" marB="0" anchor="ctr"/>
                </a:tc>
              </a:tr>
              <a:tr h="554126">
                <a:tc>
                  <a:txBody>
                    <a:bodyPr/>
                    <a:lstStyle/>
                    <a:p>
                      <a:pPr marL="0" indent="12700" algn="just">
                        <a:lnSpc>
                          <a:spcPct val="129000"/>
                        </a:lnSpc>
                        <a:spcBef>
                          <a:spcPts val="200"/>
                        </a:spcBef>
                        <a:spcAft>
                          <a:spcPts val="200"/>
                        </a:spcAft>
                        <a:buNone/>
                      </a:pPr>
                      <a:r>
                        <a:rPr lang="zh-CN" altLang="en-US" sz="1600" u="none" strike="noStrike" kern="0" cap="none" spc="0" baseline="0"/>
                        <a:t>（2）财物的收发、增减和使用</a:t>
                      </a:r>
                      <a:endParaRPr lang="zh-CN" altLang="en-US" sz="1600" u="none" strike="noStrike" kern="0" cap="none" spc="0" baseline="0"/>
                    </a:p>
                  </a:txBody>
                  <a:tcPr marL="68580" marR="68580" marT="0" marB="0" anchor="ctr"/>
                </a:tc>
                <a:tc>
                  <a:txBody>
                    <a:bodyPr/>
                    <a:lstStyle/>
                    <a:p>
                      <a:pPr marL="0" indent="12700" algn="just">
                        <a:lnSpc>
                          <a:spcPct val="129000"/>
                        </a:lnSpc>
                        <a:spcBef>
                          <a:spcPts val="200"/>
                        </a:spcBef>
                        <a:spcAft>
                          <a:spcPts val="200"/>
                        </a:spcAft>
                        <a:buNone/>
                      </a:pPr>
                      <a:r>
                        <a:rPr lang="zh-CN" altLang="en-US" sz="1600" u="none" strike="noStrike" kern="100" cap="none" spc="0" baseline="0"/>
                        <a:t>包括存货、固定资产、无形资产等购入、出售、转让、抵债、捐赠、减值等</a:t>
                      </a:r>
                      <a:endParaRPr lang="zh-CN" altLang="en-US" sz="1600" u="none" strike="noStrike" kern="100" cap="none" spc="0" baseline="0"/>
                    </a:p>
                  </a:txBody>
                  <a:tcPr marL="68580" marR="68580" marT="0" marB="0" anchor="ctr"/>
                </a:tc>
              </a:tr>
              <a:tr h="290576">
                <a:tc>
                  <a:txBody>
                    <a:bodyPr/>
                    <a:lstStyle/>
                    <a:p>
                      <a:pPr marL="0" indent="12700" algn="just">
                        <a:lnSpc>
                          <a:spcPct val="129000"/>
                        </a:lnSpc>
                        <a:spcBef>
                          <a:spcPts val="200"/>
                        </a:spcBef>
                        <a:spcAft>
                          <a:spcPts val="200"/>
                        </a:spcAft>
                        <a:buNone/>
                      </a:pPr>
                      <a:r>
                        <a:rPr lang="zh-CN" altLang="en-US" sz="1600" u="none" strike="noStrike" kern="0" cap="none" spc="0" baseline="0"/>
                        <a:t>（3）债权债务的发生和结算</a:t>
                      </a:r>
                      <a:endParaRPr lang="zh-CN" altLang="en-US" sz="1600" u="none" strike="noStrike" kern="0" cap="none" spc="0" baseline="0"/>
                    </a:p>
                  </a:txBody>
                  <a:tcPr marL="68580" marR="68580" marT="0" marB="0" anchor="ctr"/>
                </a:tc>
                <a:tc>
                  <a:txBody>
                    <a:bodyPr/>
                    <a:lstStyle/>
                    <a:p>
                      <a:pPr marL="0" indent="12700" algn="just">
                        <a:lnSpc>
                          <a:spcPct val="129000"/>
                        </a:lnSpc>
                        <a:spcBef>
                          <a:spcPts val="200"/>
                        </a:spcBef>
                        <a:spcAft>
                          <a:spcPts val="200"/>
                        </a:spcAft>
                        <a:buNone/>
                      </a:pPr>
                      <a:r>
                        <a:rPr lang="zh-CN" altLang="en-US" sz="1600" u="none" strike="noStrike" kern="100" cap="none" spc="0" baseline="0"/>
                        <a:t>包括债务重组、债权人变更、债务的偿还等</a:t>
                      </a:r>
                      <a:endParaRPr lang="zh-CN" altLang="en-US" sz="1600" u="none" strike="noStrike" kern="100" cap="none" spc="0" baseline="0"/>
                    </a:p>
                  </a:txBody>
                  <a:tcPr marL="68580" marR="68580" marT="0" marB="0" anchor="ctr"/>
                </a:tc>
              </a:tr>
              <a:tr h="554126">
                <a:tc>
                  <a:txBody>
                    <a:bodyPr/>
                    <a:lstStyle/>
                    <a:p>
                      <a:pPr marL="0" indent="12700" algn="just">
                        <a:lnSpc>
                          <a:spcPct val="129000"/>
                        </a:lnSpc>
                        <a:spcBef>
                          <a:spcPts val="200"/>
                        </a:spcBef>
                        <a:spcAft>
                          <a:spcPts val="200"/>
                        </a:spcAft>
                        <a:buNone/>
                      </a:pPr>
                      <a:r>
                        <a:rPr lang="zh-CN" altLang="en-US" sz="1600" u="none" strike="noStrike" kern="0" cap="none" spc="0" baseline="0"/>
                        <a:t>（4）资本、基金的增减</a:t>
                      </a:r>
                      <a:endParaRPr lang="zh-CN" altLang="en-US" sz="1600" u="none" strike="noStrike" kern="0" cap="none" spc="0" baseline="0"/>
                    </a:p>
                  </a:txBody>
                  <a:tcPr marL="68580" marR="68580" marT="0" marB="0" anchor="ctr"/>
                </a:tc>
                <a:tc>
                  <a:txBody>
                    <a:bodyPr/>
                    <a:lstStyle/>
                    <a:p>
                      <a:pPr marL="0" indent="12700" algn="just">
                        <a:lnSpc>
                          <a:spcPct val="129000"/>
                        </a:lnSpc>
                        <a:spcBef>
                          <a:spcPts val="200"/>
                        </a:spcBef>
                        <a:spcAft>
                          <a:spcPts val="200"/>
                        </a:spcAft>
                        <a:buNone/>
                      </a:pPr>
                      <a:r>
                        <a:rPr lang="zh-CN" altLang="en-US" sz="1600" u="none" strike="noStrike" kern="100" cap="none" spc="-20" baseline="0"/>
                        <a:t>包括实收资本（股本）、资本公积、盈余公积、基金等的增减变动</a:t>
                      </a:r>
                      <a:endParaRPr lang="zh-CN" altLang="en-US" sz="1600" u="none" strike="noStrike" kern="100" cap="none" spc="-20" baseline="0"/>
                    </a:p>
                  </a:txBody>
                  <a:tcPr marL="68580" marR="68580" marT="0" marB="0" anchor="ctr"/>
                </a:tc>
              </a:tr>
              <a:tr h="817727">
                <a:tc>
                  <a:txBody>
                    <a:bodyPr/>
                    <a:lstStyle/>
                    <a:p>
                      <a:pPr marL="0" indent="12700" algn="just">
                        <a:lnSpc>
                          <a:spcPct val="129000"/>
                        </a:lnSpc>
                        <a:spcBef>
                          <a:spcPts val="200"/>
                        </a:spcBef>
                        <a:spcAft>
                          <a:spcPts val="200"/>
                        </a:spcAft>
                        <a:buNone/>
                      </a:pPr>
                      <a:r>
                        <a:rPr lang="zh-CN" altLang="en-US" sz="1600" u="none" strike="noStrike" kern="0" cap="none" spc="-10" baseline="0"/>
                        <a:t>（5）</a:t>
                      </a:r>
                      <a:r>
                        <a:rPr lang="zh-CN" altLang="en-US" sz="1600" u="none" strike="noStrike" kern="0" cap="none" spc="20" baseline="0"/>
                        <a:t>收入、支出、费用、成本的计算</a:t>
                      </a:r>
                      <a:endParaRPr lang="zh-CN" altLang="en-US" sz="1600" u="none" strike="noStrike" kern="0" cap="none" spc="20" baseline="0"/>
                    </a:p>
                  </a:txBody>
                  <a:tcPr marL="68580" marR="68580" marT="0" marB="0" anchor="ctr"/>
                </a:tc>
                <a:tc>
                  <a:txBody>
                    <a:bodyPr/>
                    <a:lstStyle/>
                    <a:p>
                      <a:pPr marL="0" indent="12700" algn="just">
                        <a:lnSpc>
                          <a:spcPct val="129000"/>
                        </a:lnSpc>
                        <a:spcBef>
                          <a:spcPts val="200"/>
                        </a:spcBef>
                        <a:spcAft>
                          <a:spcPts val="200"/>
                        </a:spcAft>
                        <a:buNone/>
                      </a:pPr>
                      <a:r>
                        <a:rPr lang="zh-CN" altLang="en-US" sz="1600" u="none" strike="noStrike" kern="100" cap="none" spc="0" baseline="0"/>
                        <a:t>包括固定资产盘盈、处置固定资产净收益、出售无形资产收益、罚款收益、销售费用、管理费用、财务费用、税金及附加、债务重组损失等的确认与结转</a:t>
                      </a:r>
                      <a:endParaRPr lang="zh-CN" altLang="en-US" sz="1600" u="none" strike="noStrike" kern="100" cap="none" spc="0" baseline="0"/>
                    </a:p>
                  </a:txBody>
                  <a:tcPr marL="68580" marR="68580" marT="0" marB="0" anchor="ctr"/>
                </a:tc>
              </a:tr>
              <a:tr h="554126">
                <a:tc>
                  <a:txBody>
                    <a:bodyPr/>
                    <a:lstStyle/>
                    <a:p>
                      <a:pPr marL="0" indent="12700" algn="just">
                        <a:lnSpc>
                          <a:spcPct val="129000"/>
                        </a:lnSpc>
                        <a:spcBef>
                          <a:spcPts val="200"/>
                        </a:spcBef>
                        <a:spcAft>
                          <a:spcPts val="200"/>
                        </a:spcAft>
                        <a:buNone/>
                      </a:pPr>
                      <a:r>
                        <a:rPr lang="zh-CN" altLang="en-US" sz="1600" u="none" strike="noStrike" kern="0" cap="none" spc="0" baseline="0"/>
                        <a:t>（6）财务成果的计算和处理</a:t>
                      </a:r>
                      <a:endParaRPr lang="zh-CN" altLang="en-US" sz="1600" u="none" strike="noStrike" kern="0" cap="none" spc="0" baseline="0"/>
                    </a:p>
                  </a:txBody>
                  <a:tcPr marL="68580" marR="68580" marT="0" marB="0" anchor="ctr"/>
                </a:tc>
                <a:tc>
                  <a:txBody>
                    <a:bodyPr/>
                    <a:lstStyle/>
                    <a:p>
                      <a:pPr marL="0" indent="12700" algn="just">
                        <a:lnSpc>
                          <a:spcPct val="129000"/>
                        </a:lnSpc>
                        <a:spcBef>
                          <a:spcPts val="200"/>
                        </a:spcBef>
                        <a:spcAft>
                          <a:spcPts val="200"/>
                        </a:spcAft>
                        <a:buNone/>
                      </a:pPr>
                      <a:r>
                        <a:rPr lang="zh-CN" altLang="en-US" sz="1600" u="none" strike="noStrike" kern="100" cap="none" spc="0" baseline="0"/>
                        <a:t>包括年终结转本年利润，所得税的计提、缴纳、返还和余额结转、递延税款的余额调整等</a:t>
                      </a:r>
                      <a:endParaRPr lang="zh-CN" altLang="en-US" sz="1600" u="none" strike="noStrike" kern="100" cap="none" spc="0" baseline="0"/>
                    </a:p>
                  </a:txBody>
                  <a:tcPr marL="68580" marR="68580" marT="0" marB="0" anchor="ctr"/>
                </a:tc>
              </a:tr>
              <a:tr h="554126">
                <a:tc>
                  <a:txBody>
                    <a:bodyPr/>
                    <a:lstStyle/>
                    <a:p>
                      <a:pPr marL="0" indent="12700" algn="just">
                        <a:lnSpc>
                          <a:spcPct val="129000"/>
                        </a:lnSpc>
                        <a:spcBef>
                          <a:spcPts val="200"/>
                        </a:spcBef>
                        <a:spcAft>
                          <a:spcPts val="200"/>
                        </a:spcAft>
                        <a:buNone/>
                      </a:pPr>
                      <a:r>
                        <a:rPr lang="zh-CN" altLang="en-US" sz="1600" u="none" strike="noStrike" kern="0" cap="none" spc="0" baseline="0"/>
                        <a:t>（7）需要办理会计手续、进行会计核算的其他事项</a:t>
                      </a:r>
                      <a:endParaRPr lang="zh-CN" altLang="en-US" sz="1600" u="none" strike="noStrike" kern="0" cap="none" spc="0" baseline="0"/>
                    </a:p>
                  </a:txBody>
                  <a:tcPr marL="68580" marR="68580" marT="0" marB="0" anchor="ctr"/>
                </a:tc>
                <a:tc>
                  <a:txBody>
                    <a:bodyPr/>
                    <a:lstStyle/>
                    <a:p>
                      <a:pPr marL="0" indent="0" algn="ctr">
                        <a:lnSpc>
                          <a:spcPct val="129000"/>
                        </a:lnSpc>
                        <a:spcBef>
                          <a:spcPts val="200"/>
                        </a:spcBef>
                        <a:spcAft>
                          <a:spcPts val="200"/>
                        </a:spcAft>
                        <a:buNone/>
                      </a:pPr>
                      <a:r>
                        <a:rPr lang="zh-CN" altLang="en-US" sz="1600" u="none" strike="noStrike" kern="100" cap="none" spc="0" baseline="0"/>
                        <a:t>—</a:t>
                      </a:r>
                      <a:endParaRPr lang="zh-CN" altLang="en-US" sz="1600" u="none" strike="noStrike" kern="100" cap="none" spc="0" baseline="0"/>
                    </a:p>
                  </a:txBody>
                  <a:tcPr marL="68580" marR="68580" marT="0" marB="0" anchor="ctr"/>
                </a:tc>
              </a:tr>
            </a:tbl>
          </a:graphicData>
        </a:graphic>
      </p:graphicFrame>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ppt_h*1.125000"/>
                                          </p:val>
                                        </p:tav>
                                        <p:tav tm="100000">
                                          <p:val>
                                            <p:strVal val="#ppt_y"/>
                                          </p:val>
                                        </p:tav>
                                      </p:tavLst>
                                    </p:anim>
                                    <p:animEffect transition="in" filter="wipe(up)">
                                      <p:cBhvr>
                                        <p:cTn id="8" dur="500"/>
                                        <p:tgtEl>
                                          <p:spTgt spid="131"/>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barn(inVertical)">
                                      <p:cBhvr>
                                        <p:cTn id="1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6"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9" name="组合"/>
          <p:cNvGrpSpPr/>
          <p:nvPr/>
        </p:nvGrpSpPr>
        <p:grpSpPr>
          <a:xfrm>
            <a:off x="1307802" y="1975916"/>
            <a:ext cx="3783965" cy="603250"/>
            <a:chOff x="1307802" y="1975916"/>
            <a:chExt cx="3783965" cy="603250"/>
          </a:xfrm>
        </p:grpSpPr>
        <p:sp>
          <p:nvSpPr>
            <p:cNvPr id="137" name="矩形"/>
            <p:cNvSpPr/>
            <p:nvPr/>
          </p:nvSpPr>
          <p:spPr>
            <a:xfrm>
              <a:off x="1490046" y="2037512"/>
              <a:ext cx="3510279" cy="453388"/>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会计核算的内容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8" name="剪去对角的矩形"/>
            <p:cNvSpPr/>
            <p:nvPr/>
          </p:nvSpPr>
          <p:spPr>
            <a:xfrm>
              <a:off x="1307802" y="1975916"/>
              <a:ext cx="3783965" cy="603250"/>
            </a:xfrm>
            <a:prstGeom prst="snip2DiagRect">
              <a:avLst>
                <a:gd name="adj1" fmla="val 0"/>
                <a:gd name="adj2" fmla="val 16703"/>
              </a:avLst>
            </a:prstGeom>
            <a:noFill/>
            <a:ln w="25400" cap="flat" cmpd="sng">
              <a:solidFill>
                <a:srgbClr val="4BACC6"/>
              </a:solidFill>
              <a:prstDash val="solid"/>
              <a:round/>
            </a:ln>
          </p:spPr>
          <p:txBody>
            <a:bodyPr rtlCol="0" anchor="ctr"/>
            <a:lstStyle/>
            <a:p>
              <a:pPr algn="ctr"/>
            </a:p>
          </p:txBody>
        </p:sp>
      </p:grpSp>
      <p:sp>
        <p:nvSpPr>
          <p:cNvPr id="140" name="矩形"/>
          <p:cNvSpPr/>
          <p:nvPr/>
        </p:nvSpPr>
        <p:spPr>
          <a:xfrm>
            <a:off x="1123444" y="2951240"/>
            <a:ext cx="10385510"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多选】根据会计法律制度的规定，下列各项中，属于会计核算内容的有（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．资本、基金的增减</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．财务成果的计算和处理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．款项和有价证券的收付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．债权债务的发生和结算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1" name="矩形"/>
          <p:cNvSpPr/>
          <p:nvPr/>
        </p:nvSpPr>
        <p:spPr>
          <a:xfrm>
            <a:off x="1089266" y="4395385"/>
            <a:ext cx="1821815"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ppt_y</p:attrName>
                                        </p:attrNameLst>
                                      </p:cBhvr>
                                      <p:tavLst>
                                        <p:tav tm="0">
                                          <p:val>
                                            <p:strVal val="#ppt_y+#ppt_h*1.125000"/>
                                          </p:val>
                                        </p:tav>
                                        <p:tav tm="100000">
                                          <p:val>
                                            <p:strVal val="#ppt_y"/>
                                          </p:val>
                                        </p:tav>
                                      </p:tavLst>
                                    </p:anim>
                                    <p:animEffect transition="in" filter="wipe(up)">
                                      <p:cBhvr>
                                        <p:cTn id="8" dur="500"/>
                                        <p:tgtEl>
                                          <p:spTgt spid="13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0"/>
                                        </p:tgtEl>
                                        <p:attrNameLst>
                                          <p:attrName>style.visibility</p:attrName>
                                        </p:attrNameLst>
                                      </p:cBhvr>
                                      <p:to>
                                        <p:strVal val="visible"/>
                                      </p:to>
                                    </p:set>
                                    <p:anim calcmode="lin" valueType="num">
                                      <p:cBhvr additive="base">
                                        <p:cTn id="13" dur="500"/>
                                        <p:tgtEl>
                                          <p:spTgt spid="140"/>
                                        </p:tgtEl>
                                        <p:attrNameLst>
                                          <p:attrName>ppt_y</p:attrName>
                                        </p:attrNameLst>
                                      </p:cBhvr>
                                      <p:tavLst>
                                        <p:tav tm="0">
                                          <p:val>
                                            <p:strVal val="#ppt_y+#ppt_h*1.125000"/>
                                          </p:val>
                                        </p:tav>
                                        <p:tav tm="100000">
                                          <p:val>
                                            <p:strVal val="#ppt_y"/>
                                          </p:val>
                                        </p:tav>
                                      </p:tavLst>
                                    </p:anim>
                                    <p:animEffect transition="in" filter="wipe(up)">
                                      <p:cBhvr>
                                        <p:cTn id="14" dur="500"/>
                                        <p:tgtEl>
                                          <p:spTgt spid="1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p:tgtEl>
                                          <p:spTgt spid="141"/>
                                        </p:tgtEl>
                                        <p:attrNameLst>
                                          <p:attrName>ppt_y</p:attrName>
                                        </p:attrNameLst>
                                      </p:cBhvr>
                                      <p:tavLst>
                                        <p:tav tm="0">
                                          <p:val>
                                            <p:strVal val="#ppt_y+#ppt_h*1.125000"/>
                                          </p:val>
                                        </p:tav>
                                        <p:tav tm="100000">
                                          <p:val>
                                            <p:strVal val="#ppt_y"/>
                                          </p:val>
                                        </p:tav>
                                      </p:tavLst>
                                    </p:anim>
                                    <p:animEffect transition="in" filter="wipe(up)">
                                      <p:cBhvr>
                                        <p:cTn id="2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5"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6" name="矩形"/>
          <p:cNvSpPr/>
          <p:nvPr/>
        </p:nvSpPr>
        <p:spPr>
          <a:xfrm>
            <a:off x="1351795" y="2240050"/>
            <a:ext cx="978495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单选】根据会计法律制度的规定，下列各项中，不属于会计核算内容的是（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．递延税款的余额调整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．货物买卖合同的审核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．有价证券溢价的摊销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．资本公积的增减变动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7" name="矩形"/>
          <p:cNvSpPr/>
          <p:nvPr/>
        </p:nvSpPr>
        <p:spPr>
          <a:xfrm>
            <a:off x="1356532" y="3825659"/>
            <a:ext cx="6849495"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【解析】买卖合同的审核不属于会计行为，不需要进行会计核算。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ppt_y</p:attrName>
                                        </p:attrNameLst>
                                      </p:cBhvr>
                                      <p:tavLst>
                                        <p:tav tm="0">
                                          <p:val>
                                            <p:strVal val="#ppt_y+#ppt_h*1.125000"/>
                                          </p:val>
                                        </p:tav>
                                        <p:tav tm="100000">
                                          <p:val>
                                            <p:strVal val="#ppt_y"/>
                                          </p:val>
                                        </p:tav>
                                      </p:tavLst>
                                    </p:anim>
                                    <p:animEffect transition="in" filter="wipe(up)">
                                      <p:cBhvr>
                                        <p:cTn id="8" dur="500"/>
                                        <p:tgtEl>
                                          <p:spTgt spid="14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500"/>
                                        <p:tgtEl>
                                          <p:spTgt spid="147"/>
                                        </p:tgtEl>
                                        <p:attrNameLst>
                                          <p:attrName>ppt_y</p:attrName>
                                        </p:attrNameLst>
                                      </p:cBhvr>
                                      <p:tavLst>
                                        <p:tav tm="0">
                                          <p:val>
                                            <p:strVal val="#ppt_y+#ppt_h*1.125000"/>
                                          </p:val>
                                        </p:tav>
                                        <p:tav tm="100000">
                                          <p:val>
                                            <p:strVal val="#ppt_y"/>
                                          </p:val>
                                        </p:tav>
                                      </p:tavLst>
                                    </p:anim>
                                    <p:animEffect transition="in" filter="wipe(up)">
                                      <p:cBhvr>
                                        <p:cTn id="1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1"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152"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6" name="组合"/>
          <p:cNvGrpSpPr/>
          <p:nvPr/>
        </p:nvGrpSpPr>
        <p:grpSpPr>
          <a:xfrm>
            <a:off x="1082039" y="1737360"/>
            <a:ext cx="3389629" cy="601980"/>
            <a:chOff x="1082039" y="1737360"/>
            <a:chExt cx="3389629" cy="601980"/>
          </a:xfrm>
        </p:grpSpPr>
        <p:sp>
          <p:nvSpPr>
            <p:cNvPr id="153" name="圆角矩形"/>
            <p:cNvSpPr/>
            <p:nvPr/>
          </p:nvSpPr>
          <p:spPr>
            <a:xfrm>
              <a:off x="1082039" y="1744345"/>
              <a:ext cx="338962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4" name="流程图: 离页连接符"/>
            <p:cNvSpPr/>
            <p:nvPr/>
          </p:nvSpPr>
          <p:spPr>
            <a:xfrm>
              <a:off x="1405889" y="173736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5" name="矩形"/>
            <p:cNvSpPr/>
            <p:nvPr/>
          </p:nvSpPr>
          <p:spPr>
            <a:xfrm>
              <a:off x="2539365" y="178054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会计年度</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7" name="矩形"/>
          <p:cNvSpPr/>
          <p:nvPr/>
        </p:nvSpPr>
        <p:spPr>
          <a:xfrm>
            <a:off x="1026974" y="2540206"/>
            <a:ext cx="9914398"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我国是以公历年度为会计年度，即以每年公历的</a:t>
            </a:r>
            <a:r>
              <a:rPr lang="zh-CN" altLang="en-US" b="1" dirty="0">
                <a:solidFill>
                  <a:srgbClr val="FF0000"/>
                </a:solidFill>
                <a:latin typeface="微软雅黑" panose="020B0503020204020204" charset="-122"/>
                <a:ea typeface="微软雅黑" panose="020B0503020204020204" charset="-122"/>
              </a:rPr>
              <a:t>1月1日起至12月31日止</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为一个会计年度。每个会计年度还可按照公历日期具体划分为</a:t>
            </a:r>
            <a:r>
              <a:rPr lang="zh-CN" altLang="en-US" sz="1800" b="1" i="0" u="none" strike="noStrike" kern="1200" cap="none" spc="0" baseline="0" dirty="0">
                <a:solidFill>
                  <a:srgbClr val="FF0000"/>
                </a:solidFill>
                <a:latin typeface="微软雅黑" panose="020B0503020204020204" charset="-122"/>
                <a:ea typeface="微软雅黑" panose="020B0503020204020204" charset="-122"/>
                <a:cs typeface="Times New Roman" panose="02020603050405020304" charset="0"/>
              </a:rPr>
              <a:t>半年度、季度、月度</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60" name="组合"/>
          <p:cNvGrpSpPr/>
          <p:nvPr/>
        </p:nvGrpSpPr>
        <p:grpSpPr>
          <a:xfrm>
            <a:off x="1178560" y="3771265"/>
            <a:ext cx="3852545" cy="603249"/>
            <a:chOff x="1178560" y="3771265"/>
            <a:chExt cx="3852545" cy="603249"/>
          </a:xfrm>
        </p:grpSpPr>
        <p:sp>
          <p:nvSpPr>
            <p:cNvPr id="158" name="矩形"/>
            <p:cNvSpPr/>
            <p:nvPr/>
          </p:nvSpPr>
          <p:spPr>
            <a:xfrm>
              <a:off x="1360169" y="3832225"/>
              <a:ext cx="3510280" cy="453388"/>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会计年度的划分</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9" name="剪去对角的矩形"/>
            <p:cNvSpPr/>
            <p:nvPr/>
          </p:nvSpPr>
          <p:spPr>
            <a:xfrm>
              <a:off x="1178560" y="3771265"/>
              <a:ext cx="3852545" cy="603249"/>
            </a:xfrm>
            <a:prstGeom prst="snip2DiagRect">
              <a:avLst>
                <a:gd name="adj1" fmla="val 0"/>
                <a:gd name="adj2" fmla="val 16120"/>
              </a:avLst>
            </a:prstGeom>
            <a:noFill/>
            <a:ln w="25400" cap="flat" cmpd="sng">
              <a:solidFill>
                <a:srgbClr val="4BACC6"/>
              </a:solidFill>
              <a:prstDash val="solid"/>
              <a:round/>
            </a:ln>
          </p:spPr>
          <p:txBody>
            <a:bodyPr rtlCol="0" anchor="ctr"/>
            <a:lstStyle/>
            <a:p>
              <a:pPr algn="ctr"/>
            </a:p>
          </p:txBody>
        </p:sp>
      </p:grpSp>
      <p:sp>
        <p:nvSpPr>
          <p:cNvPr id="161" name="矩形"/>
          <p:cNvSpPr/>
          <p:nvPr/>
        </p:nvSpPr>
        <p:spPr>
          <a:xfrm>
            <a:off x="1026974" y="4600993"/>
            <a:ext cx="9963243"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判断】会计核算以公历每年7月1日起至次年6月30日止为一个会计年度。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2" name="矩形"/>
          <p:cNvSpPr/>
          <p:nvPr/>
        </p:nvSpPr>
        <p:spPr>
          <a:xfrm>
            <a:off x="1026795" y="5059680"/>
            <a:ext cx="147637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ppt_y</p:attrName>
                                        </p:attrNameLst>
                                      </p:cBhvr>
                                      <p:tavLst>
                                        <p:tav tm="0">
                                          <p:val>
                                            <p:strVal val="#ppt_y+#ppt_h*1.125000"/>
                                          </p:val>
                                        </p:tav>
                                        <p:tav tm="100000">
                                          <p:val>
                                            <p:strVal val="#ppt_y"/>
                                          </p:val>
                                        </p:tav>
                                      </p:tavLst>
                                    </p:anim>
                                    <p:animEffect transition="in" filter="wipe(up)">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anim calcmode="lin" valueType="num">
                                      <p:cBhvr additive="base">
                                        <p:cTn id="13" dur="500"/>
                                        <p:tgtEl>
                                          <p:spTgt spid="157"/>
                                        </p:tgtEl>
                                        <p:attrNameLst>
                                          <p:attrName>ppt_y</p:attrName>
                                        </p:attrNameLst>
                                      </p:cBhvr>
                                      <p:tavLst>
                                        <p:tav tm="0">
                                          <p:val>
                                            <p:strVal val="#ppt_y+#ppt_h*1.125000"/>
                                          </p:val>
                                        </p:tav>
                                        <p:tav tm="100000">
                                          <p:val>
                                            <p:strVal val="#ppt_y"/>
                                          </p:val>
                                        </p:tav>
                                      </p:tavLst>
                                    </p:anim>
                                    <p:animEffect transition="in" filter="wipe(up)">
                                      <p:cBhvr>
                                        <p:cTn id="14" dur="500"/>
                                        <p:tgtEl>
                                          <p:spTgt spid="15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0"/>
                                        </p:tgtEl>
                                        <p:attrNameLst>
                                          <p:attrName>style.visibility</p:attrName>
                                        </p:attrNameLst>
                                      </p:cBhvr>
                                      <p:to>
                                        <p:strVal val="visible"/>
                                      </p:to>
                                    </p:set>
                                    <p:anim calcmode="lin" valueType="num">
                                      <p:cBhvr additive="base">
                                        <p:cTn id="19" dur="500"/>
                                        <p:tgtEl>
                                          <p:spTgt spid="160"/>
                                        </p:tgtEl>
                                        <p:attrNameLst>
                                          <p:attrName>ppt_y</p:attrName>
                                        </p:attrNameLst>
                                      </p:cBhvr>
                                      <p:tavLst>
                                        <p:tav tm="0">
                                          <p:val>
                                            <p:strVal val="#ppt_y+#ppt_h*1.125000"/>
                                          </p:val>
                                        </p:tav>
                                        <p:tav tm="100000">
                                          <p:val>
                                            <p:strVal val="#ppt_y"/>
                                          </p:val>
                                        </p:tav>
                                      </p:tavLst>
                                    </p:anim>
                                    <p:animEffect transition="in" filter="wipe(up)">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1"/>
                                        </p:tgtEl>
                                        <p:attrNameLst>
                                          <p:attrName>style.visibility</p:attrName>
                                        </p:attrNameLst>
                                      </p:cBhvr>
                                      <p:to>
                                        <p:strVal val="visible"/>
                                      </p:to>
                                    </p:set>
                                    <p:anim calcmode="lin" valueType="num">
                                      <p:cBhvr additive="base">
                                        <p:cTn id="25" dur="500"/>
                                        <p:tgtEl>
                                          <p:spTgt spid="161"/>
                                        </p:tgtEl>
                                        <p:attrNameLst>
                                          <p:attrName>ppt_y</p:attrName>
                                        </p:attrNameLst>
                                      </p:cBhvr>
                                      <p:tavLst>
                                        <p:tav tm="0">
                                          <p:val>
                                            <p:strVal val="#ppt_y+#ppt_h*1.125000"/>
                                          </p:val>
                                        </p:tav>
                                        <p:tav tm="100000">
                                          <p:val>
                                            <p:strVal val="#ppt_y"/>
                                          </p:val>
                                        </p:tav>
                                      </p:tavLst>
                                    </p:anim>
                                    <p:animEffect transition="in" filter="wipe(up)">
                                      <p:cBhvr>
                                        <p:cTn id="26" dur="500"/>
                                        <p:tgtEl>
                                          <p:spTgt spid="16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2"/>
                                        </p:tgtEl>
                                        <p:attrNameLst>
                                          <p:attrName>style.visibility</p:attrName>
                                        </p:attrNameLst>
                                      </p:cBhvr>
                                      <p:to>
                                        <p:strVal val="visible"/>
                                      </p:to>
                                    </p:set>
                                    <p:anim calcmode="lin" valueType="num">
                                      <p:cBhvr additive="base">
                                        <p:cTn id="31" dur="500"/>
                                        <p:tgtEl>
                                          <p:spTgt spid="162"/>
                                        </p:tgtEl>
                                        <p:attrNameLst>
                                          <p:attrName>ppt_y</p:attrName>
                                        </p:attrNameLst>
                                      </p:cBhvr>
                                      <p:tavLst>
                                        <p:tav tm="0">
                                          <p:val>
                                            <p:strVal val="#ppt_y+#ppt_h*1.125000"/>
                                          </p:val>
                                        </p:tav>
                                        <p:tav tm="100000">
                                          <p:val>
                                            <p:strVal val="#ppt_y"/>
                                          </p:val>
                                        </p:tav>
                                      </p:tavLst>
                                    </p:anim>
                                    <p:animEffect transition="in" filter="wipe(up)">
                                      <p:cBhvr>
                                        <p:cTn id="3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p:bldP spid="160" grpId="0" animBg="1"/>
      <p:bldP spid="161" grpId="0"/>
      <p:bldP spid="1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6"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0" name="组合"/>
          <p:cNvGrpSpPr/>
          <p:nvPr/>
        </p:nvGrpSpPr>
        <p:grpSpPr>
          <a:xfrm>
            <a:off x="1116330" y="1492885"/>
            <a:ext cx="3745228" cy="602613"/>
            <a:chOff x="1116330" y="1492885"/>
            <a:chExt cx="3745228" cy="602613"/>
          </a:xfrm>
        </p:grpSpPr>
        <p:sp>
          <p:nvSpPr>
            <p:cNvPr id="167" name="圆角矩形"/>
            <p:cNvSpPr/>
            <p:nvPr/>
          </p:nvSpPr>
          <p:spPr>
            <a:xfrm>
              <a:off x="1116330" y="1500504"/>
              <a:ext cx="3745228"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68" name="流程图: 离页连接符"/>
            <p:cNvSpPr/>
            <p:nvPr/>
          </p:nvSpPr>
          <p:spPr>
            <a:xfrm>
              <a:off x="1440180" y="14928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69" name="矩形"/>
            <p:cNvSpPr/>
            <p:nvPr/>
          </p:nvSpPr>
          <p:spPr>
            <a:xfrm>
              <a:off x="2573654" y="1536065"/>
              <a:ext cx="1970405" cy="52006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记账本位币</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1" name="矩形"/>
          <p:cNvSpPr/>
          <p:nvPr/>
        </p:nvSpPr>
        <p:spPr>
          <a:xfrm>
            <a:off x="1057258" y="2333589"/>
            <a:ext cx="1014055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我国会计核算以人民币为记账本位币。业务收支以人民币以外的货币为主的单位，可以选定其中一种货币作为记账本位币，但是编报的财务会计报告应当折算为人民币。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74" name="组合"/>
          <p:cNvGrpSpPr/>
          <p:nvPr/>
        </p:nvGrpSpPr>
        <p:grpSpPr>
          <a:xfrm>
            <a:off x="1178560" y="3526790"/>
            <a:ext cx="4646294" cy="603249"/>
            <a:chOff x="1178560" y="3526790"/>
            <a:chExt cx="4646294" cy="603249"/>
          </a:xfrm>
        </p:grpSpPr>
        <p:sp>
          <p:nvSpPr>
            <p:cNvPr id="172" name="矩形"/>
            <p:cNvSpPr/>
            <p:nvPr/>
          </p:nvSpPr>
          <p:spPr>
            <a:xfrm>
              <a:off x="1360169" y="3587750"/>
              <a:ext cx="4272280" cy="453388"/>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记账本位币的使用要求</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73" name="剪去对角的矩形"/>
            <p:cNvSpPr/>
            <p:nvPr/>
          </p:nvSpPr>
          <p:spPr>
            <a:xfrm>
              <a:off x="1178560" y="3526790"/>
              <a:ext cx="4646294" cy="603249"/>
            </a:xfrm>
            <a:prstGeom prst="snip2DiagRect">
              <a:avLst>
                <a:gd name="adj1" fmla="val 0"/>
                <a:gd name="adj2" fmla="val 16648"/>
              </a:avLst>
            </a:prstGeom>
            <a:noFill/>
            <a:ln w="25400" cap="flat" cmpd="sng">
              <a:solidFill>
                <a:srgbClr val="4BACC6"/>
              </a:solidFill>
              <a:prstDash val="solid"/>
              <a:round/>
            </a:ln>
          </p:spPr>
          <p:txBody>
            <a:bodyPr rtlCol="0" anchor="ctr"/>
            <a:lstStyle/>
            <a:p>
              <a:pPr algn="ctr"/>
            </a:p>
          </p:txBody>
        </p:sp>
      </p:grpSp>
      <p:sp>
        <p:nvSpPr>
          <p:cNvPr id="175" name="矩形"/>
          <p:cNvSpPr/>
          <p:nvPr/>
        </p:nvSpPr>
        <p:spPr>
          <a:xfrm>
            <a:off x="1026974" y="4356766"/>
            <a:ext cx="996324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判断】业务收支以人民币以外的货币为主的单位，可以选择其中一种外币编制财务会计报告。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6" name="矩形"/>
          <p:cNvSpPr/>
          <p:nvPr/>
        </p:nvSpPr>
        <p:spPr>
          <a:xfrm>
            <a:off x="1039495" y="5238748"/>
            <a:ext cx="133921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ppt_y</p:attrName>
                                        </p:attrNameLst>
                                      </p:cBhvr>
                                      <p:tavLst>
                                        <p:tav tm="0">
                                          <p:val>
                                            <p:strVal val="#ppt_y+#ppt_h*1.125000"/>
                                          </p:val>
                                        </p:tav>
                                        <p:tav tm="100000">
                                          <p:val>
                                            <p:strVal val="#ppt_y"/>
                                          </p:val>
                                        </p:tav>
                                      </p:tavLst>
                                    </p:anim>
                                    <p:animEffect transition="in" filter="wipe(up)">
                                      <p:cBhvr>
                                        <p:cTn id="8" dur="500"/>
                                        <p:tgtEl>
                                          <p:spTgt spid="17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1"/>
                                        </p:tgtEl>
                                        <p:attrNameLst>
                                          <p:attrName>style.visibility</p:attrName>
                                        </p:attrNameLst>
                                      </p:cBhvr>
                                      <p:to>
                                        <p:strVal val="visible"/>
                                      </p:to>
                                    </p:set>
                                    <p:anim calcmode="lin" valueType="num">
                                      <p:cBhvr additive="base">
                                        <p:cTn id="13" dur="500"/>
                                        <p:tgtEl>
                                          <p:spTgt spid="171"/>
                                        </p:tgtEl>
                                        <p:attrNameLst>
                                          <p:attrName>ppt_y</p:attrName>
                                        </p:attrNameLst>
                                      </p:cBhvr>
                                      <p:tavLst>
                                        <p:tav tm="0">
                                          <p:val>
                                            <p:strVal val="#ppt_y+#ppt_h*1.125000"/>
                                          </p:val>
                                        </p:tav>
                                        <p:tav tm="100000">
                                          <p:val>
                                            <p:strVal val="#ppt_y"/>
                                          </p:val>
                                        </p:tav>
                                      </p:tavLst>
                                    </p:anim>
                                    <p:animEffect transition="in" filter="wipe(up)">
                                      <p:cBhvr>
                                        <p:cTn id="14" dur="500"/>
                                        <p:tgtEl>
                                          <p:spTgt spid="17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4"/>
                                        </p:tgtEl>
                                        <p:attrNameLst>
                                          <p:attrName>style.visibility</p:attrName>
                                        </p:attrNameLst>
                                      </p:cBhvr>
                                      <p:to>
                                        <p:strVal val="visible"/>
                                      </p:to>
                                    </p:set>
                                    <p:anim calcmode="lin" valueType="num">
                                      <p:cBhvr additive="base">
                                        <p:cTn id="19" dur="500"/>
                                        <p:tgtEl>
                                          <p:spTgt spid="174"/>
                                        </p:tgtEl>
                                        <p:attrNameLst>
                                          <p:attrName>ppt_y</p:attrName>
                                        </p:attrNameLst>
                                      </p:cBhvr>
                                      <p:tavLst>
                                        <p:tav tm="0">
                                          <p:val>
                                            <p:strVal val="#ppt_y+#ppt_h*1.125000"/>
                                          </p:val>
                                        </p:tav>
                                        <p:tav tm="100000">
                                          <p:val>
                                            <p:strVal val="#ppt_y"/>
                                          </p:val>
                                        </p:tav>
                                      </p:tavLst>
                                    </p:anim>
                                    <p:animEffect transition="in" filter="wipe(up)">
                                      <p:cBhvr>
                                        <p:cTn id="20" dur="500"/>
                                        <p:tgtEl>
                                          <p:spTgt spid="17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5"/>
                                        </p:tgtEl>
                                        <p:attrNameLst>
                                          <p:attrName>style.visibility</p:attrName>
                                        </p:attrNameLst>
                                      </p:cBhvr>
                                      <p:to>
                                        <p:strVal val="visible"/>
                                      </p:to>
                                    </p:set>
                                    <p:anim calcmode="lin" valueType="num">
                                      <p:cBhvr additive="base">
                                        <p:cTn id="25" dur="500"/>
                                        <p:tgtEl>
                                          <p:spTgt spid="175"/>
                                        </p:tgtEl>
                                        <p:attrNameLst>
                                          <p:attrName>ppt_y</p:attrName>
                                        </p:attrNameLst>
                                      </p:cBhvr>
                                      <p:tavLst>
                                        <p:tav tm="0">
                                          <p:val>
                                            <p:strVal val="#ppt_y+#ppt_h*1.125000"/>
                                          </p:val>
                                        </p:tav>
                                        <p:tav tm="100000">
                                          <p:val>
                                            <p:strVal val="#ppt_y"/>
                                          </p:val>
                                        </p:tav>
                                      </p:tavLst>
                                    </p:anim>
                                    <p:animEffect transition="in" filter="wipe(up)">
                                      <p:cBhvr>
                                        <p:cTn id="26" dur="5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500"/>
                                        <p:tgtEl>
                                          <p:spTgt spid="176"/>
                                        </p:tgtEl>
                                        <p:attrNameLst>
                                          <p:attrName>ppt_y</p:attrName>
                                        </p:attrNameLst>
                                      </p:cBhvr>
                                      <p:tavLst>
                                        <p:tav tm="0">
                                          <p:val>
                                            <p:strVal val="#ppt_y+#ppt_h*1.125000"/>
                                          </p:val>
                                        </p:tav>
                                        <p:tav tm="100000">
                                          <p:val>
                                            <p:strVal val="#ppt_y"/>
                                          </p:val>
                                        </p:tav>
                                      </p:tavLst>
                                    </p:anim>
                                    <p:animEffect transition="in" filter="wipe(up)">
                                      <p:cBhvr>
                                        <p:cTn id="32"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1" grpId="0"/>
      <p:bldP spid="174" grpId="0" animBg="1"/>
      <p:bldP spid="175" grpId="0"/>
      <p:bldP spid="1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0"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81" name="矩形"/>
          <p:cNvSpPr/>
          <p:nvPr/>
        </p:nvSpPr>
        <p:spPr>
          <a:xfrm>
            <a:off x="1721800" y="2069823"/>
            <a:ext cx="8770194"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单选】甲外商投资企业的业务收支以欧元为主，兼有少量人民币业务。下列关于甲企业记账本位币使用的表述中，正确的是（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 可同时选择欧元和人民币作为记账本位币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 可从欧元和人民币选择一种作为记账本位币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只能选择人民币作为记账本位币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 只能选择欧元作为记账本位币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82" name="矩形"/>
          <p:cNvSpPr/>
          <p:nvPr/>
        </p:nvSpPr>
        <p:spPr>
          <a:xfrm>
            <a:off x="1721800" y="4810051"/>
            <a:ext cx="1399420"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anim calcmode="lin" valueType="num">
                                      <p:cBhvr>
                                        <p:cTn id="8" dur="1000" fill="hold"/>
                                        <p:tgtEl>
                                          <p:spTgt spid="181"/>
                                        </p:tgtEl>
                                        <p:attrNameLst>
                                          <p:attrName>ppt_x</p:attrName>
                                        </p:attrNameLst>
                                      </p:cBhvr>
                                      <p:tavLst>
                                        <p:tav tm="0">
                                          <p:val>
                                            <p:strVal val="#ppt_x"/>
                                          </p:val>
                                        </p:tav>
                                        <p:tav tm="100000">
                                          <p:val>
                                            <p:strVal val="#ppt_x"/>
                                          </p:val>
                                        </p:tav>
                                      </p:tavLst>
                                    </p:anim>
                                    <p:anim calcmode="lin" valueType="num">
                                      <p:cBhvr>
                                        <p:cTn id="9"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2"/>
                                        </p:tgtEl>
                                        <p:attrNameLst>
                                          <p:attrName>style.visibility</p:attrName>
                                        </p:attrNameLst>
                                      </p:cBhvr>
                                      <p:to>
                                        <p:strVal val="visible"/>
                                      </p:to>
                                    </p:set>
                                    <p:animEffect transition="in" filter="fade">
                                      <p:cBhvr>
                                        <p:cTn id="14" dur="1000"/>
                                        <p:tgtEl>
                                          <p:spTgt spid="182"/>
                                        </p:tgtEl>
                                      </p:cBhvr>
                                    </p:animEffect>
                                    <p:anim calcmode="lin" valueType="num">
                                      <p:cBhvr>
                                        <p:cTn id="15" dur="1000" fill="hold"/>
                                        <p:tgtEl>
                                          <p:spTgt spid="182"/>
                                        </p:tgtEl>
                                        <p:attrNameLst>
                                          <p:attrName>ppt_x</p:attrName>
                                        </p:attrNameLst>
                                      </p:cBhvr>
                                      <p:tavLst>
                                        <p:tav tm="0">
                                          <p:val>
                                            <p:strVal val="#ppt_x"/>
                                          </p:val>
                                        </p:tav>
                                        <p:tav tm="100000">
                                          <p:val>
                                            <p:strVal val="#ppt_x"/>
                                          </p:val>
                                        </p:tav>
                                      </p:tavLst>
                                    </p:anim>
                                    <p:anim calcmode="lin" valueType="num">
                                      <p:cBhvr>
                                        <p:cTn id="16"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6"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90" name="组合"/>
          <p:cNvGrpSpPr/>
          <p:nvPr/>
        </p:nvGrpSpPr>
        <p:grpSpPr>
          <a:xfrm>
            <a:off x="816608" y="1434320"/>
            <a:ext cx="3524250" cy="601980"/>
            <a:chOff x="816608" y="1434320"/>
            <a:chExt cx="3524250" cy="601980"/>
          </a:xfrm>
        </p:grpSpPr>
        <p:sp>
          <p:nvSpPr>
            <p:cNvPr id="187" name="圆角矩形"/>
            <p:cNvSpPr/>
            <p:nvPr/>
          </p:nvSpPr>
          <p:spPr>
            <a:xfrm>
              <a:off x="816608" y="1441305"/>
              <a:ext cx="352425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88" name="流程图: 离页连接符"/>
            <p:cNvSpPr/>
            <p:nvPr/>
          </p:nvSpPr>
          <p:spPr>
            <a:xfrm>
              <a:off x="1140458" y="143432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89" name="矩形"/>
            <p:cNvSpPr/>
            <p:nvPr/>
          </p:nvSpPr>
          <p:spPr>
            <a:xfrm>
              <a:off x="2273934" y="147686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会计凭证</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91" name="矩形"/>
          <p:cNvSpPr/>
          <p:nvPr/>
        </p:nvSpPr>
        <p:spPr>
          <a:xfrm>
            <a:off x="767605" y="2307944"/>
            <a:ext cx="10515684" cy="922020"/>
          </a:xfrm>
          <a:prstGeom prst="rect">
            <a:avLst/>
          </a:prstGeom>
          <a:noFill/>
          <a:ln w="12700" cap="flat" cmpd="sng">
            <a:noFill/>
            <a:prstDash val="solid"/>
            <a:round/>
          </a:ln>
        </p:spPr>
        <p:txBody>
          <a:bodyPr vert="horz" wrap="square" lIns="91440" tIns="45720" rIns="91440" bIns="45720" anchor="t" anchorCtr="0">
            <a:spAutoFit/>
          </a:bodyPr>
          <a:lstStyle/>
          <a:p>
            <a:pPr marL="0" indent="25400" algn="l">
              <a:lnSpc>
                <a:spcPct val="150000"/>
              </a:lnSpc>
              <a:spcBef>
                <a:spcPts val="0"/>
              </a:spcBef>
              <a:spcAft>
                <a:spcPts val="0"/>
              </a:spcAft>
              <a:buNone/>
            </a:pPr>
            <a:r>
              <a:rPr lang="en-US" altLang="zh-CN"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．原始凭证</a:t>
            </a:r>
            <a:endParaRPr lang="en-US" altLang="zh-CN"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92" name="矩形"/>
          <p:cNvSpPr/>
          <p:nvPr/>
        </p:nvSpPr>
        <p:spPr>
          <a:xfrm>
            <a:off x="709527" y="3302906"/>
            <a:ext cx="1057405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原始凭证的内容必须具备：</a:t>
            </a:r>
            <a:r>
              <a:rPr lang="zh-CN" altLang="en-US" sz="1800" b="0" i="0" u="none" strike="noStrike" kern="1200" cap="none" spc="0" baseline="0">
                <a:solidFill>
                  <a:schemeClr val="tx1"/>
                </a:solidFill>
                <a:highlight>
                  <a:srgbClr val="FFFF00"/>
                </a:highlight>
                <a:latin typeface="微软雅黑" panose="020B0503020204020204" charset="-122"/>
                <a:ea typeface="微软雅黑" panose="020B0503020204020204" charset="-122"/>
                <a:cs typeface="Times New Roman" panose="02020603050405020304" charset="0"/>
              </a:rPr>
              <a:t>① 凭证的名称；② 填制凭证的日期；③ 填制凭证单位名称或者填制人姓名；④ 经办人员的签名或者盖章；⑤ 接受凭证单位名称；⑥ 经济业务内容；⑦ 数量、单价和金额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anim calcmode="lin" valueType="num">
                                      <p:cBhvr>
                                        <p:cTn id="8" dur="1000" fill="hold"/>
                                        <p:tgtEl>
                                          <p:spTgt spid="190"/>
                                        </p:tgtEl>
                                        <p:attrNameLst>
                                          <p:attrName>ppt_x</p:attrName>
                                        </p:attrNameLst>
                                      </p:cBhvr>
                                      <p:tavLst>
                                        <p:tav tm="0">
                                          <p:val>
                                            <p:strVal val="#ppt_x"/>
                                          </p:val>
                                        </p:tav>
                                        <p:tav tm="100000">
                                          <p:val>
                                            <p:strVal val="#ppt_x"/>
                                          </p:val>
                                        </p:tav>
                                      </p:tavLst>
                                    </p:anim>
                                    <p:anim calcmode="lin" valueType="num">
                                      <p:cBhvr>
                                        <p:cTn id="9"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1"/>
                                        </p:tgtEl>
                                        <p:attrNameLst>
                                          <p:attrName>style.visibility</p:attrName>
                                        </p:attrNameLst>
                                      </p:cBhvr>
                                      <p:to>
                                        <p:strVal val="visible"/>
                                      </p:to>
                                    </p:set>
                                    <p:animEffect transition="in" filter="fade">
                                      <p:cBhvr>
                                        <p:cTn id="14" dur="1000"/>
                                        <p:tgtEl>
                                          <p:spTgt spid="191"/>
                                        </p:tgtEl>
                                      </p:cBhvr>
                                    </p:animEffect>
                                    <p:anim calcmode="lin" valueType="num">
                                      <p:cBhvr>
                                        <p:cTn id="15" dur="1000" fill="hold"/>
                                        <p:tgtEl>
                                          <p:spTgt spid="191"/>
                                        </p:tgtEl>
                                        <p:attrNameLst>
                                          <p:attrName>ppt_x</p:attrName>
                                        </p:attrNameLst>
                                      </p:cBhvr>
                                      <p:tavLst>
                                        <p:tav tm="0">
                                          <p:val>
                                            <p:strVal val="#ppt_x"/>
                                          </p:val>
                                        </p:tav>
                                        <p:tav tm="100000">
                                          <p:val>
                                            <p:strVal val="#ppt_x"/>
                                          </p:val>
                                        </p:tav>
                                      </p:tavLst>
                                    </p:anim>
                                    <p:anim calcmode="lin" valueType="num">
                                      <p:cBhvr>
                                        <p:cTn id="16" dur="1000" fill="hold"/>
                                        <p:tgtEl>
                                          <p:spTgt spid="1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1000"/>
                                        <p:tgtEl>
                                          <p:spTgt spid="192"/>
                                        </p:tgtEl>
                                      </p:cBhvr>
                                    </p:animEffect>
                                    <p:anim calcmode="lin" valueType="num">
                                      <p:cBhvr>
                                        <p:cTn id="22" dur="1000" fill="hold"/>
                                        <p:tgtEl>
                                          <p:spTgt spid="192"/>
                                        </p:tgtEl>
                                        <p:attrNameLst>
                                          <p:attrName>ppt_x</p:attrName>
                                        </p:attrNameLst>
                                      </p:cBhvr>
                                      <p:tavLst>
                                        <p:tav tm="0">
                                          <p:val>
                                            <p:strVal val="#ppt_x"/>
                                          </p:val>
                                        </p:tav>
                                        <p:tav tm="100000">
                                          <p:val>
                                            <p:strVal val="#ppt_x"/>
                                          </p:val>
                                        </p:tav>
                                      </p:tavLst>
                                    </p:anim>
                                    <p:anim calcmode="lin" valueType="num">
                                      <p:cBhvr>
                                        <p:cTn id="23"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1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2"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06" name="组合"/>
          <p:cNvGrpSpPr/>
          <p:nvPr/>
        </p:nvGrpSpPr>
        <p:grpSpPr>
          <a:xfrm>
            <a:off x="1128817" y="3876856"/>
            <a:ext cx="9928808" cy="1609077"/>
            <a:chOff x="1128817" y="3876856"/>
            <a:chExt cx="9928808" cy="1609077"/>
          </a:xfrm>
        </p:grpSpPr>
        <p:sp>
          <p:nvSpPr>
            <p:cNvPr id="203" name="矩形"/>
            <p:cNvSpPr/>
            <p:nvPr/>
          </p:nvSpPr>
          <p:spPr>
            <a:xfrm>
              <a:off x="1267780" y="4389243"/>
              <a:ext cx="965796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涂改不等于更正。涂改：直接替换或覆盖原有内容，原有的内容不可见；更正：在错误处更正，但原有内容仍可以看见。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4" name="剪去对角的矩形"/>
            <p:cNvSpPr/>
            <p:nvPr/>
          </p:nvSpPr>
          <p:spPr>
            <a:xfrm>
              <a:off x="1128817" y="4239289"/>
              <a:ext cx="9928808" cy="1246644"/>
            </a:xfrm>
            <a:prstGeom prst="snip2DiagRect">
              <a:avLst>
                <a:gd name="adj1" fmla="val 0"/>
                <a:gd name="adj2" fmla="val 14458"/>
              </a:avLst>
            </a:prstGeom>
            <a:noFill/>
            <a:ln w="25400" cap="flat" cmpd="sng">
              <a:solidFill>
                <a:srgbClr val="4BACC6"/>
              </a:solidFill>
              <a:prstDash val="sysDash"/>
              <a:round/>
            </a:ln>
          </p:spPr>
          <p:txBody>
            <a:bodyPr rtlCol="0" anchor="ctr"/>
            <a:lstStyle/>
            <a:p>
              <a:pPr algn="ctr"/>
            </a:p>
          </p:txBody>
        </p:sp>
        <p:sp>
          <p:nvSpPr>
            <p:cNvPr id="205" name="矩形"/>
            <p:cNvSpPr/>
            <p:nvPr/>
          </p:nvSpPr>
          <p:spPr>
            <a:xfrm>
              <a:off x="9709492" y="3876856"/>
              <a:ext cx="1128325"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rgbClr val="4BACC6"/>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rgbClr val="4BACC6"/>
                </a:solidFill>
                <a:latin typeface="微软雅黑" panose="020B0503020204020204" charset="-122"/>
                <a:ea typeface="微软雅黑" panose="020B0503020204020204" charset="-122"/>
                <a:cs typeface="Times New Roman" panose="02020603050405020304" charset="0"/>
              </a:endParaRPr>
            </a:p>
          </p:txBody>
        </p:sp>
      </p:grpSp>
      <p:grpSp>
        <p:nvGrpSpPr>
          <p:cNvPr id="210" name="组合"/>
          <p:cNvGrpSpPr/>
          <p:nvPr/>
        </p:nvGrpSpPr>
        <p:grpSpPr>
          <a:xfrm>
            <a:off x="970917" y="2076724"/>
            <a:ext cx="2356960" cy="1071959"/>
            <a:chOff x="970917" y="2076724"/>
            <a:chExt cx="2356960" cy="1071959"/>
          </a:xfrm>
        </p:grpSpPr>
        <p:pic>
          <p:nvPicPr>
            <p:cNvPr id="207" name="图片"/>
            <p:cNvPicPr/>
            <p:nvPr/>
          </p:nvPicPr>
          <p:blipFill>
            <a:blip r:embed="rId2" cstate="print"/>
            <a:srcRect l="57115" t="49510"/>
            <a:stretch>
              <a:fillRect/>
            </a:stretch>
          </p:blipFill>
          <p:spPr>
            <a:xfrm>
              <a:off x="970917" y="2076724"/>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0" y="21599"/>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208" name="矩形"/>
            <p:cNvSpPr/>
            <p:nvPr/>
          </p:nvSpPr>
          <p:spPr>
            <a:xfrm>
              <a:off x="1888796" y="2431273"/>
              <a:ext cx="1439081"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209" name="矩形"/>
            <p:cNvSpPr/>
            <p:nvPr/>
          </p:nvSpPr>
          <p:spPr>
            <a:xfrm>
              <a:off x="2202416" y="2471853"/>
              <a:ext cx="883637"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敲黑板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
        <p:nvSpPr>
          <p:cNvPr id="211" name="矩形"/>
          <p:cNvSpPr/>
          <p:nvPr/>
        </p:nvSpPr>
        <p:spPr>
          <a:xfrm>
            <a:off x="3555701" y="2001680"/>
            <a:ext cx="7668973"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原始凭证记载的各项内容均不得涂改。原始凭证金额有错误的，应当由出具单位重开，不得在原始凭证上更正；原始凭证其他内容错误的，应当由出具单位重开或者更正，更正处应当加盖出具单位印章。</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2000"/>
                                        <p:tgtEl>
                                          <p:spTgt spid="21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1000"/>
                                        <p:tgtEl>
                                          <p:spTgt spid="211"/>
                                        </p:tgtEl>
                                      </p:cBhvr>
                                    </p:animEffect>
                                    <p:anim calcmode="lin" valueType="num">
                                      <p:cBhvr>
                                        <p:cTn id="12" dur="1000" fill="hold"/>
                                        <p:tgtEl>
                                          <p:spTgt spid="211"/>
                                        </p:tgtEl>
                                        <p:attrNameLst>
                                          <p:attrName>ppt_x</p:attrName>
                                        </p:attrNameLst>
                                      </p:cBhvr>
                                      <p:tavLst>
                                        <p:tav tm="0">
                                          <p:val>
                                            <p:strVal val="#ppt_x"/>
                                          </p:val>
                                        </p:tav>
                                        <p:tav tm="100000">
                                          <p:val>
                                            <p:strVal val="#ppt_x"/>
                                          </p:val>
                                        </p:tav>
                                      </p:tavLst>
                                    </p:anim>
                                    <p:anim calcmode="lin" valueType="num">
                                      <p:cBhvr>
                                        <p:cTn id="13" dur="1000" fill="hold"/>
                                        <p:tgtEl>
                                          <p:spTgt spid="211"/>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wipe(down)">
                                      <p:cBhvr>
                                        <p:cTn id="1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10" grpId="0" animBg="1"/>
      <p:bldP spid="2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 name="直线"/>
          <p:cNvSpPr/>
          <p:nvPr/>
        </p:nvSpPr>
        <p:spPr>
          <a:xfrm>
            <a:off x="-715157" y="7088713"/>
            <a:ext cx="4238625" cy="0"/>
          </a:xfrm>
          <a:prstGeom prst="line">
            <a:avLst/>
          </a:prstGeom>
          <a:noFill/>
          <a:ln w="6350" cap="flat" cmpd="sng">
            <a:solidFill>
              <a:srgbClr val="86D7D4"/>
            </a:solidFill>
            <a:prstDash val="solid"/>
            <a:round/>
          </a:ln>
        </p:spPr>
        <p:txBody>
          <a:bodyPr rtlCol="0" anchor="ctr"/>
          <a:lstStyle/>
          <a:p>
            <a:pPr algn="ctr"/>
          </a:p>
        </p:txBody>
      </p:sp>
      <p:grpSp>
        <p:nvGrpSpPr>
          <p:cNvPr id="43" name="组合"/>
          <p:cNvGrpSpPr/>
          <p:nvPr/>
        </p:nvGrpSpPr>
        <p:grpSpPr>
          <a:xfrm>
            <a:off x="1010140" y="2294549"/>
            <a:ext cx="2357994" cy="3819525"/>
            <a:chOff x="1010140" y="2294549"/>
            <a:chExt cx="2357994" cy="3819525"/>
          </a:xfrm>
        </p:grpSpPr>
        <p:sp>
          <p:nvSpPr>
            <p:cNvPr id="40" name="曲线"/>
            <p:cNvSpPr/>
            <p:nvPr/>
          </p:nvSpPr>
          <p:spPr>
            <a:xfrm>
              <a:off x="1010140" y="2294549"/>
              <a:ext cx="2344889" cy="3819525"/>
            </a:xfrm>
            <a:custGeom>
              <a:avLst/>
              <a:gdLst>
                <a:gd name="T1" fmla="*/ 0 w 21600"/>
                <a:gd name="T2" fmla="*/ 0 h 21600"/>
                <a:gd name="T3" fmla="*/ 21600 w 21600"/>
                <a:gd name="T4" fmla="*/ 21600 h 21600"/>
              </a:gdLst>
              <a:ahLst/>
              <a:cxnLst/>
              <a:rect l="T1" t="T2" r="T3" b="T4"/>
              <a:pathLst>
                <a:path w="21600" h="21600">
                  <a:moveTo>
                    <a:pt x="10798" y="0"/>
                  </a:moveTo>
                  <a:cubicBezTo>
                    <a:pt x="11196" y="0"/>
                    <a:pt x="11595" y="52"/>
                    <a:pt x="11896" y="159"/>
                  </a:cubicBezTo>
                  <a:cubicBezTo>
                    <a:pt x="20498" y="3208"/>
                    <a:pt x="20498" y="3208"/>
                    <a:pt x="20498" y="3208"/>
                  </a:cubicBezTo>
                  <a:cubicBezTo>
                    <a:pt x="21099" y="3422"/>
                    <a:pt x="21598" y="3949"/>
                    <a:pt x="21598" y="4384"/>
                  </a:cubicBezTo>
                  <a:lnTo>
                    <a:pt x="21598" y="7230"/>
                  </a:lnTo>
                  <a:lnTo>
                    <a:pt x="21598" y="8282"/>
                  </a:lnTo>
                  <a:lnTo>
                    <a:pt x="21598" y="10476"/>
                  </a:lnTo>
                  <a:lnTo>
                    <a:pt x="21598" y="11127"/>
                  </a:lnTo>
                  <a:lnTo>
                    <a:pt x="21598" y="13323"/>
                  </a:lnTo>
                  <a:lnTo>
                    <a:pt x="21598" y="14376"/>
                  </a:lnTo>
                  <a:lnTo>
                    <a:pt x="21598" y="17220"/>
                  </a:lnTo>
                  <a:cubicBezTo>
                    <a:pt x="21598" y="17647"/>
                    <a:pt x="21099" y="18180"/>
                    <a:pt x="20498" y="18398"/>
                  </a:cubicBezTo>
                  <a:cubicBezTo>
                    <a:pt x="11896" y="21443"/>
                    <a:pt x="11896" y="21443"/>
                    <a:pt x="11896" y="21443"/>
                  </a:cubicBezTo>
                  <a:cubicBezTo>
                    <a:pt x="11293" y="21651"/>
                    <a:pt x="10298" y="21651"/>
                    <a:pt x="9697" y="21443"/>
                  </a:cubicBezTo>
                  <a:cubicBezTo>
                    <a:pt x="1097" y="18398"/>
                    <a:pt x="1097" y="18398"/>
                    <a:pt x="1097" y="18398"/>
                  </a:cubicBezTo>
                  <a:cubicBezTo>
                    <a:pt x="496" y="18180"/>
                    <a:pt x="0" y="17647"/>
                    <a:pt x="0" y="17220"/>
                  </a:cubicBezTo>
                  <a:cubicBezTo>
                    <a:pt x="0" y="16077"/>
                    <a:pt x="0" y="15150"/>
                    <a:pt x="0" y="14394"/>
                  </a:cubicBezTo>
                  <a:lnTo>
                    <a:pt x="0" y="14376"/>
                  </a:lnTo>
                  <a:lnTo>
                    <a:pt x="0" y="13699"/>
                  </a:lnTo>
                  <a:lnTo>
                    <a:pt x="0" y="13323"/>
                  </a:lnTo>
                  <a:lnTo>
                    <a:pt x="0" y="13302"/>
                  </a:lnTo>
                  <a:lnTo>
                    <a:pt x="0" y="13108"/>
                  </a:lnTo>
                  <a:cubicBezTo>
                    <a:pt x="0" y="12928"/>
                    <a:pt x="0" y="12764"/>
                    <a:pt x="0" y="12617"/>
                  </a:cubicBezTo>
                  <a:lnTo>
                    <a:pt x="0" y="12362"/>
                  </a:lnTo>
                  <a:lnTo>
                    <a:pt x="0" y="12253"/>
                  </a:lnTo>
                  <a:lnTo>
                    <a:pt x="0" y="12212"/>
                  </a:lnTo>
                  <a:cubicBezTo>
                    <a:pt x="0" y="12033"/>
                    <a:pt x="0" y="11882"/>
                    <a:pt x="0" y="11756"/>
                  </a:cubicBezTo>
                  <a:lnTo>
                    <a:pt x="0" y="11550"/>
                  </a:lnTo>
                  <a:lnTo>
                    <a:pt x="0" y="11448"/>
                  </a:lnTo>
                  <a:lnTo>
                    <a:pt x="0" y="11314"/>
                  </a:lnTo>
                  <a:lnTo>
                    <a:pt x="0" y="11224"/>
                  </a:lnTo>
                  <a:cubicBezTo>
                    <a:pt x="0" y="11127"/>
                    <a:pt x="0" y="11127"/>
                    <a:pt x="0" y="11127"/>
                  </a:cubicBezTo>
                  <a:lnTo>
                    <a:pt x="0" y="10853"/>
                  </a:lnTo>
                  <a:lnTo>
                    <a:pt x="0" y="10499"/>
                  </a:lnTo>
                  <a:lnTo>
                    <a:pt x="0" y="10476"/>
                  </a:lnTo>
                  <a:lnTo>
                    <a:pt x="0" y="10261"/>
                  </a:lnTo>
                  <a:lnTo>
                    <a:pt x="0" y="9924"/>
                  </a:lnTo>
                  <a:lnTo>
                    <a:pt x="0" y="9769"/>
                  </a:lnTo>
                  <a:lnTo>
                    <a:pt x="0" y="9420"/>
                  </a:lnTo>
                  <a:lnTo>
                    <a:pt x="0" y="9406"/>
                  </a:lnTo>
                  <a:lnTo>
                    <a:pt x="0" y="9363"/>
                  </a:lnTo>
                  <a:lnTo>
                    <a:pt x="0" y="8984"/>
                  </a:lnTo>
                  <a:lnTo>
                    <a:pt x="0" y="8908"/>
                  </a:lnTo>
                  <a:lnTo>
                    <a:pt x="0" y="8610"/>
                  </a:lnTo>
                  <a:lnTo>
                    <a:pt x="0" y="8602"/>
                  </a:lnTo>
                  <a:lnTo>
                    <a:pt x="0" y="8467"/>
                  </a:lnTo>
                  <a:lnTo>
                    <a:pt x="0" y="8377"/>
                  </a:lnTo>
                  <a:lnTo>
                    <a:pt x="0" y="8294"/>
                  </a:lnTo>
                  <a:lnTo>
                    <a:pt x="0" y="8282"/>
                  </a:lnTo>
                  <a:lnTo>
                    <a:pt x="0" y="8028"/>
                  </a:lnTo>
                  <a:lnTo>
                    <a:pt x="0" y="7650"/>
                  </a:lnTo>
                  <a:lnTo>
                    <a:pt x="0" y="7638"/>
                  </a:lnTo>
                  <a:cubicBezTo>
                    <a:pt x="0" y="7230"/>
                    <a:pt x="0" y="7230"/>
                    <a:pt x="0" y="7230"/>
                  </a:cubicBezTo>
                  <a:lnTo>
                    <a:pt x="0" y="7077"/>
                  </a:lnTo>
                  <a:cubicBezTo>
                    <a:pt x="0" y="4384"/>
                    <a:pt x="0" y="4384"/>
                    <a:pt x="0" y="4384"/>
                  </a:cubicBezTo>
                  <a:cubicBezTo>
                    <a:pt x="0" y="3949"/>
                    <a:pt x="496" y="3422"/>
                    <a:pt x="1097" y="3208"/>
                  </a:cubicBezTo>
                  <a:cubicBezTo>
                    <a:pt x="9697" y="159"/>
                    <a:pt x="9697" y="159"/>
                    <a:pt x="9697" y="159"/>
                  </a:cubicBezTo>
                  <a:cubicBezTo>
                    <a:pt x="9998" y="52"/>
                    <a:pt x="10396" y="0"/>
                    <a:pt x="10798" y="0"/>
                  </a:cubicBezTo>
                  <a:close/>
                </a:path>
              </a:pathLst>
            </a:custGeom>
            <a:solidFill>
              <a:schemeClr val="accent4"/>
            </a:solidFill>
            <a:ln w="12700" cap="flat" cmpd="sng">
              <a:noFill/>
              <a:prstDash val="solid"/>
              <a:round/>
            </a:ln>
          </p:spPr>
          <p:txBody>
            <a:bodyPr rtlCol="0" anchor="ctr"/>
            <a:lstStyle/>
            <a:p>
              <a:pPr algn="ctr"/>
            </a:p>
          </p:txBody>
        </p:sp>
        <p:sp>
          <p:nvSpPr>
            <p:cNvPr id="41" name="矩形"/>
            <p:cNvSpPr/>
            <p:nvPr/>
          </p:nvSpPr>
          <p:spPr>
            <a:xfrm>
              <a:off x="1613196" y="2615529"/>
              <a:ext cx="1057092" cy="91058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1</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42" name="矩形"/>
            <p:cNvSpPr/>
            <p:nvPr/>
          </p:nvSpPr>
          <p:spPr>
            <a:xfrm>
              <a:off x="1010140" y="3305583"/>
              <a:ext cx="2357994" cy="53435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0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 会计法律制度概述</a:t>
              </a:r>
              <a:endPar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endParaRPr>
            </a:p>
          </p:txBody>
        </p:sp>
      </p:grpSp>
      <p:grpSp>
        <p:nvGrpSpPr>
          <p:cNvPr id="47" name="组合"/>
          <p:cNvGrpSpPr/>
          <p:nvPr/>
        </p:nvGrpSpPr>
        <p:grpSpPr>
          <a:xfrm>
            <a:off x="3551602" y="2294549"/>
            <a:ext cx="2574097" cy="3819525"/>
            <a:chOff x="3551602" y="2294549"/>
            <a:chExt cx="2574097" cy="3819525"/>
          </a:xfrm>
        </p:grpSpPr>
        <p:sp>
          <p:nvSpPr>
            <p:cNvPr id="44" name="曲线"/>
            <p:cNvSpPr/>
            <p:nvPr/>
          </p:nvSpPr>
          <p:spPr>
            <a:xfrm>
              <a:off x="3604844" y="2294549"/>
              <a:ext cx="2344889" cy="3819525"/>
            </a:xfrm>
            <a:custGeom>
              <a:avLst/>
              <a:gdLst>
                <a:gd name="T1" fmla="*/ 0 w 21600"/>
                <a:gd name="T2" fmla="*/ 0 h 21600"/>
                <a:gd name="T3" fmla="*/ 21600 w 21600"/>
                <a:gd name="T4" fmla="*/ 21600 h 21600"/>
              </a:gdLst>
              <a:ahLst/>
              <a:cxnLst/>
              <a:rect l="T1" t="T2" r="T3" b="T4"/>
              <a:pathLst>
                <a:path w="21600" h="21600">
                  <a:moveTo>
                    <a:pt x="10799" y="0"/>
                  </a:moveTo>
                  <a:cubicBezTo>
                    <a:pt x="11199" y="0"/>
                    <a:pt x="11596" y="52"/>
                    <a:pt x="11898" y="159"/>
                  </a:cubicBezTo>
                  <a:cubicBezTo>
                    <a:pt x="20500" y="3208"/>
                    <a:pt x="20500" y="3208"/>
                    <a:pt x="20500" y="3208"/>
                  </a:cubicBezTo>
                  <a:cubicBezTo>
                    <a:pt x="21103" y="3422"/>
                    <a:pt x="21600" y="3949"/>
                    <a:pt x="21600" y="4384"/>
                  </a:cubicBezTo>
                  <a:lnTo>
                    <a:pt x="21600" y="7230"/>
                  </a:lnTo>
                  <a:lnTo>
                    <a:pt x="21600" y="8282"/>
                  </a:lnTo>
                  <a:lnTo>
                    <a:pt x="21600" y="10476"/>
                  </a:lnTo>
                  <a:lnTo>
                    <a:pt x="21600" y="11127"/>
                  </a:lnTo>
                  <a:lnTo>
                    <a:pt x="21600" y="13323"/>
                  </a:lnTo>
                  <a:lnTo>
                    <a:pt x="21600" y="14376"/>
                  </a:lnTo>
                  <a:lnTo>
                    <a:pt x="21600" y="17220"/>
                  </a:lnTo>
                  <a:cubicBezTo>
                    <a:pt x="21600" y="17647"/>
                    <a:pt x="21103" y="18180"/>
                    <a:pt x="20500" y="18398"/>
                  </a:cubicBezTo>
                  <a:cubicBezTo>
                    <a:pt x="11898" y="21443"/>
                    <a:pt x="11898" y="21443"/>
                    <a:pt x="11898" y="21443"/>
                  </a:cubicBezTo>
                  <a:cubicBezTo>
                    <a:pt x="11294" y="21651"/>
                    <a:pt x="10302" y="21651"/>
                    <a:pt x="9700" y="21443"/>
                  </a:cubicBezTo>
                  <a:cubicBezTo>
                    <a:pt x="1097" y="18398"/>
                    <a:pt x="1097" y="18398"/>
                    <a:pt x="1097" y="18398"/>
                  </a:cubicBezTo>
                  <a:cubicBezTo>
                    <a:pt x="493" y="18180"/>
                    <a:pt x="0" y="17647"/>
                    <a:pt x="0" y="17220"/>
                  </a:cubicBezTo>
                  <a:cubicBezTo>
                    <a:pt x="0" y="16077"/>
                    <a:pt x="0" y="15150"/>
                    <a:pt x="0" y="14394"/>
                  </a:cubicBezTo>
                  <a:lnTo>
                    <a:pt x="0" y="14376"/>
                  </a:lnTo>
                  <a:lnTo>
                    <a:pt x="0" y="13699"/>
                  </a:lnTo>
                  <a:lnTo>
                    <a:pt x="0" y="13323"/>
                  </a:lnTo>
                  <a:lnTo>
                    <a:pt x="0" y="13302"/>
                  </a:lnTo>
                  <a:lnTo>
                    <a:pt x="0" y="13108"/>
                  </a:lnTo>
                  <a:cubicBezTo>
                    <a:pt x="0" y="12928"/>
                    <a:pt x="0" y="12764"/>
                    <a:pt x="0" y="12617"/>
                  </a:cubicBezTo>
                  <a:lnTo>
                    <a:pt x="0" y="12362"/>
                  </a:lnTo>
                  <a:lnTo>
                    <a:pt x="0" y="12253"/>
                  </a:lnTo>
                  <a:lnTo>
                    <a:pt x="0" y="12212"/>
                  </a:lnTo>
                  <a:cubicBezTo>
                    <a:pt x="0" y="12033"/>
                    <a:pt x="0" y="11882"/>
                    <a:pt x="0" y="11756"/>
                  </a:cubicBezTo>
                  <a:lnTo>
                    <a:pt x="0" y="11550"/>
                  </a:lnTo>
                  <a:lnTo>
                    <a:pt x="0" y="11448"/>
                  </a:lnTo>
                  <a:lnTo>
                    <a:pt x="0" y="11314"/>
                  </a:lnTo>
                  <a:lnTo>
                    <a:pt x="0" y="11224"/>
                  </a:lnTo>
                  <a:cubicBezTo>
                    <a:pt x="0" y="11127"/>
                    <a:pt x="0" y="11127"/>
                    <a:pt x="0" y="11127"/>
                  </a:cubicBezTo>
                  <a:lnTo>
                    <a:pt x="0" y="10853"/>
                  </a:lnTo>
                  <a:lnTo>
                    <a:pt x="0" y="10499"/>
                  </a:lnTo>
                  <a:lnTo>
                    <a:pt x="0" y="10476"/>
                  </a:lnTo>
                  <a:lnTo>
                    <a:pt x="0" y="10261"/>
                  </a:lnTo>
                  <a:lnTo>
                    <a:pt x="0" y="9924"/>
                  </a:lnTo>
                  <a:lnTo>
                    <a:pt x="0" y="9769"/>
                  </a:lnTo>
                  <a:lnTo>
                    <a:pt x="0" y="9420"/>
                  </a:lnTo>
                  <a:lnTo>
                    <a:pt x="0" y="9406"/>
                  </a:lnTo>
                  <a:lnTo>
                    <a:pt x="0" y="9363"/>
                  </a:lnTo>
                  <a:lnTo>
                    <a:pt x="0" y="8984"/>
                  </a:lnTo>
                  <a:lnTo>
                    <a:pt x="0" y="8908"/>
                  </a:lnTo>
                  <a:lnTo>
                    <a:pt x="0" y="8610"/>
                  </a:lnTo>
                  <a:lnTo>
                    <a:pt x="0" y="8602"/>
                  </a:lnTo>
                  <a:lnTo>
                    <a:pt x="0" y="8467"/>
                  </a:lnTo>
                  <a:lnTo>
                    <a:pt x="0" y="8377"/>
                  </a:lnTo>
                  <a:lnTo>
                    <a:pt x="0" y="8294"/>
                  </a:lnTo>
                  <a:lnTo>
                    <a:pt x="0" y="8282"/>
                  </a:lnTo>
                  <a:lnTo>
                    <a:pt x="0" y="8028"/>
                  </a:lnTo>
                  <a:lnTo>
                    <a:pt x="0" y="7650"/>
                  </a:lnTo>
                  <a:lnTo>
                    <a:pt x="0" y="7638"/>
                  </a:lnTo>
                  <a:cubicBezTo>
                    <a:pt x="0" y="7230"/>
                    <a:pt x="0" y="7230"/>
                    <a:pt x="0" y="7230"/>
                  </a:cubicBezTo>
                  <a:lnTo>
                    <a:pt x="0" y="7077"/>
                  </a:lnTo>
                  <a:cubicBezTo>
                    <a:pt x="0" y="4384"/>
                    <a:pt x="0" y="4384"/>
                    <a:pt x="0" y="4384"/>
                  </a:cubicBezTo>
                  <a:cubicBezTo>
                    <a:pt x="0" y="3949"/>
                    <a:pt x="493" y="3422"/>
                    <a:pt x="1097" y="3208"/>
                  </a:cubicBezTo>
                  <a:cubicBezTo>
                    <a:pt x="9700" y="159"/>
                    <a:pt x="9700" y="159"/>
                    <a:pt x="9700" y="159"/>
                  </a:cubicBezTo>
                  <a:cubicBezTo>
                    <a:pt x="10001" y="52"/>
                    <a:pt x="10398" y="0"/>
                    <a:pt x="10799" y="0"/>
                  </a:cubicBezTo>
                  <a:close/>
                </a:path>
              </a:pathLst>
            </a:custGeom>
            <a:solidFill>
              <a:schemeClr val="accent4"/>
            </a:solidFill>
            <a:ln w="12700" cap="flat" cmpd="sng">
              <a:noFill/>
              <a:prstDash val="solid"/>
              <a:round/>
            </a:ln>
          </p:spPr>
          <p:txBody>
            <a:bodyPr rtlCol="0" anchor="ctr"/>
            <a:lstStyle/>
            <a:p>
              <a:pPr algn="ctr"/>
            </a:p>
          </p:txBody>
        </p:sp>
        <p:sp>
          <p:nvSpPr>
            <p:cNvPr id="45" name="矩形"/>
            <p:cNvSpPr/>
            <p:nvPr/>
          </p:nvSpPr>
          <p:spPr>
            <a:xfrm>
              <a:off x="4175315" y="2621549"/>
              <a:ext cx="1057091" cy="9105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2</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46" name="矩形"/>
            <p:cNvSpPr/>
            <p:nvPr/>
          </p:nvSpPr>
          <p:spPr>
            <a:xfrm>
              <a:off x="3551602" y="3326341"/>
              <a:ext cx="2574097" cy="1863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20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    </a:t>
              </a:r>
              <a:r>
                <a:rPr lang="zh-CN" altLang="en-US" sz="20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会计核算与监督</a:t>
              </a:r>
              <a:br>
                <a:rPr lang="zh-CN" altLang="en-US" sz="20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　</a:t>
              </a:r>
              <a:r>
                <a:rPr lang="en-US" altLang="zh-CN"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1．</a:t>
              </a: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会计核算</a:t>
              </a:r>
              <a:b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　</a:t>
              </a:r>
              <a:r>
                <a:rPr lang="en-US" altLang="zh-CN"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2．</a:t>
              </a: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会计档案管理</a:t>
              </a:r>
              <a:b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　3</a:t>
              </a:r>
              <a:r>
                <a:rPr lang="zh-CN" altLang="en-US" sz="2000" b="0" i="0" u="none" strike="noStrike" kern="1200" cap="none" spc="0" baseline="0">
                  <a:solidFill>
                    <a:schemeClr val="bg1"/>
                  </a:solidFill>
                  <a:latin typeface="宋体" panose="02010600030101010101" pitchFamily="2" charset="-122"/>
                  <a:ea typeface="宋体" panose="02010600030101010101" pitchFamily="2" charset="-122"/>
                  <a:cs typeface="Arial" panose="020B0604020202020204" pitchFamily="34" charset="0"/>
                </a:rPr>
                <a:t>．</a:t>
              </a: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会计监督</a:t>
              </a:r>
              <a:endPar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endParaRPr>
            </a:p>
          </p:txBody>
        </p:sp>
      </p:grpSp>
      <p:grpSp>
        <p:nvGrpSpPr>
          <p:cNvPr id="990" name="组合"/>
          <p:cNvGrpSpPr/>
          <p:nvPr/>
        </p:nvGrpSpPr>
        <p:grpSpPr>
          <a:xfrm>
            <a:off x="6199556" y="2294549"/>
            <a:ext cx="2344888" cy="3819525"/>
            <a:chOff x="6199556" y="2294549"/>
            <a:chExt cx="2344888" cy="3819525"/>
          </a:xfrm>
        </p:grpSpPr>
        <p:sp>
          <p:nvSpPr>
            <p:cNvPr id="48" name="曲线"/>
            <p:cNvSpPr/>
            <p:nvPr/>
          </p:nvSpPr>
          <p:spPr>
            <a:xfrm>
              <a:off x="6199556" y="2294549"/>
              <a:ext cx="2344888" cy="3819525"/>
            </a:xfrm>
            <a:custGeom>
              <a:avLst/>
              <a:gdLst>
                <a:gd name="T1" fmla="*/ 0 w 21600"/>
                <a:gd name="T2" fmla="*/ 0 h 21600"/>
                <a:gd name="T3" fmla="*/ 21600 w 21600"/>
                <a:gd name="T4" fmla="*/ 21600 h 21600"/>
              </a:gdLst>
              <a:ahLst/>
              <a:cxnLst/>
              <a:rect l="T1" t="T2" r="T3" b="T4"/>
              <a:pathLst>
                <a:path w="21600" h="21600">
                  <a:moveTo>
                    <a:pt x="10798" y="0"/>
                  </a:moveTo>
                  <a:cubicBezTo>
                    <a:pt x="11199" y="0"/>
                    <a:pt x="11594" y="52"/>
                    <a:pt x="11895" y="159"/>
                  </a:cubicBezTo>
                  <a:cubicBezTo>
                    <a:pt x="20499" y="3208"/>
                    <a:pt x="20499" y="3208"/>
                    <a:pt x="20499" y="3208"/>
                  </a:cubicBezTo>
                  <a:cubicBezTo>
                    <a:pt x="21101" y="3422"/>
                    <a:pt x="21596" y="3949"/>
                    <a:pt x="21596" y="4384"/>
                  </a:cubicBezTo>
                  <a:lnTo>
                    <a:pt x="21596" y="7230"/>
                  </a:lnTo>
                  <a:lnTo>
                    <a:pt x="21596" y="8282"/>
                  </a:lnTo>
                  <a:lnTo>
                    <a:pt x="21596" y="10476"/>
                  </a:lnTo>
                  <a:lnTo>
                    <a:pt x="21596" y="11127"/>
                  </a:lnTo>
                  <a:lnTo>
                    <a:pt x="21596" y="13323"/>
                  </a:lnTo>
                  <a:lnTo>
                    <a:pt x="21596" y="14376"/>
                  </a:lnTo>
                  <a:lnTo>
                    <a:pt x="21596" y="17220"/>
                  </a:lnTo>
                  <a:cubicBezTo>
                    <a:pt x="21596" y="17647"/>
                    <a:pt x="21101" y="18180"/>
                    <a:pt x="20499" y="18398"/>
                  </a:cubicBezTo>
                  <a:cubicBezTo>
                    <a:pt x="11895" y="21443"/>
                    <a:pt x="11895" y="21443"/>
                    <a:pt x="11895" y="21443"/>
                  </a:cubicBezTo>
                  <a:cubicBezTo>
                    <a:pt x="11294" y="21651"/>
                    <a:pt x="10302" y="21651"/>
                    <a:pt x="9698" y="21443"/>
                  </a:cubicBezTo>
                  <a:cubicBezTo>
                    <a:pt x="1099" y="18398"/>
                    <a:pt x="1099" y="18398"/>
                    <a:pt x="1099" y="18398"/>
                  </a:cubicBezTo>
                  <a:cubicBezTo>
                    <a:pt x="495" y="18180"/>
                    <a:pt x="0" y="17647"/>
                    <a:pt x="0" y="17220"/>
                  </a:cubicBezTo>
                  <a:cubicBezTo>
                    <a:pt x="0" y="16077"/>
                    <a:pt x="0" y="15150"/>
                    <a:pt x="0" y="14394"/>
                  </a:cubicBezTo>
                  <a:lnTo>
                    <a:pt x="0" y="14376"/>
                  </a:lnTo>
                  <a:lnTo>
                    <a:pt x="0" y="13699"/>
                  </a:lnTo>
                  <a:lnTo>
                    <a:pt x="0" y="13323"/>
                  </a:lnTo>
                  <a:lnTo>
                    <a:pt x="0" y="13302"/>
                  </a:lnTo>
                  <a:lnTo>
                    <a:pt x="0" y="13108"/>
                  </a:lnTo>
                  <a:cubicBezTo>
                    <a:pt x="0" y="12928"/>
                    <a:pt x="0" y="12764"/>
                    <a:pt x="0" y="12617"/>
                  </a:cubicBezTo>
                  <a:lnTo>
                    <a:pt x="0" y="12362"/>
                  </a:lnTo>
                  <a:lnTo>
                    <a:pt x="0" y="12253"/>
                  </a:lnTo>
                  <a:lnTo>
                    <a:pt x="0" y="12212"/>
                  </a:lnTo>
                  <a:cubicBezTo>
                    <a:pt x="0" y="12033"/>
                    <a:pt x="0" y="11882"/>
                    <a:pt x="0" y="11756"/>
                  </a:cubicBezTo>
                  <a:lnTo>
                    <a:pt x="0" y="11550"/>
                  </a:lnTo>
                  <a:lnTo>
                    <a:pt x="0" y="11448"/>
                  </a:lnTo>
                  <a:lnTo>
                    <a:pt x="0" y="11314"/>
                  </a:lnTo>
                  <a:lnTo>
                    <a:pt x="0" y="11224"/>
                  </a:lnTo>
                  <a:cubicBezTo>
                    <a:pt x="0" y="11127"/>
                    <a:pt x="0" y="11127"/>
                    <a:pt x="0" y="11127"/>
                  </a:cubicBezTo>
                  <a:lnTo>
                    <a:pt x="0" y="10853"/>
                  </a:lnTo>
                  <a:lnTo>
                    <a:pt x="0" y="10499"/>
                  </a:lnTo>
                  <a:lnTo>
                    <a:pt x="0" y="10476"/>
                  </a:lnTo>
                  <a:lnTo>
                    <a:pt x="0" y="10261"/>
                  </a:lnTo>
                  <a:lnTo>
                    <a:pt x="0" y="9924"/>
                  </a:lnTo>
                  <a:lnTo>
                    <a:pt x="0" y="9769"/>
                  </a:lnTo>
                  <a:lnTo>
                    <a:pt x="0" y="9420"/>
                  </a:lnTo>
                  <a:lnTo>
                    <a:pt x="0" y="9406"/>
                  </a:lnTo>
                  <a:lnTo>
                    <a:pt x="0" y="9363"/>
                  </a:lnTo>
                  <a:lnTo>
                    <a:pt x="0" y="8984"/>
                  </a:lnTo>
                  <a:lnTo>
                    <a:pt x="0" y="8908"/>
                  </a:lnTo>
                  <a:lnTo>
                    <a:pt x="0" y="8610"/>
                  </a:lnTo>
                  <a:lnTo>
                    <a:pt x="0" y="8602"/>
                  </a:lnTo>
                  <a:lnTo>
                    <a:pt x="0" y="8467"/>
                  </a:lnTo>
                  <a:lnTo>
                    <a:pt x="0" y="8377"/>
                  </a:lnTo>
                  <a:lnTo>
                    <a:pt x="0" y="8294"/>
                  </a:lnTo>
                  <a:lnTo>
                    <a:pt x="0" y="8282"/>
                  </a:lnTo>
                  <a:lnTo>
                    <a:pt x="0" y="8028"/>
                  </a:lnTo>
                  <a:lnTo>
                    <a:pt x="0" y="7650"/>
                  </a:lnTo>
                  <a:lnTo>
                    <a:pt x="0" y="7638"/>
                  </a:lnTo>
                  <a:cubicBezTo>
                    <a:pt x="0" y="7230"/>
                    <a:pt x="0" y="7230"/>
                    <a:pt x="0" y="7230"/>
                  </a:cubicBezTo>
                  <a:lnTo>
                    <a:pt x="0" y="7077"/>
                  </a:lnTo>
                  <a:cubicBezTo>
                    <a:pt x="0" y="4384"/>
                    <a:pt x="0" y="4384"/>
                    <a:pt x="0" y="4384"/>
                  </a:cubicBezTo>
                  <a:cubicBezTo>
                    <a:pt x="0" y="3949"/>
                    <a:pt x="495" y="3422"/>
                    <a:pt x="1099" y="3208"/>
                  </a:cubicBezTo>
                  <a:cubicBezTo>
                    <a:pt x="9698" y="159"/>
                    <a:pt x="9698" y="159"/>
                    <a:pt x="9698" y="159"/>
                  </a:cubicBezTo>
                  <a:cubicBezTo>
                    <a:pt x="9999" y="52"/>
                    <a:pt x="10397" y="0"/>
                    <a:pt x="10798" y="0"/>
                  </a:cubicBezTo>
                  <a:close/>
                </a:path>
              </a:pathLst>
            </a:custGeom>
            <a:solidFill>
              <a:schemeClr val="accent4"/>
            </a:solidFill>
            <a:ln w="12700" cap="flat" cmpd="sng">
              <a:noFill/>
              <a:prstDash val="solid"/>
              <a:round/>
            </a:ln>
          </p:spPr>
          <p:txBody>
            <a:bodyPr rtlCol="0" anchor="ctr"/>
            <a:lstStyle/>
            <a:p>
              <a:pPr algn="ctr"/>
            </a:p>
          </p:txBody>
        </p:sp>
        <p:sp>
          <p:nvSpPr>
            <p:cNvPr id="49" name="矩形"/>
            <p:cNvSpPr/>
            <p:nvPr/>
          </p:nvSpPr>
          <p:spPr>
            <a:xfrm>
              <a:off x="6854907" y="2621549"/>
              <a:ext cx="1057092" cy="9105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rPr>
                <a:t>3</a:t>
              </a:r>
              <a:endParaRPr lang="zh-CN" altLang="en-US" sz="5400" b="0" i="0" u="none" strike="noStrike" kern="1200" cap="none" spc="0" baseline="0">
                <a:solidFill>
                  <a:srgbClr val="BEFAFF"/>
                </a:solidFill>
                <a:latin typeface="微软雅黑" panose="020B0503020204020204" charset="-122"/>
                <a:ea typeface="微软雅黑" panose="020B0503020204020204" charset="-122"/>
                <a:cs typeface="Arial" panose="020B0604020202020204" pitchFamily="34" charset="0"/>
              </a:endParaRPr>
            </a:p>
          </p:txBody>
        </p:sp>
        <p:sp>
          <p:nvSpPr>
            <p:cNvPr id="50" name="矩形"/>
            <p:cNvSpPr/>
            <p:nvPr/>
          </p:nvSpPr>
          <p:spPr>
            <a:xfrm>
              <a:off x="6199556" y="3312422"/>
              <a:ext cx="2328848" cy="2263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会计结构和会计人员</a:t>
              </a:r>
              <a:br>
                <a:rPr lang="zh-CN" altLang="en-US" sz="2000" b="1"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１．代理记账</a:t>
              </a:r>
              <a:b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２．会计岗位设置</a:t>
              </a:r>
              <a:b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３．会计人员</a:t>
              </a:r>
              <a:b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br>
              <a:r>
                <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rPr>
                <a:t>４．会计工作交接</a:t>
              </a:r>
              <a:endParaRPr lang="zh-CN" altLang="en-US" sz="2000" b="0" i="0" u="none" strike="noStrike" kern="1200" cap="none" spc="0" baseline="0">
                <a:solidFill>
                  <a:schemeClr val="bg1"/>
                </a:solidFill>
                <a:latin typeface="Century Gothic" panose="020B0502020202020204" pitchFamily="34" charset="0"/>
                <a:ea typeface="微软雅黑" panose="020B0503020204020204" charset="-122"/>
                <a:cs typeface="Arial" panose="020B0604020202020204" pitchFamily="34" charset="0"/>
              </a:endParaRPr>
            </a:p>
          </p:txBody>
        </p:sp>
      </p:grpSp>
      <p:sp>
        <p:nvSpPr>
          <p:cNvPr id="51" name="矩形"/>
          <p:cNvSpPr/>
          <p:nvPr/>
        </p:nvSpPr>
        <p:spPr>
          <a:xfrm>
            <a:off x="3999584" y="682360"/>
            <a:ext cx="4300632" cy="159639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endPar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a:p>
            <a:pPr marL="0" indent="0" algn="ctr" fontAlgn="auto">
              <a:lnSpc>
                <a:spcPct val="100000"/>
              </a:lnSpc>
              <a:spcBef>
                <a:spcPts val="0"/>
              </a:spcBef>
              <a:spcAft>
                <a:spcPts val="0"/>
              </a:spcAft>
              <a:buNone/>
            </a:pPr>
            <a:r>
              <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52" name="直线"/>
          <p:cNvSpPr/>
          <p:nvPr/>
        </p:nvSpPr>
        <p:spPr>
          <a:xfrm>
            <a:off x="4037744" y="1605326"/>
            <a:ext cx="4238625" cy="0"/>
          </a:xfrm>
          <a:prstGeom prst="line">
            <a:avLst/>
          </a:prstGeom>
          <a:noFill/>
          <a:ln w="6350" cap="flat" cmpd="sng">
            <a:solidFill>
              <a:srgbClr val="86D7D4"/>
            </a:solidFill>
            <a:prstDash val="solid"/>
            <a:round/>
          </a:ln>
        </p:spPr>
        <p:txBody>
          <a:bodyPr rtlCol="0" anchor="ctr"/>
          <a:lstStyle/>
          <a:p>
            <a:pPr algn="ctr"/>
          </a:p>
        </p:txBody>
      </p:sp>
      <p:grpSp>
        <p:nvGrpSpPr>
          <p:cNvPr id="991" name="组合"/>
          <p:cNvGrpSpPr/>
          <p:nvPr/>
        </p:nvGrpSpPr>
        <p:grpSpPr>
          <a:xfrm>
            <a:off x="8809223" y="2291474"/>
            <a:ext cx="2344892" cy="3819525"/>
            <a:chOff x="8809223" y="2291474"/>
            <a:chExt cx="2344892" cy="3819525"/>
          </a:xfrm>
        </p:grpSpPr>
        <p:sp>
          <p:nvSpPr>
            <p:cNvPr id="53" name="曲线"/>
            <p:cNvSpPr/>
            <p:nvPr/>
          </p:nvSpPr>
          <p:spPr>
            <a:xfrm>
              <a:off x="8809223" y="2291474"/>
              <a:ext cx="2344892" cy="3819525"/>
            </a:xfrm>
            <a:custGeom>
              <a:avLst/>
              <a:gdLst>
                <a:gd name="T1" fmla="*/ 0 w 21600"/>
                <a:gd name="T2" fmla="*/ 0 h 21600"/>
                <a:gd name="T3" fmla="*/ 21600 w 21600"/>
                <a:gd name="T4" fmla="*/ 21600 h 21600"/>
              </a:gdLst>
              <a:ahLst/>
              <a:cxnLst/>
              <a:rect l="T1" t="T2" r="T3" b="T4"/>
              <a:pathLst>
                <a:path w="21600" h="21600">
                  <a:moveTo>
                    <a:pt x="10798" y="0"/>
                  </a:moveTo>
                  <a:cubicBezTo>
                    <a:pt x="11197" y="0"/>
                    <a:pt x="11593" y="52"/>
                    <a:pt x="11893" y="159"/>
                  </a:cubicBezTo>
                  <a:cubicBezTo>
                    <a:pt x="20499" y="3207"/>
                    <a:pt x="20499" y="3207"/>
                    <a:pt x="20499" y="3207"/>
                  </a:cubicBezTo>
                  <a:cubicBezTo>
                    <a:pt x="21100" y="3421"/>
                    <a:pt x="21597" y="3949"/>
                    <a:pt x="21597" y="4384"/>
                  </a:cubicBezTo>
                  <a:lnTo>
                    <a:pt x="21597" y="7230"/>
                  </a:lnTo>
                  <a:lnTo>
                    <a:pt x="21597" y="8279"/>
                  </a:lnTo>
                  <a:lnTo>
                    <a:pt x="21597" y="10477"/>
                  </a:lnTo>
                  <a:lnTo>
                    <a:pt x="21597" y="11127"/>
                  </a:lnTo>
                  <a:lnTo>
                    <a:pt x="21597" y="13324"/>
                  </a:lnTo>
                  <a:lnTo>
                    <a:pt x="21597" y="14375"/>
                  </a:lnTo>
                  <a:lnTo>
                    <a:pt x="21597" y="17221"/>
                  </a:lnTo>
                  <a:cubicBezTo>
                    <a:pt x="21597" y="17647"/>
                    <a:pt x="21100" y="18180"/>
                    <a:pt x="20499" y="18398"/>
                  </a:cubicBezTo>
                  <a:cubicBezTo>
                    <a:pt x="11893" y="21443"/>
                    <a:pt x="11893" y="21443"/>
                    <a:pt x="11893" y="21443"/>
                  </a:cubicBezTo>
                  <a:cubicBezTo>
                    <a:pt x="11295" y="21651"/>
                    <a:pt x="10302" y="21651"/>
                    <a:pt x="9699" y="21443"/>
                  </a:cubicBezTo>
                  <a:cubicBezTo>
                    <a:pt x="1098" y="18398"/>
                    <a:pt x="1098" y="18398"/>
                    <a:pt x="1098" y="18398"/>
                  </a:cubicBezTo>
                  <a:cubicBezTo>
                    <a:pt x="495" y="18180"/>
                    <a:pt x="0" y="17647"/>
                    <a:pt x="0" y="17221"/>
                  </a:cubicBezTo>
                  <a:cubicBezTo>
                    <a:pt x="0" y="16078"/>
                    <a:pt x="0" y="15151"/>
                    <a:pt x="0" y="14395"/>
                  </a:cubicBezTo>
                  <a:lnTo>
                    <a:pt x="0" y="14375"/>
                  </a:lnTo>
                  <a:lnTo>
                    <a:pt x="0" y="13699"/>
                  </a:lnTo>
                  <a:lnTo>
                    <a:pt x="0" y="13324"/>
                  </a:lnTo>
                  <a:lnTo>
                    <a:pt x="0" y="13302"/>
                  </a:lnTo>
                  <a:lnTo>
                    <a:pt x="0" y="13108"/>
                  </a:lnTo>
                  <a:cubicBezTo>
                    <a:pt x="0" y="12928"/>
                    <a:pt x="0" y="12764"/>
                    <a:pt x="0" y="12614"/>
                  </a:cubicBezTo>
                  <a:lnTo>
                    <a:pt x="0" y="12363"/>
                  </a:lnTo>
                  <a:lnTo>
                    <a:pt x="0" y="12253"/>
                  </a:lnTo>
                  <a:lnTo>
                    <a:pt x="0" y="12212"/>
                  </a:lnTo>
                  <a:cubicBezTo>
                    <a:pt x="0" y="12033"/>
                    <a:pt x="0" y="11880"/>
                    <a:pt x="0" y="11755"/>
                  </a:cubicBezTo>
                  <a:lnTo>
                    <a:pt x="0" y="11548"/>
                  </a:lnTo>
                  <a:lnTo>
                    <a:pt x="0" y="11448"/>
                  </a:lnTo>
                  <a:lnTo>
                    <a:pt x="0" y="11314"/>
                  </a:lnTo>
                  <a:lnTo>
                    <a:pt x="0" y="11224"/>
                  </a:lnTo>
                  <a:cubicBezTo>
                    <a:pt x="0" y="11127"/>
                    <a:pt x="0" y="11127"/>
                    <a:pt x="0" y="11127"/>
                  </a:cubicBezTo>
                  <a:lnTo>
                    <a:pt x="0" y="10851"/>
                  </a:lnTo>
                  <a:lnTo>
                    <a:pt x="0" y="10499"/>
                  </a:lnTo>
                  <a:lnTo>
                    <a:pt x="0" y="10477"/>
                  </a:lnTo>
                  <a:lnTo>
                    <a:pt x="0" y="10261"/>
                  </a:lnTo>
                  <a:lnTo>
                    <a:pt x="0" y="9924"/>
                  </a:lnTo>
                  <a:lnTo>
                    <a:pt x="0" y="9769"/>
                  </a:lnTo>
                  <a:lnTo>
                    <a:pt x="0" y="9419"/>
                  </a:lnTo>
                  <a:lnTo>
                    <a:pt x="0" y="9406"/>
                  </a:lnTo>
                  <a:lnTo>
                    <a:pt x="0" y="9364"/>
                  </a:lnTo>
                  <a:lnTo>
                    <a:pt x="0" y="8985"/>
                  </a:lnTo>
                  <a:lnTo>
                    <a:pt x="0" y="8909"/>
                  </a:lnTo>
                  <a:lnTo>
                    <a:pt x="0" y="8610"/>
                  </a:lnTo>
                  <a:lnTo>
                    <a:pt x="0" y="8601"/>
                  </a:lnTo>
                  <a:lnTo>
                    <a:pt x="0" y="8467"/>
                  </a:lnTo>
                  <a:lnTo>
                    <a:pt x="0" y="8376"/>
                  </a:lnTo>
                  <a:lnTo>
                    <a:pt x="0" y="8293"/>
                  </a:lnTo>
                  <a:lnTo>
                    <a:pt x="0" y="8279"/>
                  </a:lnTo>
                  <a:lnTo>
                    <a:pt x="0" y="8028"/>
                  </a:lnTo>
                  <a:lnTo>
                    <a:pt x="0" y="7651"/>
                  </a:lnTo>
                  <a:lnTo>
                    <a:pt x="0" y="7639"/>
                  </a:lnTo>
                  <a:cubicBezTo>
                    <a:pt x="0" y="7230"/>
                    <a:pt x="0" y="7230"/>
                    <a:pt x="0" y="7230"/>
                  </a:cubicBezTo>
                  <a:lnTo>
                    <a:pt x="0" y="7077"/>
                  </a:lnTo>
                  <a:cubicBezTo>
                    <a:pt x="0" y="4384"/>
                    <a:pt x="0" y="4384"/>
                    <a:pt x="0" y="4384"/>
                  </a:cubicBezTo>
                  <a:cubicBezTo>
                    <a:pt x="0" y="3949"/>
                    <a:pt x="495" y="3421"/>
                    <a:pt x="1098" y="3207"/>
                  </a:cubicBezTo>
                  <a:cubicBezTo>
                    <a:pt x="9699" y="159"/>
                    <a:pt x="9699" y="159"/>
                    <a:pt x="9699" y="159"/>
                  </a:cubicBezTo>
                  <a:cubicBezTo>
                    <a:pt x="9999" y="52"/>
                    <a:pt x="10397" y="0"/>
                    <a:pt x="10798" y="0"/>
                  </a:cubicBezTo>
                  <a:close/>
                </a:path>
              </a:pathLst>
            </a:custGeom>
            <a:solidFill>
              <a:schemeClr val="accent4"/>
            </a:solidFill>
            <a:ln w="12700" cap="flat" cmpd="sng">
              <a:noFill/>
              <a:prstDash val="solid"/>
              <a:round/>
            </a:ln>
          </p:spPr>
          <p:txBody>
            <a:bodyPr rtlCol="0" anchor="ctr"/>
            <a:lstStyle/>
            <a:p>
              <a:pPr algn="ctr"/>
            </a:p>
          </p:txBody>
        </p:sp>
        <p:sp>
          <p:nvSpPr>
            <p:cNvPr id="54" name="矩形"/>
            <p:cNvSpPr/>
            <p:nvPr/>
          </p:nvSpPr>
          <p:spPr>
            <a:xfrm>
              <a:off x="9464574" y="2618473"/>
              <a:ext cx="1057092" cy="910589"/>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5400" b="0" i="0" u="none" strike="noStrike" kern="1200" cap="none" spc="0" baseline="0">
                  <a:solidFill>
                    <a:srgbClr val="BEFAFF"/>
                  </a:solidFill>
                  <a:latin typeface="Agency FB" panose="020B0503020202020204" pitchFamily="34" charset="0"/>
                  <a:ea typeface="微软雅黑" panose="020B0503020204020204" charset="-122"/>
                  <a:cs typeface="Arial" panose="020B0604020202020204" pitchFamily="34" charset="0"/>
                </a:rPr>
                <a:t>４</a:t>
              </a:r>
              <a:endParaRPr lang="zh-CN" altLang="en-US" sz="5400" b="0" i="0" u="none" strike="noStrike" kern="1200" cap="none" spc="0" baseline="0">
                <a:solidFill>
                  <a:srgbClr val="BEFAFF"/>
                </a:solidFill>
                <a:latin typeface="Agency FB" panose="020B0503020202020204" pitchFamily="34" charset="0"/>
                <a:ea typeface="微软雅黑" panose="020B0503020204020204" charset="-122"/>
                <a:cs typeface="Arial" panose="020B0604020202020204" pitchFamily="34" charset="0"/>
              </a:endParaRPr>
            </a:p>
          </p:txBody>
        </p:sp>
        <p:sp>
          <p:nvSpPr>
            <p:cNvPr id="55" name="矩形"/>
            <p:cNvSpPr/>
            <p:nvPr/>
          </p:nvSpPr>
          <p:spPr>
            <a:xfrm>
              <a:off x="9102296" y="3309347"/>
              <a:ext cx="1756401" cy="534351"/>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会计法律责任</a:t>
              </a:r>
              <a:endParaRPr lang="zh-CN" altLang="en-US" sz="2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outVertical)">
                                      <p:cBhvr>
                                        <p:cTn id="13" dur="500"/>
                                        <p:tgtEl>
                                          <p:spTgt spid="52"/>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90"/>
                                        </p:tgtEl>
                                        <p:attrNameLst>
                                          <p:attrName>style.visibility</p:attrName>
                                        </p:attrNameLst>
                                      </p:cBhvr>
                                      <p:to>
                                        <p:strVal val="visible"/>
                                      </p:to>
                                    </p:set>
                                    <p:animEffect transition="in" filter="fade">
                                      <p:cBhvr>
                                        <p:cTn id="29" dur="1000"/>
                                        <p:tgtEl>
                                          <p:spTgt spid="990"/>
                                        </p:tgtEl>
                                      </p:cBhvr>
                                    </p:animEffect>
                                    <p:anim calcmode="lin" valueType="num">
                                      <p:cBhvr>
                                        <p:cTn id="30" dur="1000" fill="hold"/>
                                        <p:tgtEl>
                                          <p:spTgt spid="990"/>
                                        </p:tgtEl>
                                        <p:attrNameLst>
                                          <p:attrName>ppt_x</p:attrName>
                                        </p:attrNameLst>
                                      </p:cBhvr>
                                      <p:tavLst>
                                        <p:tav tm="0">
                                          <p:val>
                                            <p:strVal val="#ppt_x"/>
                                          </p:val>
                                        </p:tav>
                                        <p:tav tm="100000">
                                          <p:val>
                                            <p:strVal val="#ppt_x"/>
                                          </p:val>
                                        </p:tav>
                                      </p:tavLst>
                                    </p:anim>
                                    <p:anim calcmode="lin" valueType="num">
                                      <p:cBhvr>
                                        <p:cTn id="31" dur="1000" fill="hold"/>
                                        <p:tgtEl>
                                          <p:spTgt spid="990"/>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991"/>
                                        </p:tgtEl>
                                        <p:attrNameLst>
                                          <p:attrName>style.visibility</p:attrName>
                                        </p:attrNameLst>
                                      </p:cBhvr>
                                      <p:to>
                                        <p:strVal val="visible"/>
                                      </p:to>
                                    </p:set>
                                    <p:animEffect transition="in" filter="fade">
                                      <p:cBhvr>
                                        <p:cTn id="35" dur="1000"/>
                                        <p:tgtEl>
                                          <p:spTgt spid="991"/>
                                        </p:tgtEl>
                                      </p:cBhvr>
                                    </p:animEffect>
                                    <p:anim calcmode="lin" valueType="num">
                                      <p:cBhvr>
                                        <p:cTn id="36" dur="1000" fill="hold"/>
                                        <p:tgtEl>
                                          <p:spTgt spid="991"/>
                                        </p:tgtEl>
                                        <p:attrNameLst>
                                          <p:attrName>ppt_x</p:attrName>
                                        </p:attrNameLst>
                                      </p:cBhvr>
                                      <p:tavLst>
                                        <p:tav tm="0">
                                          <p:val>
                                            <p:strVal val="#ppt_x"/>
                                          </p:val>
                                        </p:tav>
                                        <p:tav tm="100000">
                                          <p:val>
                                            <p:strVal val="#ppt_x"/>
                                          </p:val>
                                        </p:tav>
                                      </p:tavLst>
                                    </p:anim>
                                    <p:anim calcmode="lin" valueType="num">
                                      <p:cBhvr>
                                        <p:cTn id="37" dur="1000" fill="hold"/>
                                        <p:tgtEl>
                                          <p:spTgt spid="9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47" grpId="0" animBg="1"/>
      <p:bldP spid="990" grpId="0" animBg="1"/>
      <p:bldP spid="51" grpId="0"/>
      <p:bldP spid="52" grpId="0" animBg="1"/>
      <p:bldP spid="9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5"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16" name="矩形"/>
          <p:cNvSpPr/>
          <p:nvPr/>
        </p:nvSpPr>
        <p:spPr>
          <a:xfrm>
            <a:off x="862854" y="1826816"/>
            <a:ext cx="1657567" cy="491487"/>
          </a:xfrm>
          <a:prstGeom prst="rect">
            <a:avLst/>
          </a:prstGeom>
          <a:noFill/>
          <a:ln w="12700" cap="flat" cmpd="sng">
            <a:noFill/>
            <a:prstDash val="solid"/>
            <a:round/>
          </a:ln>
        </p:spPr>
        <p:txBody>
          <a:bodyPr vert="horz" wrap="square" lIns="91440" tIns="45720" rIns="91440" bIns="45720" anchor="t" anchorCtr="0">
            <a:spAutoFit/>
          </a:bodyPr>
          <a:lstStyle/>
          <a:p>
            <a:pPr marL="0" indent="2540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记账凭证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18" name="矩形"/>
          <p:cNvSpPr/>
          <p:nvPr/>
        </p:nvSpPr>
        <p:spPr>
          <a:xfrm>
            <a:off x="904875" y="2436495"/>
            <a:ext cx="10523220" cy="4048125"/>
          </a:xfrm>
          <a:prstGeom prst="rect">
            <a:avLst/>
          </a:prstGeom>
          <a:noFill/>
          <a:ln w="12700" cap="flat" cmpd="sng">
            <a:noFill/>
            <a:prstDash val="solid"/>
            <a:round/>
          </a:ln>
        </p:spPr>
        <p:txBody>
          <a:bodyPr vert="horz" wrap="square" lIns="91440" tIns="45720" rIns="91440" bIns="45720" anchor="t" anchorCtr="0">
            <a:no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记账凭证应当根据审核后的原始凭证及有关资料编制。记账凭证的内容必须具备：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填制凭证的日期；</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凭证编号；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 经济业务摘要；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会计科目；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⑤ 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⑥ 所附原始凭证张数；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⑦ 填制凭证人员、稽核人员、记账人员、会计机构负责人（会计主管人员）签名或者盖章。收款和付款记账凭证还应当由出纳人员签名或者盖章。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anim calcmode="lin" valueType="num">
                                      <p:cBhvr>
                                        <p:cTn id="8" dur="1000" fill="hold"/>
                                        <p:tgtEl>
                                          <p:spTgt spid="216"/>
                                        </p:tgtEl>
                                        <p:attrNameLst>
                                          <p:attrName>ppt_x</p:attrName>
                                        </p:attrNameLst>
                                      </p:cBhvr>
                                      <p:tavLst>
                                        <p:tav tm="0">
                                          <p:val>
                                            <p:strVal val="#ppt_x"/>
                                          </p:val>
                                        </p:tav>
                                        <p:tav tm="100000">
                                          <p:val>
                                            <p:strVal val="#ppt_x"/>
                                          </p:val>
                                        </p:tav>
                                      </p:tavLst>
                                    </p:anim>
                                    <p:anim calcmode="lin" valueType="num">
                                      <p:cBhvr>
                                        <p:cTn id="9"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8"/>
                                        </p:tgtEl>
                                        <p:attrNameLst>
                                          <p:attrName>style.visibility</p:attrName>
                                        </p:attrNameLst>
                                      </p:cBhvr>
                                      <p:to>
                                        <p:strVal val="visible"/>
                                      </p:to>
                                    </p:set>
                                    <p:animEffect transition="in" filter="fade">
                                      <p:cBhvr>
                                        <p:cTn id="14" dur="1000"/>
                                        <p:tgtEl>
                                          <p:spTgt spid="218"/>
                                        </p:tgtEl>
                                      </p:cBhvr>
                                    </p:animEffect>
                                    <p:anim calcmode="lin" valueType="num">
                                      <p:cBhvr>
                                        <p:cTn id="15" dur="1000" fill="hold"/>
                                        <p:tgtEl>
                                          <p:spTgt spid="218"/>
                                        </p:tgtEl>
                                        <p:attrNameLst>
                                          <p:attrName>ppt_x</p:attrName>
                                        </p:attrNameLst>
                                      </p:cBhvr>
                                      <p:tavLst>
                                        <p:tav tm="0">
                                          <p:val>
                                            <p:strVal val="#ppt_x"/>
                                          </p:val>
                                        </p:tav>
                                        <p:tav tm="100000">
                                          <p:val>
                                            <p:strVal val="#ppt_x"/>
                                          </p:val>
                                        </p:tav>
                                      </p:tavLst>
                                    </p:anim>
                                    <p:anim calcmode="lin" valueType="num">
                                      <p:cBhvr>
                                        <p:cTn id="16" dur="1000" fill="hold"/>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30" name="组合"/>
          <p:cNvGrpSpPr/>
          <p:nvPr/>
        </p:nvGrpSpPr>
        <p:grpSpPr>
          <a:xfrm>
            <a:off x="833755" y="1240546"/>
            <a:ext cx="8080376" cy="587373"/>
            <a:chOff x="833755" y="1240546"/>
            <a:chExt cx="8080376" cy="587373"/>
          </a:xfrm>
        </p:grpSpPr>
        <p:sp>
          <p:nvSpPr>
            <p:cNvPr id="228" name="矩形"/>
            <p:cNvSpPr/>
            <p:nvPr/>
          </p:nvSpPr>
          <p:spPr>
            <a:xfrm>
              <a:off x="954405" y="1240546"/>
              <a:ext cx="787463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会计凭证的分类，填制原始凭证和记账凭证的基本要求</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29" name="剪去对角的矩形"/>
            <p:cNvSpPr/>
            <p:nvPr/>
          </p:nvSpPr>
          <p:spPr>
            <a:xfrm>
              <a:off x="833755" y="1302141"/>
              <a:ext cx="8080376" cy="525777"/>
            </a:xfrm>
            <a:prstGeom prst="snip2DiagRect">
              <a:avLst>
                <a:gd name="adj1" fmla="val 0"/>
                <a:gd name="adj2" fmla="val 16092"/>
              </a:avLst>
            </a:prstGeom>
            <a:noFill/>
            <a:ln w="25400" cap="flat" cmpd="sng">
              <a:solidFill>
                <a:srgbClr val="4BACC6"/>
              </a:solidFill>
              <a:prstDash val="solid"/>
              <a:round/>
            </a:ln>
          </p:spPr>
          <p:txBody>
            <a:bodyPr rtlCol="0" anchor="ctr"/>
            <a:lstStyle/>
            <a:p>
              <a:pPr algn="ctr"/>
            </a:p>
          </p:txBody>
        </p:sp>
      </p:grpSp>
      <p:sp>
        <p:nvSpPr>
          <p:cNvPr id="231" name="矩形"/>
          <p:cNvSpPr/>
          <p:nvPr/>
        </p:nvSpPr>
        <p:spPr>
          <a:xfrm>
            <a:off x="608330" y="1934993"/>
            <a:ext cx="8757285"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判断】会计凭证按其来源和用途，分为原始凭证和记账凭证。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2"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33" name="矩形"/>
          <p:cNvSpPr/>
          <p:nvPr/>
        </p:nvSpPr>
        <p:spPr>
          <a:xfrm>
            <a:off x="608330" y="2493010"/>
            <a:ext cx="1331595"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4" name="矩形"/>
          <p:cNvSpPr/>
          <p:nvPr/>
        </p:nvSpPr>
        <p:spPr>
          <a:xfrm>
            <a:off x="608124" y="5171698"/>
            <a:ext cx="10846124"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【解析】选项A，原始凭证种类很多，既有来自单位外部的，也有单位自制的；选项B，原始凭证记载的各项内容均不得涂改；选项D，原始凭证金额有错误的，应当由出具单位重开，不得在原始凭证上更正。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5" name="矩形"/>
          <p:cNvSpPr/>
          <p:nvPr/>
        </p:nvSpPr>
        <p:spPr>
          <a:xfrm>
            <a:off x="611299" y="3073024"/>
            <a:ext cx="10846124"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单选】下列关于原始凭证的表述中，正确的是（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．原始凭证必须来源于单位外部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．除日期外，原始凭证记载的内容不得涂改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．对不真实的原始凭证，会计人员有权拒绝接受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．原始凭证金额有错误的，应当由出具单位更正并加盖印章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ppt_y</p:attrName>
                                        </p:attrNameLst>
                                      </p:cBhvr>
                                      <p:tavLst>
                                        <p:tav tm="0">
                                          <p:val>
                                            <p:strVal val="#ppt_y+#ppt_h*1.125000"/>
                                          </p:val>
                                        </p:tav>
                                        <p:tav tm="100000">
                                          <p:val>
                                            <p:strVal val="#ppt_y"/>
                                          </p:val>
                                        </p:tav>
                                      </p:tavLst>
                                    </p:anim>
                                    <p:animEffect transition="in" filter="wipe(up)">
                                      <p:cBhvr>
                                        <p:cTn id="8" dur="500"/>
                                        <p:tgtEl>
                                          <p:spTgt spid="23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31"/>
                                        </p:tgtEl>
                                        <p:attrNameLst>
                                          <p:attrName>style.visibility</p:attrName>
                                        </p:attrNameLst>
                                      </p:cBhvr>
                                      <p:to>
                                        <p:strVal val="visible"/>
                                      </p:to>
                                    </p:set>
                                    <p:anim calcmode="lin" valueType="num">
                                      <p:cBhvr additive="base">
                                        <p:cTn id="13" dur="500"/>
                                        <p:tgtEl>
                                          <p:spTgt spid="231"/>
                                        </p:tgtEl>
                                        <p:attrNameLst>
                                          <p:attrName>ppt_y</p:attrName>
                                        </p:attrNameLst>
                                      </p:cBhvr>
                                      <p:tavLst>
                                        <p:tav tm="0">
                                          <p:val>
                                            <p:strVal val="#ppt_y+#ppt_h*1.125000"/>
                                          </p:val>
                                        </p:tav>
                                        <p:tav tm="100000">
                                          <p:val>
                                            <p:strVal val="#ppt_y"/>
                                          </p:val>
                                        </p:tav>
                                      </p:tavLst>
                                    </p:anim>
                                    <p:animEffect transition="in" filter="wipe(up)">
                                      <p:cBhvr>
                                        <p:cTn id="14" dur="500"/>
                                        <p:tgtEl>
                                          <p:spTgt spid="23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500"/>
                                        <p:tgtEl>
                                          <p:spTgt spid="233"/>
                                        </p:tgtEl>
                                        <p:attrNameLst>
                                          <p:attrName>ppt_y</p:attrName>
                                        </p:attrNameLst>
                                      </p:cBhvr>
                                      <p:tavLst>
                                        <p:tav tm="0">
                                          <p:val>
                                            <p:strVal val="#ppt_y+#ppt_h*1.125000"/>
                                          </p:val>
                                        </p:tav>
                                        <p:tav tm="100000">
                                          <p:val>
                                            <p:strVal val="#ppt_y"/>
                                          </p:val>
                                        </p:tav>
                                      </p:tavLst>
                                    </p:anim>
                                    <p:animEffect transition="in" filter="wipe(up)">
                                      <p:cBhvr>
                                        <p:cTn id="20" dur="500"/>
                                        <p:tgtEl>
                                          <p:spTgt spid="23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35"/>
                                        </p:tgtEl>
                                        <p:attrNameLst>
                                          <p:attrName>style.visibility</p:attrName>
                                        </p:attrNameLst>
                                      </p:cBhvr>
                                      <p:to>
                                        <p:strVal val="visible"/>
                                      </p:to>
                                    </p:set>
                                    <p:anim calcmode="lin" valueType="num">
                                      <p:cBhvr additive="base">
                                        <p:cTn id="25" dur="500"/>
                                        <p:tgtEl>
                                          <p:spTgt spid="235"/>
                                        </p:tgtEl>
                                        <p:attrNameLst>
                                          <p:attrName>ppt_y</p:attrName>
                                        </p:attrNameLst>
                                      </p:cBhvr>
                                      <p:tavLst>
                                        <p:tav tm="0">
                                          <p:val>
                                            <p:strVal val="#ppt_y+#ppt_h*1.125000"/>
                                          </p:val>
                                        </p:tav>
                                        <p:tav tm="100000">
                                          <p:val>
                                            <p:strVal val="#ppt_y"/>
                                          </p:val>
                                        </p:tav>
                                      </p:tavLst>
                                    </p:anim>
                                    <p:animEffect transition="in" filter="wipe(up)">
                                      <p:cBhvr>
                                        <p:cTn id="26" dur="500"/>
                                        <p:tgtEl>
                                          <p:spTgt spid="2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34"/>
                                        </p:tgtEl>
                                        <p:attrNameLst>
                                          <p:attrName>style.visibility</p:attrName>
                                        </p:attrNameLst>
                                      </p:cBhvr>
                                      <p:to>
                                        <p:strVal val="visible"/>
                                      </p:to>
                                    </p:set>
                                    <p:anim calcmode="lin" valueType="num">
                                      <p:cBhvr additive="base">
                                        <p:cTn id="31" dur="500"/>
                                        <p:tgtEl>
                                          <p:spTgt spid="234"/>
                                        </p:tgtEl>
                                        <p:attrNameLst>
                                          <p:attrName>ppt_y</p:attrName>
                                        </p:attrNameLst>
                                      </p:cBhvr>
                                      <p:tavLst>
                                        <p:tav tm="0">
                                          <p:val>
                                            <p:strVal val="#ppt_y+#ppt_h*1.125000"/>
                                          </p:val>
                                        </p:tav>
                                        <p:tav tm="100000">
                                          <p:val>
                                            <p:strVal val="#ppt_y"/>
                                          </p:val>
                                        </p:tav>
                                      </p:tavLst>
                                    </p:anim>
                                    <p:animEffect transition="in" filter="wipe(up)">
                                      <p:cBhvr>
                                        <p:cTn id="32"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1" grpId="0"/>
      <p:bldP spid="233" grpId="0"/>
      <p:bldP spid="234" grpId="0"/>
      <p:bldP spid="2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9" name="矩形"/>
          <p:cNvSpPr/>
          <p:nvPr/>
        </p:nvSpPr>
        <p:spPr>
          <a:xfrm>
            <a:off x="1111232" y="1768834"/>
            <a:ext cx="9366109"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单选】下列各项中，关于记账凭证填制基本要求的表述不正确的是（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．可以将不同内容和类别的原始凭证合并填制一张记账凭证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．登记账簿前，记账凭证填制错误的应重新填制　　C．记账凭证应连续编号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．除结账和更正错账可以不附原始凭证，其他记账凭证必须附原始凭证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0"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41" name="矩形"/>
          <p:cNvSpPr/>
          <p:nvPr/>
        </p:nvSpPr>
        <p:spPr>
          <a:xfrm>
            <a:off x="1111232" y="3990498"/>
            <a:ext cx="9922947"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【解析】记账凭证可以根据每一张原始凭证填制，或者根据若干张同类原始凭证汇总填制，也可以根据原始凭证汇总表填制。但不得将不同内容和类别的原始凭证汇总填制在一张记账凭证上。</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ppt_y</p:attrName>
                                        </p:attrNameLst>
                                      </p:cBhvr>
                                      <p:tavLst>
                                        <p:tav tm="0">
                                          <p:val>
                                            <p:strVal val="#ppt_y+#ppt_h*1.125000"/>
                                          </p:val>
                                        </p:tav>
                                        <p:tav tm="100000">
                                          <p:val>
                                            <p:strVal val="#ppt_y"/>
                                          </p:val>
                                        </p:tav>
                                      </p:tavLst>
                                    </p:anim>
                                    <p:animEffect transition="in" filter="wipe(up)">
                                      <p:cBhvr>
                                        <p:cTn id="8" dur="500"/>
                                        <p:tgtEl>
                                          <p:spTgt spid="23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1"/>
                                        </p:tgtEl>
                                        <p:attrNameLst>
                                          <p:attrName>style.visibility</p:attrName>
                                        </p:attrNameLst>
                                      </p:cBhvr>
                                      <p:to>
                                        <p:strVal val="visible"/>
                                      </p:to>
                                    </p:set>
                                    <p:anim calcmode="lin" valueType="num">
                                      <p:cBhvr additive="base">
                                        <p:cTn id="13" dur="500"/>
                                        <p:tgtEl>
                                          <p:spTgt spid="241"/>
                                        </p:tgtEl>
                                        <p:attrNameLst>
                                          <p:attrName>ppt_y</p:attrName>
                                        </p:attrNameLst>
                                      </p:cBhvr>
                                      <p:tavLst>
                                        <p:tav tm="0">
                                          <p:val>
                                            <p:strVal val="#ppt_y+#ppt_h*1.125000"/>
                                          </p:val>
                                        </p:tav>
                                        <p:tav tm="100000">
                                          <p:val>
                                            <p:strVal val="#ppt_y"/>
                                          </p:val>
                                        </p:tav>
                                      </p:tavLst>
                                    </p:anim>
                                    <p:animEffect transition="in" filter="wipe(up)">
                                      <p:cBhvr>
                                        <p:cTn id="14"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5"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46" name="矩形"/>
          <p:cNvSpPr/>
          <p:nvPr/>
        </p:nvSpPr>
        <p:spPr>
          <a:xfrm>
            <a:off x="1350721" y="1933196"/>
            <a:ext cx="9536920" cy="29997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单选】甲公司出纳刘某在为员工孙某办理业务时，发现采购发票上所注单价、数量与总金额不符，经查是销货单位填写单价错误，刘某采取的下列措施符合会计法律制度规定的是（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Clr>
                <a:schemeClr val="tx1"/>
              </a:buClr>
              <a:buFontTx/>
              <a:buAutoNum type="alphaUcPeriod"/>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由孙某写出说明，并加盖公司公章后入账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Clr>
                <a:schemeClr val="tx1"/>
              </a:buClr>
              <a:buFontTx/>
              <a:buAutoNum type="alphaUcPeriod"/>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将发票退给孙某，由销货单位重新开具发票后入账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．按总金额入账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D．将单价更正后入账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7" name="矩形"/>
          <p:cNvSpPr/>
          <p:nvPr/>
        </p:nvSpPr>
        <p:spPr>
          <a:xfrm>
            <a:off x="1349806" y="4913641"/>
            <a:ext cx="835405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【解析】原始凭证金额有错误的，应当由出具单位重开，不得在原始凭证上更正。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ppt_h*1.125000"/>
                                          </p:val>
                                        </p:tav>
                                        <p:tav tm="100000">
                                          <p:val>
                                            <p:strVal val="#ppt_y"/>
                                          </p:val>
                                        </p:tav>
                                      </p:tavLst>
                                    </p:anim>
                                    <p:animEffect transition="in" filter="wipe(up)">
                                      <p:cBhvr>
                                        <p:cTn id="8" dur="500"/>
                                        <p:tgtEl>
                                          <p:spTgt spid="24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7"/>
                                        </p:tgtEl>
                                        <p:attrNameLst>
                                          <p:attrName>style.visibility</p:attrName>
                                        </p:attrNameLst>
                                      </p:cBhvr>
                                      <p:to>
                                        <p:strVal val="visible"/>
                                      </p:to>
                                    </p:set>
                                    <p:anim calcmode="lin" valueType="num">
                                      <p:cBhvr additive="base">
                                        <p:cTn id="13" dur="500"/>
                                        <p:tgtEl>
                                          <p:spTgt spid="247"/>
                                        </p:tgtEl>
                                        <p:attrNameLst>
                                          <p:attrName>ppt_y</p:attrName>
                                        </p:attrNameLst>
                                      </p:cBhvr>
                                      <p:tavLst>
                                        <p:tav tm="0">
                                          <p:val>
                                            <p:strVal val="#ppt_y+#ppt_h*1.125000"/>
                                          </p:val>
                                        </p:tav>
                                        <p:tav tm="100000">
                                          <p:val>
                                            <p:strVal val="#ppt_y"/>
                                          </p:val>
                                        </p:tav>
                                      </p:tavLst>
                                    </p:anim>
                                    <p:animEffect transition="in" filter="wipe(up)">
                                      <p:cBhvr>
                                        <p:cTn id="14"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1" name="矩形"/>
          <p:cNvSpPr/>
          <p:nvPr/>
        </p:nvSpPr>
        <p:spPr>
          <a:xfrm>
            <a:off x="900247" y="-1145356"/>
            <a:ext cx="722814" cy="584775"/>
          </a:xfrm>
          <a:prstGeom prst="rect">
            <a:avLst/>
          </a:prstGeom>
          <a:noFill/>
          <a:ln w="9525" cap="flat" cmpd="sng">
            <a:noFill/>
            <a:prstDash val="solid"/>
            <a:miter/>
          </a:ln>
        </p:spPr>
        <p:txBody>
          <a:bodyPr rtlCol="0" anchor="ctr"/>
          <a:lstStyle/>
          <a:p>
            <a:pPr algn="ctr"/>
          </a:p>
        </p:txBody>
      </p:sp>
      <p:sp>
        <p:nvSpPr>
          <p:cNvPr id="252"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56" name="组合"/>
          <p:cNvGrpSpPr/>
          <p:nvPr/>
        </p:nvGrpSpPr>
        <p:grpSpPr>
          <a:xfrm>
            <a:off x="1055370" y="1188085"/>
            <a:ext cx="3524250" cy="601980"/>
            <a:chOff x="1055370" y="1188085"/>
            <a:chExt cx="3524250" cy="601980"/>
          </a:xfrm>
        </p:grpSpPr>
        <p:sp>
          <p:nvSpPr>
            <p:cNvPr id="253" name="圆角矩形"/>
            <p:cNvSpPr/>
            <p:nvPr/>
          </p:nvSpPr>
          <p:spPr>
            <a:xfrm>
              <a:off x="1055370" y="1195070"/>
              <a:ext cx="352425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54" name="流程图: 离页连接符"/>
            <p:cNvSpPr/>
            <p:nvPr/>
          </p:nvSpPr>
          <p:spPr>
            <a:xfrm>
              <a:off x="1379220" y="118808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55" name="矩形"/>
            <p:cNvSpPr/>
            <p:nvPr/>
          </p:nvSpPr>
          <p:spPr>
            <a:xfrm>
              <a:off x="2512695" y="123063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会计账簿</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57" name="矩形"/>
          <p:cNvSpPr/>
          <p:nvPr/>
        </p:nvSpPr>
        <p:spPr>
          <a:xfrm>
            <a:off x="4828124" y="1302217"/>
            <a:ext cx="2530559" cy="491486"/>
          </a:xfrm>
          <a:prstGeom prst="rect">
            <a:avLst/>
          </a:prstGeom>
          <a:noFill/>
          <a:ln w="12700" cap="flat" cmpd="sng">
            <a:noFill/>
            <a:prstDash val="solid"/>
            <a:round/>
          </a:ln>
        </p:spPr>
        <p:txBody>
          <a:bodyPr vert="horz" wrap="square" lIns="91440" tIns="45720" rIns="91440" bIns="45720" anchor="t" anchorCtr="0">
            <a:spAutoFit/>
          </a:bodyPr>
          <a:lstStyle/>
          <a:p>
            <a:pPr marL="0" indent="25400" algn="l">
              <a:lnSpc>
                <a:spcPct val="150000"/>
              </a:lnSpc>
              <a:spcBef>
                <a:spcPts val="0"/>
              </a:spcBef>
              <a:spcAft>
                <a:spcPts val="0"/>
              </a:spcAft>
              <a:buNone/>
            </a:pPr>
            <a:r>
              <a:rPr lang="en-US" altLang="zh-CN"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．会计账簿的种类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58" name="表格"/>
          <p:cNvGraphicFramePr>
            <a:graphicFrameLocks noGrp="1"/>
          </p:cNvGraphicFramePr>
          <p:nvPr/>
        </p:nvGraphicFramePr>
        <p:xfrm>
          <a:off x="891428" y="1922085"/>
          <a:ext cx="10356253" cy="4577130"/>
        </p:xfrm>
        <a:graphic>
          <a:graphicData uri="http://schemas.openxmlformats.org/drawingml/2006/table">
            <a:tbl>
              <a:tblPr firstRow="1" bandRow="1">
                <a:noFill/>
                <a:tableStyleId>{83103E6A-F9CE-49BF-BCC2-3FD1767570DF}</a:tableStyleId>
              </a:tblPr>
              <a:tblGrid>
                <a:gridCol w="2086051"/>
                <a:gridCol w="8270202"/>
              </a:tblGrid>
              <a:tr h="355600">
                <a:tc>
                  <a:txBody>
                    <a:bodyPr/>
                    <a:lstStyle/>
                    <a:p>
                      <a:pPr marL="0" indent="0" algn="ctr">
                        <a:lnSpc>
                          <a:spcPct val="129000"/>
                        </a:lnSpc>
                        <a:spcBef>
                          <a:spcPts val="200"/>
                        </a:spcBef>
                        <a:spcAft>
                          <a:spcPts val="200"/>
                        </a:spcAft>
                        <a:buNone/>
                      </a:pPr>
                      <a:r>
                        <a:rPr lang="zh-CN" altLang="en-US" sz="1600" u="none" strike="noStrike" kern="0" cap="none" spc="0" baseline="0" dirty="0"/>
                        <a:t>项目</a:t>
                      </a:r>
                      <a:endParaRPr lang="zh-CN" altLang="en-US" sz="1600" u="none" strike="noStrike" kern="0" cap="none" spc="0" baseline="0" dirty="0"/>
                    </a:p>
                  </a:txBody>
                  <a:tcPr marL="68580" marR="68580" marT="0" marB="0"/>
                </a:tc>
                <a:tc>
                  <a:txBody>
                    <a:bodyPr/>
                    <a:lstStyle/>
                    <a:p>
                      <a:pPr marL="0" indent="0" algn="ctr">
                        <a:lnSpc>
                          <a:spcPct val="129000"/>
                        </a:lnSpc>
                        <a:spcBef>
                          <a:spcPts val="200"/>
                        </a:spcBef>
                        <a:spcAft>
                          <a:spcPts val="200"/>
                        </a:spcAft>
                        <a:buNone/>
                      </a:pPr>
                      <a:r>
                        <a:rPr lang="zh-CN" altLang="en-US" sz="1600" u="none" strike="noStrike" kern="0" cap="none" spc="0" baseline="0"/>
                        <a:t>内容</a:t>
                      </a:r>
                      <a:endParaRPr lang="zh-CN" altLang="en-US" sz="1600" u="none" strike="noStrike" kern="0" cap="none" spc="0" baseline="0"/>
                    </a:p>
                  </a:txBody>
                  <a:tcPr marL="68580" marR="68580" marT="0" marB="0"/>
                </a:tc>
              </a:tr>
              <a:tr h="1026160">
                <a:tc>
                  <a:txBody>
                    <a:bodyPr/>
                    <a:lstStyle/>
                    <a:p>
                      <a:pPr marL="0" indent="0" algn="ctr">
                        <a:lnSpc>
                          <a:spcPct val="129000"/>
                        </a:lnSpc>
                        <a:spcBef>
                          <a:spcPts val="200"/>
                        </a:spcBef>
                        <a:spcAft>
                          <a:spcPts val="200"/>
                        </a:spcAft>
                        <a:buNone/>
                      </a:pPr>
                      <a:r>
                        <a:rPr lang="zh-CN" altLang="en-US" sz="1600" u="none" strike="noStrike" kern="100" cap="none" spc="0" baseline="0"/>
                        <a:t>总账</a:t>
                      </a:r>
                      <a:br>
                        <a:rPr lang="zh-CN" altLang="en-US" sz="1600" u="none" strike="noStrike" kern="100" cap="none" spc="0" baseline="0"/>
                      </a:br>
                      <a:r>
                        <a:rPr lang="zh-CN" altLang="en-US" sz="1600" u="none" strike="noStrike" kern="100" cap="none" spc="-20" baseline="0"/>
                        <a:t>（也称总分类账）</a:t>
                      </a:r>
                      <a:endParaRPr lang="zh-CN" altLang="en-US" sz="1600" u="none" strike="noStrike" kern="100" cap="none" spc="-2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（1）总账是根据会计科目开设的账簿，用于分类登记单位的全部经济业务事项，提供资产、负债、所有者权益、费用、成本、收入等总括核算的资料</a:t>
                      </a:r>
                      <a:br>
                        <a:rPr lang="zh-CN" altLang="en-US" sz="1600" u="none" strike="noStrike" kern="100" cap="none" spc="0" baseline="0"/>
                      </a:br>
                      <a:r>
                        <a:rPr lang="zh-CN" altLang="en-US" sz="1600" u="none" strike="noStrike" kern="100" cap="none" spc="0" baseline="0"/>
                        <a:t>  （2）一般有订本账和活页账两种</a:t>
                      </a:r>
                      <a:endParaRPr lang="zh-CN" altLang="en-US" sz="1600" u="none" strike="noStrike" kern="100" cap="none" spc="0" baseline="0"/>
                    </a:p>
                  </a:txBody>
                  <a:tcPr marL="68580" marR="68580" marT="0" marB="0" anchor="ctr"/>
                </a:tc>
              </a:tr>
              <a:tr h="963752">
                <a:tc>
                  <a:txBody>
                    <a:bodyPr/>
                    <a:lstStyle/>
                    <a:p>
                      <a:pPr marL="0" indent="0" algn="ctr">
                        <a:lnSpc>
                          <a:spcPct val="129000"/>
                        </a:lnSpc>
                        <a:spcBef>
                          <a:spcPts val="200"/>
                        </a:spcBef>
                        <a:spcAft>
                          <a:spcPts val="200"/>
                        </a:spcAft>
                        <a:buNone/>
                      </a:pPr>
                      <a:r>
                        <a:rPr lang="zh-CN" altLang="en-US" sz="1600" u="none" strike="noStrike" kern="100" cap="none" spc="0" baseline="0"/>
                        <a:t>明细账</a:t>
                      </a:r>
                      <a:br>
                        <a:rPr lang="zh-CN" altLang="en-US" sz="1600" u="none" strike="noStrike" kern="100" cap="none" spc="0" baseline="0"/>
                      </a:br>
                      <a:r>
                        <a:rPr lang="zh-CN" altLang="en-US" sz="1600" u="none" strike="noStrike" kern="100" cap="none" spc="-20" baseline="0"/>
                        <a:t>（也称明细分类账）</a:t>
                      </a:r>
                      <a:endParaRPr lang="zh-CN" altLang="en-US" sz="1600" u="none" strike="noStrike" kern="100" cap="none" spc="-2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（1）明细账是根据总账科目所属明细科目设置的，用于分类登记某一类经济业务事项，提供有关明细核算资料</a:t>
                      </a:r>
                      <a:br>
                        <a:rPr lang="zh-CN" altLang="en-US" sz="1600" u="none" strike="noStrike" kern="100" cap="none" spc="0" baseline="0"/>
                      </a:br>
                      <a:r>
                        <a:rPr lang="zh-CN" altLang="en-US" sz="1600" u="none" strike="noStrike" kern="100" cap="none" spc="0" baseline="0"/>
                        <a:t>  （2）通常使用活页账</a:t>
                      </a:r>
                      <a:endParaRPr lang="zh-CN" altLang="en-US" sz="1600" u="none" strike="noStrike" kern="100" cap="none" spc="0" baseline="0"/>
                    </a:p>
                  </a:txBody>
                  <a:tcPr marL="68580" marR="68580" marT="0" marB="0" anchor="ctr"/>
                </a:tc>
              </a:tr>
              <a:tr h="1571968">
                <a:tc>
                  <a:txBody>
                    <a:bodyPr/>
                    <a:lstStyle/>
                    <a:p>
                      <a:pPr marL="0" indent="0" algn="ctr">
                        <a:lnSpc>
                          <a:spcPct val="129000"/>
                        </a:lnSpc>
                        <a:spcBef>
                          <a:spcPts val="200"/>
                        </a:spcBef>
                        <a:spcAft>
                          <a:spcPts val="200"/>
                        </a:spcAft>
                        <a:buNone/>
                      </a:pPr>
                      <a:r>
                        <a:rPr lang="zh-CN" altLang="en-US" sz="1600" u="none" strike="noStrike" kern="100" cap="none" spc="0" baseline="0"/>
                        <a:t>日记账</a:t>
                      </a:r>
                      <a:endParaRPr lang="zh-CN" altLang="en-US" sz="1600" u="none" strike="noStrike" kern="100" cap="none" spc="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dirty="0"/>
                        <a:t>（1）是一种特殊的序时明细账，是按照经济业务事项发生的时间先后顺序，逐日逐笔地进行登记的账簿</a:t>
                      </a:r>
                      <a:br>
                        <a:rPr lang="zh-CN" altLang="en-US" sz="1600" u="none" strike="noStrike" kern="100" cap="none" spc="0" baseline="0" dirty="0"/>
                      </a:br>
                      <a:r>
                        <a:rPr lang="zh-CN" altLang="en-US" sz="1600" u="none" strike="noStrike" kern="100" cap="none" spc="0" baseline="0" dirty="0"/>
                        <a:t>  （2）包括银行存款日记账和现金日记账</a:t>
                      </a:r>
                      <a:br>
                        <a:rPr lang="zh-CN" altLang="en-US" sz="1600" u="none" strike="noStrike" kern="100" cap="none" spc="0" baseline="0" dirty="0"/>
                      </a:br>
                      <a:r>
                        <a:rPr lang="zh-CN" altLang="en-US" sz="1600" u="none" strike="noStrike" kern="100" cap="none" spc="0" baseline="0" dirty="0"/>
                        <a:t>  （3）银行存款日记账和现金日记账必须采用订本式账簿</a:t>
                      </a:r>
                      <a:br>
                        <a:rPr lang="zh-CN" altLang="en-US" sz="1600" u="none" strike="noStrike" kern="100" cap="none" spc="0" baseline="0" dirty="0"/>
                      </a:br>
                      <a:r>
                        <a:rPr lang="zh-CN" altLang="en-US" sz="1600" u="none" strike="noStrike" kern="100" cap="none" spc="0" baseline="0" dirty="0"/>
                        <a:t>  （4）不得用银行对账单或者其他方法代替日记账</a:t>
                      </a:r>
                      <a:endParaRPr lang="zh-CN" altLang="en-US" sz="1600" u="none" strike="noStrike" kern="100" cap="none" spc="0" baseline="0" dirty="0"/>
                    </a:p>
                  </a:txBody>
                  <a:tcPr marL="68580" marR="68580" marT="0" marB="0" anchor="ctr"/>
                </a:tc>
              </a:tr>
              <a:tr h="659650">
                <a:tc>
                  <a:txBody>
                    <a:bodyPr/>
                    <a:lstStyle/>
                    <a:p>
                      <a:pPr marL="0" indent="0" algn="ctr">
                        <a:lnSpc>
                          <a:spcPct val="129000"/>
                        </a:lnSpc>
                        <a:spcBef>
                          <a:spcPts val="200"/>
                        </a:spcBef>
                        <a:spcAft>
                          <a:spcPts val="200"/>
                        </a:spcAft>
                        <a:buNone/>
                      </a:pPr>
                      <a:r>
                        <a:rPr lang="zh-CN" altLang="en-US" sz="1600" u="none" strike="noStrike" kern="100" cap="none" spc="0" baseline="0"/>
                        <a:t>其他辅助账簿</a:t>
                      </a:r>
                      <a:br>
                        <a:rPr lang="zh-CN" altLang="en-US" sz="1600" u="none" strike="noStrike" kern="100" cap="none" spc="0" baseline="0"/>
                      </a:br>
                      <a:r>
                        <a:rPr lang="zh-CN" altLang="en-US" sz="1600" u="none" strike="noStrike" kern="100" cap="none" spc="0" baseline="0"/>
                        <a:t>（也称备查账簿）</a:t>
                      </a:r>
                      <a:endParaRPr lang="zh-CN" altLang="en-US" sz="1600" u="none" strike="noStrike" kern="100" cap="none" spc="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为备忘备查而设置的账簿，如租借设备、物资的辅助登记或有关应收、应付款项的备查簿，以及担保、抵押备查簿等</a:t>
                      </a:r>
                      <a:endParaRPr lang="zh-CN" altLang="en-US" sz="1600" u="none" strike="noStrike" kern="100" cap="none" spc="0" baseline="0"/>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ppt_y</p:attrName>
                                        </p:attrNameLst>
                                      </p:cBhvr>
                                      <p:tavLst>
                                        <p:tav tm="0">
                                          <p:val>
                                            <p:strVal val="#ppt_y+#ppt_h*1.125000"/>
                                          </p:val>
                                        </p:tav>
                                        <p:tav tm="100000">
                                          <p:val>
                                            <p:strVal val="#ppt_y"/>
                                          </p:val>
                                        </p:tav>
                                      </p:tavLst>
                                    </p:anim>
                                    <p:animEffect transition="in" filter="wipe(up)">
                                      <p:cBhvr>
                                        <p:cTn id="8" dur="500"/>
                                        <p:tgtEl>
                                          <p:spTgt spid="25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7"/>
                                        </p:tgtEl>
                                        <p:attrNameLst>
                                          <p:attrName>style.visibility</p:attrName>
                                        </p:attrNameLst>
                                      </p:cBhvr>
                                      <p:to>
                                        <p:strVal val="visible"/>
                                      </p:to>
                                    </p:set>
                                    <p:anim calcmode="lin" valueType="num">
                                      <p:cBhvr additive="base">
                                        <p:cTn id="13" dur="500"/>
                                        <p:tgtEl>
                                          <p:spTgt spid="257"/>
                                        </p:tgtEl>
                                        <p:attrNameLst>
                                          <p:attrName>ppt_y</p:attrName>
                                        </p:attrNameLst>
                                      </p:cBhvr>
                                      <p:tavLst>
                                        <p:tav tm="0">
                                          <p:val>
                                            <p:strVal val="#ppt_y+#ppt_h*1.125000"/>
                                          </p:val>
                                        </p:tav>
                                        <p:tav tm="100000">
                                          <p:val>
                                            <p:strVal val="#ppt_y"/>
                                          </p:val>
                                        </p:tav>
                                      </p:tavLst>
                                    </p:anim>
                                    <p:animEffect transition="in" filter="wipe(up)">
                                      <p:cBhvr>
                                        <p:cTn id="14" dur="500"/>
                                        <p:tgtEl>
                                          <p:spTgt spid="25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58"/>
                                        </p:tgtEl>
                                        <p:attrNameLst>
                                          <p:attrName>style.visibility</p:attrName>
                                        </p:attrNameLst>
                                      </p:cBhvr>
                                      <p:to>
                                        <p:strVal val="visible"/>
                                      </p:to>
                                    </p:set>
                                    <p:animEffect transition="in" filter="box(in)">
                                      <p:cBhvr>
                                        <p:cTn id="19" dur="2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2" name="矩形"/>
          <p:cNvSpPr/>
          <p:nvPr/>
        </p:nvSpPr>
        <p:spPr>
          <a:xfrm>
            <a:off x="862852" y="2248597"/>
            <a:ext cx="10660509"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．启用会计账簿的基本要求</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（1）启用会计账簿时，应当在账簿封面上写明单位名称和账簿名称，并在账簿扉页上附启用表。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（2）启用订本式账簿应当从第一页到最后一页顺序编定页数，不得跳页、缺号。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（3）使用活页式账簿应当按照账户顺序编号，并须定期装订成册。装订后再按实际使用的账页顺序编定页码。另加目录，记明每个账户的名称和页次。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63"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p:tgtEl>
                                          <p:spTgt spid="262"/>
                                        </p:tgtEl>
                                        <p:attrNameLst>
                                          <p:attrName>ppt_y</p:attrName>
                                        </p:attrNameLst>
                                      </p:cBhvr>
                                      <p:tavLst>
                                        <p:tav tm="0">
                                          <p:val>
                                            <p:strVal val="#ppt_y+#ppt_h*1.125000"/>
                                          </p:val>
                                        </p:tav>
                                        <p:tav tm="100000">
                                          <p:val>
                                            <p:strVal val="#ppt_y"/>
                                          </p:val>
                                        </p:tav>
                                      </p:tavLst>
                                    </p:anim>
                                    <p:animEffect transition="in" filter="wipe(up)">
                                      <p:cBhvr>
                                        <p:cTn id="8"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7"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68" name="矩形"/>
          <p:cNvSpPr/>
          <p:nvPr/>
        </p:nvSpPr>
        <p:spPr>
          <a:xfrm>
            <a:off x="815084" y="1561442"/>
            <a:ext cx="10660510" cy="424731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．登记会计账簿的基本要求</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（1）登记会计账簿时，应当将会计凭证日期、编号、业务内容摘要、金额和其他有关资料逐项记入账内，做到数字准确、摘要清楚、登记及时、字迹工整。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（2）登记完毕后，要在记账凭证上签名或者盖章，并注明已经登账的符号，表示已经记账。</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（3）账簿中书写的文字和数字上面要留有适当空格，不要写满格；一般应占格距的二分之一。</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（4）登记账簿要用蓝黑墨水或碳素墨水书写，不得使用圆珠笔（银行的复写账簿除外）或者铅笔书写。</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（5）各种账簿按页次顺序连续登记，不得跳行、隔页。</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（6）现金日记账和银行存款日记账必须逐日结出余额。</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（7）实行会计电算化的单位，用计算机打印的会计账簿必须连续编号，经审核无误后装订成册，并由</a:t>
            </a:r>
            <a:r>
              <a:rPr lang="zh-CN" altLang="en-US" sz="1800" b="1" i="0" u="none" strike="noStrike" kern="1200" cap="none" spc="0" baseline="0" dirty="0">
                <a:solidFill>
                  <a:srgbClr val="FF0000"/>
                </a:solidFill>
                <a:latin typeface="微软雅黑" panose="020B0503020204020204" charset="-122"/>
                <a:ea typeface="微软雅黑" panose="020B0503020204020204" charset="-122"/>
                <a:cs typeface="Times New Roman" panose="02020603050405020304" charset="0"/>
              </a:rPr>
              <a:t>记账人员和会计机构负责人、会计主管人员</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签字或者盖章。</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ppt_h*1.125000"/>
                                          </p:val>
                                        </p:tav>
                                        <p:tav tm="100000">
                                          <p:val>
                                            <p:strVal val="#ppt_y"/>
                                          </p:val>
                                        </p:tav>
                                      </p:tavLst>
                                    </p:anim>
                                    <p:animEffect transition="in" filter="wipe(up)">
                                      <p:cBhvr>
                                        <p:cTn id="8"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2"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73" name="矩形"/>
          <p:cNvSpPr/>
          <p:nvPr/>
        </p:nvSpPr>
        <p:spPr>
          <a:xfrm>
            <a:off x="818160" y="2167513"/>
            <a:ext cx="10660509" cy="28917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．账簿记录发生错误的更正方法</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账簿记录发生错误，不准涂改、挖补、刮擦或者用药水消除字迹，不准重新抄写，必须按照下列方法进行更正：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（1）登记账簿时发生错误，应当将错误的文字或者数字划红线注销，但必须使原有字迹仍可辨认；然后在划线上方填写正确的文字或者数字，并由记账人员在更正处盖章。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（2）数字错误：应当全部划红线更正，不得只更正其中的错误数字；文字错误：可只划去错误的部分。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（3）由于记账凭证错误而使账簿记录发生错误，应当按更正的记账凭证登记账簿。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anim calcmode="lin" valueType="num">
                                      <p:cBhvr>
                                        <p:cTn id="8" dur="1000" fill="hold"/>
                                        <p:tgtEl>
                                          <p:spTgt spid="273"/>
                                        </p:tgtEl>
                                        <p:attrNameLst>
                                          <p:attrName>ppt_x</p:attrName>
                                        </p:attrNameLst>
                                      </p:cBhvr>
                                      <p:tavLst>
                                        <p:tav tm="0">
                                          <p:val>
                                            <p:strVal val="#ppt_x"/>
                                          </p:val>
                                        </p:tav>
                                        <p:tav tm="100000">
                                          <p:val>
                                            <p:strVal val="#ppt_x"/>
                                          </p:val>
                                        </p:tav>
                                      </p:tavLst>
                                    </p:anim>
                                    <p:anim calcmode="lin" valueType="num">
                                      <p:cBhvr>
                                        <p:cTn id="9" dur="1000" fill="hold"/>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7"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80" name="组合"/>
          <p:cNvGrpSpPr/>
          <p:nvPr/>
        </p:nvGrpSpPr>
        <p:grpSpPr>
          <a:xfrm>
            <a:off x="1217685" y="1618637"/>
            <a:ext cx="6873875" cy="587372"/>
            <a:chOff x="1217685" y="1618637"/>
            <a:chExt cx="6873875" cy="587372"/>
          </a:xfrm>
        </p:grpSpPr>
        <p:sp>
          <p:nvSpPr>
            <p:cNvPr id="278" name="矩形"/>
            <p:cNvSpPr/>
            <p:nvPr/>
          </p:nvSpPr>
          <p:spPr>
            <a:xfrm>
              <a:off x="1338335" y="1618637"/>
              <a:ext cx="660653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会计账簿的种类、登记会计账簿的基本要求</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79" name="剪去对角的矩形"/>
            <p:cNvSpPr/>
            <p:nvPr/>
          </p:nvSpPr>
          <p:spPr>
            <a:xfrm>
              <a:off x="1217685" y="1680232"/>
              <a:ext cx="6873875" cy="525777"/>
            </a:xfrm>
            <a:prstGeom prst="snip2DiagRect">
              <a:avLst>
                <a:gd name="adj1" fmla="val 0"/>
                <a:gd name="adj2" fmla="val 15439"/>
              </a:avLst>
            </a:prstGeom>
            <a:noFill/>
            <a:ln w="25400" cap="flat" cmpd="sng">
              <a:solidFill>
                <a:srgbClr val="4BACC6"/>
              </a:solidFill>
              <a:prstDash val="solid"/>
              <a:round/>
            </a:ln>
          </p:spPr>
          <p:txBody>
            <a:bodyPr rtlCol="0" anchor="ctr"/>
            <a:lstStyle/>
            <a:p>
              <a:pPr algn="ctr"/>
            </a:p>
          </p:txBody>
        </p:sp>
      </p:grpSp>
      <p:sp>
        <p:nvSpPr>
          <p:cNvPr id="281" name="矩形"/>
          <p:cNvSpPr/>
          <p:nvPr/>
        </p:nvSpPr>
        <p:spPr>
          <a:xfrm>
            <a:off x="1125607" y="2605423"/>
            <a:ext cx="948563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多选】根据会计法律制度的规定，下列各项中属于会计账簿类型的有（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．备查账簿	　B．日记账	C．明细账　　　D．总账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2" name="矩形"/>
          <p:cNvSpPr/>
          <p:nvPr/>
        </p:nvSpPr>
        <p:spPr>
          <a:xfrm>
            <a:off x="1125607" y="3604910"/>
            <a:ext cx="203962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3" name="矩形"/>
          <p:cNvSpPr/>
          <p:nvPr/>
        </p:nvSpPr>
        <p:spPr>
          <a:xfrm>
            <a:off x="1124126" y="4477874"/>
            <a:ext cx="10326899"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单选】按照经济业务事项发生的时间先后顺序，逐日逐笔地进行登记的账簿是（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．总账	B．明细账	C．日记账　　　D．辅助账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4" name="矩形"/>
          <p:cNvSpPr/>
          <p:nvPr/>
        </p:nvSpPr>
        <p:spPr>
          <a:xfrm>
            <a:off x="1126243" y="5366882"/>
            <a:ext cx="147383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p:tgtEl>
                                          <p:spTgt spid="280"/>
                                        </p:tgtEl>
                                        <p:attrNameLst>
                                          <p:attrName>ppt_y</p:attrName>
                                        </p:attrNameLst>
                                      </p:cBhvr>
                                      <p:tavLst>
                                        <p:tav tm="0">
                                          <p:val>
                                            <p:strVal val="#ppt_y+#ppt_h*1.125000"/>
                                          </p:val>
                                        </p:tav>
                                        <p:tav tm="100000">
                                          <p:val>
                                            <p:strVal val="#ppt_y"/>
                                          </p:val>
                                        </p:tav>
                                      </p:tavLst>
                                    </p:anim>
                                    <p:animEffect transition="in" filter="wipe(up)">
                                      <p:cBhvr>
                                        <p:cTn id="8" dur="500"/>
                                        <p:tgtEl>
                                          <p:spTgt spid="28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81"/>
                                        </p:tgtEl>
                                        <p:attrNameLst>
                                          <p:attrName>style.visibility</p:attrName>
                                        </p:attrNameLst>
                                      </p:cBhvr>
                                      <p:to>
                                        <p:strVal val="visible"/>
                                      </p:to>
                                    </p:set>
                                    <p:anim calcmode="lin" valueType="num">
                                      <p:cBhvr additive="base">
                                        <p:cTn id="13" dur="500"/>
                                        <p:tgtEl>
                                          <p:spTgt spid="281"/>
                                        </p:tgtEl>
                                        <p:attrNameLst>
                                          <p:attrName>ppt_y</p:attrName>
                                        </p:attrNameLst>
                                      </p:cBhvr>
                                      <p:tavLst>
                                        <p:tav tm="0">
                                          <p:val>
                                            <p:strVal val="#ppt_y+#ppt_h*1.125000"/>
                                          </p:val>
                                        </p:tav>
                                        <p:tav tm="100000">
                                          <p:val>
                                            <p:strVal val="#ppt_y"/>
                                          </p:val>
                                        </p:tav>
                                      </p:tavLst>
                                    </p:anim>
                                    <p:animEffect transition="in" filter="wipe(up)">
                                      <p:cBhvr>
                                        <p:cTn id="14" dur="500"/>
                                        <p:tgtEl>
                                          <p:spTgt spid="28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82"/>
                                        </p:tgtEl>
                                        <p:attrNameLst>
                                          <p:attrName>style.visibility</p:attrName>
                                        </p:attrNameLst>
                                      </p:cBhvr>
                                      <p:to>
                                        <p:strVal val="visible"/>
                                      </p:to>
                                    </p:set>
                                    <p:anim calcmode="lin" valueType="num">
                                      <p:cBhvr additive="base">
                                        <p:cTn id="19" dur="500"/>
                                        <p:tgtEl>
                                          <p:spTgt spid="282"/>
                                        </p:tgtEl>
                                        <p:attrNameLst>
                                          <p:attrName>ppt_y</p:attrName>
                                        </p:attrNameLst>
                                      </p:cBhvr>
                                      <p:tavLst>
                                        <p:tav tm="0">
                                          <p:val>
                                            <p:strVal val="#ppt_y+#ppt_h*1.125000"/>
                                          </p:val>
                                        </p:tav>
                                        <p:tav tm="100000">
                                          <p:val>
                                            <p:strVal val="#ppt_y"/>
                                          </p:val>
                                        </p:tav>
                                      </p:tavLst>
                                    </p:anim>
                                    <p:animEffect transition="in" filter="wipe(up)">
                                      <p:cBhvr>
                                        <p:cTn id="20" dur="500"/>
                                        <p:tgtEl>
                                          <p:spTgt spid="28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83"/>
                                        </p:tgtEl>
                                        <p:attrNameLst>
                                          <p:attrName>style.visibility</p:attrName>
                                        </p:attrNameLst>
                                      </p:cBhvr>
                                      <p:to>
                                        <p:strVal val="visible"/>
                                      </p:to>
                                    </p:set>
                                    <p:anim calcmode="lin" valueType="num">
                                      <p:cBhvr additive="base">
                                        <p:cTn id="25" dur="500"/>
                                        <p:tgtEl>
                                          <p:spTgt spid="283"/>
                                        </p:tgtEl>
                                        <p:attrNameLst>
                                          <p:attrName>ppt_y</p:attrName>
                                        </p:attrNameLst>
                                      </p:cBhvr>
                                      <p:tavLst>
                                        <p:tav tm="0">
                                          <p:val>
                                            <p:strVal val="#ppt_y+#ppt_h*1.125000"/>
                                          </p:val>
                                        </p:tav>
                                        <p:tav tm="100000">
                                          <p:val>
                                            <p:strVal val="#ppt_y"/>
                                          </p:val>
                                        </p:tav>
                                      </p:tavLst>
                                    </p:anim>
                                    <p:animEffect transition="in" filter="wipe(up)">
                                      <p:cBhvr>
                                        <p:cTn id="26" dur="500"/>
                                        <p:tgtEl>
                                          <p:spTgt spid="28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84"/>
                                        </p:tgtEl>
                                        <p:attrNameLst>
                                          <p:attrName>style.visibility</p:attrName>
                                        </p:attrNameLst>
                                      </p:cBhvr>
                                      <p:to>
                                        <p:strVal val="visible"/>
                                      </p:to>
                                    </p:set>
                                    <p:anim calcmode="lin" valueType="num">
                                      <p:cBhvr additive="base">
                                        <p:cTn id="31" dur="500"/>
                                        <p:tgtEl>
                                          <p:spTgt spid="284"/>
                                        </p:tgtEl>
                                        <p:attrNameLst>
                                          <p:attrName>ppt_y</p:attrName>
                                        </p:attrNameLst>
                                      </p:cBhvr>
                                      <p:tavLst>
                                        <p:tav tm="0">
                                          <p:val>
                                            <p:strVal val="#ppt_y+#ppt_h*1.125000"/>
                                          </p:val>
                                        </p:tav>
                                        <p:tav tm="100000">
                                          <p:val>
                                            <p:strVal val="#ppt_y"/>
                                          </p:val>
                                        </p:tav>
                                      </p:tavLst>
                                    </p:anim>
                                    <p:animEffect transition="in" filter="wipe(up)">
                                      <p:cBhvr>
                                        <p:cTn id="32"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281" grpId="0"/>
      <p:bldP spid="282" grpId="0"/>
      <p:bldP spid="283" grpId="0"/>
      <p:bldP spid="2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8"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89" name="矩形"/>
          <p:cNvSpPr/>
          <p:nvPr/>
        </p:nvSpPr>
        <p:spPr>
          <a:xfrm>
            <a:off x="579061" y="1991181"/>
            <a:ext cx="11254962"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多选】根据会计法律制度的规定，下列关于登记会计账簿基本要求的表述中，正确的有（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A．在不设借贷等栏的多栏式账页中只登记增加数，不登记减少数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B．会计账簿按页次顺序连续登记，不得跳行、隔页</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C．账簿中书写的文字和数字上面要留有适当空格，一般应占格距的二分之一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D．按照红字记账凭证冲销错误记录时，可以用红色墨水记账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0" name="矩形"/>
          <p:cNvSpPr/>
          <p:nvPr/>
        </p:nvSpPr>
        <p:spPr>
          <a:xfrm>
            <a:off x="579120" y="4232761"/>
            <a:ext cx="6901179" cy="89153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【解析】在不设借贷等栏的多栏式账页中，使用红墨水登记减少数。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500"/>
                                        <p:tgtEl>
                                          <p:spTgt spid="289"/>
                                        </p:tgtEl>
                                        <p:attrNameLst>
                                          <p:attrName>ppt_y</p:attrName>
                                        </p:attrNameLst>
                                      </p:cBhvr>
                                      <p:tavLst>
                                        <p:tav tm="0">
                                          <p:val>
                                            <p:strVal val="#ppt_y+#ppt_h*1.125000"/>
                                          </p:val>
                                        </p:tav>
                                        <p:tav tm="100000">
                                          <p:val>
                                            <p:strVal val="#ppt_y"/>
                                          </p:val>
                                        </p:tav>
                                      </p:tavLst>
                                    </p:anim>
                                    <p:animEffect transition="in" filter="wipe(up)">
                                      <p:cBhvr>
                                        <p:cTn id="8" dur="500"/>
                                        <p:tgtEl>
                                          <p:spTgt spid="2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 calcmode="lin" valueType="num">
                                      <p:cBhvr additive="base">
                                        <p:cTn id="13" dur="500"/>
                                        <p:tgtEl>
                                          <p:spTgt spid="290"/>
                                        </p:tgtEl>
                                        <p:attrNameLst>
                                          <p:attrName>ppt_y</p:attrName>
                                        </p:attrNameLst>
                                      </p:cBhvr>
                                      <p:tavLst>
                                        <p:tav tm="0">
                                          <p:val>
                                            <p:strVal val="#ppt_y+#ppt_h*1.125000"/>
                                          </p:val>
                                        </p:tav>
                                        <p:tav tm="100000">
                                          <p:val>
                                            <p:strVal val="#ppt_y"/>
                                          </p:val>
                                        </p:tav>
                                      </p:tavLst>
                                    </p:anim>
                                    <p:animEffect transition="in" filter="wipe(up)">
                                      <p:cBhvr>
                                        <p:cTn id="14"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29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 name="椭圆"/>
          <p:cNvSpPr/>
          <p:nvPr/>
        </p:nvSpPr>
        <p:spPr>
          <a:xfrm>
            <a:off x="5082443" y="1368863"/>
            <a:ext cx="2036774" cy="2049535"/>
          </a:xfrm>
          <a:prstGeom prst="ellipse">
            <a:avLst/>
          </a:prstGeom>
          <a:solidFill>
            <a:schemeClr val="accent4"/>
          </a:solidFill>
          <a:ln w="12700" cap="flat" cmpd="sng">
            <a:noFill/>
            <a:prstDash val="solid"/>
            <a:round/>
          </a:ln>
        </p:spPr>
        <p:txBody>
          <a:bodyPr rtlCol="0" anchor="ctr"/>
          <a:lstStyle/>
          <a:p>
            <a:pPr algn="ctr"/>
          </a:p>
        </p:txBody>
      </p:sp>
      <p:sp>
        <p:nvSpPr>
          <p:cNvPr id="60" name="矩形"/>
          <p:cNvSpPr/>
          <p:nvPr/>
        </p:nvSpPr>
        <p:spPr>
          <a:xfrm>
            <a:off x="4638632" y="3613784"/>
            <a:ext cx="2918727" cy="634365"/>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4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4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会计法律制度概述 </a:t>
            </a:r>
            <a:endParaRPr lang="zh-CN" altLang="en-US" sz="24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61" name="矩形"/>
          <p:cNvSpPr/>
          <p:nvPr/>
        </p:nvSpPr>
        <p:spPr>
          <a:xfrm>
            <a:off x="5086455" y="2052303"/>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advTm="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60"/>
                                        </p:tgtEl>
                                      </p:cBhvr>
                                    </p:animEffect>
                                    <p:animScale>
                                      <p:cBhvr>
                                        <p:cTn id="2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0" grpId="1"/>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4"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98" name="组合"/>
          <p:cNvGrpSpPr/>
          <p:nvPr/>
        </p:nvGrpSpPr>
        <p:grpSpPr>
          <a:xfrm>
            <a:off x="1543630" y="1468849"/>
            <a:ext cx="3926840" cy="601980"/>
            <a:chOff x="1543630" y="1468849"/>
            <a:chExt cx="3926840" cy="601980"/>
          </a:xfrm>
        </p:grpSpPr>
        <p:sp>
          <p:nvSpPr>
            <p:cNvPr id="295" name="圆角矩形"/>
            <p:cNvSpPr/>
            <p:nvPr/>
          </p:nvSpPr>
          <p:spPr>
            <a:xfrm>
              <a:off x="1543630" y="1475834"/>
              <a:ext cx="392684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96" name="流程图: 离页连接符"/>
            <p:cNvSpPr/>
            <p:nvPr/>
          </p:nvSpPr>
          <p:spPr>
            <a:xfrm>
              <a:off x="1867480" y="146884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（七）</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97" name="矩形"/>
            <p:cNvSpPr/>
            <p:nvPr/>
          </p:nvSpPr>
          <p:spPr>
            <a:xfrm>
              <a:off x="2939996" y="15113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财务会计报告</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99" name="矩形"/>
          <p:cNvSpPr/>
          <p:nvPr/>
        </p:nvSpPr>
        <p:spPr>
          <a:xfrm>
            <a:off x="1544735" y="2400750"/>
            <a:ext cx="4067602" cy="491490"/>
          </a:xfrm>
          <a:prstGeom prst="rect">
            <a:avLst/>
          </a:prstGeom>
          <a:noFill/>
          <a:ln w="12700" cap="flat" cmpd="sng">
            <a:noFill/>
            <a:prstDash val="solid"/>
            <a:round/>
          </a:ln>
        </p:spPr>
        <p:txBody>
          <a:bodyPr vert="horz" wrap="square" lIns="91440" tIns="45720" rIns="91440" bIns="45720" anchor="t" anchorCtr="0">
            <a:spAutoFit/>
          </a:bodyPr>
          <a:lstStyle/>
          <a:p>
            <a:pPr marL="0" indent="25400" algn="l">
              <a:lnSpc>
                <a:spcPct val="150000"/>
              </a:lnSpc>
              <a:spcBef>
                <a:spcPts val="0"/>
              </a:spcBef>
              <a:spcAft>
                <a:spcPts val="0"/>
              </a:spcAft>
              <a:buNone/>
            </a:pPr>
            <a:r>
              <a:rPr lang="en-US" altLang="zh-CN"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．企业财务会计报告的构成和分类</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00" name="对象"/>
          <p:cNvGraphicFramePr>
            <a:graphicFrameLocks noChangeAspect="1"/>
          </p:cNvGraphicFramePr>
          <p:nvPr/>
        </p:nvGraphicFramePr>
        <p:xfrm>
          <a:off x="2801802" y="2608190"/>
          <a:ext cx="7757353" cy="3413959"/>
        </p:xfrm>
        <a:graphic>
          <a:graphicData uri="http://schemas.openxmlformats.org/presentationml/2006/ole">
            <mc:AlternateContent xmlns:mc="http://schemas.openxmlformats.org/markup-compatibility/2006">
              <mc:Choice xmlns:v="urn:schemas-microsoft-com:vml" Requires="v">
                <p:oleObj spid="_x0000_s2051" name="package" r:id="rId2" imgW="4070350" imgH="1817370" progId="package">
                  <p:embed/>
                </p:oleObj>
              </mc:Choice>
              <mc:Fallback>
                <p:oleObj name="package" r:id="rId2" imgW="4070350" imgH="1817370" progId="package">
                  <p:embed/>
                  <p:pic>
                    <p:nvPicPr>
                      <p:cNvPr id="0" name="对象"/>
                      <p:cNvPicPr>
                        <a:picLocks noChangeAspect="1"/>
                      </p:cNvPicPr>
                      <p:nvPr/>
                    </p:nvPicPr>
                    <p:blipFill>
                      <a:blip r:embed="rId3" cstate="print"/>
                      <a:stretch>
                        <a:fillRect/>
                      </a:stretch>
                    </p:blipFill>
                    <p:spPr>
                      <a:xfrm>
                        <a:off x="2801802" y="2608190"/>
                        <a:ext cx="7757353" cy="3413959"/>
                      </a:xfrm>
                      <a:prstGeom prst="rect">
                        <a:avLst/>
                      </a:prstGeom>
                      <a:noFill/>
                      <a:ln w="9525" cap="flat" cmpd="sng">
                        <a:noFill/>
                        <a:prstDash val="solid"/>
                        <a:miter/>
                      </a:ln>
                    </p:spPr>
                  </p:pic>
                </p:oleObj>
              </mc:Fallback>
            </mc:AlternateContent>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500"/>
                                        <p:tgtEl>
                                          <p:spTgt spid="298"/>
                                        </p:tgtEl>
                                        <p:attrNameLst>
                                          <p:attrName>ppt_y</p:attrName>
                                        </p:attrNameLst>
                                      </p:cBhvr>
                                      <p:tavLst>
                                        <p:tav tm="0">
                                          <p:val>
                                            <p:strVal val="#ppt_y+#ppt_h*1.125000"/>
                                          </p:val>
                                        </p:tav>
                                        <p:tav tm="100000">
                                          <p:val>
                                            <p:strVal val="#ppt_y"/>
                                          </p:val>
                                        </p:tav>
                                      </p:tavLst>
                                    </p:anim>
                                    <p:animEffect transition="in" filter="wipe(up)">
                                      <p:cBhvr>
                                        <p:cTn id="8" dur="500"/>
                                        <p:tgtEl>
                                          <p:spTgt spid="29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9"/>
                                        </p:tgtEl>
                                        <p:attrNameLst>
                                          <p:attrName>style.visibility</p:attrName>
                                        </p:attrNameLst>
                                      </p:cBhvr>
                                      <p:to>
                                        <p:strVal val="visible"/>
                                      </p:to>
                                    </p:set>
                                    <p:anim calcmode="lin" valueType="num">
                                      <p:cBhvr additive="base">
                                        <p:cTn id="13" dur="500"/>
                                        <p:tgtEl>
                                          <p:spTgt spid="299"/>
                                        </p:tgtEl>
                                        <p:attrNameLst>
                                          <p:attrName>ppt_y</p:attrName>
                                        </p:attrNameLst>
                                      </p:cBhvr>
                                      <p:tavLst>
                                        <p:tav tm="0">
                                          <p:val>
                                            <p:strVal val="#ppt_y+#ppt_h*1.125000"/>
                                          </p:val>
                                        </p:tav>
                                        <p:tav tm="100000">
                                          <p:val>
                                            <p:strVal val="#ppt_y"/>
                                          </p:val>
                                        </p:tav>
                                      </p:tavLst>
                                    </p:anim>
                                    <p:animEffect transition="in" filter="wipe(up)">
                                      <p:cBhvr>
                                        <p:cTn id="14" dur="500"/>
                                        <p:tgtEl>
                                          <p:spTgt spid="29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00"/>
                                        </p:tgtEl>
                                        <p:attrNameLst>
                                          <p:attrName>style.visibility</p:attrName>
                                        </p:attrNameLst>
                                      </p:cBhvr>
                                      <p:to>
                                        <p:strVal val="visible"/>
                                      </p:to>
                                    </p:set>
                                    <p:animEffect transition="in" filter="checkerboard(across)">
                                      <p:cBhvr>
                                        <p:cTn id="19"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4"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07" name="组合"/>
          <p:cNvGrpSpPr/>
          <p:nvPr/>
        </p:nvGrpSpPr>
        <p:grpSpPr>
          <a:xfrm>
            <a:off x="833755" y="1445556"/>
            <a:ext cx="6873875" cy="586739"/>
            <a:chOff x="833755" y="1445556"/>
            <a:chExt cx="6873875" cy="586739"/>
          </a:xfrm>
        </p:grpSpPr>
        <p:sp>
          <p:nvSpPr>
            <p:cNvPr id="305" name="矩形"/>
            <p:cNvSpPr/>
            <p:nvPr/>
          </p:nvSpPr>
          <p:spPr>
            <a:xfrm>
              <a:off x="954405" y="1445556"/>
              <a:ext cx="660653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企业财务会计报告的构成、会计报表的内容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06" name="剪去对角的矩形"/>
            <p:cNvSpPr/>
            <p:nvPr/>
          </p:nvSpPr>
          <p:spPr>
            <a:xfrm>
              <a:off x="833755" y="1506517"/>
              <a:ext cx="6873875" cy="525778"/>
            </a:xfrm>
            <a:prstGeom prst="snip2DiagRect">
              <a:avLst>
                <a:gd name="adj1" fmla="val 0"/>
                <a:gd name="adj2" fmla="val 14879"/>
              </a:avLst>
            </a:prstGeom>
            <a:noFill/>
            <a:ln w="25400" cap="flat" cmpd="sng">
              <a:solidFill>
                <a:srgbClr val="4BACC6"/>
              </a:solidFill>
              <a:prstDash val="solid"/>
              <a:round/>
            </a:ln>
          </p:spPr>
          <p:txBody>
            <a:bodyPr rtlCol="0" anchor="ctr"/>
            <a:lstStyle/>
            <a:p>
              <a:pPr algn="ctr"/>
            </a:p>
          </p:txBody>
        </p:sp>
      </p:grpSp>
      <p:sp>
        <p:nvSpPr>
          <p:cNvPr id="308" name="矩形"/>
          <p:cNvSpPr/>
          <p:nvPr/>
        </p:nvSpPr>
        <p:spPr>
          <a:xfrm>
            <a:off x="608858" y="2314295"/>
            <a:ext cx="1125886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单选】根据会计法律制度的规定，下列各项中，不属于企业财务会计报告组成部分的是（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．会计报表		B．会计报表附注　　　 C．财务情况说明书		D．审计报告</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09" name="矩形"/>
          <p:cNvSpPr/>
          <p:nvPr/>
        </p:nvSpPr>
        <p:spPr>
          <a:xfrm>
            <a:off x="608965" y="3237527"/>
            <a:ext cx="1021715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【解析】审计报告是第三方独立机构对财务报表出具的鉴证报告，不属于财务会计报告的组成部分。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10" name="矩形"/>
          <p:cNvSpPr/>
          <p:nvPr/>
        </p:nvSpPr>
        <p:spPr>
          <a:xfrm>
            <a:off x="608965" y="4574296"/>
            <a:ext cx="927735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多选】根据会计法律制度的规定，下列各项中，属于会计报表的有（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．利润表	B．资产负债表　　　　C．审计报告		D．现金流量表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11" name="矩形"/>
          <p:cNvSpPr/>
          <p:nvPr/>
        </p:nvSpPr>
        <p:spPr>
          <a:xfrm>
            <a:off x="608965" y="5524499"/>
            <a:ext cx="170497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500"/>
                                        <p:tgtEl>
                                          <p:spTgt spid="307"/>
                                        </p:tgtEl>
                                        <p:attrNameLst>
                                          <p:attrName>ppt_y</p:attrName>
                                        </p:attrNameLst>
                                      </p:cBhvr>
                                      <p:tavLst>
                                        <p:tav tm="0">
                                          <p:val>
                                            <p:strVal val="#ppt_y+#ppt_h*1.125000"/>
                                          </p:val>
                                        </p:tav>
                                        <p:tav tm="100000">
                                          <p:val>
                                            <p:strVal val="#ppt_y"/>
                                          </p:val>
                                        </p:tav>
                                      </p:tavLst>
                                    </p:anim>
                                    <p:animEffect transition="in" filter="wipe(up)">
                                      <p:cBhvr>
                                        <p:cTn id="8" dur="500"/>
                                        <p:tgtEl>
                                          <p:spTgt spid="30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08"/>
                                        </p:tgtEl>
                                        <p:attrNameLst>
                                          <p:attrName>style.visibility</p:attrName>
                                        </p:attrNameLst>
                                      </p:cBhvr>
                                      <p:to>
                                        <p:strVal val="visible"/>
                                      </p:to>
                                    </p:set>
                                    <p:anim calcmode="lin" valueType="num">
                                      <p:cBhvr additive="base">
                                        <p:cTn id="13" dur="500"/>
                                        <p:tgtEl>
                                          <p:spTgt spid="308"/>
                                        </p:tgtEl>
                                        <p:attrNameLst>
                                          <p:attrName>ppt_y</p:attrName>
                                        </p:attrNameLst>
                                      </p:cBhvr>
                                      <p:tavLst>
                                        <p:tav tm="0">
                                          <p:val>
                                            <p:strVal val="#ppt_y+#ppt_h*1.125000"/>
                                          </p:val>
                                        </p:tav>
                                        <p:tav tm="100000">
                                          <p:val>
                                            <p:strVal val="#ppt_y"/>
                                          </p:val>
                                        </p:tav>
                                      </p:tavLst>
                                    </p:anim>
                                    <p:animEffect transition="in" filter="wipe(up)">
                                      <p:cBhvr>
                                        <p:cTn id="14" dur="500"/>
                                        <p:tgtEl>
                                          <p:spTgt spid="30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09"/>
                                        </p:tgtEl>
                                        <p:attrNameLst>
                                          <p:attrName>style.visibility</p:attrName>
                                        </p:attrNameLst>
                                      </p:cBhvr>
                                      <p:to>
                                        <p:strVal val="visible"/>
                                      </p:to>
                                    </p:set>
                                    <p:anim calcmode="lin" valueType="num">
                                      <p:cBhvr additive="base">
                                        <p:cTn id="19" dur="500"/>
                                        <p:tgtEl>
                                          <p:spTgt spid="309"/>
                                        </p:tgtEl>
                                        <p:attrNameLst>
                                          <p:attrName>ppt_y</p:attrName>
                                        </p:attrNameLst>
                                      </p:cBhvr>
                                      <p:tavLst>
                                        <p:tav tm="0">
                                          <p:val>
                                            <p:strVal val="#ppt_y+#ppt_h*1.125000"/>
                                          </p:val>
                                        </p:tav>
                                        <p:tav tm="100000">
                                          <p:val>
                                            <p:strVal val="#ppt_y"/>
                                          </p:val>
                                        </p:tav>
                                      </p:tavLst>
                                    </p:anim>
                                    <p:animEffect transition="in" filter="wipe(up)">
                                      <p:cBhvr>
                                        <p:cTn id="20" dur="500"/>
                                        <p:tgtEl>
                                          <p:spTgt spid="30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10"/>
                                        </p:tgtEl>
                                        <p:attrNameLst>
                                          <p:attrName>style.visibility</p:attrName>
                                        </p:attrNameLst>
                                      </p:cBhvr>
                                      <p:to>
                                        <p:strVal val="visible"/>
                                      </p:to>
                                    </p:set>
                                    <p:anim calcmode="lin" valueType="num">
                                      <p:cBhvr additive="base">
                                        <p:cTn id="25" dur="500"/>
                                        <p:tgtEl>
                                          <p:spTgt spid="310"/>
                                        </p:tgtEl>
                                        <p:attrNameLst>
                                          <p:attrName>ppt_y</p:attrName>
                                        </p:attrNameLst>
                                      </p:cBhvr>
                                      <p:tavLst>
                                        <p:tav tm="0">
                                          <p:val>
                                            <p:strVal val="#ppt_y+#ppt_h*1.125000"/>
                                          </p:val>
                                        </p:tav>
                                        <p:tav tm="100000">
                                          <p:val>
                                            <p:strVal val="#ppt_y"/>
                                          </p:val>
                                        </p:tav>
                                      </p:tavLst>
                                    </p:anim>
                                    <p:animEffect transition="in" filter="wipe(up)">
                                      <p:cBhvr>
                                        <p:cTn id="26" dur="500"/>
                                        <p:tgtEl>
                                          <p:spTgt spid="3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11"/>
                                        </p:tgtEl>
                                        <p:attrNameLst>
                                          <p:attrName>style.visibility</p:attrName>
                                        </p:attrNameLst>
                                      </p:cBhvr>
                                      <p:to>
                                        <p:strVal val="visible"/>
                                      </p:to>
                                    </p:set>
                                    <p:anim calcmode="lin" valueType="num">
                                      <p:cBhvr additive="base">
                                        <p:cTn id="31" dur="500"/>
                                        <p:tgtEl>
                                          <p:spTgt spid="311"/>
                                        </p:tgtEl>
                                        <p:attrNameLst>
                                          <p:attrName>ppt_y</p:attrName>
                                        </p:attrNameLst>
                                      </p:cBhvr>
                                      <p:tavLst>
                                        <p:tav tm="0">
                                          <p:val>
                                            <p:strVal val="#ppt_y+#ppt_h*1.125000"/>
                                          </p:val>
                                        </p:tav>
                                        <p:tav tm="100000">
                                          <p:val>
                                            <p:strVal val="#ppt_y"/>
                                          </p:val>
                                        </p:tav>
                                      </p:tavLst>
                                    </p:anim>
                                    <p:animEffect transition="in" filter="wipe(up)">
                                      <p:cBhvr>
                                        <p:cTn id="32"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P spid="308" grpId="0"/>
      <p:bldP spid="309" grpId="0"/>
      <p:bldP spid="310" grpId="0"/>
      <p:bldP spid="3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5"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16" name="矩形"/>
          <p:cNvSpPr/>
          <p:nvPr/>
        </p:nvSpPr>
        <p:spPr>
          <a:xfrm>
            <a:off x="702497" y="1894811"/>
            <a:ext cx="10873866" cy="34163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企业财务会计报告的对外提供</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（1）企业向不同的会计资料使用者提供的财务会计报告，其编制依据应当一致。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（2）企业对外提供的财务会计报告应当由</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单位负责人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和</a:t>
            </a:r>
            <a:r>
              <a:rPr lang="zh-CN" altLang="en-US" b="1" dirty="0">
                <a:solidFill>
                  <a:srgbClr val="C00000"/>
                </a:solidFill>
                <a:latin typeface="微软雅黑" panose="020B0503020204020204" charset="-122"/>
                <a:ea typeface="微软雅黑" panose="020B0503020204020204" charset="-122"/>
              </a:rPr>
              <a:t>主管会计工作的负责人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b="1" dirty="0">
                <a:solidFill>
                  <a:srgbClr val="C00000"/>
                </a:solidFill>
                <a:latin typeface="微软雅黑" panose="020B0503020204020204" charset="-122"/>
                <a:ea typeface="微软雅黑" panose="020B0503020204020204" charset="-122"/>
              </a:rPr>
              <a:t>会计机构负责人（会计主管人员）签名并盖章</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；设置总会计师的单位，还须由</a:t>
            </a:r>
            <a:r>
              <a:rPr lang="zh-CN" altLang="en-US" b="1" dirty="0">
                <a:solidFill>
                  <a:srgbClr val="C00000"/>
                </a:solidFill>
                <a:latin typeface="微软雅黑" panose="020B0503020204020204" charset="-122"/>
                <a:ea typeface="微软雅黑" panose="020B0503020204020204" charset="-122"/>
              </a:rPr>
              <a:t>总会计师签名并盖章</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。单位负责人应当保证财务会计报告真实、完整。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（3）国有企业、国有控股的或者占主导地位的企业，应当</a:t>
            </a:r>
            <a:r>
              <a:rPr lang="zh-CN" altLang="en-US" b="1" dirty="0">
                <a:solidFill>
                  <a:srgbClr val="C00000"/>
                </a:solidFill>
                <a:latin typeface="微软雅黑" panose="020B0503020204020204" charset="-122"/>
                <a:ea typeface="微软雅黑" panose="020B0503020204020204" charset="-122"/>
              </a:rPr>
              <a:t>至少每年一次</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向本企业的</a:t>
            </a:r>
            <a:r>
              <a:rPr lang="zh-CN" altLang="en-US" b="1" dirty="0">
                <a:solidFill>
                  <a:srgbClr val="C00000"/>
                </a:solidFill>
                <a:latin typeface="微软雅黑" panose="020B0503020204020204" charset="-122"/>
                <a:ea typeface="微软雅黑" panose="020B0503020204020204" charset="-122"/>
              </a:rPr>
              <a:t>职工代表大会</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公布财务会计报告。</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（4）接受企业财务会计报告的组织或者个人，在企业财务会计报告未正式</a:t>
            </a:r>
            <a:r>
              <a:rPr lang="zh-CN" altLang="en-US" b="1" dirty="0">
                <a:solidFill>
                  <a:srgbClr val="C00000"/>
                </a:solidFill>
                <a:latin typeface="微软雅黑" panose="020B0503020204020204" charset="-122"/>
                <a:ea typeface="微软雅黑" panose="020B0503020204020204" charset="-122"/>
              </a:rPr>
              <a:t>对外披露前</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，应当对其内容保密。</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anim calcmode="lin" valueType="num">
                                      <p:cBhvr>
                                        <p:cTn id="8" dur="1000" fill="hold"/>
                                        <p:tgtEl>
                                          <p:spTgt spid="316"/>
                                        </p:tgtEl>
                                        <p:attrNameLst>
                                          <p:attrName>ppt_x</p:attrName>
                                        </p:attrNameLst>
                                      </p:cBhvr>
                                      <p:tavLst>
                                        <p:tav tm="0">
                                          <p:val>
                                            <p:strVal val="#ppt_x"/>
                                          </p:val>
                                        </p:tav>
                                        <p:tav tm="100000">
                                          <p:val>
                                            <p:strVal val="#ppt_x"/>
                                          </p:val>
                                        </p:tav>
                                      </p:tavLst>
                                    </p:anim>
                                    <p:anim calcmode="lin" valueType="num">
                                      <p:cBhvr>
                                        <p:cTn id="9" dur="1000" fill="hold"/>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0"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23" name="组合"/>
          <p:cNvGrpSpPr/>
          <p:nvPr/>
        </p:nvGrpSpPr>
        <p:grpSpPr>
          <a:xfrm>
            <a:off x="699526" y="1348253"/>
            <a:ext cx="5748021" cy="586739"/>
            <a:chOff x="699526" y="1348253"/>
            <a:chExt cx="5748021" cy="586739"/>
          </a:xfrm>
        </p:grpSpPr>
        <p:sp>
          <p:nvSpPr>
            <p:cNvPr id="321" name="矩形"/>
            <p:cNvSpPr/>
            <p:nvPr/>
          </p:nvSpPr>
          <p:spPr>
            <a:xfrm>
              <a:off x="820176" y="1348253"/>
              <a:ext cx="562737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财务会计报告对外提供的具体规定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22" name="剪去对角的矩形"/>
            <p:cNvSpPr/>
            <p:nvPr/>
          </p:nvSpPr>
          <p:spPr>
            <a:xfrm>
              <a:off x="699526" y="1409213"/>
              <a:ext cx="5748021" cy="525778"/>
            </a:xfrm>
            <a:prstGeom prst="snip2DiagRect">
              <a:avLst>
                <a:gd name="adj1" fmla="val 0"/>
                <a:gd name="adj2" fmla="val 16157"/>
              </a:avLst>
            </a:prstGeom>
            <a:noFill/>
            <a:ln w="25400" cap="flat" cmpd="sng">
              <a:solidFill>
                <a:srgbClr val="4BACC6"/>
              </a:solidFill>
              <a:prstDash val="solid"/>
              <a:round/>
            </a:ln>
          </p:spPr>
          <p:txBody>
            <a:bodyPr rtlCol="0" anchor="ctr"/>
            <a:lstStyle/>
            <a:p>
              <a:pPr algn="ctr"/>
            </a:p>
          </p:txBody>
        </p:sp>
      </p:grpSp>
      <p:sp>
        <p:nvSpPr>
          <p:cNvPr id="324" name="矩形"/>
          <p:cNvSpPr/>
          <p:nvPr/>
        </p:nvSpPr>
        <p:spPr>
          <a:xfrm>
            <a:off x="474532" y="2070066"/>
            <a:ext cx="1125886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多选】根据会计法律制度的规定，下列人员中，应当在财务会计报告上签名并盖章的人有（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．企业负责人	　　B．企业会计机构负责人　　 C．企业主管会计负责人　　　 D．企业总会计师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5" name="矩形"/>
          <p:cNvSpPr/>
          <p:nvPr/>
        </p:nvSpPr>
        <p:spPr>
          <a:xfrm>
            <a:off x="474736" y="2967503"/>
            <a:ext cx="179514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6" name="矩形"/>
          <p:cNvSpPr/>
          <p:nvPr/>
        </p:nvSpPr>
        <p:spPr>
          <a:xfrm>
            <a:off x="474532" y="3634802"/>
            <a:ext cx="1125886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判断】接受企业财务会计报告的组织或者个人，在企业财务会计报告未正式对外披露前，应当对其内容保密。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7" name="矩形"/>
          <p:cNvSpPr/>
          <p:nvPr/>
        </p:nvSpPr>
        <p:spPr>
          <a:xfrm>
            <a:off x="474736" y="4510648"/>
            <a:ext cx="1460498"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8" name="矩形"/>
          <p:cNvSpPr/>
          <p:nvPr/>
        </p:nvSpPr>
        <p:spPr>
          <a:xfrm>
            <a:off x="474736" y="5146135"/>
            <a:ext cx="10796905"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判断】国有企业应当至少每两年一次向本企业的职工代表大会公布财务会计报告。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9" name="矩形"/>
          <p:cNvSpPr/>
          <p:nvPr/>
        </p:nvSpPr>
        <p:spPr>
          <a:xfrm>
            <a:off x="474736" y="5692721"/>
            <a:ext cx="145034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
                                        <p:tgtEl>
                                          <p:spTgt spid="323"/>
                                        </p:tgtEl>
                                        <p:attrNameLst>
                                          <p:attrName>ppt_y</p:attrName>
                                        </p:attrNameLst>
                                      </p:cBhvr>
                                      <p:tavLst>
                                        <p:tav tm="0">
                                          <p:val>
                                            <p:strVal val="#ppt_y+#ppt_h*1.125000"/>
                                          </p:val>
                                        </p:tav>
                                        <p:tav tm="100000">
                                          <p:val>
                                            <p:strVal val="#ppt_y"/>
                                          </p:val>
                                        </p:tav>
                                      </p:tavLst>
                                    </p:anim>
                                    <p:animEffect transition="in" filter="wipe(up)">
                                      <p:cBhvr>
                                        <p:cTn id="8" dur="500"/>
                                        <p:tgtEl>
                                          <p:spTgt spid="32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p:tgtEl>
                                          <p:spTgt spid="324"/>
                                        </p:tgtEl>
                                        <p:attrNameLst>
                                          <p:attrName>ppt_y</p:attrName>
                                        </p:attrNameLst>
                                      </p:cBhvr>
                                      <p:tavLst>
                                        <p:tav tm="0">
                                          <p:val>
                                            <p:strVal val="#ppt_y+#ppt_h*1.125000"/>
                                          </p:val>
                                        </p:tav>
                                        <p:tav tm="100000">
                                          <p:val>
                                            <p:strVal val="#ppt_y"/>
                                          </p:val>
                                        </p:tav>
                                      </p:tavLst>
                                    </p:anim>
                                    <p:animEffect transition="in" filter="wipe(up)">
                                      <p:cBhvr>
                                        <p:cTn id="14" dur="500"/>
                                        <p:tgtEl>
                                          <p:spTgt spid="3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25"/>
                                        </p:tgtEl>
                                        <p:attrNameLst>
                                          <p:attrName>style.visibility</p:attrName>
                                        </p:attrNameLst>
                                      </p:cBhvr>
                                      <p:to>
                                        <p:strVal val="visible"/>
                                      </p:to>
                                    </p:set>
                                    <p:anim calcmode="lin" valueType="num">
                                      <p:cBhvr additive="base">
                                        <p:cTn id="19" dur="500"/>
                                        <p:tgtEl>
                                          <p:spTgt spid="325"/>
                                        </p:tgtEl>
                                        <p:attrNameLst>
                                          <p:attrName>ppt_y</p:attrName>
                                        </p:attrNameLst>
                                      </p:cBhvr>
                                      <p:tavLst>
                                        <p:tav tm="0">
                                          <p:val>
                                            <p:strVal val="#ppt_y+#ppt_h*1.125000"/>
                                          </p:val>
                                        </p:tav>
                                        <p:tav tm="100000">
                                          <p:val>
                                            <p:strVal val="#ppt_y"/>
                                          </p:val>
                                        </p:tav>
                                      </p:tavLst>
                                    </p:anim>
                                    <p:animEffect transition="in" filter="wipe(up)">
                                      <p:cBhvr>
                                        <p:cTn id="20" dur="500"/>
                                        <p:tgtEl>
                                          <p:spTgt spid="32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26"/>
                                        </p:tgtEl>
                                        <p:attrNameLst>
                                          <p:attrName>style.visibility</p:attrName>
                                        </p:attrNameLst>
                                      </p:cBhvr>
                                      <p:to>
                                        <p:strVal val="visible"/>
                                      </p:to>
                                    </p:set>
                                    <p:anim calcmode="lin" valueType="num">
                                      <p:cBhvr additive="base">
                                        <p:cTn id="25" dur="500"/>
                                        <p:tgtEl>
                                          <p:spTgt spid="326"/>
                                        </p:tgtEl>
                                        <p:attrNameLst>
                                          <p:attrName>ppt_y</p:attrName>
                                        </p:attrNameLst>
                                      </p:cBhvr>
                                      <p:tavLst>
                                        <p:tav tm="0">
                                          <p:val>
                                            <p:strVal val="#ppt_y+#ppt_h*1.125000"/>
                                          </p:val>
                                        </p:tav>
                                        <p:tav tm="100000">
                                          <p:val>
                                            <p:strVal val="#ppt_y"/>
                                          </p:val>
                                        </p:tav>
                                      </p:tavLst>
                                    </p:anim>
                                    <p:animEffect transition="in" filter="wipe(up)">
                                      <p:cBhvr>
                                        <p:cTn id="26" dur="500"/>
                                        <p:tgtEl>
                                          <p:spTgt spid="32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500"/>
                                        <p:tgtEl>
                                          <p:spTgt spid="327"/>
                                        </p:tgtEl>
                                        <p:attrNameLst>
                                          <p:attrName>ppt_y</p:attrName>
                                        </p:attrNameLst>
                                      </p:cBhvr>
                                      <p:tavLst>
                                        <p:tav tm="0">
                                          <p:val>
                                            <p:strVal val="#ppt_y+#ppt_h*1.125000"/>
                                          </p:val>
                                        </p:tav>
                                        <p:tav tm="100000">
                                          <p:val>
                                            <p:strVal val="#ppt_y"/>
                                          </p:val>
                                        </p:tav>
                                      </p:tavLst>
                                    </p:anim>
                                    <p:animEffect transition="in" filter="wipe(up)">
                                      <p:cBhvr>
                                        <p:cTn id="32" dur="500"/>
                                        <p:tgtEl>
                                          <p:spTgt spid="3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28"/>
                                        </p:tgtEl>
                                        <p:attrNameLst>
                                          <p:attrName>style.visibility</p:attrName>
                                        </p:attrNameLst>
                                      </p:cBhvr>
                                      <p:to>
                                        <p:strVal val="visible"/>
                                      </p:to>
                                    </p:set>
                                    <p:anim calcmode="lin" valueType="num">
                                      <p:cBhvr additive="base">
                                        <p:cTn id="37" dur="500"/>
                                        <p:tgtEl>
                                          <p:spTgt spid="328"/>
                                        </p:tgtEl>
                                        <p:attrNameLst>
                                          <p:attrName>ppt_y</p:attrName>
                                        </p:attrNameLst>
                                      </p:cBhvr>
                                      <p:tavLst>
                                        <p:tav tm="0">
                                          <p:val>
                                            <p:strVal val="#ppt_y+#ppt_h*1.125000"/>
                                          </p:val>
                                        </p:tav>
                                        <p:tav tm="100000">
                                          <p:val>
                                            <p:strVal val="#ppt_y"/>
                                          </p:val>
                                        </p:tav>
                                      </p:tavLst>
                                    </p:anim>
                                    <p:animEffect transition="in" filter="wipe(up)">
                                      <p:cBhvr>
                                        <p:cTn id="38" dur="500"/>
                                        <p:tgtEl>
                                          <p:spTgt spid="32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29"/>
                                        </p:tgtEl>
                                        <p:attrNameLst>
                                          <p:attrName>style.visibility</p:attrName>
                                        </p:attrNameLst>
                                      </p:cBhvr>
                                      <p:to>
                                        <p:strVal val="visible"/>
                                      </p:to>
                                    </p:set>
                                    <p:anim calcmode="lin" valueType="num">
                                      <p:cBhvr additive="base">
                                        <p:cTn id="43" dur="500"/>
                                        <p:tgtEl>
                                          <p:spTgt spid="329"/>
                                        </p:tgtEl>
                                        <p:attrNameLst>
                                          <p:attrName>ppt_y</p:attrName>
                                        </p:attrNameLst>
                                      </p:cBhvr>
                                      <p:tavLst>
                                        <p:tav tm="0">
                                          <p:val>
                                            <p:strVal val="#ppt_y+#ppt_h*1.125000"/>
                                          </p:val>
                                        </p:tav>
                                        <p:tav tm="100000">
                                          <p:val>
                                            <p:strVal val="#ppt_y"/>
                                          </p:val>
                                        </p:tav>
                                      </p:tavLst>
                                    </p:anim>
                                    <p:animEffect transition="in" filter="wipe(up)">
                                      <p:cBhvr>
                                        <p:cTn id="44"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animBg="1"/>
      <p:bldP spid="324" grpId="0"/>
      <p:bldP spid="325" grpId="0"/>
      <p:bldP spid="326" grpId="0"/>
      <p:bldP spid="327" grpId="0"/>
      <p:bldP spid="328" grpId="0"/>
      <p:bldP spid="32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3"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37" name="组合"/>
          <p:cNvGrpSpPr/>
          <p:nvPr/>
        </p:nvGrpSpPr>
        <p:grpSpPr>
          <a:xfrm>
            <a:off x="871855" y="1688652"/>
            <a:ext cx="5106670" cy="601980"/>
            <a:chOff x="871855" y="1688652"/>
            <a:chExt cx="5106670" cy="601980"/>
          </a:xfrm>
        </p:grpSpPr>
        <p:sp>
          <p:nvSpPr>
            <p:cNvPr id="334" name="圆角矩形"/>
            <p:cNvSpPr/>
            <p:nvPr/>
          </p:nvSpPr>
          <p:spPr>
            <a:xfrm>
              <a:off x="871855" y="1695637"/>
              <a:ext cx="51066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35" name="流程图: 离页连接符"/>
            <p:cNvSpPr/>
            <p:nvPr/>
          </p:nvSpPr>
          <p:spPr>
            <a:xfrm>
              <a:off x="1196340" y="1688652"/>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（八）</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36" name="矩形"/>
            <p:cNvSpPr/>
            <p:nvPr/>
          </p:nvSpPr>
          <p:spPr>
            <a:xfrm>
              <a:off x="2268220" y="1731198"/>
              <a:ext cx="3392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账务核对及财产清查</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38" name="矩形"/>
          <p:cNvSpPr/>
          <p:nvPr/>
        </p:nvSpPr>
        <p:spPr>
          <a:xfrm>
            <a:off x="769315" y="2614938"/>
            <a:ext cx="10660512"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账务核对</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账务核对，又称对账，是保证会计账簿记录质量的重要程序。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（1）各单位应当定期将会计账簿记录的有关数字与实物、有价证券、往来单位或个人等进行相互核对，保证：① 会计账簿记录与实物及款项的实有数额相符（账实相符）；② 会计账簿记录与会计凭证的有关内容相符（账证相符）；③ 会计账簿之间相对应的记录相符（账账相符）；④ 会计账簿记录与会计报表的有关内容相符（账表相符）。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（2）对账工作每年至少进行一次。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 calcmode="lin" valueType="num">
                                      <p:cBhvr additive="base">
                                        <p:cTn id="7" dur="500"/>
                                        <p:tgtEl>
                                          <p:spTgt spid="337"/>
                                        </p:tgtEl>
                                        <p:attrNameLst>
                                          <p:attrName>ppt_y</p:attrName>
                                        </p:attrNameLst>
                                      </p:cBhvr>
                                      <p:tavLst>
                                        <p:tav tm="0">
                                          <p:val>
                                            <p:strVal val="#ppt_y+#ppt_h*1.125000"/>
                                          </p:val>
                                        </p:tav>
                                        <p:tav tm="100000">
                                          <p:val>
                                            <p:strVal val="#ppt_y"/>
                                          </p:val>
                                        </p:tav>
                                      </p:tavLst>
                                    </p:anim>
                                    <p:animEffect transition="in" filter="wipe(up)">
                                      <p:cBhvr>
                                        <p:cTn id="8" dur="500"/>
                                        <p:tgtEl>
                                          <p:spTgt spid="337"/>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38"/>
                                        </p:tgtEl>
                                        <p:attrNameLst>
                                          <p:attrName>style.visibility</p:attrName>
                                        </p:attrNameLst>
                                      </p:cBhvr>
                                      <p:to>
                                        <p:strVal val="visible"/>
                                      </p:to>
                                    </p:set>
                                    <p:animEffect transition="in" filter="wheel(1)">
                                      <p:cBhvr>
                                        <p:cTn id="13" dur="2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p:bldP spid="3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2"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43" name="矩形"/>
          <p:cNvSpPr/>
          <p:nvPr/>
        </p:nvSpPr>
        <p:spPr>
          <a:xfrm>
            <a:off x="1007436" y="2295488"/>
            <a:ext cx="10030406"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．财产清查</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财产清查是会计核算工作的一项重要程序，目的是保证财务会计报告反映的会计信息真实、完整。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（1）在编制年度财务会计报告之前，必须进行财产清查。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（2）财产清查可以是定期或不定期、全面或部分地对各项财产物资进行清查。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wheel(1)">
                                      <p:cBhvr>
                                        <p:cTn id="7" dur="2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7"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50" name="组合"/>
          <p:cNvGrpSpPr/>
          <p:nvPr/>
        </p:nvGrpSpPr>
        <p:grpSpPr>
          <a:xfrm>
            <a:off x="1200150" y="1394460"/>
            <a:ext cx="4392294" cy="586738"/>
            <a:chOff x="1200150" y="1394460"/>
            <a:chExt cx="4392294" cy="586738"/>
          </a:xfrm>
        </p:grpSpPr>
        <p:sp>
          <p:nvSpPr>
            <p:cNvPr id="348" name="矩形"/>
            <p:cNvSpPr/>
            <p:nvPr/>
          </p:nvSpPr>
          <p:spPr>
            <a:xfrm>
              <a:off x="1320800" y="1394460"/>
              <a:ext cx="405193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账务核对的具体内容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49" name="剪去对角的矩形"/>
            <p:cNvSpPr/>
            <p:nvPr/>
          </p:nvSpPr>
          <p:spPr>
            <a:xfrm>
              <a:off x="1200150" y="1455420"/>
              <a:ext cx="4392294" cy="525778"/>
            </a:xfrm>
            <a:prstGeom prst="snip2DiagRect">
              <a:avLst>
                <a:gd name="adj1" fmla="val 0"/>
                <a:gd name="adj2" fmla="val 14754"/>
              </a:avLst>
            </a:prstGeom>
            <a:noFill/>
            <a:ln w="25400" cap="flat" cmpd="sng">
              <a:solidFill>
                <a:srgbClr val="4BACC6"/>
              </a:solidFill>
              <a:prstDash val="solid"/>
              <a:round/>
            </a:ln>
          </p:spPr>
          <p:txBody>
            <a:bodyPr rtlCol="0" anchor="ctr"/>
            <a:lstStyle/>
            <a:p>
              <a:pPr algn="ctr"/>
            </a:p>
          </p:txBody>
        </p:sp>
      </p:grpSp>
      <p:sp>
        <p:nvSpPr>
          <p:cNvPr id="351" name="矩形"/>
          <p:cNvSpPr/>
          <p:nvPr/>
        </p:nvSpPr>
        <p:spPr>
          <a:xfrm>
            <a:off x="1021357" y="2192914"/>
            <a:ext cx="10115396"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单选】根据会计法律制度的规定，下列关于账务核对的表述中，不正确的是（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．保证会计账簿记录与实物及款项的实有数额相符	B．保证会计账簿记录与年度财务预算相符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．保证会计账簿之间相对应的记录相符	D．保证会计账簿记录与会计凭证的有关内容相符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2" name="矩形"/>
          <p:cNvSpPr/>
          <p:nvPr/>
        </p:nvSpPr>
        <p:spPr>
          <a:xfrm>
            <a:off x="1021357" y="3600560"/>
            <a:ext cx="10115396"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【解析】按照常识来判断，预算和实际存在差异是正常的，这不属于账务核对的范畴，选项B错误。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3" name="矩形"/>
          <p:cNvSpPr/>
          <p:nvPr/>
        </p:nvSpPr>
        <p:spPr>
          <a:xfrm>
            <a:off x="1021080" y="4668858"/>
            <a:ext cx="8153400"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判断】会计账簿记录与记账凭证记录核对属于账账核对。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4" name="矩形"/>
          <p:cNvSpPr/>
          <p:nvPr/>
        </p:nvSpPr>
        <p:spPr>
          <a:xfrm>
            <a:off x="1021080" y="5251004"/>
            <a:ext cx="650621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【解析】会计账簿记录与记账凭证记录核对属于“账证核对”。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 calcmode="lin" valueType="num">
                                      <p:cBhvr additive="base">
                                        <p:cTn id="7" dur="500"/>
                                        <p:tgtEl>
                                          <p:spTgt spid="350"/>
                                        </p:tgtEl>
                                        <p:attrNameLst>
                                          <p:attrName>ppt_y</p:attrName>
                                        </p:attrNameLst>
                                      </p:cBhvr>
                                      <p:tavLst>
                                        <p:tav tm="0">
                                          <p:val>
                                            <p:strVal val="#ppt_y+#ppt_h*1.125000"/>
                                          </p:val>
                                        </p:tav>
                                        <p:tav tm="100000">
                                          <p:val>
                                            <p:strVal val="#ppt_y"/>
                                          </p:val>
                                        </p:tav>
                                      </p:tavLst>
                                    </p:anim>
                                    <p:animEffect transition="in" filter="wipe(up)">
                                      <p:cBhvr>
                                        <p:cTn id="8" dur="500"/>
                                        <p:tgtEl>
                                          <p:spTgt spid="3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1"/>
                                        </p:tgtEl>
                                        <p:attrNameLst>
                                          <p:attrName>style.visibility</p:attrName>
                                        </p:attrNameLst>
                                      </p:cBhvr>
                                      <p:to>
                                        <p:strVal val="visible"/>
                                      </p:to>
                                    </p:set>
                                    <p:anim calcmode="lin" valueType="num">
                                      <p:cBhvr additive="base">
                                        <p:cTn id="13" dur="500"/>
                                        <p:tgtEl>
                                          <p:spTgt spid="351"/>
                                        </p:tgtEl>
                                        <p:attrNameLst>
                                          <p:attrName>ppt_y</p:attrName>
                                        </p:attrNameLst>
                                      </p:cBhvr>
                                      <p:tavLst>
                                        <p:tav tm="0">
                                          <p:val>
                                            <p:strVal val="#ppt_y+#ppt_h*1.125000"/>
                                          </p:val>
                                        </p:tav>
                                        <p:tav tm="100000">
                                          <p:val>
                                            <p:strVal val="#ppt_y"/>
                                          </p:val>
                                        </p:tav>
                                      </p:tavLst>
                                    </p:anim>
                                    <p:animEffect transition="in" filter="wipe(up)">
                                      <p:cBhvr>
                                        <p:cTn id="14" dur="500"/>
                                        <p:tgtEl>
                                          <p:spTgt spid="35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52"/>
                                        </p:tgtEl>
                                        <p:attrNameLst>
                                          <p:attrName>style.visibility</p:attrName>
                                        </p:attrNameLst>
                                      </p:cBhvr>
                                      <p:to>
                                        <p:strVal val="visible"/>
                                      </p:to>
                                    </p:set>
                                    <p:anim calcmode="lin" valueType="num">
                                      <p:cBhvr additive="base">
                                        <p:cTn id="19" dur="500"/>
                                        <p:tgtEl>
                                          <p:spTgt spid="352"/>
                                        </p:tgtEl>
                                        <p:attrNameLst>
                                          <p:attrName>ppt_y</p:attrName>
                                        </p:attrNameLst>
                                      </p:cBhvr>
                                      <p:tavLst>
                                        <p:tav tm="0">
                                          <p:val>
                                            <p:strVal val="#ppt_y+#ppt_h*1.125000"/>
                                          </p:val>
                                        </p:tav>
                                        <p:tav tm="100000">
                                          <p:val>
                                            <p:strVal val="#ppt_y"/>
                                          </p:val>
                                        </p:tav>
                                      </p:tavLst>
                                    </p:anim>
                                    <p:animEffect transition="in" filter="wipe(up)">
                                      <p:cBhvr>
                                        <p:cTn id="20" dur="500"/>
                                        <p:tgtEl>
                                          <p:spTgt spid="35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53"/>
                                        </p:tgtEl>
                                        <p:attrNameLst>
                                          <p:attrName>style.visibility</p:attrName>
                                        </p:attrNameLst>
                                      </p:cBhvr>
                                      <p:to>
                                        <p:strVal val="visible"/>
                                      </p:to>
                                    </p:set>
                                    <p:anim calcmode="lin" valueType="num">
                                      <p:cBhvr additive="base">
                                        <p:cTn id="25" dur="500"/>
                                        <p:tgtEl>
                                          <p:spTgt spid="353"/>
                                        </p:tgtEl>
                                        <p:attrNameLst>
                                          <p:attrName>ppt_y</p:attrName>
                                        </p:attrNameLst>
                                      </p:cBhvr>
                                      <p:tavLst>
                                        <p:tav tm="0">
                                          <p:val>
                                            <p:strVal val="#ppt_y+#ppt_h*1.125000"/>
                                          </p:val>
                                        </p:tav>
                                        <p:tav tm="100000">
                                          <p:val>
                                            <p:strVal val="#ppt_y"/>
                                          </p:val>
                                        </p:tav>
                                      </p:tavLst>
                                    </p:anim>
                                    <p:animEffect transition="in" filter="wipe(up)">
                                      <p:cBhvr>
                                        <p:cTn id="26" dur="500"/>
                                        <p:tgtEl>
                                          <p:spTgt spid="35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54"/>
                                        </p:tgtEl>
                                        <p:attrNameLst>
                                          <p:attrName>style.visibility</p:attrName>
                                        </p:attrNameLst>
                                      </p:cBhvr>
                                      <p:to>
                                        <p:strVal val="visible"/>
                                      </p:to>
                                    </p:set>
                                    <p:anim calcmode="lin" valueType="num">
                                      <p:cBhvr additive="base">
                                        <p:cTn id="31" dur="500"/>
                                        <p:tgtEl>
                                          <p:spTgt spid="354"/>
                                        </p:tgtEl>
                                        <p:attrNameLst>
                                          <p:attrName>ppt_y</p:attrName>
                                        </p:attrNameLst>
                                      </p:cBhvr>
                                      <p:tavLst>
                                        <p:tav tm="0">
                                          <p:val>
                                            <p:strVal val="#ppt_y+#ppt_h*1.125000"/>
                                          </p:val>
                                        </p:tav>
                                        <p:tav tm="100000">
                                          <p:val>
                                            <p:strVal val="#ppt_y"/>
                                          </p:val>
                                        </p:tav>
                                      </p:tavLst>
                                    </p:anim>
                                    <p:animEffect transition="in" filter="wipe(up)">
                                      <p:cBhvr>
                                        <p:cTn id="32"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p:bldP spid="352" grpId="0"/>
      <p:bldP spid="353" grpId="0"/>
      <p:bldP spid="35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8"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59" name="矩形"/>
          <p:cNvSpPr/>
          <p:nvPr/>
        </p:nvSpPr>
        <p:spPr>
          <a:xfrm>
            <a:off x="1099021" y="1196712"/>
            <a:ext cx="10049943" cy="1294403"/>
          </a:xfrm>
          <a:prstGeom prst="rect">
            <a:avLst/>
          </a:prstGeom>
          <a:noFill/>
          <a:ln w="12700" cap="flat" cmpd="sng">
            <a:noFill/>
            <a:prstDash val="solid"/>
            <a:round/>
          </a:ln>
        </p:spPr>
        <p:txBody>
          <a:bodyPr vert="horz" wrap="square" lIns="91440" tIns="45720" rIns="91440" bIns="45720" anchor="t" anchorCtr="0">
            <a:no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会计档案是指单位在进行会计核算等过程中接收或形成的，记录和反映单位经济业务事项的，具有保存价值的文字、图表等各种形式的会计资料，包括通过计算机等电子设备形成、传输和存储的电子会计档案。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63" name="组合"/>
          <p:cNvGrpSpPr/>
          <p:nvPr/>
        </p:nvGrpSpPr>
        <p:grpSpPr>
          <a:xfrm>
            <a:off x="1217930" y="2569209"/>
            <a:ext cx="9124951" cy="552449"/>
            <a:chOff x="1217930" y="2569209"/>
            <a:chExt cx="9124951" cy="552449"/>
          </a:xfrm>
        </p:grpSpPr>
        <p:sp>
          <p:nvSpPr>
            <p:cNvPr id="360" name="矩形"/>
            <p:cNvSpPr/>
            <p:nvPr/>
          </p:nvSpPr>
          <p:spPr>
            <a:xfrm>
              <a:off x="2479674" y="2569209"/>
              <a:ext cx="7863205" cy="45890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各单位的预算、计划、制度等文件材料属于文书档案，不属于会计档案。</a:t>
              </a:r>
              <a:endPar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endParaRPr>
            </a:p>
          </p:txBody>
        </p:sp>
        <p:sp>
          <p:nvSpPr>
            <p:cNvPr id="361" name="矩形"/>
            <p:cNvSpPr/>
            <p:nvPr/>
          </p:nvSpPr>
          <p:spPr>
            <a:xfrm>
              <a:off x="1217930" y="2602230"/>
              <a:ext cx="918843"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362" name="剪去对角的矩形"/>
            <p:cNvSpPr/>
            <p:nvPr/>
          </p:nvSpPr>
          <p:spPr>
            <a:xfrm>
              <a:off x="2359025" y="2608580"/>
              <a:ext cx="7983856" cy="513078"/>
            </a:xfrm>
            <a:prstGeom prst="snip2DiagRect">
              <a:avLst>
                <a:gd name="adj1" fmla="val 0"/>
                <a:gd name="adj2" fmla="val 10925"/>
              </a:avLst>
            </a:prstGeom>
            <a:noFill/>
            <a:ln w="25400" cap="flat" cmpd="sng">
              <a:solidFill>
                <a:srgbClr val="00AAB7"/>
              </a:solidFill>
              <a:prstDash val="sysDash"/>
              <a:round/>
            </a:ln>
          </p:spPr>
          <p:txBody>
            <a:bodyPr rtlCol="0" anchor="ctr"/>
            <a:lstStyle/>
            <a:p>
              <a:pPr algn="ctr"/>
            </a:p>
          </p:txBody>
        </p:sp>
      </p:grpSp>
      <p:grpSp>
        <p:nvGrpSpPr>
          <p:cNvPr id="366" name="组合"/>
          <p:cNvGrpSpPr/>
          <p:nvPr/>
        </p:nvGrpSpPr>
        <p:grpSpPr>
          <a:xfrm>
            <a:off x="1217930" y="3489960"/>
            <a:ext cx="4469763" cy="586739"/>
            <a:chOff x="1217930" y="3489960"/>
            <a:chExt cx="4469763" cy="586739"/>
          </a:xfrm>
        </p:grpSpPr>
        <p:sp>
          <p:nvSpPr>
            <p:cNvPr id="364" name="矩形"/>
            <p:cNvSpPr/>
            <p:nvPr/>
          </p:nvSpPr>
          <p:spPr>
            <a:xfrm>
              <a:off x="1261744" y="3489960"/>
              <a:ext cx="442594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判断是否属于会计档案</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65" name="剪去对角的矩形"/>
            <p:cNvSpPr/>
            <p:nvPr/>
          </p:nvSpPr>
          <p:spPr>
            <a:xfrm>
              <a:off x="1217930" y="3550920"/>
              <a:ext cx="4469130" cy="525779"/>
            </a:xfrm>
            <a:prstGeom prst="snip2DiagRect">
              <a:avLst>
                <a:gd name="adj1" fmla="val 0"/>
                <a:gd name="adj2" fmla="val 14634"/>
              </a:avLst>
            </a:prstGeom>
            <a:noFill/>
            <a:ln w="25400" cap="flat" cmpd="sng">
              <a:solidFill>
                <a:srgbClr val="4BACC6"/>
              </a:solidFill>
              <a:prstDash val="solid"/>
              <a:round/>
            </a:ln>
          </p:spPr>
          <p:txBody>
            <a:bodyPr rtlCol="0" anchor="ctr"/>
            <a:lstStyle/>
            <a:p>
              <a:pPr algn="ctr"/>
            </a:p>
          </p:txBody>
        </p:sp>
      </p:grpSp>
      <p:sp>
        <p:nvSpPr>
          <p:cNvPr id="367" name="矩形"/>
          <p:cNvSpPr/>
          <p:nvPr/>
        </p:nvSpPr>
        <p:spPr>
          <a:xfrm>
            <a:off x="1058968" y="4324284"/>
            <a:ext cx="10627294"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多选】根据会计法律制度的规定，单位下列资料中，应当按照会计档案归档的有（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．固定资产卡片　　　B．纳税申报表	C．年度预算方案	　　D．年度财务工作计划</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68" name="矩形"/>
          <p:cNvSpPr/>
          <p:nvPr/>
        </p:nvSpPr>
        <p:spPr>
          <a:xfrm>
            <a:off x="1045845" y="5246370"/>
            <a:ext cx="818515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【解析】采用排除法，会计档案不包括“预算”“计划”“制度”等文件材料。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ppt_y</p:attrName>
                                        </p:attrNameLst>
                                      </p:cBhvr>
                                      <p:tavLst>
                                        <p:tav tm="0">
                                          <p:val>
                                            <p:strVal val="#ppt_y+#ppt_h*1.125000"/>
                                          </p:val>
                                        </p:tav>
                                        <p:tav tm="100000">
                                          <p:val>
                                            <p:strVal val="#ppt_y"/>
                                          </p:val>
                                        </p:tav>
                                      </p:tavLst>
                                    </p:anim>
                                    <p:animEffect transition="in" filter="wipe(up)">
                                      <p:cBhvr>
                                        <p:cTn id="8" dur="500"/>
                                        <p:tgtEl>
                                          <p:spTgt spid="3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additive="base">
                                        <p:cTn id="13" dur="500"/>
                                        <p:tgtEl>
                                          <p:spTgt spid="363"/>
                                        </p:tgtEl>
                                        <p:attrNameLst>
                                          <p:attrName>ppt_y</p:attrName>
                                        </p:attrNameLst>
                                      </p:cBhvr>
                                      <p:tavLst>
                                        <p:tav tm="0">
                                          <p:val>
                                            <p:strVal val="#ppt_y+#ppt_h*1.125000"/>
                                          </p:val>
                                        </p:tav>
                                        <p:tav tm="100000">
                                          <p:val>
                                            <p:strVal val="#ppt_y"/>
                                          </p:val>
                                        </p:tav>
                                      </p:tavLst>
                                    </p:anim>
                                    <p:animEffect transition="in" filter="wipe(up)">
                                      <p:cBhvr>
                                        <p:cTn id="14" dur="500"/>
                                        <p:tgtEl>
                                          <p:spTgt spid="36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66"/>
                                        </p:tgtEl>
                                        <p:attrNameLst>
                                          <p:attrName>style.visibility</p:attrName>
                                        </p:attrNameLst>
                                      </p:cBhvr>
                                      <p:to>
                                        <p:strVal val="visible"/>
                                      </p:to>
                                    </p:set>
                                    <p:anim calcmode="lin" valueType="num">
                                      <p:cBhvr additive="base">
                                        <p:cTn id="19" dur="500"/>
                                        <p:tgtEl>
                                          <p:spTgt spid="366"/>
                                        </p:tgtEl>
                                        <p:attrNameLst>
                                          <p:attrName>ppt_y</p:attrName>
                                        </p:attrNameLst>
                                      </p:cBhvr>
                                      <p:tavLst>
                                        <p:tav tm="0">
                                          <p:val>
                                            <p:strVal val="#ppt_y+#ppt_h*1.125000"/>
                                          </p:val>
                                        </p:tav>
                                        <p:tav tm="100000">
                                          <p:val>
                                            <p:strVal val="#ppt_y"/>
                                          </p:val>
                                        </p:tav>
                                      </p:tavLst>
                                    </p:anim>
                                    <p:animEffect transition="in" filter="wipe(up)">
                                      <p:cBhvr>
                                        <p:cTn id="20" dur="500"/>
                                        <p:tgtEl>
                                          <p:spTgt spid="36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67"/>
                                        </p:tgtEl>
                                        <p:attrNameLst>
                                          <p:attrName>style.visibility</p:attrName>
                                        </p:attrNameLst>
                                      </p:cBhvr>
                                      <p:to>
                                        <p:strVal val="visible"/>
                                      </p:to>
                                    </p:set>
                                    <p:anim calcmode="lin" valueType="num">
                                      <p:cBhvr additive="base">
                                        <p:cTn id="25" dur="500"/>
                                        <p:tgtEl>
                                          <p:spTgt spid="367"/>
                                        </p:tgtEl>
                                        <p:attrNameLst>
                                          <p:attrName>ppt_y</p:attrName>
                                        </p:attrNameLst>
                                      </p:cBhvr>
                                      <p:tavLst>
                                        <p:tav tm="0">
                                          <p:val>
                                            <p:strVal val="#ppt_y+#ppt_h*1.125000"/>
                                          </p:val>
                                        </p:tav>
                                        <p:tav tm="100000">
                                          <p:val>
                                            <p:strVal val="#ppt_y"/>
                                          </p:val>
                                        </p:tav>
                                      </p:tavLst>
                                    </p:anim>
                                    <p:animEffect transition="in" filter="wipe(up)">
                                      <p:cBhvr>
                                        <p:cTn id="26" dur="500"/>
                                        <p:tgtEl>
                                          <p:spTgt spid="36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68"/>
                                        </p:tgtEl>
                                        <p:attrNameLst>
                                          <p:attrName>style.visibility</p:attrName>
                                        </p:attrNameLst>
                                      </p:cBhvr>
                                      <p:to>
                                        <p:strVal val="visible"/>
                                      </p:to>
                                    </p:set>
                                    <p:anim calcmode="lin" valueType="num">
                                      <p:cBhvr additive="base">
                                        <p:cTn id="31" dur="500"/>
                                        <p:tgtEl>
                                          <p:spTgt spid="368"/>
                                        </p:tgtEl>
                                        <p:attrNameLst>
                                          <p:attrName>ppt_y</p:attrName>
                                        </p:attrNameLst>
                                      </p:cBhvr>
                                      <p:tavLst>
                                        <p:tav tm="0">
                                          <p:val>
                                            <p:strVal val="#ppt_y+#ppt_h*1.125000"/>
                                          </p:val>
                                        </p:tav>
                                        <p:tav tm="100000">
                                          <p:val>
                                            <p:strVal val="#ppt_y"/>
                                          </p:val>
                                        </p:tav>
                                      </p:tavLst>
                                    </p:anim>
                                    <p:animEffect transition="in" filter="wipe(up)">
                                      <p:cBhvr>
                                        <p:cTn id="32"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p:bldP spid="363" grpId="0" animBg="1"/>
      <p:bldP spid="366" grpId="0" animBg="1"/>
      <p:bldP spid="367" grpId="0"/>
      <p:bldP spid="36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2"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02" name="组合"/>
          <p:cNvGrpSpPr/>
          <p:nvPr/>
        </p:nvGrpSpPr>
        <p:grpSpPr>
          <a:xfrm>
            <a:off x="771525" y="1795725"/>
            <a:ext cx="4400348" cy="601980"/>
            <a:chOff x="771525" y="1795725"/>
            <a:chExt cx="4400348" cy="601980"/>
          </a:xfrm>
        </p:grpSpPr>
        <p:sp>
          <p:nvSpPr>
            <p:cNvPr id="373" name="圆角矩形"/>
            <p:cNvSpPr/>
            <p:nvPr/>
          </p:nvSpPr>
          <p:spPr>
            <a:xfrm>
              <a:off x="771525" y="1802710"/>
              <a:ext cx="4400348"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74" name="流程图: 离页连接符"/>
            <p:cNvSpPr/>
            <p:nvPr/>
          </p:nvSpPr>
          <p:spPr>
            <a:xfrm>
              <a:off x="1095375" y="179572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75" name="矩形"/>
            <p:cNvSpPr/>
            <p:nvPr/>
          </p:nvSpPr>
          <p:spPr>
            <a:xfrm>
              <a:off x="2167890" y="1838270"/>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会计档案的归档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76" name="矩形"/>
          <p:cNvSpPr/>
          <p:nvPr/>
        </p:nvSpPr>
        <p:spPr>
          <a:xfrm>
            <a:off x="771513" y="2623731"/>
            <a:ext cx="10621678"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．会计档案的归档范围</a:t>
            </a:r>
            <a:b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会计凭证，包括原始凭证、记账凭证；</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会计账簿，包括总账、明细账、日记账、固定资产卡片及其他辅助性账簿；</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 财务会计报告，包括月度、季度、半年度财务会计报告和年度财务会计报告；</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其他会计资料，包括银行存款余额调节表、银行对账单、纳税申报表、会计档案移交清册、会计档案保管清册、会计档案销毁清册、会计档案鉴定意见书及其他具有保存价值的会计资料。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02"/>
                                        </p:tgtEl>
                                        <p:attrNameLst>
                                          <p:attrName>style.visibility</p:attrName>
                                        </p:attrNameLst>
                                      </p:cBhvr>
                                      <p:to>
                                        <p:strVal val="visible"/>
                                      </p:to>
                                    </p:set>
                                    <p:animEffect transition="in" filter="fade">
                                      <p:cBhvr>
                                        <p:cTn id="7" dur="1000"/>
                                        <p:tgtEl>
                                          <p:spTgt spid="1002"/>
                                        </p:tgtEl>
                                      </p:cBhvr>
                                    </p:animEffect>
                                    <p:anim calcmode="lin" valueType="num">
                                      <p:cBhvr>
                                        <p:cTn id="8" dur="1000" fill="hold"/>
                                        <p:tgtEl>
                                          <p:spTgt spid="1002"/>
                                        </p:tgtEl>
                                        <p:attrNameLst>
                                          <p:attrName>ppt_x</p:attrName>
                                        </p:attrNameLst>
                                      </p:cBhvr>
                                      <p:tavLst>
                                        <p:tav tm="0">
                                          <p:val>
                                            <p:strVal val="#ppt_x"/>
                                          </p:val>
                                        </p:tav>
                                        <p:tav tm="100000">
                                          <p:val>
                                            <p:strVal val="#ppt_x"/>
                                          </p:val>
                                        </p:tav>
                                      </p:tavLst>
                                    </p:anim>
                                    <p:anim calcmode="lin" valueType="num">
                                      <p:cBhvr>
                                        <p:cTn id="9" dur="1000" fill="hold"/>
                                        <p:tgtEl>
                                          <p:spTgt spid="10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6"/>
                                        </p:tgtEl>
                                        <p:attrNameLst>
                                          <p:attrName>style.visibility</p:attrName>
                                        </p:attrNameLst>
                                      </p:cBhvr>
                                      <p:to>
                                        <p:strVal val="visible"/>
                                      </p:to>
                                    </p:set>
                                    <p:animEffect transition="in" filter="wipe(down)">
                                      <p:cBhvr>
                                        <p:cTn id="13" dur="5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 grpId="0" animBg="1"/>
      <p:bldP spid="37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0"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81" name="矩形"/>
          <p:cNvSpPr/>
          <p:nvPr/>
        </p:nvSpPr>
        <p:spPr>
          <a:xfrm>
            <a:off x="1072888" y="1777238"/>
            <a:ext cx="2810322"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．会计档案的归档要求</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82" name="矩形"/>
          <p:cNvSpPr/>
          <p:nvPr/>
        </p:nvSpPr>
        <p:spPr>
          <a:xfrm>
            <a:off x="997179" y="2407590"/>
            <a:ext cx="10359377" cy="300082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（1）满足特定条件时，单位内部形成的属于归档范围的会计资料和从外部接收的附有电子签名的电子会计资料，可仅以电子形式保存，形成电子会计档案。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（2）单位会计管理机构按照归档范围和归档要求，负责定期将应归档的会计资料整理立卷，编制会计档案保管清册。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（3）当年形成的会计档案，在会计年度终了后，可由单位会计管理机构</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临时保管1年</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，再移交单位档案管理机构保管。因工作需要确需推迟移交的，应经单位档案管理机构同意，且单位会计管理机构临时保管会计档案</a:t>
            </a:r>
            <a:r>
              <a:rPr lang="zh-CN" altLang="en-US" b="1" dirty="0">
                <a:solidFill>
                  <a:srgbClr val="C00000"/>
                </a:solidFill>
                <a:latin typeface="微软雅黑" panose="020B0503020204020204" charset="-122"/>
                <a:ea typeface="微软雅黑" panose="020B0503020204020204" charset="-122"/>
              </a:rPr>
              <a:t>最长不超过3年</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。临时保管期间，</a:t>
            </a:r>
            <a:r>
              <a:rPr lang="zh-CN" altLang="en-US" b="1" dirty="0">
                <a:solidFill>
                  <a:srgbClr val="C00000"/>
                </a:solidFill>
                <a:latin typeface="微软雅黑" panose="020B0503020204020204" charset="-122"/>
                <a:ea typeface="微软雅黑" panose="020B0503020204020204" charset="-122"/>
              </a:rPr>
              <a:t>出纳人员不得兼管会计档案</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anim calcmode="lin" valueType="num">
                                      <p:cBhvr>
                                        <p:cTn id="8" dur="1000" fill="hold"/>
                                        <p:tgtEl>
                                          <p:spTgt spid="381"/>
                                        </p:tgtEl>
                                        <p:attrNameLst>
                                          <p:attrName>ppt_x</p:attrName>
                                        </p:attrNameLst>
                                      </p:cBhvr>
                                      <p:tavLst>
                                        <p:tav tm="0">
                                          <p:val>
                                            <p:strVal val="#ppt_x"/>
                                          </p:val>
                                        </p:tav>
                                        <p:tav tm="100000">
                                          <p:val>
                                            <p:strVal val="#ppt_x"/>
                                          </p:val>
                                        </p:tav>
                                      </p:tavLst>
                                    </p:anim>
                                    <p:anim calcmode="lin" valueType="num">
                                      <p:cBhvr>
                                        <p:cTn id="9" dur="1000" fill="hold"/>
                                        <p:tgtEl>
                                          <p:spTgt spid="3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2"/>
                                        </p:tgtEl>
                                        <p:attrNameLst>
                                          <p:attrName>style.visibility</p:attrName>
                                        </p:attrNameLst>
                                      </p:cBhvr>
                                      <p:to>
                                        <p:strVal val="visible"/>
                                      </p:to>
                                    </p:set>
                                    <p:animEffect transition="in" filter="wipe(down)">
                                      <p:cBhvr>
                                        <p:cTn id="14"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P spid="38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 name="矩形"/>
          <p:cNvSpPr/>
          <p:nvPr/>
        </p:nvSpPr>
        <p:spPr>
          <a:xfrm>
            <a:off x="1425064" y="305039"/>
            <a:ext cx="395281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考点：会计工作管理体制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aphicFrame>
        <p:nvGraphicFramePr>
          <p:cNvPr id="66" name="表格"/>
          <p:cNvGraphicFramePr>
            <a:graphicFrameLocks noGrp="1"/>
          </p:cNvGraphicFramePr>
          <p:nvPr>
            <p:custDataLst>
              <p:tags r:id="rId2"/>
            </p:custDataLst>
          </p:nvPr>
        </p:nvGraphicFramePr>
        <p:xfrm>
          <a:off x="789305" y="1442720"/>
          <a:ext cx="10647045" cy="4105275"/>
        </p:xfrm>
        <a:graphic>
          <a:graphicData uri="http://schemas.openxmlformats.org/drawingml/2006/table">
            <a:tbl>
              <a:tblPr firstRow="1" bandRow="1">
                <a:noFill/>
                <a:tableStyleId>{18930EDA-E028-4965-B786-8126BCFA5154}</a:tableStyleId>
              </a:tblPr>
              <a:tblGrid>
                <a:gridCol w="3223895"/>
                <a:gridCol w="7423150"/>
              </a:tblGrid>
              <a:tr h="983615">
                <a:tc>
                  <a:txBody>
                    <a:bodyPr/>
                    <a:lstStyle/>
                    <a:p>
                      <a:pPr marL="0" indent="0" algn="ctr">
                        <a:lnSpc>
                          <a:spcPct val="100000"/>
                        </a:lnSpc>
                        <a:spcBef>
                          <a:spcPts val="300"/>
                        </a:spcBef>
                        <a:spcAft>
                          <a:spcPts val="300"/>
                        </a:spcAft>
                        <a:buNone/>
                      </a:pPr>
                      <a:r>
                        <a:rPr lang="zh-CN" altLang="en-US" sz="2000" u="none" strike="noStrike" kern="0" cap="none" spc="0" baseline="0"/>
                        <a:t>项目</a:t>
                      </a:r>
                      <a:endParaRPr lang="zh-CN" altLang="en-US" sz="2000" u="none" strike="noStrike" kern="0" cap="none" spc="0" baseline="0"/>
                    </a:p>
                  </a:txBody>
                  <a:tcPr marL="68580" marR="68580" marT="0" marB="0" anchor="ctr" anchorCtr="0"/>
                </a:tc>
                <a:tc>
                  <a:txBody>
                    <a:bodyPr/>
                    <a:lstStyle/>
                    <a:p>
                      <a:pPr marL="0" indent="0" algn="ctr">
                        <a:lnSpc>
                          <a:spcPct val="100000"/>
                        </a:lnSpc>
                        <a:spcBef>
                          <a:spcPts val="300"/>
                        </a:spcBef>
                        <a:spcAft>
                          <a:spcPts val="300"/>
                        </a:spcAft>
                        <a:buNone/>
                      </a:pPr>
                      <a:r>
                        <a:rPr lang="zh-CN" altLang="en-US" sz="2000" u="none" strike="noStrike" kern="0" cap="none" spc="0" baseline="0"/>
                        <a:t>内容</a:t>
                      </a:r>
                      <a:endParaRPr lang="zh-CN" altLang="en-US" sz="2000" u="none" strike="noStrike" kern="0" cap="none" spc="0" baseline="0"/>
                    </a:p>
                  </a:txBody>
                  <a:tcPr marL="68580" marR="68580" marT="0" marB="0" anchor="ctr" anchorCtr="0"/>
                </a:tc>
              </a:tr>
              <a:tr h="1154430">
                <a:tc>
                  <a:txBody>
                    <a:bodyPr/>
                    <a:lstStyle/>
                    <a:p>
                      <a:pPr marL="0" indent="12700" algn="ctr">
                        <a:lnSpc>
                          <a:spcPct val="100000"/>
                        </a:lnSpc>
                        <a:spcBef>
                          <a:spcPts val="300"/>
                        </a:spcBef>
                        <a:spcAft>
                          <a:spcPts val="300"/>
                        </a:spcAft>
                        <a:buNone/>
                      </a:pPr>
                      <a:r>
                        <a:rPr lang="zh-CN" altLang="en-US" sz="2000" u="none" strike="noStrike" kern="100" cap="none" spc="0" baseline="0"/>
                        <a:t>全国的会计工作</a:t>
                      </a:r>
                      <a:endParaRPr lang="zh-CN" altLang="en-US" sz="2000" u="none" strike="noStrike" kern="100" cap="none" spc="0" baseline="0"/>
                    </a:p>
                  </a:txBody>
                  <a:tcPr marL="68580" marR="68580" marT="0" marB="0" anchor="ctr" anchorCtr="0"/>
                </a:tc>
                <a:tc>
                  <a:txBody>
                    <a:bodyPr/>
                    <a:lstStyle/>
                    <a:p>
                      <a:pPr marL="0" indent="12700" algn="ctr">
                        <a:lnSpc>
                          <a:spcPct val="100000"/>
                        </a:lnSpc>
                        <a:spcBef>
                          <a:spcPts val="300"/>
                        </a:spcBef>
                        <a:spcAft>
                          <a:spcPts val="300"/>
                        </a:spcAft>
                        <a:buNone/>
                      </a:pPr>
                      <a:r>
                        <a:rPr lang="zh-CN" altLang="en-US" sz="2000" u="none" strike="noStrike" kern="100" cap="none" spc="0" baseline="0"/>
                        <a:t>由国务院财政部门主管</a:t>
                      </a:r>
                      <a:endParaRPr lang="zh-CN" altLang="en-US" sz="2000" u="none" strike="noStrike" kern="100" cap="none" spc="0" baseline="0"/>
                    </a:p>
                  </a:txBody>
                  <a:tcPr marL="68580" marR="68580" marT="0" marB="0" anchor="ctr" anchorCtr="0"/>
                </a:tc>
              </a:tr>
              <a:tr h="982980">
                <a:tc>
                  <a:txBody>
                    <a:bodyPr/>
                    <a:lstStyle/>
                    <a:p>
                      <a:pPr marL="0" indent="12700" algn="ctr">
                        <a:lnSpc>
                          <a:spcPct val="100000"/>
                        </a:lnSpc>
                        <a:spcBef>
                          <a:spcPts val="300"/>
                        </a:spcBef>
                        <a:spcAft>
                          <a:spcPts val="300"/>
                        </a:spcAft>
                        <a:buNone/>
                      </a:pPr>
                      <a:r>
                        <a:rPr lang="zh-CN" altLang="en-US" sz="2000" u="none" strike="noStrike" kern="100" cap="none" spc="0" baseline="0"/>
                        <a:t>地方行政区域的会计工作</a:t>
                      </a:r>
                      <a:endParaRPr lang="zh-CN" altLang="en-US" sz="2000" u="none" strike="noStrike" kern="100" cap="none" spc="0" baseline="0"/>
                    </a:p>
                  </a:txBody>
                  <a:tcPr marL="68580" marR="68580" marT="0" marB="0" anchor="ctr" anchorCtr="0"/>
                </a:tc>
                <a:tc>
                  <a:txBody>
                    <a:bodyPr/>
                    <a:lstStyle/>
                    <a:p>
                      <a:pPr marL="0" indent="12700" algn="ctr">
                        <a:lnSpc>
                          <a:spcPct val="100000"/>
                        </a:lnSpc>
                        <a:spcBef>
                          <a:spcPts val="300"/>
                        </a:spcBef>
                        <a:spcAft>
                          <a:spcPts val="300"/>
                        </a:spcAft>
                        <a:buNone/>
                      </a:pPr>
                      <a:r>
                        <a:rPr lang="zh-CN" altLang="en-US" sz="2000" u="none" strike="noStrike" kern="100" cap="none" spc="0" baseline="0"/>
                        <a:t>由县级以上地方政府财政部门管理</a:t>
                      </a:r>
                      <a:endParaRPr lang="zh-CN" altLang="en-US" sz="2000" u="none" strike="noStrike" kern="100" cap="none" spc="0" baseline="0"/>
                    </a:p>
                  </a:txBody>
                  <a:tcPr marL="68580" marR="68580" marT="0" marB="0" anchor="ctr" anchorCtr="0"/>
                </a:tc>
              </a:tr>
              <a:tr h="984250">
                <a:tc>
                  <a:txBody>
                    <a:bodyPr/>
                    <a:lstStyle/>
                    <a:p>
                      <a:pPr marL="0" indent="12700" algn="ctr">
                        <a:lnSpc>
                          <a:spcPct val="100000"/>
                        </a:lnSpc>
                        <a:spcBef>
                          <a:spcPts val="300"/>
                        </a:spcBef>
                        <a:spcAft>
                          <a:spcPts val="300"/>
                        </a:spcAft>
                        <a:buNone/>
                      </a:pPr>
                      <a:r>
                        <a:rPr lang="zh-CN" altLang="en-US" sz="2000" u="none" strike="noStrike" kern="100" cap="none" spc="0" baseline="0"/>
                        <a:t>单位内部的会计工作</a:t>
                      </a:r>
                      <a:endParaRPr lang="zh-CN" altLang="en-US" sz="2000" u="none" strike="noStrike" kern="100" cap="none" spc="0" baseline="0"/>
                    </a:p>
                  </a:txBody>
                  <a:tcPr marL="68580" marR="68580" marT="0" marB="0" anchor="ctr" anchorCtr="0"/>
                </a:tc>
                <a:tc>
                  <a:txBody>
                    <a:bodyPr/>
                    <a:lstStyle/>
                    <a:p>
                      <a:pPr marL="0" indent="12700" algn="ctr">
                        <a:lnSpc>
                          <a:spcPct val="100000"/>
                        </a:lnSpc>
                        <a:spcBef>
                          <a:spcPts val="300"/>
                        </a:spcBef>
                        <a:spcAft>
                          <a:spcPts val="300"/>
                        </a:spcAft>
                        <a:buNone/>
                      </a:pPr>
                      <a:r>
                        <a:rPr lang="zh-CN" altLang="en-US" sz="2000" u="none" strike="noStrike" kern="100" cap="none" spc="0" baseline="0"/>
                        <a:t>单位负责人对本单位的会计工作和会计资料的真实性、完整性负责</a:t>
                      </a:r>
                      <a:endParaRPr lang="zh-CN" altLang="en-US" sz="2000" u="none" strike="noStrike" kern="100" cap="none" spc="0" baseline="0"/>
                    </a:p>
                  </a:txBody>
                  <a:tcPr marL="68580" marR="68580" marT="0" marB="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0">
        <p:split dir="in"/>
      </p:transition>
    </mc:Choice>
    <mc:Fallback>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6"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3" name="组合"/>
          <p:cNvGrpSpPr/>
          <p:nvPr/>
        </p:nvGrpSpPr>
        <p:grpSpPr>
          <a:xfrm>
            <a:off x="1050676" y="1610356"/>
            <a:ext cx="4400348" cy="601980"/>
            <a:chOff x="1050676" y="1610356"/>
            <a:chExt cx="4400348" cy="601980"/>
          </a:xfrm>
        </p:grpSpPr>
        <p:sp>
          <p:nvSpPr>
            <p:cNvPr id="387" name="圆角矩形"/>
            <p:cNvSpPr/>
            <p:nvPr/>
          </p:nvSpPr>
          <p:spPr>
            <a:xfrm>
              <a:off x="1050676" y="1617341"/>
              <a:ext cx="4400348"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88" name="流程图: 离页连接符"/>
            <p:cNvSpPr/>
            <p:nvPr/>
          </p:nvSpPr>
          <p:spPr>
            <a:xfrm>
              <a:off x="1374526" y="1610356"/>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89" name="矩形"/>
            <p:cNvSpPr/>
            <p:nvPr/>
          </p:nvSpPr>
          <p:spPr>
            <a:xfrm>
              <a:off x="2447041" y="1652902"/>
              <a:ext cx="2681602" cy="52006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会计档案的移交</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390" name="表格"/>
          <p:cNvGraphicFramePr>
            <a:graphicFrameLocks noGrp="1"/>
          </p:cNvGraphicFramePr>
          <p:nvPr/>
        </p:nvGraphicFramePr>
        <p:xfrm>
          <a:off x="1052130" y="2566356"/>
          <a:ext cx="10110889" cy="2120835"/>
        </p:xfrm>
        <a:graphic>
          <a:graphicData uri="http://schemas.openxmlformats.org/drawingml/2006/table">
            <a:tbl>
              <a:tblPr firstRow="1" bandRow="1">
                <a:noFill/>
                <a:tableStyleId>{38D2CA04-9198-4008-9C2A-35702D51978F}</a:tableStyleId>
              </a:tblPr>
              <a:tblGrid>
                <a:gridCol w="2304923"/>
                <a:gridCol w="7805966"/>
              </a:tblGrid>
              <a:tr h="425437">
                <a:tc>
                  <a:txBody>
                    <a:bodyPr/>
                    <a:lstStyle/>
                    <a:p>
                      <a:pPr marL="0" indent="0" algn="l">
                        <a:lnSpc>
                          <a:spcPct val="150000"/>
                        </a:lnSpc>
                        <a:spcBef>
                          <a:spcPts val="200"/>
                        </a:spcBef>
                        <a:spcAft>
                          <a:spcPts val="200"/>
                        </a:spcAft>
                        <a:buNone/>
                      </a:pPr>
                      <a:r>
                        <a:rPr lang="zh-CN" altLang="en-US" sz="1800" u="none" strike="noStrike" kern="0" cap="none" spc="0" baseline="0" dirty="0"/>
                        <a:t>　　　档案类型</a:t>
                      </a:r>
                      <a:endParaRPr lang="zh-CN" altLang="en-US" sz="1800" u="none" strike="noStrike" kern="0" cap="none" spc="0" baseline="0" dirty="0"/>
                    </a:p>
                  </a:txBody>
                  <a:tcPr marL="68580" marR="68580" marT="0" marB="0" anchor="ctr"/>
                </a:tc>
                <a:tc>
                  <a:txBody>
                    <a:bodyPr/>
                    <a:lstStyle/>
                    <a:p>
                      <a:pPr marL="0" indent="0" algn="ctr">
                        <a:lnSpc>
                          <a:spcPct val="150000"/>
                        </a:lnSpc>
                        <a:spcBef>
                          <a:spcPts val="200"/>
                        </a:spcBef>
                        <a:spcAft>
                          <a:spcPts val="200"/>
                        </a:spcAft>
                        <a:buNone/>
                      </a:pPr>
                      <a:r>
                        <a:rPr lang="zh-CN" altLang="en-US" sz="1800" u="none" strike="noStrike" kern="0" cap="none" spc="0" baseline="0"/>
                        <a:t>移交规定</a:t>
                      </a:r>
                      <a:endParaRPr lang="zh-CN" altLang="en-US" sz="1800" u="none" strike="noStrike" kern="0" cap="none" spc="0" baseline="0"/>
                    </a:p>
                  </a:txBody>
                  <a:tcPr marL="68580" marR="68580" marT="0" marB="0"/>
                </a:tc>
              </a:tr>
              <a:tr h="450837">
                <a:tc>
                  <a:txBody>
                    <a:bodyPr/>
                    <a:lstStyle/>
                    <a:p>
                      <a:pPr marL="0" indent="0" algn="l">
                        <a:lnSpc>
                          <a:spcPct val="150000"/>
                        </a:lnSpc>
                        <a:spcBef>
                          <a:spcPts val="200"/>
                        </a:spcBef>
                        <a:spcAft>
                          <a:spcPts val="200"/>
                        </a:spcAft>
                        <a:buNone/>
                      </a:pPr>
                      <a:r>
                        <a:rPr lang="zh-CN" altLang="en-US" sz="1800" u="none" strike="noStrike" kern="100" cap="none" spc="0" baseline="0"/>
                        <a:t>纸质档案</a:t>
                      </a:r>
                      <a:endParaRPr lang="zh-CN" altLang="en-US" sz="1800" u="none" strike="noStrike" kern="100" cap="none" spc="0" baseline="0"/>
                    </a:p>
                  </a:txBody>
                  <a:tcPr marL="68580" marR="68580" marT="0" marB="0" anchor="ctr"/>
                </a:tc>
                <a:tc>
                  <a:txBody>
                    <a:bodyPr/>
                    <a:lstStyle/>
                    <a:p>
                      <a:pPr marL="0" indent="12700" algn="l">
                        <a:lnSpc>
                          <a:spcPct val="150000"/>
                        </a:lnSpc>
                        <a:spcBef>
                          <a:spcPts val="200"/>
                        </a:spcBef>
                        <a:spcAft>
                          <a:spcPts val="200"/>
                        </a:spcAft>
                        <a:buNone/>
                      </a:pPr>
                      <a:r>
                        <a:rPr lang="zh-CN" altLang="en-US" sz="1800" u="none" strike="noStrike" kern="100" cap="none" spc="0" baseline="0" dirty="0"/>
                        <a:t>移交时应当</a:t>
                      </a:r>
                      <a:r>
                        <a:rPr lang="zh-CN" altLang="en-US" sz="1800" u="none" strike="noStrike" kern="100" cap="none" spc="0" baseline="0" dirty="0"/>
                        <a:t>保持原卷的封装</a:t>
                      </a:r>
                      <a:endParaRPr lang="zh-CN" altLang="en-US" sz="1800" u="none" strike="noStrike" kern="100" cap="none" spc="0" baseline="0" dirty="0"/>
                    </a:p>
                  </a:txBody>
                  <a:tcPr marL="68580" marR="68580" marT="0" marB="0"/>
                </a:tc>
              </a:tr>
              <a:tr h="658418">
                <a:tc>
                  <a:txBody>
                    <a:bodyPr/>
                    <a:lstStyle/>
                    <a:p>
                      <a:pPr marL="0" indent="0" algn="l">
                        <a:lnSpc>
                          <a:spcPct val="150000"/>
                        </a:lnSpc>
                        <a:spcBef>
                          <a:spcPts val="200"/>
                        </a:spcBef>
                        <a:spcAft>
                          <a:spcPts val="200"/>
                        </a:spcAft>
                        <a:buNone/>
                      </a:pPr>
                      <a:r>
                        <a:rPr lang="zh-CN" altLang="en-US" sz="1800" u="none" strike="noStrike" kern="100" cap="none" spc="0" baseline="0"/>
                        <a:t>一般电子档案</a:t>
                      </a:r>
                      <a:endParaRPr lang="zh-CN" altLang="en-US" sz="1800" u="none" strike="noStrike" kern="100" cap="none" spc="0" baseline="0"/>
                    </a:p>
                  </a:txBody>
                  <a:tcPr marL="68580" marR="68580" marT="0" marB="0" anchor="ctr"/>
                </a:tc>
                <a:tc>
                  <a:txBody>
                    <a:bodyPr/>
                    <a:lstStyle/>
                    <a:p>
                      <a:pPr marL="0" indent="12700" algn="l">
                        <a:lnSpc>
                          <a:spcPct val="150000"/>
                        </a:lnSpc>
                        <a:spcBef>
                          <a:spcPts val="200"/>
                        </a:spcBef>
                        <a:spcAft>
                          <a:spcPts val="200"/>
                        </a:spcAft>
                        <a:buNone/>
                      </a:pPr>
                      <a:r>
                        <a:rPr lang="zh-CN" altLang="en-US" sz="1800" u="none" strike="noStrike" kern="100" cap="none" spc="0" baseline="0" dirty="0"/>
                        <a:t>应当将电子会计档案及其元数据</a:t>
                      </a:r>
                      <a:r>
                        <a:rPr lang="zh-CN" altLang="en-US" sz="1800" u="none" strike="noStrike" kern="100" cap="none" spc="0" baseline="0" dirty="0"/>
                        <a:t>一并移交，且文件格式应当符合有关规定</a:t>
                      </a:r>
                      <a:endParaRPr lang="zh-CN" altLang="en-US" sz="1800" u="none" strike="noStrike" kern="100" cap="none" spc="0" baseline="0" dirty="0"/>
                    </a:p>
                  </a:txBody>
                  <a:tcPr marL="68580" marR="68580" marT="0" marB="0"/>
                </a:tc>
              </a:tr>
              <a:tr h="586143">
                <a:tc>
                  <a:txBody>
                    <a:bodyPr/>
                    <a:lstStyle/>
                    <a:p>
                      <a:pPr marL="0" indent="0" algn="l">
                        <a:lnSpc>
                          <a:spcPct val="150000"/>
                        </a:lnSpc>
                        <a:spcBef>
                          <a:spcPts val="200"/>
                        </a:spcBef>
                        <a:spcAft>
                          <a:spcPts val="200"/>
                        </a:spcAft>
                        <a:buNone/>
                      </a:pPr>
                      <a:r>
                        <a:rPr lang="zh-CN" altLang="en-US" sz="1800" u="none" strike="noStrike" kern="100" cap="none" spc="0" baseline="0"/>
                        <a:t>特殊格式的电子档案</a:t>
                      </a:r>
                      <a:endParaRPr lang="zh-CN" altLang="en-US" sz="1800" u="none" strike="noStrike" kern="100" cap="none" spc="0" baseline="0"/>
                    </a:p>
                  </a:txBody>
                  <a:tcPr marL="68580" marR="68580" marT="0" marB="0" anchor="ctr"/>
                </a:tc>
                <a:tc>
                  <a:txBody>
                    <a:bodyPr/>
                    <a:lstStyle/>
                    <a:p>
                      <a:pPr marL="0" indent="12700" algn="l">
                        <a:lnSpc>
                          <a:spcPct val="150000"/>
                        </a:lnSpc>
                        <a:spcBef>
                          <a:spcPts val="200"/>
                        </a:spcBef>
                        <a:spcAft>
                          <a:spcPts val="200"/>
                        </a:spcAft>
                        <a:buNone/>
                      </a:pPr>
                      <a:r>
                        <a:rPr lang="zh-CN" altLang="en-US" sz="1800" u="none" strike="noStrike" kern="100" cap="none" spc="0" baseline="0" dirty="0"/>
                        <a:t>除满足一般电子档案的移交要求外，应当与其读取平台</a:t>
                      </a:r>
                      <a:r>
                        <a:rPr lang="zh-CN" altLang="en-US" sz="1800" u="none" strike="noStrike" kern="100" cap="none" spc="0" baseline="0" dirty="0"/>
                        <a:t>一并移交</a:t>
                      </a:r>
                      <a:endParaRPr lang="zh-CN" altLang="en-US" sz="1800" u="none" strike="noStrike" kern="100" cap="none" spc="0" baseline="0" dirty="0"/>
                    </a:p>
                  </a:txBody>
                  <a:tcPr marL="68580" marR="68580" marT="0" marB="0"/>
                </a:tc>
              </a:tr>
            </a:tbl>
          </a:graphicData>
        </a:graphic>
      </p:graphicFrame>
      <p:sp>
        <p:nvSpPr>
          <p:cNvPr id="391" name="矩形"/>
          <p:cNvSpPr/>
          <p:nvPr/>
        </p:nvSpPr>
        <p:spPr>
          <a:xfrm>
            <a:off x="4130123" y="5073084"/>
            <a:ext cx="693702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单位档案管理机构接收电子会计档案时，应当对电子会计档案的</a:t>
            </a:r>
            <a:r>
              <a:rPr lang="zh-CN" altLang="en-US" b="1" kern="100" dirty="0">
                <a:solidFill>
                  <a:srgbClr val="C00000"/>
                </a:solidFill>
                <a:latin typeface="微软雅黑" panose="020B0503020204020204" charset="-122"/>
                <a:ea typeface="微软雅黑" panose="020B0503020204020204" charset="-122"/>
              </a:rPr>
              <a:t>准确性、完整性、可用性、安全性</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进行检测，符合要求的才能接收。</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95" name="组合"/>
          <p:cNvGrpSpPr/>
          <p:nvPr/>
        </p:nvGrpSpPr>
        <p:grpSpPr>
          <a:xfrm>
            <a:off x="1473537" y="5073391"/>
            <a:ext cx="2356959" cy="1071959"/>
            <a:chOff x="1473537" y="5073391"/>
            <a:chExt cx="2356959" cy="1071959"/>
          </a:xfrm>
        </p:grpSpPr>
        <p:pic>
          <p:nvPicPr>
            <p:cNvPr id="392" name="图片"/>
            <p:cNvPicPr/>
            <p:nvPr/>
          </p:nvPicPr>
          <p:blipFill>
            <a:blip r:embed="rId2" cstate="print"/>
            <a:srcRect l="57115" t="49510"/>
            <a:stretch>
              <a:fillRect/>
            </a:stretch>
          </p:blipFill>
          <p:spPr>
            <a:xfrm>
              <a:off x="1473537" y="5073391"/>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0" y="21599"/>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393" name="矩形"/>
            <p:cNvSpPr/>
            <p:nvPr/>
          </p:nvSpPr>
          <p:spPr>
            <a:xfrm>
              <a:off x="2391416" y="5427939"/>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394" name="矩形"/>
            <p:cNvSpPr/>
            <p:nvPr/>
          </p:nvSpPr>
          <p:spPr>
            <a:xfrm>
              <a:off x="2705036" y="5468519"/>
              <a:ext cx="650643" cy="35813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提示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3"/>
                                        </p:tgtEl>
                                        <p:attrNameLst>
                                          <p:attrName>style.visibility</p:attrName>
                                        </p:attrNameLst>
                                      </p:cBhvr>
                                      <p:to>
                                        <p:strVal val="visible"/>
                                      </p:to>
                                    </p:set>
                                    <p:animEffect transition="in" filter="fade">
                                      <p:cBhvr>
                                        <p:cTn id="7" dur="1000"/>
                                        <p:tgtEl>
                                          <p:spTgt spid="993"/>
                                        </p:tgtEl>
                                      </p:cBhvr>
                                    </p:animEffect>
                                    <p:anim calcmode="lin" valueType="num">
                                      <p:cBhvr>
                                        <p:cTn id="8" dur="1000" fill="hold"/>
                                        <p:tgtEl>
                                          <p:spTgt spid="993"/>
                                        </p:tgtEl>
                                        <p:attrNameLst>
                                          <p:attrName>ppt_x</p:attrName>
                                        </p:attrNameLst>
                                      </p:cBhvr>
                                      <p:tavLst>
                                        <p:tav tm="0">
                                          <p:val>
                                            <p:strVal val="#ppt_x"/>
                                          </p:val>
                                        </p:tav>
                                        <p:tav tm="100000">
                                          <p:val>
                                            <p:strVal val="#ppt_x"/>
                                          </p:val>
                                        </p:tav>
                                      </p:tavLst>
                                    </p:anim>
                                    <p:anim calcmode="lin" valueType="num">
                                      <p:cBhvr>
                                        <p:cTn id="9" dur="1000" fill="hold"/>
                                        <p:tgtEl>
                                          <p:spTgt spid="9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90"/>
                                        </p:tgtEl>
                                        <p:attrNameLst>
                                          <p:attrName>style.visibility</p:attrName>
                                        </p:attrNameLst>
                                      </p:cBhvr>
                                      <p:to>
                                        <p:strVal val="visible"/>
                                      </p:to>
                                    </p:set>
                                    <p:animEffect transition="in" filter="barn(inHorizontal)">
                                      <p:cBhvr>
                                        <p:cTn id="14" dur="500"/>
                                        <p:tgtEl>
                                          <p:spTgt spid="3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5"/>
                                        </p:tgtEl>
                                        <p:attrNameLst>
                                          <p:attrName>style.visibility</p:attrName>
                                        </p:attrNameLst>
                                      </p:cBhvr>
                                      <p:to>
                                        <p:strVal val="visible"/>
                                      </p:to>
                                    </p:set>
                                    <p:animEffect transition="in" filter="fade">
                                      <p:cBhvr>
                                        <p:cTn id="19" dur="1000"/>
                                        <p:tgtEl>
                                          <p:spTgt spid="395"/>
                                        </p:tgtEl>
                                      </p:cBhvr>
                                    </p:animEffect>
                                    <p:anim calcmode="lin" valueType="num">
                                      <p:cBhvr>
                                        <p:cTn id="20" dur="1000" fill="hold"/>
                                        <p:tgtEl>
                                          <p:spTgt spid="395"/>
                                        </p:tgtEl>
                                        <p:attrNameLst>
                                          <p:attrName>ppt_x</p:attrName>
                                        </p:attrNameLst>
                                      </p:cBhvr>
                                      <p:tavLst>
                                        <p:tav tm="0">
                                          <p:val>
                                            <p:strVal val="#ppt_x"/>
                                          </p:val>
                                        </p:tav>
                                        <p:tav tm="100000">
                                          <p:val>
                                            <p:strVal val="#ppt_x"/>
                                          </p:val>
                                        </p:tav>
                                      </p:tavLst>
                                    </p:anim>
                                    <p:anim calcmode="lin" valueType="num">
                                      <p:cBhvr>
                                        <p:cTn id="21" dur="1000" fill="hold"/>
                                        <p:tgtEl>
                                          <p:spTgt spid="3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1"/>
                                        </p:tgtEl>
                                        <p:attrNameLst>
                                          <p:attrName>style.visibility</p:attrName>
                                        </p:attrNameLst>
                                      </p:cBhvr>
                                      <p:to>
                                        <p:strVal val="visible"/>
                                      </p:to>
                                    </p:set>
                                    <p:animEffect transition="in" filter="fade">
                                      <p:cBhvr>
                                        <p:cTn id="26" dur="1000"/>
                                        <p:tgtEl>
                                          <p:spTgt spid="391"/>
                                        </p:tgtEl>
                                      </p:cBhvr>
                                    </p:animEffect>
                                    <p:anim calcmode="lin" valueType="num">
                                      <p:cBhvr>
                                        <p:cTn id="27" dur="1000" fill="hold"/>
                                        <p:tgtEl>
                                          <p:spTgt spid="391"/>
                                        </p:tgtEl>
                                        <p:attrNameLst>
                                          <p:attrName>ppt_x</p:attrName>
                                        </p:attrNameLst>
                                      </p:cBhvr>
                                      <p:tavLst>
                                        <p:tav tm="0">
                                          <p:val>
                                            <p:strVal val="#ppt_x"/>
                                          </p:val>
                                        </p:tav>
                                        <p:tav tm="100000">
                                          <p:val>
                                            <p:strVal val="#ppt_x"/>
                                          </p:val>
                                        </p:tav>
                                      </p:tavLst>
                                    </p:anim>
                                    <p:anim calcmode="lin" valueType="num">
                                      <p:cBhvr>
                                        <p:cTn id="28"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 grpId="0" animBg="1"/>
      <p:bldP spid="391" grpId="0" animBg="1"/>
      <p:bldP spid="39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9"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02" name="组合"/>
          <p:cNvGrpSpPr/>
          <p:nvPr/>
        </p:nvGrpSpPr>
        <p:grpSpPr>
          <a:xfrm>
            <a:off x="1420497" y="1385260"/>
            <a:ext cx="6704966" cy="586739"/>
            <a:chOff x="1420497" y="1385260"/>
            <a:chExt cx="6704966" cy="586739"/>
          </a:xfrm>
        </p:grpSpPr>
        <p:sp>
          <p:nvSpPr>
            <p:cNvPr id="400" name="剪去对角的矩形"/>
            <p:cNvSpPr/>
            <p:nvPr/>
          </p:nvSpPr>
          <p:spPr>
            <a:xfrm>
              <a:off x="1420497" y="1446220"/>
              <a:ext cx="6704966" cy="525778"/>
            </a:xfrm>
            <a:prstGeom prst="snip2DiagRect">
              <a:avLst>
                <a:gd name="adj1" fmla="val 0"/>
                <a:gd name="adj2" fmla="val 14638"/>
              </a:avLst>
            </a:prstGeom>
            <a:noFill/>
            <a:ln w="25400" cap="flat" cmpd="sng">
              <a:solidFill>
                <a:srgbClr val="4BACC6"/>
              </a:solidFill>
              <a:prstDash val="solid"/>
              <a:round/>
            </a:ln>
          </p:spPr>
          <p:txBody>
            <a:bodyPr rtlCol="0" anchor="ctr"/>
            <a:lstStyle/>
            <a:p>
              <a:pPr algn="ctr"/>
            </a:p>
          </p:txBody>
        </p:sp>
        <p:sp>
          <p:nvSpPr>
            <p:cNvPr id="401" name="矩形"/>
            <p:cNvSpPr/>
            <p:nvPr/>
          </p:nvSpPr>
          <p:spPr>
            <a:xfrm>
              <a:off x="1463678" y="1385260"/>
              <a:ext cx="6588760"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会计档案的归档要求、移交规定的具体内容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grpSp>
      <p:sp>
        <p:nvSpPr>
          <p:cNvPr id="403" name="矩形"/>
          <p:cNvSpPr/>
          <p:nvPr/>
        </p:nvSpPr>
        <p:spPr>
          <a:xfrm>
            <a:off x="1231635" y="2145533"/>
            <a:ext cx="932800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单选】根据会计法律制度的规定，单位会计管理机构临时保管会计档案最长不得超过一定期限，该期限为（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2年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3年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4年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04" name="矩形"/>
          <p:cNvSpPr/>
          <p:nvPr/>
        </p:nvSpPr>
        <p:spPr>
          <a:xfrm>
            <a:off x="1228728" y="3552660"/>
            <a:ext cx="152019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05" name="矩形"/>
          <p:cNvSpPr/>
          <p:nvPr/>
        </p:nvSpPr>
        <p:spPr>
          <a:xfrm>
            <a:off x="1228706" y="4363749"/>
            <a:ext cx="932947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多选】单位档案管理机构在接收电子会计档案时，应当对电子档案进行检测，下列各项中，属于检测范围的有（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．可用性	B．安全性	C．准确性	D．完整性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06" name="矩形"/>
          <p:cNvSpPr/>
          <p:nvPr/>
        </p:nvSpPr>
        <p:spPr>
          <a:xfrm>
            <a:off x="1228728" y="5797893"/>
            <a:ext cx="189166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additive="base">
                                        <p:cTn id="7" dur="500"/>
                                        <p:tgtEl>
                                          <p:spTgt spid="402"/>
                                        </p:tgtEl>
                                        <p:attrNameLst>
                                          <p:attrName>ppt_y</p:attrName>
                                        </p:attrNameLst>
                                      </p:cBhvr>
                                      <p:tavLst>
                                        <p:tav tm="0">
                                          <p:val>
                                            <p:strVal val="#ppt_y+#ppt_h*1.125000"/>
                                          </p:val>
                                        </p:tav>
                                        <p:tav tm="100000">
                                          <p:val>
                                            <p:strVal val="#ppt_y"/>
                                          </p:val>
                                        </p:tav>
                                      </p:tavLst>
                                    </p:anim>
                                    <p:animEffect transition="in" filter="wipe(up)">
                                      <p:cBhvr>
                                        <p:cTn id="8" dur="500"/>
                                        <p:tgtEl>
                                          <p:spTgt spid="40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03"/>
                                        </p:tgtEl>
                                        <p:attrNameLst>
                                          <p:attrName>style.visibility</p:attrName>
                                        </p:attrNameLst>
                                      </p:cBhvr>
                                      <p:to>
                                        <p:strVal val="visible"/>
                                      </p:to>
                                    </p:set>
                                    <p:anim calcmode="lin" valueType="num">
                                      <p:cBhvr additive="base">
                                        <p:cTn id="13" dur="500"/>
                                        <p:tgtEl>
                                          <p:spTgt spid="403"/>
                                        </p:tgtEl>
                                        <p:attrNameLst>
                                          <p:attrName>ppt_y</p:attrName>
                                        </p:attrNameLst>
                                      </p:cBhvr>
                                      <p:tavLst>
                                        <p:tav tm="0">
                                          <p:val>
                                            <p:strVal val="#ppt_y+#ppt_h*1.125000"/>
                                          </p:val>
                                        </p:tav>
                                        <p:tav tm="100000">
                                          <p:val>
                                            <p:strVal val="#ppt_y"/>
                                          </p:val>
                                        </p:tav>
                                      </p:tavLst>
                                    </p:anim>
                                    <p:animEffect transition="in" filter="wipe(up)">
                                      <p:cBhvr>
                                        <p:cTn id="14" dur="500"/>
                                        <p:tgtEl>
                                          <p:spTgt spid="40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04"/>
                                        </p:tgtEl>
                                        <p:attrNameLst>
                                          <p:attrName>style.visibility</p:attrName>
                                        </p:attrNameLst>
                                      </p:cBhvr>
                                      <p:to>
                                        <p:strVal val="visible"/>
                                      </p:to>
                                    </p:set>
                                    <p:anim calcmode="lin" valueType="num">
                                      <p:cBhvr additive="base">
                                        <p:cTn id="19" dur="500"/>
                                        <p:tgtEl>
                                          <p:spTgt spid="404"/>
                                        </p:tgtEl>
                                        <p:attrNameLst>
                                          <p:attrName>ppt_y</p:attrName>
                                        </p:attrNameLst>
                                      </p:cBhvr>
                                      <p:tavLst>
                                        <p:tav tm="0">
                                          <p:val>
                                            <p:strVal val="#ppt_y+#ppt_h*1.125000"/>
                                          </p:val>
                                        </p:tav>
                                        <p:tav tm="100000">
                                          <p:val>
                                            <p:strVal val="#ppt_y"/>
                                          </p:val>
                                        </p:tav>
                                      </p:tavLst>
                                    </p:anim>
                                    <p:animEffect transition="in" filter="wipe(up)">
                                      <p:cBhvr>
                                        <p:cTn id="20" dur="500"/>
                                        <p:tgtEl>
                                          <p:spTgt spid="40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05"/>
                                        </p:tgtEl>
                                        <p:attrNameLst>
                                          <p:attrName>style.visibility</p:attrName>
                                        </p:attrNameLst>
                                      </p:cBhvr>
                                      <p:to>
                                        <p:strVal val="visible"/>
                                      </p:to>
                                    </p:set>
                                    <p:anim calcmode="lin" valueType="num">
                                      <p:cBhvr additive="base">
                                        <p:cTn id="25" dur="500"/>
                                        <p:tgtEl>
                                          <p:spTgt spid="405"/>
                                        </p:tgtEl>
                                        <p:attrNameLst>
                                          <p:attrName>ppt_y</p:attrName>
                                        </p:attrNameLst>
                                      </p:cBhvr>
                                      <p:tavLst>
                                        <p:tav tm="0">
                                          <p:val>
                                            <p:strVal val="#ppt_y+#ppt_h*1.125000"/>
                                          </p:val>
                                        </p:tav>
                                        <p:tav tm="100000">
                                          <p:val>
                                            <p:strVal val="#ppt_y"/>
                                          </p:val>
                                        </p:tav>
                                      </p:tavLst>
                                    </p:anim>
                                    <p:animEffect transition="in" filter="wipe(up)">
                                      <p:cBhvr>
                                        <p:cTn id="26" dur="500"/>
                                        <p:tgtEl>
                                          <p:spTgt spid="40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06"/>
                                        </p:tgtEl>
                                        <p:attrNameLst>
                                          <p:attrName>style.visibility</p:attrName>
                                        </p:attrNameLst>
                                      </p:cBhvr>
                                      <p:to>
                                        <p:strVal val="visible"/>
                                      </p:to>
                                    </p:set>
                                    <p:anim calcmode="lin" valueType="num">
                                      <p:cBhvr additive="base">
                                        <p:cTn id="31" dur="500"/>
                                        <p:tgtEl>
                                          <p:spTgt spid="406"/>
                                        </p:tgtEl>
                                        <p:attrNameLst>
                                          <p:attrName>ppt_y</p:attrName>
                                        </p:attrNameLst>
                                      </p:cBhvr>
                                      <p:tavLst>
                                        <p:tav tm="0">
                                          <p:val>
                                            <p:strVal val="#ppt_y+#ppt_h*1.125000"/>
                                          </p:val>
                                        </p:tav>
                                        <p:tav tm="100000">
                                          <p:val>
                                            <p:strVal val="#ppt_y"/>
                                          </p:val>
                                        </p:tav>
                                      </p:tavLst>
                                    </p:anim>
                                    <p:animEffect transition="in" filter="wipe(up)">
                                      <p:cBhvr>
                                        <p:cTn id="32"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3" grpId="0"/>
      <p:bldP spid="404" grpId="0"/>
      <p:bldP spid="405" grpId="0"/>
      <p:bldP spid="40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0"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11" name="矩形"/>
          <p:cNvSpPr/>
          <p:nvPr/>
        </p:nvSpPr>
        <p:spPr>
          <a:xfrm>
            <a:off x="1657178" y="2081328"/>
            <a:ext cx="9329473"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不定项】关于单位移交会计档案的下列表述中，正确的是（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．纸质会计档案移交时应当拆封整理重新封装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．接收电子会计档案时，应当对其准确性、完整性、可用性、安全性进行检测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．电子会计档案移交时应当将电子会计档案及其元数据一并移交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．应当编制会计档案移交清册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2" name="矩形"/>
          <p:cNvSpPr/>
          <p:nvPr/>
        </p:nvSpPr>
        <p:spPr>
          <a:xfrm>
            <a:off x="1657199" y="4335405"/>
            <a:ext cx="6381114"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【解析】选项A，纸质会计档案移交时应当保持原卷的封装。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500"/>
                                        <p:tgtEl>
                                          <p:spTgt spid="411"/>
                                        </p:tgtEl>
                                        <p:attrNameLst>
                                          <p:attrName>ppt_y</p:attrName>
                                        </p:attrNameLst>
                                      </p:cBhvr>
                                      <p:tavLst>
                                        <p:tav tm="0">
                                          <p:val>
                                            <p:strVal val="#ppt_y+#ppt_h*1.125000"/>
                                          </p:val>
                                        </p:tav>
                                        <p:tav tm="100000">
                                          <p:val>
                                            <p:strVal val="#ppt_y"/>
                                          </p:val>
                                        </p:tav>
                                      </p:tavLst>
                                    </p:anim>
                                    <p:animEffect transition="in" filter="wipe(up)">
                                      <p:cBhvr>
                                        <p:cTn id="8" dur="500"/>
                                        <p:tgtEl>
                                          <p:spTgt spid="4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12"/>
                                        </p:tgtEl>
                                        <p:attrNameLst>
                                          <p:attrName>style.visibility</p:attrName>
                                        </p:attrNameLst>
                                      </p:cBhvr>
                                      <p:to>
                                        <p:strVal val="visible"/>
                                      </p:to>
                                    </p:set>
                                    <p:anim calcmode="lin" valueType="num">
                                      <p:cBhvr additive="base">
                                        <p:cTn id="13" dur="500"/>
                                        <p:tgtEl>
                                          <p:spTgt spid="412"/>
                                        </p:tgtEl>
                                        <p:attrNameLst>
                                          <p:attrName>ppt_y</p:attrName>
                                        </p:attrNameLst>
                                      </p:cBhvr>
                                      <p:tavLst>
                                        <p:tav tm="0">
                                          <p:val>
                                            <p:strVal val="#ppt_y+#ppt_h*1.125000"/>
                                          </p:val>
                                        </p:tav>
                                        <p:tav tm="100000">
                                          <p:val>
                                            <p:strVal val="#ppt_y"/>
                                          </p:val>
                                        </p:tav>
                                      </p:tavLst>
                                    </p:anim>
                                    <p:animEffect transition="in" filter="wipe(up)">
                                      <p:cBhvr>
                                        <p:cTn id="14"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P spid="4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6"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20" name="组合"/>
          <p:cNvGrpSpPr/>
          <p:nvPr/>
        </p:nvGrpSpPr>
        <p:grpSpPr>
          <a:xfrm>
            <a:off x="1568450" y="1298575"/>
            <a:ext cx="5106670" cy="601980"/>
            <a:chOff x="1568450" y="1298575"/>
            <a:chExt cx="5106670" cy="601980"/>
          </a:xfrm>
        </p:grpSpPr>
        <p:sp>
          <p:nvSpPr>
            <p:cNvPr id="417" name="圆角矩形"/>
            <p:cNvSpPr/>
            <p:nvPr/>
          </p:nvSpPr>
          <p:spPr>
            <a:xfrm>
              <a:off x="1568450" y="1305559"/>
              <a:ext cx="51066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18" name="流程图: 离页连接符"/>
            <p:cNvSpPr/>
            <p:nvPr/>
          </p:nvSpPr>
          <p:spPr>
            <a:xfrm>
              <a:off x="1892299" y="129857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19" name="矩形"/>
            <p:cNvSpPr/>
            <p:nvPr/>
          </p:nvSpPr>
          <p:spPr>
            <a:xfrm>
              <a:off x="2964815" y="1341118"/>
              <a:ext cx="3392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会计档案的保管期限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21" name="矩形"/>
          <p:cNvSpPr/>
          <p:nvPr/>
        </p:nvSpPr>
        <p:spPr>
          <a:xfrm>
            <a:off x="1565251" y="2097177"/>
            <a:ext cx="8081717" cy="36933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会计档案的保管期限是</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从会计年度终了后的第一天算起</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，分为永久和定期两类</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22" name="对象"/>
          <p:cNvGraphicFramePr>
            <a:graphicFrameLocks noChangeAspect="1"/>
          </p:cNvGraphicFramePr>
          <p:nvPr/>
        </p:nvGraphicFramePr>
        <p:xfrm>
          <a:off x="1561989" y="2575651"/>
          <a:ext cx="9025254" cy="3757877"/>
        </p:xfrm>
        <a:graphic>
          <a:graphicData uri="http://schemas.openxmlformats.org/presentationml/2006/ole">
            <mc:AlternateContent xmlns:mc="http://schemas.openxmlformats.org/markup-compatibility/2006">
              <mc:Choice xmlns:v="urn:schemas-microsoft-com:vml" Requires="v">
                <p:oleObj spid="_x0000_s3076" name="package" r:id="rId2" imgW="5932170" imgH="2475865" progId="package">
                  <p:embed/>
                </p:oleObj>
              </mc:Choice>
              <mc:Fallback>
                <p:oleObj name="package" r:id="rId2" imgW="5932170" imgH="2475865" progId="package">
                  <p:embed/>
                  <p:pic>
                    <p:nvPicPr>
                      <p:cNvPr id="0" name="对象"/>
                      <p:cNvPicPr>
                        <a:picLocks noChangeAspect="1"/>
                      </p:cNvPicPr>
                      <p:nvPr/>
                    </p:nvPicPr>
                    <p:blipFill>
                      <a:blip r:embed="rId3" cstate="print"/>
                      <a:stretch>
                        <a:fillRect/>
                      </a:stretch>
                    </p:blipFill>
                    <p:spPr>
                      <a:xfrm>
                        <a:off x="1561989" y="2575651"/>
                        <a:ext cx="9025254" cy="3757877"/>
                      </a:xfrm>
                      <a:prstGeom prst="rect">
                        <a:avLst/>
                      </a:prstGeom>
                      <a:noFill/>
                      <a:ln w="9525" cap="flat" cmpd="sng">
                        <a:noFill/>
                        <a:prstDash val="solid"/>
                        <a:miter/>
                      </a:ln>
                    </p:spPr>
                  </p:pic>
                </p:oleObj>
              </mc:Fallback>
            </mc:AlternateContent>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p:tgtEl>
                                          <p:spTgt spid="420"/>
                                        </p:tgtEl>
                                        <p:attrNameLst>
                                          <p:attrName>ppt_y</p:attrName>
                                        </p:attrNameLst>
                                      </p:cBhvr>
                                      <p:tavLst>
                                        <p:tav tm="0">
                                          <p:val>
                                            <p:strVal val="#ppt_y+#ppt_h*1.125000"/>
                                          </p:val>
                                        </p:tav>
                                        <p:tav tm="100000">
                                          <p:val>
                                            <p:strVal val="#ppt_y"/>
                                          </p:val>
                                        </p:tav>
                                      </p:tavLst>
                                    </p:anim>
                                    <p:animEffect transition="in" filter="wipe(up)">
                                      <p:cBhvr>
                                        <p:cTn id="8" dur="500"/>
                                        <p:tgtEl>
                                          <p:spTgt spid="4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21"/>
                                        </p:tgtEl>
                                        <p:attrNameLst>
                                          <p:attrName>style.visibility</p:attrName>
                                        </p:attrNameLst>
                                      </p:cBhvr>
                                      <p:to>
                                        <p:strVal val="visible"/>
                                      </p:to>
                                    </p:set>
                                    <p:anim calcmode="lin" valueType="num">
                                      <p:cBhvr additive="base">
                                        <p:cTn id="13" dur="500"/>
                                        <p:tgtEl>
                                          <p:spTgt spid="421"/>
                                        </p:tgtEl>
                                        <p:attrNameLst>
                                          <p:attrName>ppt_y</p:attrName>
                                        </p:attrNameLst>
                                      </p:cBhvr>
                                      <p:tavLst>
                                        <p:tav tm="0">
                                          <p:val>
                                            <p:strVal val="#ppt_y+#ppt_h*1.125000"/>
                                          </p:val>
                                        </p:tav>
                                        <p:tav tm="100000">
                                          <p:val>
                                            <p:strVal val="#ppt_y"/>
                                          </p:val>
                                        </p:tav>
                                      </p:tavLst>
                                    </p:anim>
                                    <p:animEffect transition="in" filter="wipe(up)">
                                      <p:cBhvr>
                                        <p:cTn id="14" dur="500"/>
                                        <p:tgtEl>
                                          <p:spTgt spid="42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22"/>
                                        </p:tgtEl>
                                        <p:attrNameLst>
                                          <p:attrName>style.visibility</p:attrName>
                                        </p:attrNameLst>
                                      </p:cBhvr>
                                      <p:to>
                                        <p:strVal val="visible"/>
                                      </p:to>
                                    </p:set>
                                    <p:animEffect transition="in" filter="checkerboard(across)">
                                      <p:cBhvr>
                                        <p:cTn id="19"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animBg="1"/>
      <p:bldP spid="4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26"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29" name="组合"/>
          <p:cNvGrpSpPr/>
          <p:nvPr/>
        </p:nvGrpSpPr>
        <p:grpSpPr>
          <a:xfrm>
            <a:off x="1442720" y="1529323"/>
            <a:ext cx="4260849" cy="586736"/>
            <a:chOff x="1442720" y="1529323"/>
            <a:chExt cx="4260849" cy="586736"/>
          </a:xfrm>
        </p:grpSpPr>
        <p:sp>
          <p:nvSpPr>
            <p:cNvPr id="427" name="剪去对角的矩形"/>
            <p:cNvSpPr/>
            <p:nvPr/>
          </p:nvSpPr>
          <p:spPr>
            <a:xfrm>
              <a:off x="1442720" y="1590282"/>
              <a:ext cx="4260849" cy="525777"/>
            </a:xfrm>
            <a:prstGeom prst="snip2DiagRect">
              <a:avLst>
                <a:gd name="adj1" fmla="val 0"/>
                <a:gd name="adj2" fmla="val 14148"/>
              </a:avLst>
            </a:prstGeom>
            <a:noFill/>
            <a:ln w="25400" cap="flat" cmpd="sng">
              <a:solidFill>
                <a:srgbClr val="4BACC6"/>
              </a:solidFill>
              <a:prstDash val="solid"/>
              <a:round/>
            </a:ln>
          </p:spPr>
          <p:txBody>
            <a:bodyPr rtlCol="0" anchor="ctr"/>
            <a:lstStyle/>
            <a:p>
              <a:pPr algn="ctr"/>
            </a:p>
          </p:txBody>
        </p:sp>
        <p:sp>
          <p:nvSpPr>
            <p:cNvPr id="428" name="矩形"/>
            <p:cNvSpPr/>
            <p:nvPr/>
          </p:nvSpPr>
          <p:spPr>
            <a:xfrm>
              <a:off x="1485899" y="1529323"/>
              <a:ext cx="411988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会计档案的保管期限</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grpSp>
      <p:sp>
        <p:nvSpPr>
          <p:cNvPr id="430" name="矩形"/>
          <p:cNvSpPr/>
          <p:nvPr/>
        </p:nvSpPr>
        <p:spPr>
          <a:xfrm>
            <a:off x="1263015" y="3664436"/>
            <a:ext cx="151701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1" name="矩形"/>
          <p:cNvSpPr/>
          <p:nvPr/>
        </p:nvSpPr>
        <p:spPr>
          <a:xfrm>
            <a:off x="1257280" y="4438582"/>
            <a:ext cx="945158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单选】根据会计法律制度的要求，下列各项会计档案至少保管30年的是（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．银行对账单	　　B．纳税申报表　　　　C．会计档案保管清册	 D．明细账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2" name="矩形"/>
          <p:cNvSpPr/>
          <p:nvPr/>
        </p:nvSpPr>
        <p:spPr>
          <a:xfrm>
            <a:off x="1257300" y="5405309"/>
            <a:ext cx="161671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3" name="矩形"/>
          <p:cNvSpPr/>
          <p:nvPr/>
        </p:nvSpPr>
        <p:spPr>
          <a:xfrm>
            <a:off x="1257280" y="2343456"/>
            <a:ext cx="973293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多选】根据会计法律制度的规定，企业和其他组织的下列会计档案中，应永久保管的有（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．半年度财务报告	B．纳税申报表 　　　C．年度财务报告	D．会计档案销毁清册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9"/>
                                        </p:tgtEl>
                                        <p:attrNameLst>
                                          <p:attrName>style.visibility</p:attrName>
                                        </p:attrNameLst>
                                      </p:cBhvr>
                                      <p:to>
                                        <p:strVal val="visible"/>
                                      </p:to>
                                    </p:set>
                                    <p:anim calcmode="lin" valueType="num">
                                      <p:cBhvr additive="base">
                                        <p:cTn id="7" dur="500"/>
                                        <p:tgtEl>
                                          <p:spTgt spid="429"/>
                                        </p:tgtEl>
                                        <p:attrNameLst>
                                          <p:attrName>ppt_y</p:attrName>
                                        </p:attrNameLst>
                                      </p:cBhvr>
                                      <p:tavLst>
                                        <p:tav tm="0">
                                          <p:val>
                                            <p:strVal val="#ppt_y+#ppt_h*1.125000"/>
                                          </p:val>
                                        </p:tav>
                                        <p:tav tm="100000">
                                          <p:val>
                                            <p:strVal val="#ppt_y"/>
                                          </p:val>
                                        </p:tav>
                                      </p:tavLst>
                                    </p:anim>
                                    <p:animEffect transition="in" filter="wipe(up)">
                                      <p:cBhvr>
                                        <p:cTn id="8" dur="500"/>
                                        <p:tgtEl>
                                          <p:spTgt spid="42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3"/>
                                        </p:tgtEl>
                                        <p:attrNameLst>
                                          <p:attrName>style.visibility</p:attrName>
                                        </p:attrNameLst>
                                      </p:cBhvr>
                                      <p:to>
                                        <p:strVal val="visible"/>
                                      </p:to>
                                    </p:set>
                                    <p:anim calcmode="lin" valueType="num">
                                      <p:cBhvr additive="base">
                                        <p:cTn id="13" dur="500"/>
                                        <p:tgtEl>
                                          <p:spTgt spid="433"/>
                                        </p:tgtEl>
                                        <p:attrNameLst>
                                          <p:attrName>ppt_y</p:attrName>
                                        </p:attrNameLst>
                                      </p:cBhvr>
                                      <p:tavLst>
                                        <p:tav tm="0">
                                          <p:val>
                                            <p:strVal val="#ppt_y+#ppt_h*1.125000"/>
                                          </p:val>
                                        </p:tav>
                                        <p:tav tm="100000">
                                          <p:val>
                                            <p:strVal val="#ppt_y"/>
                                          </p:val>
                                        </p:tav>
                                      </p:tavLst>
                                    </p:anim>
                                    <p:animEffect transition="in" filter="wipe(up)">
                                      <p:cBhvr>
                                        <p:cTn id="14" dur="500"/>
                                        <p:tgtEl>
                                          <p:spTgt spid="43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30"/>
                                        </p:tgtEl>
                                        <p:attrNameLst>
                                          <p:attrName>style.visibility</p:attrName>
                                        </p:attrNameLst>
                                      </p:cBhvr>
                                      <p:to>
                                        <p:strVal val="visible"/>
                                      </p:to>
                                    </p:set>
                                    <p:anim calcmode="lin" valueType="num">
                                      <p:cBhvr additive="base">
                                        <p:cTn id="19" dur="500"/>
                                        <p:tgtEl>
                                          <p:spTgt spid="430"/>
                                        </p:tgtEl>
                                        <p:attrNameLst>
                                          <p:attrName>ppt_y</p:attrName>
                                        </p:attrNameLst>
                                      </p:cBhvr>
                                      <p:tavLst>
                                        <p:tav tm="0">
                                          <p:val>
                                            <p:strVal val="#ppt_y+#ppt_h*1.125000"/>
                                          </p:val>
                                        </p:tav>
                                        <p:tav tm="100000">
                                          <p:val>
                                            <p:strVal val="#ppt_y"/>
                                          </p:val>
                                        </p:tav>
                                      </p:tavLst>
                                    </p:anim>
                                    <p:animEffect transition="in" filter="wipe(up)">
                                      <p:cBhvr>
                                        <p:cTn id="20" dur="500"/>
                                        <p:tgtEl>
                                          <p:spTgt spid="43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31"/>
                                        </p:tgtEl>
                                        <p:attrNameLst>
                                          <p:attrName>style.visibility</p:attrName>
                                        </p:attrNameLst>
                                      </p:cBhvr>
                                      <p:to>
                                        <p:strVal val="visible"/>
                                      </p:to>
                                    </p:set>
                                    <p:anim calcmode="lin" valueType="num">
                                      <p:cBhvr additive="base">
                                        <p:cTn id="25" dur="500"/>
                                        <p:tgtEl>
                                          <p:spTgt spid="431"/>
                                        </p:tgtEl>
                                        <p:attrNameLst>
                                          <p:attrName>ppt_y</p:attrName>
                                        </p:attrNameLst>
                                      </p:cBhvr>
                                      <p:tavLst>
                                        <p:tav tm="0">
                                          <p:val>
                                            <p:strVal val="#ppt_y+#ppt_h*1.125000"/>
                                          </p:val>
                                        </p:tav>
                                        <p:tav tm="100000">
                                          <p:val>
                                            <p:strVal val="#ppt_y"/>
                                          </p:val>
                                        </p:tav>
                                      </p:tavLst>
                                    </p:anim>
                                    <p:animEffect transition="in" filter="wipe(up)">
                                      <p:cBhvr>
                                        <p:cTn id="26" dur="500"/>
                                        <p:tgtEl>
                                          <p:spTgt spid="4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32"/>
                                        </p:tgtEl>
                                        <p:attrNameLst>
                                          <p:attrName>style.visibility</p:attrName>
                                        </p:attrNameLst>
                                      </p:cBhvr>
                                      <p:to>
                                        <p:strVal val="visible"/>
                                      </p:to>
                                    </p:set>
                                    <p:anim calcmode="lin" valueType="num">
                                      <p:cBhvr additive="base">
                                        <p:cTn id="31" dur="500"/>
                                        <p:tgtEl>
                                          <p:spTgt spid="432"/>
                                        </p:tgtEl>
                                        <p:attrNameLst>
                                          <p:attrName>ppt_y</p:attrName>
                                        </p:attrNameLst>
                                      </p:cBhvr>
                                      <p:tavLst>
                                        <p:tav tm="0">
                                          <p:val>
                                            <p:strVal val="#ppt_y+#ppt_h*1.125000"/>
                                          </p:val>
                                        </p:tav>
                                        <p:tav tm="100000">
                                          <p:val>
                                            <p:strVal val="#ppt_y"/>
                                          </p:val>
                                        </p:tav>
                                      </p:tavLst>
                                    </p:anim>
                                    <p:animEffect transition="in" filter="wipe(up)">
                                      <p:cBhvr>
                                        <p:cTn id="32"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animBg="1"/>
      <p:bldP spid="430" grpId="0"/>
      <p:bldP spid="431" grpId="0"/>
      <p:bldP spid="432" grpId="0"/>
      <p:bldP spid="43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7"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41" name="组合"/>
          <p:cNvGrpSpPr/>
          <p:nvPr/>
        </p:nvGrpSpPr>
        <p:grpSpPr>
          <a:xfrm>
            <a:off x="1323974" y="1408185"/>
            <a:ext cx="5462270" cy="601980"/>
            <a:chOff x="1323974" y="1408185"/>
            <a:chExt cx="5462270" cy="601980"/>
          </a:xfrm>
        </p:grpSpPr>
        <p:sp>
          <p:nvSpPr>
            <p:cNvPr id="438" name="圆角矩形"/>
            <p:cNvSpPr/>
            <p:nvPr/>
          </p:nvSpPr>
          <p:spPr>
            <a:xfrm>
              <a:off x="1323974" y="1415172"/>
              <a:ext cx="546227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39" name="流程图: 离页连接符"/>
            <p:cNvSpPr/>
            <p:nvPr/>
          </p:nvSpPr>
          <p:spPr>
            <a:xfrm>
              <a:off x="1647824" y="14081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40" name="矩形"/>
            <p:cNvSpPr/>
            <p:nvPr/>
          </p:nvSpPr>
          <p:spPr>
            <a:xfrm>
              <a:off x="2720339" y="1451367"/>
              <a:ext cx="3748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会计档案的鉴定和销毁</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42" name="矩形"/>
          <p:cNvSpPr/>
          <p:nvPr/>
        </p:nvSpPr>
        <p:spPr>
          <a:xfrm>
            <a:off x="4337227" y="2328216"/>
            <a:ext cx="3903967" cy="38671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会计档案鉴定和销毁的工作流程</a:t>
            </a:r>
            <a:endPar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43" name="对象"/>
          <p:cNvGraphicFramePr>
            <a:graphicFrameLocks noChangeAspect="1"/>
          </p:cNvGraphicFramePr>
          <p:nvPr/>
        </p:nvGraphicFramePr>
        <p:xfrm>
          <a:off x="1326696" y="3225597"/>
          <a:ext cx="9481967" cy="1793269"/>
        </p:xfrm>
        <a:graphic>
          <a:graphicData uri="http://schemas.openxmlformats.org/presentationml/2006/ole">
            <mc:AlternateContent xmlns:mc="http://schemas.openxmlformats.org/markup-compatibility/2006">
              <mc:Choice xmlns:v="urn:schemas-microsoft-com:vml" Requires="v">
                <p:oleObj spid="_x0000_s4099" name="package" r:id="rId2" imgW="6779895" imgH="1293495" progId="package">
                  <p:embed/>
                </p:oleObj>
              </mc:Choice>
              <mc:Fallback>
                <p:oleObj name="package" r:id="rId2" imgW="6779895" imgH="1293495" progId="package">
                  <p:embed/>
                  <p:pic>
                    <p:nvPicPr>
                      <p:cNvPr id="0" name="对象"/>
                      <p:cNvPicPr>
                        <a:picLocks noChangeAspect="1"/>
                      </p:cNvPicPr>
                      <p:nvPr/>
                    </p:nvPicPr>
                    <p:blipFill>
                      <a:blip r:embed="rId3" cstate="print"/>
                      <a:stretch>
                        <a:fillRect/>
                      </a:stretch>
                    </p:blipFill>
                    <p:spPr>
                      <a:xfrm>
                        <a:off x="1326696" y="3225597"/>
                        <a:ext cx="9481967" cy="1793269"/>
                      </a:xfrm>
                      <a:prstGeom prst="rect">
                        <a:avLst/>
                      </a:prstGeom>
                      <a:noFill/>
                      <a:ln w="9525" cap="flat" cmpd="sng">
                        <a:noFill/>
                        <a:prstDash val="solid"/>
                        <a:miter/>
                      </a:ln>
                    </p:spPr>
                  </p:pic>
                </p:oleObj>
              </mc:Fallback>
            </mc:AlternateContent>
          </a:graphicData>
        </a:graphic>
      </p:graphicFrame>
      <p:sp>
        <p:nvSpPr>
          <p:cNvPr id="444" name="矩形"/>
          <p:cNvSpPr/>
          <p:nvPr/>
        </p:nvSpPr>
        <p:spPr>
          <a:xfrm>
            <a:off x="1325664" y="5258697"/>
            <a:ext cx="992099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．会计档案的鉴定</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鉴定工作应当由单位档案管理机构牵头，组织单位会计、审计、纪检监察等机构或人员共同进行。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45" name="下箭头"/>
          <p:cNvSpPr/>
          <p:nvPr/>
        </p:nvSpPr>
        <p:spPr>
          <a:xfrm>
            <a:off x="5813091" y="2790047"/>
            <a:ext cx="512877" cy="366340"/>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1000"/>
                                        <p:tgtEl>
                                          <p:spTgt spid="441"/>
                                        </p:tgtEl>
                                      </p:cBhvr>
                                    </p:animEffect>
                                    <p:anim calcmode="lin" valueType="num">
                                      <p:cBhvr>
                                        <p:cTn id="8" dur="1000" fill="hold"/>
                                        <p:tgtEl>
                                          <p:spTgt spid="441"/>
                                        </p:tgtEl>
                                        <p:attrNameLst>
                                          <p:attrName>ppt_x</p:attrName>
                                        </p:attrNameLst>
                                      </p:cBhvr>
                                      <p:tavLst>
                                        <p:tav tm="0">
                                          <p:val>
                                            <p:strVal val="#ppt_x"/>
                                          </p:val>
                                        </p:tav>
                                        <p:tav tm="100000">
                                          <p:val>
                                            <p:strVal val="#ppt_x"/>
                                          </p:val>
                                        </p:tav>
                                      </p:tavLst>
                                    </p:anim>
                                    <p:anim calcmode="lin" valueType="num">
                                      <p:cBhvr>
                                        <p:cTn id="9" dur="1000" fill="hold"/>
                                        <p:tgtEl>
                                          <p:spTgt spid="4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2"/>
                                        </p:tgtEl>
                                        <p:attrNameLst>
                                          <p:attrName>style.visibility</p:attrName>
                                        </p:attrNameLst>
                                      </p:cBhvr>
                                      <p:to>
                                        <p:strVal val="visible"/>
                                      </p:to>
                                    </p:set>
                                    <p:animEffect transition="in" filter="fade">
                                      <p:cBhvr>
                                        <p:cTn id="14" dur="1000"/>
                                        <p:tgtEl>
                                          <p:spTgt spid="442"/>
                                        </p:tgtEl>
                                      </p:cBhvr>
                                    </p:animEffect>
                                    <p:anim calcmode="lin" valueType="num">
                                      <p:cBhvr>
                                        <p:cTn id="15" dur="1000" fill="hold"/>
                                        <p:tgtEl>
                                          <p:spTgt spid="442"/>
                                        </p:tgtEl>
                                        <p:attrNameLst>
                                          <p:attrName>ppt_x</p:attrName>
                                        </p:attrNameLst>
                                      </p:cBhvr>
                                      <p:tavLst>
                                        <p:tav tm="0">
                                          <p:val>
                                            <p:strVal val="#ppt_x"/>
                                          </p:val>
                                        </p:tav>
                                        <p:tav tm="100000">
                                          <p:val>
                                            <p:strVal val="#ppt_x"/>
                                          </p:val>
                                        </p:tav>
                                      </p:tavLst>
                                    </p:anim>
                                    <p:anim calcmode="lin" valueType="num">
                                      <p:cBhvr>
                                        <p:cTn id="16" dur="1000" fill="hold"/>
                                        <p:tgtEl>
                                          <p:spTgt spid="4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5"/>
                                        </p:tgtEl>
                                        <p:attrNameLst>
                                          <p:attrName>style.visibility</p:attrName>
                                        </p:attrNameLst>
                                      </p:cBhvr>
                                      <p:to>
                                        <p:strVal val="visible"/>
                                      </p:to>
                                    </p:set>
                                    <p:animEffect transition="in" filter="fade">
                                      <p:cBhvr>
                                        <p:cTn id="21" dur="1000"/>
                                        <p:tgtEl>
                                          <p:spTgt spid="445"/>
                                        </p:tgtEl>
                                      </p:cBhvr>
                                    </p:animEffect>
                                    <p:anim calcmode="lin" valueType="num">
                                      <p:cBhvr>
                                        <p:cTn id="22" dur="1000" fill="hold"/>
                                        <p:tgtEl>
                                          <p:spTgt spid="445"/>
                                        </p:tgtEl>
                                        <p:attrNameLst>
                                          <p:attrName>ppt_x</p:attrName>
                                        </p:attrNameLst>
                                      </p:cBhvr>
                                      <p:tavLst>
                                        <p:tav tm="0">
                                          <p:val>
                                            <p:strVal val="#ppt_x"/>
                                          </p:val>
                                        </p:tav>
                                        <p:tav tm="100000">
                                          <p:val>
                                            <p:strVal val="#ppt_x"/>
                                          </p:val>
                                        </p:tav>
                                      </p:tavLst>
                                    </p:anim>
                                    <p:anim calcmode="lin" valueType="num">
                                      <p:cBhvr>
                                        <p:cTn id="23" dur="1000" fill="hold"/>
                                        <p:tgtEl>
                                          <p:spTgt spid="4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43"/>
                                        </p:tgtEl>
                                        <p:attrNameLst>
                                          <p:attrName>style.visibility</p:attrName>
                                        </p:attrNameLst>
                                      </p:cBhvr>
                                      <p:to>
                                        <p:strVal val="visible"/>
                                      </p:to>
                                    </p:set>
                                    <p:animEffect transition="in" filter="wipe(down)">
                                      <p:cBhvr>
                                        <p:cTn id="28" dur="500"/>
                                        <p:tgtEl>
                                          <p:spTgt spid="44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4"/>
                                        </p:tgtEl>
                                        <p:attrNameLst>
                                          <p:attrName>style.visibility</p:attrName>
                                        </p:attrNameLst>
                                      </p:cBhvr>
                                      <p:to>
                                        <p:strVal val="visible"/>
                                      </p:to>
                                    </p:set>
                                    <p:animEffect transition="in" filter="fade">
                                      <p:cBhvr>
                                        <p:cTn id="33" dur="1000"/>
                                        <p:tgtEl>
                                          <p:spTgt spid="444"/>
                                        </p:tgtEl>
                                      </p:cBhvr>
                                    </p:animEffect>
                                    <p:anim calcmode="lin" valueType="num">
                                      <p:cBhvr>
                                        <p:cTn id="34" dur="1000" fill="hold"/>
                                        <p:tgtEl>
                                          <p:spTgt spid="444"/>
                                        </p:tgtEl>
                                        <p:attrNameLst>
                                          <p:attrName>ppt_x</p:attrName>
                                        </p:attrNameLst>
                                      </p:cBhvr>
                                      <p:tavLst>
                                        <p:tav tm="0">
                                          <p:val>
                                            <p:strVal val="#ppt_x"/>
                                          </p:val>
                                        </p:tav>
                                        <p:tav tm="100000">
                                          <p:val>
                                            <p:strVal val="#ppt_x"/>
                                          </p:val>
                                        </p:tav>
                                      </p:tavLst>
                                    </p:anim>
                                    <p:anim calcmode="lin" valueType="num">
                                      <p:cBhvr>
                                        <p:cTn id="35" dur="1000" fill="hold"/>
                                        <p:tgtEl>
                                          <p:spTgt spid="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P spid="442" grpId="0" animBg="1"/>
      <p:bldP spid="444" grpId="0" animBg="1"/>
      <p:bldP spid="44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9"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50" name="矩形"/>
          <p:cNvSpPr/>
          <p:nvPr/>
        </p:nvSpPr>
        <p:spPr>
          <a:xfrm>
            <a:off x="1038209" y="1881523"/>
            <a:ext cx="10184023" cy="383181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．会计档案的销毁</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（1）单位档案管理机构负责组织会计档案销毁工作，编制会计档案销毁清册，列明拟销毁会计档案的名称、卷号、册数、起止年度、档案编号、应保管期限、已保管期限和销毁时间等内容。</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单位负责人、档案管理机构负责人、会计管理机构负责人、档案管理机构经办人、会计管理机构经办人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在会计档案销毁清册上签署意见。</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（3）单位档案管理机构负责组织会计档案销毁工作，并与会计机构共同派员监销。电子会计档案的销毁应由单位档案管理机构、会计管理机构和信息系统管理机构共同派员监销。</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（4）监销人在会计档案</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销毁前</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应当按照会计档案销毁清册所列内容进行清点核对，在会计档案</a:t>
            </a:r>
            <a:r>
              <a:rPr lang="zh-CN" altLang="en-US" b="1" dirty="0">
                <a:solidFill>
                  <a:srgbClr val="C00000"/>
                </a:solidFill>
                <a:latin typeface="微软雅黑" panose="020B0503020204020204" charset="-122"/>
                <a:ea typeface="微软雅黑" panose="020B0503020204020204" charset="-122"/>
              </a:rPr>
              <a:t>销毁后</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，监销人员应当在会计档案销毁清册上签名或盖章。</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barn(inHorizontal)">
                                      <p:cBhvr>
                                        <p:cTn id="7"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4" name="矩形"/>
          <p:cNvSpPr/>
          <p:nvPr/>
        </p:nvSpPr>
        <p:spPr>
          <a:xfrm>
            <a:off x="1425064" y="305039"/>
            <a:ext cx="426542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55" name="矩形"/>
          <p:cNvSpPr/>
          <p:nvPr/>
        </p:nvSpPr>
        <p:spPr>
          <a:xfrm>
            <a:off x="1425063" y="2476462"/>
            <a:ext cx="9316041"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3．不得销毁的会计档案</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保管期满但</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未结清</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的债权债务会计凭证和涉及其他</a:t>
            </a:r>
            <a:r>
              <a:rPr lang="zh-CN" altLang="en-US" b="1" dirty="0">
                <a:solidFill>
                  <a:srgbClr val="C00000"/>
                </a:solidFill>
                <a:latin typeface="微软雅黑" panose="020B0503020204020204" charset="-122"/>
                <a:ea typeface="微软雅黑" panose="020B0503020204020204" charset="-122"/>
              </a:rPr>
              <a:t>未了事项</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的会计凭证不得销毁。纸质会计档案应当单独抽出立卷，电子会计档案应当单独转存，保管到未了事项完结时为止。</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1000"/>
                                        <p:tgtEl>
                                          <p:spTgt spid="455"/>
                                        </p:tgtEl>
                                      </p:cBhvr>
                                    </p:animEffect>
                                    <p:anim calcmode="lin" valueType="num">
                                      <p:cBhvr>
                                        <p:cTn id="8" dur="1000" fill="hold"/>
                                        <p:tgtEl>
                                          <p:spTgt spid="455"/>
                                        </p:tgtEl>
                                        <p:attrNameLst>
                                          <p:attrName>ppt_x</p:attrName>
                                        </p:attrNameLst>
                                      </p:cBhvr>
                                      <p:tavLst>
                                        <p:tav tm="0">
                                          <p:val>
                                            <p:strVal val="#ppt_x"/>
                                          </p:val>
                                        </p:tav>
                                        <p:tav tm="100000">
                                          <p:val>
                                            <p:strVal val="#ppt_x"/>
                                          </p:val>
                                        </p:tav>
                                      </p:tavLst>
                                    </p:anim>
                                    <p:anim calcmode="lin" valueType="num">
                                      <p:cBhvr>
                                        <p:cTn id="9" dur="10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9"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62" name="组合"/>
          <p:cNvGrpSpPr/>
          <p:nvPr/>
        </p:nvGrpSpPr>
        <p:grpSpPr>
          <a:xfrm>
            <a:off x="1293738" y="1478929"/>
            <a:ext cx="7828281" cy="525778"/>
            <a:chOff x="1293738" y="1478929"/>
            <a:chExt cx="7828281" cy="525778"/>
          </a:xfrm>
        </p:grpSpPr>
        <p:sp>
          <p:nvSpPr>
            <p:cNvPr id="460" name="剪去对角的矩形"/>
            <p:cNvSpPr/>
            <p:nvPr/>
          </p:nvSpPr>
          <p:spPr>
            <a:xfrm>
              <a:off x="1293738" y="1478929"/>
              <a:ext cx="7828281" cy="525778"/>
            </a:xfrm>
            <a:prstGeom prst="snip2DiagRect">
              <a:avLst>
                <a:gd name="adj1" fmla="val 0"/>
                <a:gd name="adj2" fmla="val 13962"/>
              </a:avLst>
            </a:prstGeom>
            <a:noFill/>
            <a:ln w="25400" cap="flat" cmpd="sng">
              <a:solidFill>
                <a:srgbClr val="4BACC6"/>
              </a:solidFill>
              <a:prstDash val="solid"/>
              <a:round/>
            </a:ln>
          </p:spPr>
          <p:txBody>
            <a:bodyPr rtlCol="0" anchor="ctr"/>
            <a:lstStyle/>
            <a:p>
              <a:pPr algn="ctr"/>
            </a:p>
          </p:txBody>
        </p:sp>
        <p:sp>
          <p:nvSpPr>
            <p:cNvPr id="461" name="矩形"/>
            <p:cNvSpPr/>
            <p:nvPr/>
          </p:nvSpPr>
          <p:spPr>
            <a:xfrm>
              <a:off x="1397878" y="1478929"/>
              <a:ext cx="761428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会计档案鉴定工作的牵头部门、监销人员的签章要求</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grpSp>
      <p:sp>
        <p:nvSpPr>
          <p:cNvPr id="463" name="矩形"/>
          <p:cNvSpPr/>
          <p:nvPr/>
        </p:nvSpPr>
        <p:spPr>
          <a:xfrm>
            <a:off x="1074598" y="2232722"/>
            <a:ext cx="10135422"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单选】会计档案的鉴定工作应由（   ）牵头组织进行。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．单位档案管理机构	B．单位会计管理机构　　C．单位审计机构　　D．单位纪检监察机构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4" name="矩形"/>
          <p:cNvSpPr/>
          <p:nvPr/>
        </p:nvSpPr>
        <p:spPr>
          <a:xfrm>
            <a:off x="1074663" y="3304647"/>
            <a:ext cx="905700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【解析】鉴定工作由档案管理机构牵头，而会计、审计、纪检监察等机构只是参与鉴定。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5" name="矩形"/>
          <p:cNvSpPr/>
          <p:nvPr/>
        </p:nvSpPr>
        <p:spPr>
          <a:xfrm>
            <a:off x="1074598" y="5379769"/>
            <a:ext cx="1013542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【解析】在会计档案销毁之后，监销人应当在会计档案销毁清册上签名“或”盖章。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6" name="矩形"/>
          <p:cNvSpPr/>
          <p:nvPr/>
        </p:nvSpPr>
        <p:spPr>
          <a:xfrm>
            <a:off x="1067678" y="4657387"/>
            <a:ext cx="919416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判断】会计档案销毁之后，监销人应该在销毁清册上签名和盖章。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anim calcmode="lin" valueType="num">
                                      <p:cBhvr additive="base">
                                        <p:cTn id="7" dur="500"/>
                                        <p:tgtEl>
                                          <p:spTgt spid="462"/>
                                        </p:tgtEl>
                                        <p:attrNameLst>
                                          <p:attrName>ppt_y</p:attrName>
                                        </p:attrNameLst>
                                      </p:cBhvr>
                                      <p:tavLst>
                                        <p:tav tm="0">
                                          <p:val>
                                            <p:strVal val="#ppt_y+#ppt_h*1.125000"/>
                                          </p:val>
                                        </p:tav>
                                        <p:tav tm="100000">
                                          <p:val>
                                            <p:strVal val="#ppt_y"/>
                                          </p:val>
                                        </p:tav>
                                      </p:tavLst>
                                    </p:anim>
                                    <p:animEffect transition="in" filter="wipe(up)">
                                      <p:cBhvr>
                                        <p:cTn id="8" dur="500"/>
                                        <p:tgtEl>
                                          <p:spTgt spid="46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63"/>
                                        </p:tgtEl>
                                        <p:attrNameLst>
                                          <p:attrName>style.visibility</p:attrName>
                                        </p:attrNameLst>
                                      </p:cBhvr>
                                      <p:to>
                                        <p:strVal val="visible"/>
                                      </p:to>
                                    </p:set>
                                    <p:anim calcmode="lin" valueType="num">
                                      <p:cBhvr additive="base">
                                        <p:cTn id="13" dur="500"/>
                                        <p:tgtEl>
                                          <p:spTgt spid="463"/>
                                        </p:tgtEl>
                                        <p:attrNameLst>
                                          <p:attrName>ppt_y</p:attrName>
                                        </p:attrNameLst>
                                      </p:cBhvr>
                                      <p:tavLst>
                                        <p:tav tm="0">
                                          <p:val>
                                            <p:strVal val="#ppt_y+#ppt_h*1.125000"/>
                                          </p:val>
                                        </p:tav>
                                        <p:tav tm="100000">
                                          <p:val>
                                            <p:strVal val="#ppt_y"/>
                                          </p:val>
                                        </p:tav>
                                      </p:tavLst>
                                    </p:anim>
                                    <p:animEffect transition="in" filter="wipe(up)">
                                      <p:cBhvr>
                                        <p:cTn id="14" dur="500"/>
                                        <p:tgtEl>
                                          <p:spTgt spid="46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64"/>
                                        </p:tgtEl>
                                        <p:attrNameLst>
                                          <p:attrName>style.visibility</p:attrName>
                                        </p:attrNameLst>
                                      </p:cBhvr>
                                      <p:to>
                                        <p:strVal val="visible"/>
                                      </p:to>
                                    </p:set>
                                    <p:anim calcmode="lin" valueType="num">
                                      <p:cBhvr additive="base">
                                        <p:cTn id="19" dur="500"/>
                                        <p:tgtEl>
                                          <p:spTgt spid="464"/>
                                        </p:tgtEl>
                                        <p:attrNameLst>
                                          <p:attrName>ppt_y</p:attrName>
                                        </p:attrNameLst>
                                      </p:cBhvr>
                                      <p:tavLst>
                                        <p:tav tm="0">
                                          <p:val>
                                            <p:strVal val="#ppt_y+#ppt_h*1.125000"/>
                                          </p:val>
                                        </p:tav>
                                        <p:tav tm="100000">
                                          <p:val>
                                            <p:strVal val="#ppt_y"/>
                                          </p:val>
                                        </p:tav>
                                      </p:tavLst>
                                    </p:anim>
                                    <p:animEffect transition="in" filter="wipe(up)">
                                      <p:cBhvr>
                                        <p:cTn id="20" dur="500"/>
                                        <p:tgtEl>
                                          <p:spTgt spid="46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66"/>
                                        </p:tgtEl>
                                        <p:attrNameLst>
                                          <p:attrName>style.visibility</p:attrName>
                                        </p:attrNameLst>
                                      </p:cBhvr>
                                      <p:to>
                                        <p:strVal val="visible"/>
                                      </p:to>
                                    </p:set>
                                    <p:anim calcmode="lin" valueType="num">
                                      <p:cBhvr additive="base">
                                        <p:cTn id="25" dur="500"/>
                                        <p:tgtEl>
                                          <p:spTgt spid="466"/>
                                        </p:tgtEl>
                                        <p:attrNameLst>
                                          <p:attrName>ppt_y</p:attrName>
                                        </p:attrNameLst>
                                      </p:cBhvr>
                                      <p:tavLst>
                                        <p:tav tm="0">
                                          <p:val>
                                            <p:strVal val="#ppt_y+#ppt_h*1.125000"/>
                                          </p:val>
                                        </p:tav>
                                        <p:tav tm="100000">
                                          <p:val>
                                            <p:strVal val="#ppt_y"/>
                                          </p:val>
                                        </p:tav>
                                      </p:tavLst>
                                    </p:anim>
                                    <p:animEffect transition="in" filter="wipe(up)">
                                      <p:cBhvr>
                                        <p:cTn id="26" dur="500"/>
                                        <p:tgtEl>
                                          <p:spTgt spid="46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65"/>
                                        </p:tgtEl>
                                        <p:attrNameLst>
                                          <p:attrName>style.visibility</p:attrName>
                                        </p:attrNameLst>
                                      </p:cBhvr>
                                      <p:to>
                                        <p:strVal val="visible"/>
                                      </p:to>
                                    </p:set>
                                    <p:anim calcmode="lin" valueType="num">
                                      <p:cBhvr additive="base">
                                        <p:cTn id="31" dur="500"/>
                                        <p:tgtEl>
                                          <p:spTgt spid="465"/>
                                        </p:tgtEl>
                                        <p:attrNameLst>
                                          <p:attrName>ppt_y</p:attrName>
                                        </p:attrNameLst>
                                      </p:cBhvr>
                                      <p:tavLst>
                                        <p:tav tm="0">
                                          <p:val>
                                            <p:strVal val="#ppt_y+#ppt_h*1.125000"/>
                                          </p:val>
                                        </p:tav>
                                        <p:tav tm="100000">
                                          <p:val>
                                            <p:strVal val="#ppt_y"/>
                                          </p:val>
                                        </p:tav>
                                      </p:tavLst>
                                    </p:anim>
                                    <p:animEffect transition="in" filter="wipe(up)">
                                      <p:cBhvr>
                                        <p:cTn id="32"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P spid="463" grpId="0"/>
      <p:bldP spid="464" grpId="0"/>
      <p:bldP spid="465" grpId="0"/>
      <p:bldP spid="4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0"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74" name="组合"/>
          <p:cNvGrpSpPr/>
          <p:nvPr/>
        </p:nvGrpSpPr>
        <p:grpSpPr>
          <a:xfrm>
            <a:off x="1323974" y="2067600"/>
            <a:ext cx="6173468" cy="601980"/>
            <a:chOff x="1323974" y="2067600"/>
            <a:chExt cx="6173468" cy="601980"/>
          </a:xfrm>
        </p:grpSpPr>
        <p:sp>
          <p:nvSpPr>
            <p:cNvPr id="471" name="圆角矩形"/>
            <p:cNvSpPr/>
            <p:nvPr/>
          </p:nvSpPr>
          <p:spPr>
            <a:xfrm>
              <a:off x="1323974" y="2074585"/>
              <a:ext cx="6173468"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72" name="流程图: 离页连接符"/>
            <p:cNvSpPr/>
            <p:nvPr/>
          </p:nvSpPr>
          <p:spPr>
            <a:xfrm>
              <a:off x="1647824" y="206760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73" name="矩形"/>
            <p:cNvSpPr/>
            <p:nvPr/>
          </p:nvSpPr>
          <p:spPr>
            <a:xfrm>
              <a:off x="2720339" y="2110780"/>
              <a:ext cx="4459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特殊情况下的会计档案处置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75" name="矩形"/>
          <p:cNvSpPr/>
          <p:nvPr/>
        </p:nvSpPr>
        <p:spPr>
          <a:xfrm>
            <a:off x="1322733" y="3062608"/>
            <a:ext cx="9776896"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．单位分立</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单位分立情况下，原单位</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存续</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的，其会计档案由</a:t>
            </a:r>
            <a:r>
              <a:rPr lang="zh-CN" altLang="en-US" b="1" dirty="0">
                <a:solidFill>
                  <a:srgbClr val="C00000"/>
                </a:solidFill>
                <a:latin typeface="微软雅黑" panose="020B0503020204020204" charset="-122"/>
                <a:ea typeface="微软雅黑" panose="020B0503020204020204" charset="-122"/>
              </a:rPr>
              <a:t>存续方</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统一保管，其他方可以查阅、复制与其业务相关的会计档案；原单位</a:t>
            </a:r>
            <a:r>
              <a:rPr lang="zh-CN" altLang="en-US" b="1" dirty="0">
                <a:solidFill>
                  <a:srgbClr val="C00000"/>
                </a:solidFill>
                <a:latin typeface="微软雅黑" panose="020B0503020204020204" charset="-122"/>
                <a:ea typeface="微软雅黑" panose="020B0503020204020204" charset="-122"/>
              </a:rPr>
              <a:t>解散</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的，经各方协商后由</a:t>
            </a:r>
            <a:r>
              <a:rPr lang="zh-CN" altLang="en-US" b="1" dirty="0">
                <a:solidFill>
                  <a:srgbClr val="C00000"/>
                </a:solidFill>
                <a:latin typeface="微软雅黑" panose="020B0503020204020204" charset="-122"/>
                <a:ea typeface="微软雅黑" panose="020B0503020204020204" charset="-122"/>
              </a:rPr>
              <a:t>其中一方</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代管或按照国家档案管理的有关规定处置，各方可以查阅、复制与其业务相关的会计档案。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ppt_y</p:attrName>
                                        </p:attrNameLst>
                                      </p:cBhvr>
                                      <p:tavLst>
                                        <p:tav tm="0">
                                          <p:val>
                                            <p:strVal val="#ppt_y+#ppt_h*1.125000"/>
                                          </p:val>
                                        </p:tav>
                                        <p:tav tm="100000">
                                          <p:val>
                                            <p:strVal val="#ppt_y"/>
                                          </p:val>
                                        </p:tav>
                                      </p:tavLst>
                                    </p:anim>
                                    <p:animEffect transition="in" filter="wipe(up)">
                                      <p:cBhvr>
                                        <p:cTn id="8" dur="500"/>
                                        <p:tgtEl>
                                          <p:spTgt spid="47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75"/>
                                        </p:tgtEl>
                                        <p:attrNameLst>
                                          <p:attrName>style.visibility</p:attrName>
                                        </p:attrNameLst>
                                      </p:cBhvr>
                                      <p:to>
                                        <p:strVal val="visible"/>
                                      </p:to>
                                    </p:set>
                                    <p:anim calcmode="lin" valueType="num">
                                      <p:cBhvr additive="base">
                                        <p:cTn id="13" dur="500"/>
                                        <p:tgtEl>
                                          <p:spTgt spid="475"/>
                                        </p:tgtEl>
                                        <p:attrNameLst>
                                          <p:attrName>ppt_y</p:attrName>
                                        </p:attrNameLst>
                                      </p:cBhvr>
                                      <p:tavLst>
                                        <p:tav tm="0">
                                          <p:val>
                                            <p:strVal val="#ppt_y+#ppt_h*1.125000"/>
                                          </p:val>
                                        </p:tav>
                                        <p:tav tm="100000">
                                          <p:val>
                                            <p:strVal val="#ppt_y"/>
                                          </p:val>
                                        </p:tav>
                                      </p:tavLst>
                                    </p:anim>
                                    <p:animEffect transition="in" filter="wipe(up)">
                                      <p:cBhvr>
                                        <p:cTn id="14"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P spid="47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71" name="矩形"/>
          <p:cNvSpPr/>
          <p:nvPr/>
        </p:nvSpPr>
        <p:spPr>
          <a:xfrm>
            <a:off x="904372" y="2369000"/>
            <a:ext cx="10364264"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单选】根据会计法律制度的规定，下列人员中，对本单位的会计工作和会计资料的真实性、完整性负责的是（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．总会计师	　　B．单位负责人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．会计核算人员	　　D．单位审计人员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74" name="组合"/>
          <p:cNvGrpSpPr/>
          <p:nvPr/>
        </p:nvGrpSpPr>
        <p:grpSpPr>
          <a:xfrm>
            <a:off x="1089268" y="1478766"/>
            <a:ext cx="4954904" cy="603249"/>
            <a:chOff x="1089268" y="1478766"/>
            <a:chExt cx="4954904" cy="603249"/>
          </a:xfrm>
        </p:grpSpPr>
        <p:sp>
          <p:nvSpPr>
            <p:cNvPr id="72" name="矩形"/>
            <p:cNvSpPr/>
            <p:nvPr/>
          </p:nvSpPr>
          <p:spPr>
            <a:xfrm>
              <a:off x="1271513" y="1539726"/>
              <a:ext cx="4526279" cy="453387"/>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会计工作由谁管理或负责</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3" name="剪去对角的矩形"/>
            <p:cNvSpPr/>
            <p:nvPr/>
          </p:nvSpPr>
          <p:spPr>
            <a:xfrm>
              <a:off x="1089268" y="1478766"/>
              <a:ext cx="4954904" cy="603249"/>
            </a:xfrm>
            <a:prstGeom prst="snip2DiagRect">
              <a:avLst>
                <a:gd name="adj1" fmla="val 0"/>
                <a:gd name="adj2" fmla="val 15111"/>
              </a:avLst>
            </a:prstGeom>
            <a:noFill/>
            <a:ln w="25400" cap="flat" cmpd="sng">
              <a:solidFill>
                <a:srgbClr val="4BACC6"/>
              </a:solidFill>
              <a:prstDash val="solid"/>
              <a:round/>
            </a:ln>
          </p:spPr>
          <p:txBody>
            <a:bodyPr rtlCol="0" anchor="ctr"/>
            <a:lstStyle/>
            <a:p>
              <a:pPr algn="ctr"/>
            </a:p>
          </p:txBody>
        </p:sp>
      </p:grpSp>
      <p:sp>
        <p:nvSpPr>
          <p:cNvPr id="75" name="矩形"/>
          <p:cNvSpPr/>
          <p:nvPr/>
        </p:nvSpPr>
        <p:spPr>
          <a:xfrm>
            <a:off x="906912" y="5258151"/>
            <a:ext cx="1486512" cy="493839"/>
          </a:xfrm>
          <a:prstGeom prst="rect">
            <a:avLst/>
          </a:prstGeom>
          <a:noFill/>
          <a:ln w="12700" cap="flat" cmpd="sng">
            <a:noFill/>
            <a:prstDash val="solid"/>
            <a:round/>
          </a:ln>
        </p:spPr>
        <p:txBody>
          <a:bodyPr vert="horz" wrap="square" lIns="91440" tIns="45720" rIns="91440" bIns="45720" anchor="t" anchorCtr="0">
            <a:no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6" name="矩形"/>
          <p:cNvSpPr/>
          <p:nvPr/>
        </p:nvSpPr>
        <p:spPr>
          <a:xfrm>
            <a:off x="898221" y="3730649"/>
            <a:ext cx="1362100"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7" name="矩形"/>
          <p:cNvSpPr/>
          <p:nvPr/>
        </p:nvSpPr>
        <p:spPr>
          <a:xfrm>
            <a:off x="902733" y="4703882"/>
            <a:ext cx="1024867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判断】县级以上地方各级人民政府财政部门管理本行政区域内的会计工作。（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 name="矩形"/>
          <p:cNvSpPr/>
          <p:nvPr/>
        </p:nvSpPr>
        <p:spPr>
          <a:xfrm>
            <a:off x="1425064" y="305039"/>
            <a:ext cx="395281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考点：会计工作管理体制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p:tgtEl>
                                          <p:spTgt spid="74"/>
                                        </p:tgtEl>
                                        <p:attrNameLst>
                                          <p:attrName>ppt_y</p:attrName>
                                        </p:attrNameLst>
                                      </p:cBhvr>
                                      <p:tavLst>
                                        <p:tav tm="0">
                                          <p:val>
                                            <p:strVal val="#ppt_y+#ppt_h*1.125000"/>
                                          </p:val>
                                        </p:tav>
                                        <p:tav tm="100000">
                                          <p:val>
                                            <p:strVal val="#ppt_y"/>
                                          </p:val>
                                        </p:tav>
                                      </p:tavLst>
                                    </p:anim>
                                    <p:animEffect transition="in" filter="wipe(up)">
                                      <p:cBhvr>
                                        <p:cTn id="8" dur="500"/>
                                        <p:tgtEl>
                                          <p:spTgt spid="7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p:tgtEl>
                                          <p:spTgt spid="71"/>
                                        </p:tgtEl>
                                        <p:attrNameLst>
                                          <p:attrName>ppt_y</p:attrName>
                                        </p:attrNameLst>
                                      </p:cBhvr>
                                      <p:tavLst>
                                        <p:tav tm="0">
                                          <p:val>
                                            <p:strVal val="#ppt_y+#ppt_h*1.125000"/>
                                          </p:val>
                                        </p:tav>
                                        <p:tav tm="100000">
                                          <p:val>
                                            <p:strVal val="#ppt_y"/>
                                          </p:val>
                                        </p:tav>
                                      </p:tavLst>
                                    </p:anim>
                                    <p:animEffect transition="in" filter="wipe(up)">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p:tgtEl>
                                          <p:spTgt spid="76"/>
                                        </p:tgtEl>
                                        <p:attrNameLst>
                                          <p:attrName>ppt_y</p:attrName>
                                        </p:attrNameLst>
                                      </p:cBhvr>
                                      <p:tavLst>
                                        <p:tav tm="0">
                                          <p:val>
                                            <p:strVal val="#ppt_y+#ppt_h*1.125000"/>
                                          </p:val>
                                        </p:tav>
                                        <p:tav tm="100000">
                                          <p:val>
                                            <p:strVal val="#ppt_y"/>
                                          </p:val>
                                        </p:tav>
                                      </p:tavLst>
                                    </p:anim>
                                    <p:animEffect transition="in" filter="wipe(up)">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p:tgtEl>
                                          <p:spTgt spid="77"/>
                                        </p:tgtEl>
                                        <p:attrNameLst>
                                          <p:attrName>ppt_y</p:attrName>
                                        </p:attrNameLst>
                                      </p:cBhvr>
                                      <p:tavLst>
                                        <p:tav tm="0">
                                          <p:val>
                                            <p:strVal val="#ppt_y+#ppt_h*1.125000"/>
                                          </p:val>
                                        </p:tav>
                                        <p:tav tm="100000">
                                          <p:val>
                                            <p:strVal val="#ppt_y"/>
                                          </p:val>
                                        </p:tav>
                                      </p:tavLst>
                                    </p:anim>
                                    <p:animEffect transition="in" filter="wipe(up)">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p:tgtEl>
                                          <p:spTgt spid="75"/>
                                        </p:tgtEl>
                                        <p:attrNameLst>
                                          <p:attrName>ppt_y</p:attrName>
                                        </p:attrNameLst>
                                      </p:cBhvr>
                                      <p:tavLst>
                                        <p:tav tm="0">
                                          <p:val>
                                            <p:strVal val="#ppt_y+#ppt_h*1.125000"/>
                                          </p:val>
                                        </p:tav>
                                        <p:tav tm="100000">
                                          <p:val>
                                            <p:strVal val="#ppt_y"/>
                                          </p:val>
                                        </p:tav>
                                      </p:tavLst>
                                    </p:anim>
                                    <p:animEffect transition="in" filter="wipe(up)">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animBg="1"/>
      <p:bldP spid="75" grpId="0"/>
      <p:bldP spid="76" grpId="0"/>
      <p:bldP spid="7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9" name="矩形"/>
          <p:cNvSpPr/>
          <p:nvPr/>
        </p:nvSpPr>
        <p:spPr>
          <a:xfrm>
            <a:off x="1425064" y="305039"/>
            <a:ext cx="426542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考点２：会计档案管理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80" name="矩形"/>
          <p:cNvSpPr/>
          <p:nvPr/>
        </p:nvSpPr>
        <p:spPr>
          <a:xfrm>
            <a:off x="1005727" y="1628505"/>
            <a:ext cx="972609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．单位合并</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单位合并情况下，原各单位仍存续的，其会计档案由原各单位保管；原各单位解散或者一方</a:t>
            </a:r>
            <a:r>
              <a:rPr lang="zh-CN" altLang="en-US" b="1" dirty="0">
                <a:solidFill>
                  <a:srgbClr val="C00000"/>
                </a:solidFill>
                <a:latin typeface="微软雅黑" panose="020B0503020204020204" charset="-122"/>
                <a:ea typeface="微软雅黑" panose="020B0503020204020204" charset="-122"/>
              </a:rPr>
              <a:t>存续其他方解散</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的，由</a:t>
            </a:r>
            <a:r>
              <a:rPr lang="zh-CN" altLang="en-US" b="1" dirty="0">
                <a:solidFill>
                  <a:srgbClr val="C00000"/>
                </a:solidFill>
                <a:latin typeface="微软雅黑" panose="020B0503020204020204" charset="-122"/>
                <a:ea typeface="微软雅黑" panose="020B0503020204020204" charset="-122"/>
              </a:rPr>
              <a:t>合并后的单位</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统一保管。</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483" name="组合"/>
          <p:cNvGrpSpPr/>
          <p:nvPr/>
        </p:nvGrpSpPr>
        <p:grpSpPr>
          <a:xfrm>
            <a:off x="1036319" y="3543732"/>
            <a:ext cx="5556883" cy="525779"/>
            <a:chOff x="1036319" y="3543732"/>
            <a:chExt cx="5556883" cy="525779"/>
          </a:xfrm>
        </p:grpSpPr>
        <p:sp>
          <p:nvSpPr>
            <p:cNvPr id="481" name="剪去对角的矩形"/>
            <p:cNvSpPr/>
            <p:nvPr/>
          </p:nvSpPr>
          <p:spPr>
            <a:xfrm>
              <a:off x="1036319" y="3543732"/>
              <a:ext cx="5556883" cy="525779"/>
            </a:xfrm>
            <a:prstGeom prst="snip2DiagRect">
              <a:avLst>
                <a:gd name="adj1" fmla="val 0"/>
                <a:gd name="adj2" fmla="val 14875"/>
              </a:avLst>
            </a:prstGeom>
            <a:noFill/>
            <a:ln w="25400" cap="flat" cmpd="sng">
              <a:solidFill>
                <a:srgbClr val="4BACC6"/>
              </a:solidFill>
              <a:prstDash val="solid"/>
              <a:round/>
            </a:ln>
          </p:spPr>
          <p:txBody>
            <a:bodyPr rtlCol="0" anchor="ctr"/>
            <a:lstStyle/>
            <a:p>
              <a:pPr algn="ctr"/>
            </a:p>
          </p:txBody>
        </p:sp>
        <p:sp>
          <p:nvSpPr>
            <p:cNvPr id="482" name="矩形"/>
            <p:cNvSpPr/>
            <p:nvPr/>
          </p:nvSpPr>
          <p:spPr>
            <a:xfrm>
              <a:off x="1140460" y="3543732"/>
              <a:ext cx="530923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单位合并情况下的会计档案保管</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grpSp>
      <p:sp>
        <p:nvSpPr>
          <p:cNvPr id="484" name="矩形"/>
          <p:cNvSpPr/>
          <p:nvPr/>
        </p:nvSpPr>
        <p:spPr>
          <a:xfrm>
            <a:off x="796180" y="4188004"/>
            <a:ext cx="10568682"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判断】单位合并后一方存续其他方解散的，各单位的会计档案应由存续方统一保管。（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85" name="矩形"/>
          <p:cNvSpPr/>
          <p:nvPr/>
        </p:nvSpPr>
        <p:spPr>
          <a:xfrm>
            <a:off x="796289" y="4740221"/>
            <a:ext cx="138620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base">
                                        <p:cTn id="7" dur="500"/>
                                        <p:tgtEl>
                                          <p:spTgt spid="480"/>
                                        </p:tgtEl>
                                        <p:attrNameLst>
                                          <p:attrName>ppt_y</p:attrName>
                                        </p:attrNameLst>
                                      </p:cBhvr>
                                      <p:tavLst>
                                        <p:tav tm="0">
                                          <p:val>
                                            <p:strVal val="#ppt_y+#ppt_h*1.125000"/>
                                          </p:val>
                                        </p:tav>
                                        <p:tav tm="100000">
                                          <p:val>
                                            <p:strVal val="#ppt_y"/>
                                          </p:val>
                                        </p:tav>
                                      </p:tavLst>
                                    </p:anim>
                                    <p:animEffect transition="in" filter="wipe(up)">
                                      <p:cBhvr>
                                        <p:cTn id="8" dur="500"/>
                                        <p:tgtEl>
                                          <p:spTgt spid="48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83"/>
                                        </p:tgtEl>
                                        <p:attrNameLst>
                                          <p:attrName>style.visibility</p:attrName>
                                        </p:attrNameLst>
                                      </p:cBhvr>
                                      <p:to>
                                        <p:strVal val="visible"/>
                                      </p:to>
                                    </p:set>
                                    <p:anim calcmode="lin" valueType="num">
                                      <p:cBhvr additive="base">
                                        <p:cTn id="13" dur="500"/>
                                        <p:tgtEl>
                                          <p:spTgt spid="483"/>
                                        </p:tgtEl>
                                        <p:attrNameLst>
                                          <p:attrName>ppt_y</p:attrName>
                                        </p:attrNameLst>
                                      </p:cBhvr>
                                      <p:tavLst>
                                        <p:tav tm="0">
                                          <p:val>
                                            <p:strVal val="#ppt_y+#ppt_h*1.125000"/>
                                          </p:val>
                                        </p:tav>
                                        <p:tav tm="100000">
                                          <p:val>
                                            <p:strVal val="#ppt_y"/>
                                          </p:val>
                                        </p:tav>
                                      </p:tavLst>
                                    </p:anim>
                                    <p:animEffect transition="in" filter="wipe(up)">
                                      <p:cBhvr>
                                        <p:cTn id="14" dur="500"/>
                                        <p:tgtEl>
                                          <p:spTgt spid="48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4"/>
                                        </p:tgtEl>
                                        <p:attrNameLst>
                                          <p:attrName>style.visibility</p:attrName>
                                        </p:attrNameLst>
                                      </p:cBhvr>
                                      <p:to>
                                        <p:strVal val="visible"/>
                                      </p:to>
                                    </p:set>
                                    <p:anim calcmode="lin" valueType="num">
                                      <p:cBhvr additive="base">
                                        <p:cTn id="19" dur="500"/>
                                        <p:tgtEl>
                                          <p:spTgt spid="484"/>
                                        </p:tgtEl>
                                        <p:attrNameLst>
                                          <p:attrName>ppt_y</p:attrName>
                                        </p:attrNameLst>
                                      </p:cBhvr>
                                      <p:tavLst>
                                        <p:tav tm="0">
                                          <p:val>
                                            <p:strVal val="#ppt_y+#ppt_h*1.125000"/>
                                          </p:val>
                                        </p:tav>
                                        <p:tav tm="100000">
                                          <p:val>
                                            <p:strVal val="#ppt_y"/>
                                          </p:val>
                                        </p:tav>
                                      </p:tavLst>
                                    </p:anim>
                                    <p:animEffect transition="in" filter="wipe(up)">
                                      <p:cBhvr>
                                        <p:cTn id="20" dur="500"/>
                                        <p:tgtEl>
                                          <p:spTgt spid="48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additive="base">
                                        <p:cTn id="25" dur="500"/>
                                        <p:tgtEl>
                                          <p:spTgt spid="485"/>
                                        </p:tgtEl>
                                        <p:attrNameLst>
                                          <p:attrName>ppt_y</p:attrName>
                                        </p:attrNameLst>
                                      </p:cBhvr>
                                      <p:tavLst>
                                        <p:tav tm="0">
                                          <p:val>
                                            <p:strVal val="#ppt_y+#ppt_h*1.125000"/>
                                          </p:val>
                                        </p:tav>
                                        <p:tav tm="100000">
                                          <p:val>
                                            <p:strVal val="#ppt_y"/>
                                          </p:val>
                                        </p:tav>
                                      </p:tavLst>
                                    </p:anim>
                                    <p:animEffect transition="in" filter="wipe(up)">
                                      <p:cBhvr>
                                        <p:cTn id="26" dur="5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483" grpId="0" animBg="1"/>
      <p:bldP spid="484" grpId="0"/>
      <p:bldP spid="48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9" name="矩形"/>
          <p:cNvSpPr/>
          <p:nvPr/>
        </p:nvSpPr>
        <p:spPr>
          <a:xfrm>
            <a:off x="1425064" y="305039"/>
            <a:ext cx="365974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490" name="对象"/>
          <p:cNvGraphicFramePr>
            <a:graphicFrameLocks noChangeAspect="1"/>
          </p:cNvGraphicFramePr>
          <p:nvPr/>
        </p:nvGraphicFramePr>
        <p:xfrm>
          <a:off x="5084807" y="1338236"/>
          <a:ext cx="6042467" cy="1434317"/>
        </p:xfrm>
        <a:graphic>
          <a:graphicData uri="http://schemas.openxmlformats.org/presentationml/2006/ole">
            <mc:AlternateContent xmlns:mc="http://schemas.openxmlformats.org/markup-compatibility/2006">
              <mc:Choice xmlns:v="urn:schemas-microsoft-com:vml" Requires="v">
                <p:oleObj spid="_x0000_s5123" name="package" r:id="rId2" imgW="2865755" imgH="869950" progId="package">
                  <p:embed/>
                </p:oleObj>
              </mc:Choice>
              <mc:Fallback>
                <p:oleObj name="package" r:id="rId2" imgW="2865755" imgH="869950" progId="package">
                  <p:embed/>
                  <p:pic>
                    <p:nvPicPr>
                      <p:cNvPr id="0" name="对象"/>
                      <p:cNvPicPr>
                        <a:picLocks noChangeAspect="1"/>
                      </p:cNvPicPr>
                      <p:nvPr/>
                    </p:nvPicPr>
                    <p:blipFill>
                      <a:blip r:embed="rId3" cstate="print"/>
                      <a:srcRect t="20834"/>
                      <a:stretch>
                        <a:fillRect/>
                      </a:stretch>
                    </p:blipFill>
                    <p:spPr>
                      <a:xfrm>
                        <a:off x="5084807" y="1338236"/>
                        <a:ext cx="6042467" cy="1434317"/>
                      </a:xfrm>
                      <a:prstGeom prst="rect">
                        <a:avLst/>
                      </a:prstGeom>
                      <a:noFill/>
                      <a:ln w="9525" cap="flat" cmpd="sng">
                        <a:noFill/>
                        <a:prstDash val="solid"/>
                        <a:miter/>
                      </a:ln>
                    </p:spPr>
                  </p:pic>
                </p:oleObj>
              </mc:Fallback>
            </mc:AlternateContent>
          </a:graphicData>
        </a:graphic>
      </p:graphicFrame>
      <p:grpSp>
        <p:nvGrpSpPr>
          <p:cNvPr id="494" name="组合"/>
          <p:cNvGrpSpPr/>
          <p:nvPr/>
        </p:nvGrpSpPr>
        <p:grpSpPr>
          <a:xfrm>
            <a:off x="1019175" y="3032394"/>
            <a:ext cx="4039868" cy="601980"/>
            <a:chOff x="1019175" y="3032394"/>
            <a:chExt cx="4039868" cy="601980"/>
          </a:xfrm>
        </p:grpSpPr>
        <p:sp>
          <p:nvSpPr>
            <p:cNvPr id="491" name="圆角矩形"/>
            <p:cNvSpPr/>
            <p:nvPr/>
          </p:nvSpPr>
          <p:spPr>
            <a:xfrm>
              <a:off x="1019175" y="3039379"/>
              <a:ext cx="4039868"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92" name="流程图: 离页连接符"/>
            <p:cNvSpPr/>
            <p:nvPr/>
          </p:nvSpPr>
          <p:spPr>
            <a:xfrm>
              <a:off x="1343025" y="3032394"/>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93" name="矩形"/>
            <p:cNvSpPr/>
            <p:nvPr/>
          </p:nvSpPr>
          <p:spPr>
            <a:xfrm>
              <a:off x="2414905" y="3074939"/>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单位内部监督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95" name="矩形"/>
          <p:cNvSpPr/>
          <p:nvPr/>
        </p:nvSpPr>
        <p:spPr>
          <a:xfrm>
            <a:off x="1033080" y="3839495"/>
            <a:ext cx="2466692"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．单位内部会计监督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6" name="矩形"/>
          <p:cNvSpPr/>
          <p:nvPr/>
        </p:nvSpPr>
        <p:spPr>
          <a:xfrm>
            <a:off x="1019159" y="4442981"/>
            <a:ext cx="10108115"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工作的单位内部监督是指各单位的会计机构、会计人员依据法律、法规、国家统一的会计制度及单位内部会计管理制度等的规定，通过会计手段对本单位经济活动的合法性、合理性和有效性进行监督。内部会计监督的主体是各单位的会计机构、会计人员，内部会计监督的对象是单位的经济活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1000"/>
                                        <p:tgtEl>
                                          <p:spTgt spid="494"/>
                                        </p:tgtEl>
                                      </p:cBhvr>
                                    </p:animEffect>
                                    <p:anim calcmode="lin" valueType="num">
                                      <p:cBhvr>
                                        <p:cTn id="8" dur="1000" fill="hold"/>
                                        <p:tgtEl>
                                          <p:spTgt spid="494"/>
                                        </p:tgtEl>
                                        <p:attrNameLst>
                                          <p:attrName>ppt_x</p:attrName>
                                        </p:attrNameLst>
                                      </p:cBhvr>
                                      <p:tavLst>
                                        <p:tav tm="0">
                                          <p:val>
                                            <p:strVal val="#ppt_x"/>
                                          </p:val>
                                        </p:tav>
                                        <p:tav tm="100000">
                                          <p:val>
                                            <p:strVal val="#ppt_x"/>
                                          </p:val>
                                        </p:tav>
                                      </p:tavLst>
                                    </p:anim>
                                    <p:anim calcmode="lin" valueType="num">
                                      <p:cBhvr>
                                        <p:cTn id="9" dur="10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90"/>
                                        </p:tgtEl>
                                        <p:attrNameLst>
                                          <p:attrName>style.visibility</p:attrName>
                                        </p:attrNameLst>
                                      </p:cBhvr>
                                      <p:to>
                                        <p:strVal val="visible"/>
                                      </p:to>
                                    </p:set>
                                    <p:animEffect transition="in" filter="wipe(down)">
                                      <p:cBhvr>
                                        <p:cTn id="13" dur="500"/>
                                        <p:tgtEl>
                                          <p:spTgt spid="49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95"/>
                                        </p:tgtEl>
                                        <p:attrNameLst>
                                          <p:attrName>style.visibility</p:attrName>
                                        </p:attrNameLst>
                                      </p:cBhvr>
                                      <p:to>
                                        <p:strVal val="visible"/>
                                      </p:to>
                                    </p:set>
                                    <p:animEffect transition="in" filter="fade">
                                      <p:cBhvr>
                                        <p:cTn id="17" dur="1000"/>
                                        <p:tgtEl>
                                          <p:spTgt spid="495"/>
                                        </p:tgtEl>
                                      </p:cBhvr>
                                    </p:animEffect>
                                    <p:anim calcmode="lin" valueType="num">
                                      <p:cBhvr>
                                        <p:cTn id="18" dur="1000" fill="hold"/>
                                        <p:tgtEl>
                                          <p:spTgt spid="495"/>
                                        </p:tgtEl>
                                        <p:attrNameLst>
                                          <p:attrName>ppt_x</p:attrName>
                                        </p:attrNameLst>
                                      </p:cBhvr>
                                      <p:tavLst>
                                        <p:tav tm="0">
                                          <p:val>
                                            <p:strVal val="#ppt_x"/>
                                          </p:val>
                                        </p:tav>
                                        <p:tav tm="100000">
                                          <p:val>
                                            <p:strVal val="#ppt_x"/>
                                          </p:val>
                                        </p:tav>
                                      </p:tavLst>
                                    </p:anim>
                                    <p:anim calcmode="lin" valueType="num">
                                      <p:cBhvr>
                                        <p:cTn id="19" dur="1000" fill="hold"/>
                                        <p:tgtEl>
                                          <p:spTgt spid="49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96"/>
                                        </p:tgtEl>
                                        <p:attrNameLst>
                                          <p:attrName>style.visibility</p:attrName>
                                        </p:attrNameLst>
                                      </p:cBhvr>
                                      <p:to>
                                        <p:strVal val="visible"/>
                                      </p:to>
                                    </p:set>
                                    <p:animEffect transition="in" filter="fade">
                                      <p:cBhvr>
                                        <p:cTn id="23" dur="1000"/>
                                        <p:tgtEl>
                                          <p:spTgt spid="496"/>
                                        </p:tgtEl>
                                      </p:cBhvr>
                                    </p:animEffect>
                                    <p:anim calcmode="lin" valueType="num">
                                      <p:cBhvr>
                                        <p:cTn id="24" dur="1000" fill="hold"/>
                                        <p:tgtEl>
                                          <p:spTgt spid="496"/>
                                        </p:tgtEl>
                                        <p:attrNameLst>
                                          <p:attrName>ppt_x</p:attrName>
                                        </p:attrNameLst>
                                      </p:cBhvr>
                                      <p:tavLst>
                                        <p:tav tm="0">
                                          <p:val>
                                            <p:strVal val="#ppt_x"/>
                                          </p:val>
                                        </p:tav>
                                        <p:tav tm="100000">
                                          <p:val>
                                            <p:strVal val="#ppt_x"/>
                                          </p:val>
                                        </p:tav>
                                      </p:tavLst>
                                    </p:anim>
                                    <p:anim calcmode="lin" valueType="num">
                                      <p:cBhvr>
                                        <p:cTn id="25" dur="1000" fill="hold"/>
                                        <p:tgtEl>
                                          <p:spTgt spid="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P spid="495" grpId="0"/>
      <p:bldP spid="49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00"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03" name="组合"/>
          <p:cNvGrpSpPr/>
          <p:nvPr/>
        </p:nvGrpSpPr>
        <p:grpSpPr>
          <a:xfrm>
            <a:off x="923925" y="1435492"/>
            <a:ext cx="6577964" cy="586738"/>
            <a:chOff x="923925" y="1435492"/>
            <a:chExt cx="6577964" cy="586738"/>
          </a:xfrm>
        </p:grpSpPr>
        <p:sp>
          <p:nvSpPr>
            <p:cNvPr id="501" name="矩形"/>
            <p:cNvSpPr/>
            <p:nvPr/>
          </p:nvSpPr>
          <p:spPr>
            <a:xfrm>
              <a:off x="1044575" y="1435492"/>
              <a:ext cx="631126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单位内部会计监督的监督主体、监督对象</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02" name="剪去对角的矩形"/>
            <p:cNvSpPr/>
            <p:nvPr/>
          </p:nvSpPr>
          <p:spPr>
            <a:xfrm>
              <a:off x="923925" y="1496452"/>
              <a:ext cx="6577964" cy="525778"/>
            </a:xfrm>
            <a:prstGeom prst="snip2DiagRect">
              <a:avLst>
                <a:gd name="adj1" fmla="val 0"/>
                <a:gd name="adj2" fmla="val 15601"/>
              </a:avLst>
            </a:prstGeom>
            <a:noFill/>
            <a:ln w="25400" cap="flat" cmpd="sng">
              <a:solidFill>
                <a:srgbClr val="4BACC6"/>
              </a:solidFill>
              <a:prstDash val="solid"/>
              <a:round/>
            </a:ln>
          </p:spPr>
          <p:txBody>
            <a:bodyPr rtlCol="0" anchor="ctr"/>
            <a:lstStyle/>
            <a:p>
              <a:pPr algn="ctr"/>
            </a:p>
          </p:txBody>
        </p:sp>
      </p:grpSp>
      <p:sp>
        <p:nvSpPr>
          <p:cNvPr id="504" name="矩形"/>
          <p:cNvSpPr/>
          <p:nvPr/>
        </p:nvSpPr>
        <p:spPr>
          <a:xfrm>
            <a:off x="754379" y="2284243"/>
            <a:ext cx="995680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多选】下列各项中，属于甲公司内部会计监督主体的有（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 甲公司纪检部门	B . 甲公司债权人	     C . 甲公司会计机构          D . 甲公司会计人员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05" name="矩形"/>
          <p:cNvSpPr/>
          <p:nvPr/>
        </p:nvSpPr>
        <p:spPr>
          <a:xfrm>
            <a:off x="735330" y="3260725"/>
            <a:ext cx="10826115"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【解析】企业内部监督方式有多种，会计监督只是其中的一种，会计监督主体只限于会计机构和会计人员。选项A属于企业内部监督体系中其他监督方式的监督主体；选项B属于企业外部监督的监督主体。</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06" name="矩形"/>
          <p:cNvSpPr/>
          <p:nvPr/>
        </p:nvSpPr>
        <p:spPr>
          <a:xfrm>
            <a:off x="743585" y="4730358"/>
            <a:ext cx="8392160"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判断】单位内部会计监督的对象是本单位的经济活动。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07" name="矩形"/>
          <p:cNvSpPr/>
          <p:nvPr/>
        </p:nvSpPr>
        <p:spPr>
          <a:xfrm>
            <a:off x="754379" y="5270986"/>
            <a:ext cx="1471293"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1000"/>
                                        <p:tgtEl>
                                          <p:spTgt spid="503"/>
                                        </p:tgtEl>
                                      </p:cBhvr>
                                    </p:animEffect>
                                    <p:anim calcmode="lin" valueType="num">
                                      <p:cBhvr>
                                        <p:cTn id="8" dur="1000" fill="hold"/>
                                        <p:tgtEl>
                                          <p:spTgt spid="503"/>
                                        </p:tgtEl>
                                        <p:attrNameLst>
                                          <p:attrName>ppt_x</p:attrName>
                                        </p:attrNameLst>
                                      </p:cBhvr>
                                      <p:tavLst>
                                        <p:tav tm="0">
                                          <p:val>
                                            <p:strVal val="#ppt_x"/>
                                          </p:val>
                                        </p:tav>
                                        <p:tav tm="100000">
                                          <p:val>
                                            <p:strVal val="#ppt_x"/>
                                          </p:val>
                                        </p:tav>
                                      </p:tavLst>
                                    </p:anim>
                                    <p:anim calcmode="lin" valueType="num">
                                      <p:cBhvr>
                                        <p:cTn id="9" dur="1000" fill="hold"/>
                                        <p:tgtEl>
                                          <p:spTgt spid="5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4"/>
                                        </p:tgtEl>
                                        <p:attrNameLst>
                                          <p:attrName>style.visibility</p:attrName>
                                        </p:attrNameLst>
                                      </p:cBhvr>
                                      <p:to>
                                        <p:strVal val="visible"/>
                                      </p:to>
                                    </p:set>
                                    <p:animEffect transition="in" filter="fade">
                                      <p:cBhvr>
                                        <p:cTn id="14" dur="1000"/>
                                        <p:tgtEl>
                                          <p:spTgt spid="504"/>
                                        </p:tgtEl>
                                      </p:cBhvr>
                                    </p:animEffect>
                                    <p:anim calcmode="lin" valueType="num">
                                      <p:cBhvr>
                                        <p:cTn id="15" dur="1000" fill="hold"/>
                                        <p:tgtEl>
                                          <p:spTgt spid="504"/>
                                        </p:tgtEl>
                                        <p:attrNameLst>
                                          <p:attrName>ppt_x</p:attrName>
                                        </p:attrNameLst>
                                      </p:cBhvr>
                                      <p:tavLst>
                                        <p:tav tm="0">
                                          <p:val>
                                            <p:strVal val="#ppt_x"/>
                                          </p:val>
                                        </p:tav>
                                        <p:tav tm="100000">
                                          <p:val>
                                            <p:strVal val="#ppt_x"/>
                                          </p:val>
                                        </p:tav>
                                      </p:tavLst>
                                    </p:anim>
                                    <p:anim calcmode="lin" valueType="num">
                                      <p:cBhvr>
                                        <p:cTn id="16" dur="1000" fill="hold"/>
                                        <p:tgtEl>
                                          <p:spTgt spid="5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5"/>
                                        </p:tgtEl>
                                        <p:attrNameLst>
                                          <p:attrName>style.visibility</p:attrName>
                                        </p:attrNameLst>
                                      </p:cBhvr>
                                      <p:to>
                                        <p:strVal val="visible"/>
                                      </p:to>
                                    </p:set>
                                    <p:animEffect transition="in" filter="fade">
                                      <p:cBhvr>
                                        <p:cTn id="21" dur="1000"/>
                                        <p:tgtEl>
                                          <p:spTgt spid="505"/>
                                        </p:tgtEl>
                                      </p:cBhvr>
                                    </p:animEffect>
                                    <p:anim calcmode="lin" valueType="num">
                                      <p:cBhvr>
                                        <p:cTn id="22" dur="1000" fill="hold"/>
                                        <p:tgtEl>
                                          <p:spTgt spid="505"/>
                                        </p:tgtEl>
                                        <p:attrNameLst>
                                          <p:attrName>ppt_x</p:attrName>
                                        </p:attrNameLst>
                                      </p:cBhvr>
                                      <p:tavLst>
                                        <p:tav tm="0">
                                          <p:val>
                                            <p:strVal val="#ppt_x"/>
                                          </p:val>
                                        </p:tav>
                                        <p:tav tm="100000">
                                          <p:val>
                                            <p:strVal val="#ppt_x"/>
                                          </p:val>
                                        </p:tav>
                                      </p:tavLst>
                                    </p:anim>
                                    <p:anim calcmode="lin" valueType="num">
                                      <p:cBhvr>
                                        <p:cTn id="23" dur="1000" fill="hold"/>
                                        <p:tgtEl>
                                          <p:spTgt spid="5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6"/>
                                        </p:tgtEl>
                                        <p:attrNameLst>
                                          <p:attrName>style.visibility</p:attrName>
                                        </p:attrNameLst>
                                      </p:cBhvr>
                                      <p:to>
                                        <p:strVal val="visible"/>
                                      </p:to>
                                    </p:set>
                                    <p:animEffect transition="in" filter="fade">
                                      <p:cBhvr>
                                        <p:cTn id="28" dur="1000"/>
                                        <p:tgtEl>
                                          <p:spTgt spid="506"/>
                                        </p:tgtEl>
                                      </p:cBhvr>
                                    </p:animEffect>
                                    <p:anim calcmode="lin" valueType="num">
                                      <p:cBhvr>
                                        <p:cTn id="29" dur="1000" fill="hold"/>
                                        <p:tgtEl>
                                          <p:spTgt spid="506"/>
                                        </p:tgtEl>
                                        <p:attrNameLst>
                                          <p:attrName>ppt_x</p:attrName>
                                        </p:attrNameLst>
                                      </p:cBhvr>
                                      <p:tavLst>
                                        <p:tav tm="0">
                                          <p:val>
                                            <p:strVal val="#ppt_x"/>
                                          </p:val>
                                        </p:tav>
                                        <p:tav tm="100000">
                                          <p:val>
                                            <p:strVal val="#ppt_x"/>
                                          </p:val>
                                        </p:tav>
                                      </p:tavLst>
                                    </p:anim>
                                    <p:anim calcmode="lin" valueType="num">
                                      <p:cBhvr>
                                        <p:cTn id="30"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7"/>
                                        </p:tgtEl>
                                        <p:attrNameLst>
                                          <p:attrName>style.visibility</p:attrName>
                                        </p:attrNameLst>
                                      </p:cBhvr>
                                      <p:to>
                                        <p:strVal val="visible"/>
                                      </p:to>
                                    </p:set>
                                    <p:animEffect transition="in" filter="fade">
                                      <p:cBhvr>
                                        <p:cTn id="35" dur="1000"/>
                                        <p:tgtEl>
                                          <p:spTgt spid="507"/>
                                        </p:tgtEl>
                                      </p:cBhvr>
                                    </p:animEffect>
                                    <p:anim calcmode="lin" valueType="num">
                                      <p:cBhvr>
                                        <p:cTn id="36" dur="1000" fill="hold"/>
                                        <p:tgtEl>
                                          <p:spTgt spid="507"/>
                                        </p:tgtEl>
                                        <p:attrNameLst>
                                          <p:attrName>ppt_x</p:attrName>
                                        </p:attrNameLst>
                                      </p:cBhvr>
                                      <p:tavLst>
                                        <p:tav tm="0">
                                          <p:val>
                                            <p:strVal val="#ppt_x"/>
                                          </p:val>
                                        </p:tav>
                                        <p:tav tm="100000">
                                          <p:val>
                                            <p:strVal val="#ppt_x"/>
                                          </p:val>
                                        </p:tav>
                                      </p:tavLst>
                                    </p:anim>
                                    <p:anim calcmode="lin" valueType="num">
                                      <p:cBhvr>
                                        <p:cTn id="37" dur="1000" fill="hold"/>
                                        <p:tgtEl>
                                          <p:spTgt spid="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animBg="1"/>
      <p:bldP spid="504" grpId="0"/>
      <p:bldP spid="505" grpId="0"/>
      <p:bldP spid="506" grpId="0"/>
      <p:bldP spid="50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1"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12" name="矩形"/>
          <p:cNvSpPr/>
          <p:nvPr/>
        </p:nvSpPr>
        <p:spPr>
          <a:xfrm>
            <a:off x="559768" y="1430437"/>
            <a:ext cx="2466692"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．单位内部控制制度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13" name="矩形"/>
          <p:cNvSpPr/>
          <p:nvPr/>
        </p:nvSpPr>
        <p:spPr>
          <a:xfrm>
            <a:off x="561966" y="2276440"/>
            <a:ext cx="2526284"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（1）内部控制的原则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14" name="表格"/>
          <p:cNvGraphicFramePr>
            <a:graphicFrameLocks noGrp="1"/>
          </p:cNvGraphicFramePr>
          <p:nvPr/>
        </p:nvGraphicFramePr>
        <p:xfrm>
          <a:off x="482617" y="2847706"/>
          <a:ext cx="5098986" cy="2547099"/>
        </p:xfrm>
        <a:graphic>
          <a:graphicData uri="http://schemas.openxmlformats.org/drawingml/2006/table">
            <a:tbl>
              <a:tblPr firstRow="1" bandRow="1">
                <a:noFill/>
                <a:tableStyleId>{A4CC9344-6EE8-4AC9-BEB4-DBB80D6E156A}</a:tableStyleId>
              </a:tblPr>
              <a:tblGrid>
                <a:gridCol w="2549169"/>
                <a:gridCol w="2549817"/>
              </a:tblGrid>
              <a:tr h="489699">
                <a:tc>
                  <a:txBody>
                    <a:bodyPr/>
                    <a:lstStyle/>
                    <a:p>
                      <a:pPr marL="0" indent="0" algn="ctr">
                        <a:lnSpc>
                          <a:spcPct val="150000"/>
                        </a:lnSpc>
                        <a:spcBef>
                          <a:spcPts val="100"/>
                        </a:spcBef>
                        <a:spcAft>
                          <a:spcPts val="100"/>
                        </a:spcAft>
                        <a:buNone/>
                      </a:pPr>
                      <a:r>
                        <a:rPr lang="zh-CN" altLang="en-US" sz="1800" u="none" strike="noStrike" kern="0" cap="none" spc="0" baseline="0" dirty="0"/>
                        <a:t>一般单位</a:t>
                      </a:r>
                      <a:endParaRPr lang="zh-CN" altLang="en-US" sz="1800" u="none" strike="noStrike" kern="0" cap="none" spc="0" baseline="0" dirty="0"/>
                    </a:p>
                  </a:txBody>
                  <a:tcPr marL="68580" marR="68580" marT="0" marB="0"/>
                </a:tc>
                <a:tc>
                  <a:txBody>
                    <a:bodyPr/>
                    <a:lstStyle/>
                    <a:p>
                      <a:pPr marL="0" indent="0" algn="ctr">
                        <a:lnSpc>
                          <a:spcPct val="150000"/>
                        </a:lnSpc>
                        <a:spcBef>
                          <a:spcPts val="100"/>
                        </a:spcBef>
                        <a:spcAft>
                          <a:spcPts val="100"/>
                        </a:spcAft>
                        <a:buNone/>
                      </a:pPr>
                      <a:r>
                        <a:rPr lang="zh-CN" altLang="en-US" sz="1800" u="none" strike="noStrike" kern="0" cap="none" spc="0" baseline="0"/>
                        <a:t>小企业</a:t>
                      </a:r>
                      <a:endParaRPr lang="zh-CN" altLang="en-US" sz="1800" u="none" strike="noStrike" kern="0" cap="none" spc="0" baseline="0"/>
                    </a:p>
                  </a:txBody>
                  <a:tcPr marL="68580" marR="68580" marT="0" marB="0"/>
                </a:tc>
              </a:tr>
              <a:tr h="1559776">
                <a:tc>
                  <a:txBody>
                    <a:bodyPr/>
                    <a:lstStyle/>
                    <a:p>
                      <a:pPr marL="0" indent="12700" algn="l">
                        <a:lnSpc>
                          <a:spcPct val="150000"/>
                        </a:lnSpc>
                        <a:spcBef>
                          <a:spcPts val="100"/>
                        </a:spcBef>
                        <a:spcAft>
                          <a:spcPts val="100"/>
                        </a:spcAft>
                        <a:buNone/>
                      </a:pPr>
                      <a:r>
                        <a:rPr lang="zh-CN" altLang="en-US" sz="1800" u="none" strike="noStrike" kern="100" cap="none" spc="0" baseline="0"/>
                        <a:t>① 全面性原则</a:t>
                      </a:r>
                      <a:br>
                        <a:rPr lang="zh-CN" altLang="en-US" sz="1800" u="none" strike="noStrike" kern="100" cap="none" spc="0" baseline="0"/>
                      </a:br>
                      <a:r>
                        <a:rPr lang="zh-CN" altLang="en-US" sz="1800" u="none" strike="noStrike" kern="100" cap="none" spc="0" baseline="0"/>
                        <a:t>  ② 制衡性原则</a:t>
                      </a:r>
                      <a:br>
                        <a:rPr lang="zh-CN" altLang="en-US" sz="1800" u="none" strike="noStrike" kern="100" cap="none" spc="0" baseline="0"/>
                      </a:br>
                      <a:r>
                        <a:rPr lang="zh-CN" altLang="en-US" sz="1800" u="none" strike="noStrike" kern="100" cap="none" spc="0" baseline="0"/>
                        <a:t>  ③ 重要性原则</a:t>
                      </a:r>
                      <a:br>
                        <a:rPr lang="zh-CN" altLang="en-US" sz="1800" u="none" strike="noStrike" kern="100" cap="none" spc="0" baseline="0"/>
                      </a:br>
                      <a:r>
                        <a:rPr lang="zh-CN" altLang="en-US" sz="1800" u="none" strike="noStrike" kern="100" cap="none" spc="0" baseline="0"/>
                        <a:t>  ④ 适应性原则</a:t>
                      </a:r>
                      <a:br>
                        <a:rPr lang="zh-CN" altLang="en-US" sz="1800" u="none" strike="noStrike" kern="100" cap="none" spc="0" baseline="0"/>
                      </a:br>
                      <a:r>
                        <a:rPr lang="zh-CN" altLang="en-US" sz="1800" u="none" strike="noStrike" kern="100" cap="none" spc="0" baseline="0"/>
                        <a:t>  ⑤ </a:t>
                      </a:r>
                      <a:r>
                        <a:rPr lang="zh-CN" altLang="en-US" sz="1800" u="none" strike="noStrike" kern="100" cap="none" spc="0" baseline="0"/>
                        <a:t>成本效益原则</a:t>
                      </a:r>
                      <a:endParaRPr lang="zh-CN" altLang="en-US" sz="1800" u="none" strike="noStrike" kern="100" cap="none" spc="0" baseline="0"/>
                    </a:p>
                  </a:txBody>
                  <a:tcPr marL="68580" marR="68580" marT="0" marB="0" anchor="ctr"/>
                </a:tc>
                <a:tc>
                  <a:txBody>
                    <a:bodyPr/>
                    <a:lstStyle/>
                    <a:p>
                      <a:pPr marL="0" indent="12700" algn="l">
                        <a:lnSpc>
                          <a:spcPct val="150000"/>
                        </a:lnSpc>
                        <a:spcBef>
                          <a:spcPts val="100"/>
                        </a:spcBef>
                        <a:spcAft>
                          <a:spcPts val="100"/>
                        </a:spcAft>
                        <a:buNone/>
                      </a:pPr>
                      <a:r>
                        <a:rPr lang="zh-CN" altLang="en-US" sz="1800" u="none" strike="noStrike" kern="100" cap="none" spc="0" baseline="0" dirty="0" smtClean="0"/>
                        <a:t>  ① </a:t>
                      </a:r>
                      <a:r>
                        <a:rPr lang="zh-CN" altLang="en-US" sz="1800" u="none" strike="noStrike" kern="100" cap="none" spc="0" baseline="0" dirty="0"/>
                        <a:t>风险导向原则</a:t>
                      </a:r>
                      <a:br>
                        <a:rPr lang="zh-CN" altLang="en-US" sz="1800" u="none" strike="noStrike" kern="100" cap="none" spc="0" baseline="0" dirty="0"/>
                      </a:br>
                      <a:r>
                        <a:rPr lang="zh-CN" altLang="en-US" sz="1800" u="none" strike="noStrike" kern="100" cap="none" spc="0" baseline="0" dirty="0"/>
                        <a:t>  ② 实质重于形式原则</a:t>
                      </a:r>
                      <a:br>
                        <a:rPr lang="zh-CN" altLang="en-US" sz="1800" u="none" strike="noStrike" kern="100" cap="none" spc="0" baseline="0" dirty="0"/>
                      </a:br>
                      <a:r>
                        <a:rPr lang="en-US" altLang="zh-CN" sz="1800" u="none" strike="noStrike" kern="100" cap="none" spc="0" baseline="0" dirty="0"/>
                        <a:t>  </a:t>
                      </a:r>
                      <a:r>
                        <a:rPr lang="zh-CN" altLang="en-US" sz="1800" u="none" strike="noStrike" kern="100" cap="none" spc="0" baseline="0" dirty="0"/>
                        <a:t>③ 适应性原则</a:t>
                      </a:r>
                      <a:br>
                        <a:rPr lang="zh-CN" altLang="en-US" sz="1800" u="none" strike="noStrike" kern="100" cap="none" spc="0" baseline="0" dirty="0"/>
                      </a:br>
                      <a:r>
                        <a:rPr lang="zh-CN" altLang="en-US" sz="1800" u="none" strike="noStrike" kern="100" cap="none" spc="0" baseline="0" dirty="0"/>
                        <a:t>  ④ </a:t>
                      </a:r>
                      <a:r>
                        <a:rPr lang="zh-CN" altLang="en-US" sz="1800" u="none" strike="noStrike" kern="100" cap="none" spc="0" baseline="0" dirty="0"/>
                        <a:t>成本效益原则</a:t>
                      </a:r>
                      <a:endParaRPr lang="zh-CN" altLang="en-US" sz="1800" u="none" strike="noStrike" kern="100" cap="none" spc="0" baseline="0" dirty="0"/>
                    </a:p>
                  </a:txBody>
                  <a:tcPr marL="68580" marR="68580" marT="0" marB="0" anchor="ctr"/>
                </a:tc>
              </a:tr>
            </a:tbl>
          </a:graphicData>
        </a:graphic>
      </p:graphicFrame>
      <p:sp>
        <p:nvSpPr>
          <p:cNvPr id="515" name="矩形"/>
          <p:cNvSpPr/>
          <p:nvPr/>
        </p:nvSpPr>
        <p:spPr>
          <a:xfrm>
            <a:off x="5826136" y="1568526"/>
            <a:ext cx="2526284"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（2）内部控制措施</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16" name="表格"/>
          <p:cNvGraphicFramePr>
            <a:graphicFrameLocks noGrp="1"/>
          </p:cNvGraphicFramePr>
          <p:nvPr/>
        </p:nvGraphicFramePr>
        <p:xfrm>
          <a:off x="5826061" y="2133342"/>
          <a:ext cx="5822480" cy="4023106"/>
        </p:xfrm>
        <a:graphic>
          <a:graphicData uri="http://schemas.openxmlformats.org/drawingml/2006/table">
            <a:tbl>
              <a:tblPr firstRow="1" bandRow="1">
                <a:noFill/>
                <a:tableStyleId>{EEDA31BD-3389-40BF-840A-79B80EE0AFC0}</a:tableStyleId>
              </a:tblPr>
              <a:tblGrid>
                <a:gridCol w="2910929"/>
                <a:gridCol w="2911551"/>
              </a:tblGrid>
              <a:tr h="484251">
                <a:tc>
                  <a:txBody>
                    <a:bodyPr/>
                    <a:lstStyle/>
                    <a:p>
                      <a:pPr marL="0" indent="0" algn="ctr">
                        <a:lnSpc>
                          <a:spcPct val="150000"/>
                        </a:lnSpc>
                        <a:spcBef>
                          <a:spcPts val="200"/>
                        </a:spcBef>
                        <a:spcAft>
                          <a:spcPts val="200"/>
                        </a:spcAft>
                        <a:buNone/>
                      </a:pPr>
                      <a:r>
                        <a:rPr lang="zh-CN" altLang="en-US" sz="1800" u="none" strike="noStrike" kern="0" cap="none" spc="0" baseline="0" dirty="0"/>
                        <a:t>企业</a:t>
                      </a:r>
                      <a:endParaRPr lang="zh-CN" altLang="en-US" sz="1800" u="none" strike="noStrike" kern="0" cap="none" spc="0" baseline="0" dirty="0"/>
                    </a:p>
                  </a:txBody>
                  <a:tcPr marL="68580" marR="68580" marT="0" marB="0"/>
                </a:tc>
                <a:tc>
                  <a:txBody>
                    <a:bodyPr/>
                    <a:lstStyle/>
                    <a:p>
                      <a:pPr marL="0" indent="0" algn="ctr">
                        <a:lnSpc>
                          <a:spcPct val="150000"/>
                        </a:lnSpc>
                        <a:spcBef>
                          <a:spcPts val="200"/>
                        </a:spcBef>
                        <a:spcAft>
                          <a:spcPts val="200"/>
                        </a:spcAft>
                        <a:buNone/>
                      </a:pPr>
                      <a:r>
                        <a:rPr lang="zh-CN" altLang="en-US" sz="1800" u="none" strike="noStrike" kern="0" cap="none" spc="0" baseline="0"/>
                        <a:t>行政事业单位</a:t>
                      </a:r>
                      <a:endParaRPr lang="zh-CN" altLang="en-US" sz="1800" u="none" strike="noStrike" kern="0" cap="none" spc="0" baseline="0"/>
                    </a:p>
                  </a:txBody>
                  <a:tcPr marL="68580" marR="68580" marT="0" marB="0"/>
                </a:tc>
              </a:tr>
              <a:tr h="3538855">
                <a:tc>
                  <a:txBody>
                    <a:bodyPr/>
                    <a:lstStyle/>
                    <a:p>
                      <a:pPr marL="0" indent="12700" algn="l">
                        <a:lnSpc>
                          <a:spcPct val="150000"/>
                        </a:lnSpc>
                        <a:spcBef>
                          <a:spcPts val="200"/>
                        </a:spcBef>
                        <a:spcAft>
                          <a:spcPts val="200"/>
                        </a:spcAft>
                        <a:buNone/>
                      </a:pPr>
                      <a:r>
                        <a:rPr lang="zh-CN" altLang="en-US" sz="1800" u="none" strike="noStrike" kern="100" cap="none" spc="0" baseline="0"/>
                        <a:t>① 不相容职务分离控制</a:t>
                      </a:r>
                      <a:br>
                        <a:rPr lang="zh-CN" altLang="en-US" sz="1800" u="none" strike="noStrike" kern="100" cap="none" spc="0" baseline="0"/>
                      </a:br>
                      <a:r>
                        <a:rPr lang="en-US" altLang="zh-CN" sz="1800" u="none" strike="noStrike" kern="100" cap="none" spc="0" baseline="0"/>
                        <a:t>  </a:t>
                      </a:r>
                      <a:r>
                        <a:rPr lang="zh-CN" altLang="en-US" sz="1800" u="none" strike="noStrike" kern="100" cap="none" spc="0" baseline="0"/>
                        <a:t>② 授权审批控制</a:t>
                      </a:r>
                      <a:br>
                        <a:rPr lang="zh-CN" altLang="en-US" sz="1800" u="none" strike="noStrike" kern="100" cap="none" spc="0" baseline="0"/>
                      </a:br>
                      <a:r>
                        <a:rPr lang="zh-CN" altLang="en-US" sz="1800" u="none" strike="noStrike" kern="100" cap="none" spc="0" baseline="0"/>
                        <a:t>  ③ 会计系统控制</a:t>
                      </a:r>
                      <a:br>
                        <a:rPr lang="zh-CN" altLang="en-US" sz="1800" u="none" strike="noStrike" kern="100" cap="none" spc="0" baseline="0"/>
                      </a:br>
                      <a:r>
                        <a:rPr lang="en-US" altLang="zh-CN" sz="1800" u="none" strike="noStrike" kern="100" cap="none" spc="0" baseline="0"/>
                        <a:t>  </a:t>
                      </a:r>
                      <a:r>
                        <a:rPr lang="zh-CN" altLang="en-US" sz="1800" u="none" strike="noStrike" kern="100" cap="none" spc="0" baseline="0"/>
                        <a:t>④ 财产保护控制</a:t>
                      </a:r>
                      <a:br>
                        <a:rPr lang="zh-CN" altLang="en-US" sz="1800" u="none" strike="noStrike" kern="100" cap="none" spc="0" baseline="0"/>
                      </a:br>
                      <a:r>
                        <a:rPr lang="zh-CN" altLang="en-US" sz="1800" u="none" strike="noStrike" kern="100" cap="none" spc="0" baseline="0"/>
                        <a:t>  ⑤ 预算控制</a:t>
                      </a:r>
                      <a:br>
                        <a:rPr lang="zh-CN" altLang="en-US" sz="1800" u="none" strike="noStrike" kern="100" cap="none" spc="0" baseline="0"/>
                      </a:br>
                      <a:r>
                        <a:rPr lang="en-US" altLang="zh-CN" sz="1800" u="none" strike="noStrike" kern="100" cap="none" spc="0" baseline="0"/>
                        <a:t>  </a:t>
                      </a:r>
                      <a:r>
                        <a:rPr lang="zh-CN" altLang="en-US" sz="1800" u="none" strike="noStrike" kern="100" cap="none" spc="0" baseline="0"/>
                        <a:t>⑥ 运营分析控制</a:t>
                      </a:r>
                      <a:br>
                        <a:rPr lang="zh-CN" altLang="en-US" sz="1800" u="none" strike="noStrike" kern="100" cap="none" spc="0" baseline="0"/>
                      </a:br>
                      <a:r>
                        <a:rPr lang="zh-CN" altLang="en-US" sz="1800" u="none" strike="noStrike" kern="100" cap="none" spc="0" baseline="0"/>
                        <a:t>  ⑦ 绩效考评控制</a:t>
                      </a:r>
                      <a:endParaRPr lang="zh-CN" altLang="en-US" sz="1800" u="none" strike="noStrike" kern="100" cap="none" spc="0" baseline="0"/>
                    </a:p>
                  </a:txBody>
                  <a:tcPr marL="68580" marR="68580" marT="0" marB="0" anchor="ctr"/>
                </a:tc>
                <a:tc>
                  <a:txBody>
                    <a:bodyPr/>
                    <a:lstStyle/>
                    <a:p>
                      <a:pPr marL="0" indent="12700" algn="l">
                        <a:lnSpc>
                          <a:spcPct val="150000"/>
                        </a:lnSpc>
                        <a:spcBef>
                          <a:spcPts val="200"/>
                        </a:spcBef>
                        <a:spcAft>
                          <a:spcPts val="200"/>
                        </a:spcAft>
                        <a:buNone/>
                      </a:pPr>
                      <a:r>
                        <a:rPr lang="zh-CN" altLang="en-US" sz="1800" u="none" strike="noStrike" kern="100" cap="none" spc="0" baseline="0" dirty="0" smtClean="0"/>
                        <a:t>  ① </a:t>
                      </a:r>
                      <a:r>
                        <a:rPr lang="zh-CN" altLang="en-US" sz="1800" u="none" strike="noStrike" kern="100" cap="none" spc="0" baseline="0" dirty="0"/>
                        <a:t>不相容岗位相互分离</a:t>
                      </a:r>
                      <a:br>
                        <a:rPr lang="zh-CN" altLang="en-US" sz="1800" u="none" strike="noStrike" kern="100" cap="none" spc="0" baseline="0" dirty="0"/>
                      </a:br>
                      <a:r>
                        <a:rPr lang="zh-CN" altLang="en-US" sz="1800" u="none" strike="noStrike" kern="100" cap="none" spc="0" baseline="0" dirty="0"/>
                        <a:t>  ② 内部授权审批控制</a:t>
                      </a:r>
                      <a:br>
                        <a:rPr lang="zh-CN" altLang="en-US" sz="1800" u="none" strike="noStrike" kern="100" cap="none" spc="0" baseline="0" dirty="0"/>
                      </a:br>
                      <a:r>
                        <a:rPr lang="en-US" altLang="zh-CN" sz="1800" u="none" strike="noStrike" kern="100" cap="none" spc="0" baseline="0" dirty="0"/>
                        <a:t>  </a:t>
                      </a:r>
                      <a:r>
                        <a:rPr lang="zh-CN" altLang="en-US" sz="1800" u="none" strike="noStrike" kern="100" cap="none" spc="0" baseline="0" dirty="0"/>
                        <a:t>③ 会计控制</a:t>
                      </a:r>
                      <a:br>
                        <a:rPr lang="zh-CN" altLang="en-US" sz="1800" u="none" strike="noStrike" kern="100" cap="none" spc="0" baseline="0" dirty="0"/>
                      </a:br>
                      <a:r>
                        <a:rPr lang="zh-CN" altLang="en-US" sz="1800" u="none" strike="noStrike" kern="100" cap="none" spc="0" baseline="0" dirty="0"/>
                        <a:t>  ④ 财产保护控制</a:t>
                      </a:r>
                      <a:br>
                        <a:rPr lang="zh-CN" altLang="en-US" sz="1800" u="none" strike="noStrike" kern="100" cap="none" spc="0" baseline="0" dirty="0"/>
                      </a:br>
                      <a:r>
                        <a:rPr lang="en-US" altLang="zh-CN" sz="1800" u="none" strike="noStrike" kern="100" cap="none" spc="0" baseline="0" dirty="0"/>
                        <a:t>  </a:t>
                      </a:r>
                      <a:r>
                        <a:rPr lang="zh-CN" altLang="en-US" sz="1800" u="none" strike="noStrike" kern="100" cap="none" spc="0" baseline="0" dirty="0"/>
                        <a:t>⑤ 预算控制</a:t>
                      </a:r>
                      <a:br>
                        <a:rPr lang="zh-CN" altLang="en-US" sz="1800" u="none" strike="noStrike" kern="100" cap="none" spc="0" baseline="0" dirty="0"/>
                      </a:br>
                      <a:r>
                        <a:rPr lang="zh-CN" altLang="en-US" sz="1800" u="none" strike="noStrike" kern="100" cap="none" spc="0" baseline="0" dirty="0"/>
                        <a:t>  ⑥ 归口管理</a:t>
                      </a:r>
                      <a:br>
                        <a:rPr lang="zh-CN" altLang="en-US" sz="1800" u="none" strike="noStrike" kern="100" cap="none" spc="0" baseline="0" dirty="0"/>
                      </a:br>
                      <a:r>
                        <a:rPr lang="en-US" altLang="zh-CN" sz="1800" u="none" strike="noStrike" kern="100" cap="none" spc="0" baseline="0" dirty="0"/>
                        <a:t>  </a:t>
                      </a:r>
                      <a:r>
                        <a:rPr lang="zh-CN" altLang="en-US" sz="1800" u="none" strike="noStrike" kern="100" cap="none" spc="0" baseline="0" dirty="0"/>
                        <a:t>⑦ 单据控制</a:t>
                      </a:r>
                      <a:br>
                        <a:rPr lang="zh-CN" altLang="en-US" sz="1800" u="none" strike="noStrike" kern="100" cap="none" spc="0" baseline="0" dirty="0"/>
                      </a:br>
                      <a:r>
                        <a:rPr lang="zh-CN" altLang="en-US" sz="1800" u="none" strike="noStrike" kern="100" cap="none" spc="0" baseline="0" dirty="0"/>
                        <a:t>  ⑧ 信息内部公开</a:t>
                      </a:r>
                      <a:endParaRPr lang="zh-CN" altLang="en-US" sz="1800" u="none" strike="noStrike" kern="100" cap="none" spc="0" baseline="0" dirty="0"/>
                    </a:p>
                  </a:txBody>
                  <a:tcPr marL="68580" marR="68580" marT="0" marB="0" anchor="ct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1000"/>
                                        <p:tgtEl>
                                          <p:spTgt spid="512"/>
                                        </p:tgtEl>
                                      </p:cBhvr>
                                    </p:animEffect>
                                    <p:anim calcmode="lin" valueType="num">
                                      <p:cBhvr>
                                        <p:cTn id="8" dur="1000" fill="hold"/>
                                        <p:tgtEl>
                                          <p:spTgt spid="512"/>
                                        </p:tgtEl>
                                        <p:attrNameLst>
                                          <p:attrName>ppt_x</p:attrName>
                                        </p:attrNameLst>
                                      </p:cBhvr>
                                      <p:tavLst>
                                        <p:tav tm="0">
                                          <p:val>
                                            <p:strVal val="#ppt_x"/>
                                          </p:val>
                                        </p:tav>
                                        <p:tav tm="100000">
                                          <p:val>
                                            <p:strVal val="#ppt_x"/>
                                          </p:val>
                                        </p:tav>
                                      </p:tavLst>
                                    </p:anim>
                                    <p:anim calcmode="lin" valueType="num">
                                      <p:cBhvr>
                                        <p:cTn id="9" dur="1000" fill="hold"/>
                                        <p:tgtEl>
                                          <p:spTgt spid="5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3"/>
                                        </p:tgtEl>
                                        <p:attrNameLst>
                                          <p:attrName>style.visibility</p:attrName>
                                        </p:attrNameLst>
                                      </p:cBhvr>
                                      <p:to>
                                        <p:strVal val="visible"/>
                                      </p:to>
                                    </p:set>
                                    <p:animEffect transition="in" filter="fade">
                                      <p:cBhvr>
                                        <p:cTn id="14" dur="1000"/>
                                        <p:tgtEl>
                                          <p:spTgt spid="513"/>
                                        </p:tgtEl>
                                      </p:cBhvr>
                                    </p:animEffect>
                                    <p:anim calcmode="lin" valueType="num">
                                      <p:cBhvr>
                                        <p:cTn id="15" dur="1000" fill="hold"/>
                                        <p:tgtEl>
                                          <p:spTgt spid="513"/>
                                        </p:tgtEl>
                                        <p:attrNameLst>
                                          <p:attrName>ppt_x</p:attrName>
                                        </p:attrNameLst>
                                      </p:cBhvr>
                                      <p:tavLst>
                                        <p:tav tm="0">
                                          <p:val>
                                            <p:strVal val="#ppt_x"/>
                                          </p:val>
                                        </p:tav>
                                        <p:tav tm="100000">
                                          <p:val>
                                            <p:strVal val="#ppt_x"/>
                                          </p:val>
                                        </p:tav>
                                      </p:tavLst>
                                    </p:anim>
                                    <p:anim calcmode="lin" valueType="num">
                                      <p:cBhvr>
                                        <p:cTn id="16" dur="1000" fill="hold"/>
                                        <p:tgtEl>
                                          <p:spTgt spid="5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barn(inHorizontal)">
                                      <p:cBhvr>
                                        <p:cTn id="21" dur="500"/>
                                        <p:tgtEl>
                                          <p:spTgt spid="5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15"/>
                                        </p:tgtEl>
                                        <p:attrNameLst>
                                          <p:attrName>style.visibility</p:attrName>
                                        </p:attrNameLst>
                                      </p:cBhvr>
                                      <p:to>
                                        <p:strVal val="visible"/>
                                      </p:to>
                                    </p:set>
                                    <p:animEffect transition="in" filter="fade">
                                      <p:cBhvr>
                                        <p:cTn id="26" dur="1000"/>
                                        <p:tgtEl>
                                          <p:spTgt spid="515"/>
                                        </p:tgtEl>
                                      </p:cBhvr>
                                    </p:animEffect>
                                    <p:anim calcmode="lin" valueType="num">
                                      <p:cBhvr>
                                        <p:cTn id="27" dur="1000" fill="hold"/>
                                        <p:tgtEl>
                                          <p:spTgt spid="515"/>
                                        </p:tgtEl>
                                        <p:attrNameLst>
                                          <p:attrName>ppt_x</p:attrName>
                                        </p:attrNameLst>
                                      </p:cBhvr>
                                      <p:tavLst>
                                        <p:tav tm="0">
                                          <p:val>
                                            <p:strVal val="#ppt_x"/>
                                          </p:val>
                                        </p:tav>
                                        <p:tav tm="100000">
                                          <p:val>
                                            <p:strVal val="#ppt_x"/>
                                          </p:val>
                                        </p:tav>
                                      </p:tavLst>
                                    </p:anim>
                                    <p:anim calcmode="lin" valueType="num">
                                      <p:cBhvr>
                                        <p:cTn id="28" dur="1000" fill="hold"/>
                                        <p:tgtEl>
                                          <p:spTgt spid="5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516"/>
                                        </p:tgtEl>
                                        <p:attrNameLst>
                                          <p:attrName>style.visibility</p:attrName>
                                        </p:attrNameLst>
                                      </p:cBhvr>
                                      <p:to>
                                        <p:strVal val="visible"/>
                                      </p:to>
                                    </p:set>
                                    <p:animEffect transition="in" filter="barn(inHorizontal)">
                                      <p:cBhvr>
                                        <p:cTn id="33"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animBg="1"/>
      <p:bldP spid="513" grpId="0" animBg="1"/>
      <p:bldP spid="5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0"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24" name="组合"/>
          <p:cNvGrpSpPr/>
          <p:nvPr/>
        </p:nvGrpSpPr>
        <p:grpSpPr>
          <a:xfrm>
            <a:off x="1128817" y="1678810"/>
            <a:ext cx="9928808" cy="1609077"/>
            <a:chOff x="1128817" y="1678810"/>
            <a:chExt cx="9928808" cy="1609077"/>
          </a:xfrm>
        </p:grpSpPr>
        <p:sp>
          <p:nvSpPr>
            <p:cNvPr id="521" name="矩形"/>
            <p:cNvSpPr/>
            <p:nvPr/>
          </p:nvSpPr>
          <p:spPr>
            <a:xfrm>
              <a:off x="1267780" y="2191196"/>
              <a:ext cx="965796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不相容职务主要包括：① 授权批准与业务经办；② 业务经办与会计记录；③ 会计记录与财产保管；④ 业务经办与稽核检查；⑤ 授权批准与监督检查等。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22" name="剪去对角的矩形"/>
            <p:cNvSpPr/>
            <p:nvPr/>
          </p:nvSpPr>
          <p:spPr>
            <a:xfrm>
              <a:off x="1128817" y="2041242"/>
              <a:ext cx="9928808" cy="1246645"/>
            </a:xfrm>
            <a:prstGeom prst="snip2DiagRect">
              <a:avLst>
                <a:gd name="adj1" fmla="val 0"/>
                <a:gd name="adj2" fmla="val 14458"/>
              </a:avLst>
            </a:prstGeom>
            <a:noFill/>
            <a:ln w="25400" cap="flat" cmpd="sng">
              <a:solidFill>
                <a:srgbClr val="4BACC6"/>
              </a:solidFill>
              <a:prstDash val="sysDash"/>
              <a:round/>
            </a:ln>
          </p:spPr>
          <p:txBody>
            <a:bodyPr rtlCol="0" anchor="ctr"/>
            <a:lstStyle/>
            <a:p>
              <a:pPr algn="ctr"/>
            </a:p>
          </p:txBody>
        </p:sp>
        <p:sp>
          <p:nvSpPr>
            <p:cNvPr id="523" name="矩形"/>
            <p:cNvSpPr/>
            <p:nvPr/>
          </p:nvSpPr>
          <p:spPr>
            <a:xfrm>
              <a:off x="9709491" y="1678810"/>
              <a:ext cx="1128324"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rgbClr val="4BACC6"/>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rgbClr val="4BACC6"/>
                </a:solidFill>
                <a:latin typeface="微软雅黑" panose="020B0503020204020204" charset="-122"/>
                <a:ea typeface="微软雅黑" panose="020B0503020204020204" charset="-122"/>
                <a:cs typeface="Times New Roman" panose="02020603050405020304" charset="0"/>
              </a:endParaRPr>
            </a:p>
          </p:txBody>
        </p:sp>
      </p:grpSp>
      <p:grpSp>
        <p:nvGrpSpPr>
          <p:cNvPr id="528" name="组合"/>
          <p:cNvGrpSpPr/>
          <p:nvPr/>
        </p:nvGrpSpPr>
        <p:grpSpPr>
          <a:xfrm>
            <a:off x="1059572" y="4129692"/>
            <a:ext cx="2356959" cy="1071959"/>
            <a:chOff x="1059572" y="4129692"/>
            <a:chExt cx="2356959" cy="1071959"/>
          </a:xfrm>
        </p:grpSpPr>
        <p:pic>
          <p:nvPicPr>
            <p:cNvPr id="525" name="图片"/>
            <p:cNvPicPr/>
            <p:nvPr/>
          </p:nvPicPr>
          <p:blipFill>
            <a:blip r:embed="rId2" cstate="print"/>
            <a:srcRect l="57115" t="49510"/>
            <a:stretch>
              <a:fillRect/>
            </a:stretch>
          </p:blipFill>
          <p:spPr>
            <a:xfrm>
              <a:off x="1059572" y="4129692"/>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0" y="21599"/>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526" name="矩形"/>
            <p:cNvSpPr/>
            <p:nvPr/>
          </p:nvSpPr>
          <p:spPr>
            <a:xfrm>
              <a:off x="1977451" y="4484242"/>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527" name="矩形"/>
            <p:cNvSpPr/>
            <p:nvPr/>
          </p:nvSpPr>
          <p:spPr>
            <a:xfrm>
              <a:off x="2291070" y="4524821"/>
              <a:ext cx="883637"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敲黑板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
        <p:nvSpPr>
          <p:cNvPr id="529" name="矩形"/>
          <p:cNvSpPr/>
          <p:nvPr/>
        </p:nvSpPr>
        <p:spPr>
          <a:xfrm>
            <a:off x="3644355" y="4054649"/>
            <a:ext cx="7668973"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原始凭证记载的各项内容均不得涂改。原始凭证金额有错误的，应当由出具单位重开，不得在原始凭证上更正；原始凭证其他内容错误的，应当由出具单位重开或者更正，更正处应当加盖出具单位印章。</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wipe(down)">
                                      <p:cBhvr>
                                        <p:cTn id="7" dur="500"/>
                                        <p:tgtEl>
                                          <p:spTgt spid="5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8"/>
                                        </p:tgtEl>
                                        <p:attrNameLst>
                                          <p:attrName>style.visibility</p:attrName>
                                        </p:attrNameLst>
                                      </p:cBhvr>
                                      <p:to>
                                        <p:strVal val="visible"/>
                                      </p:to>
                                    </p:set>
                                    <p:animEffect transition="in" filter="fade">
                                      <p:cBhvr>
                                        <p:cTn id="11" dur="2000"/>
                                        <p:tgtEl>
                                          <p:spTgt spid="528"/>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529"/>
                                        </p:tgtEl>
                                        <p:attrNameLst>
                                          <p:attrName>style.visibility</p:attrName>
                                        </p:attrNameLst>
                                      </p:cBhvr>
                                      <p:to>
                                        <p:strVal val="visible"/>
                                      </p:to>
                                    </p:set>
                                    <p:animEffect transition="in" filter="wipe(down)">
                                      <p:cBhvr>
                                        <p:cTn id="15"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8" grpId="0" animBg="1"/>
      <p:bldP spid="5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33"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36" name="组合"/>
          <p:cNvGrpSpPr/>
          <p:nvPr/>
        </p:nvGrpSpPr>
        <p:grpSpPr>
          <a:xfrm>
            <a:off x="990600" y="1518691"/>
            <a:ext cx="9340215" cy="586739"/>
            <a:chOff x="990600" y="1518691"/>
            <a:chExt cx="9340215" cy="586739"/>
          </a:xfrm>
        </p:grpSpPr>
        <p:sp>
          <p:nvSpPr>
            <p:cNvPr id="534" name="矩形"/>
            <p:cNvSpPr/>
            <p:nvPr/>
          </p:nvSpPr>
          <p:spPr>
            <a:xfrm>
              <a:off x="1111250" y="1518691"/>
              <a:ext cx="9133837"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小企业内部控制原则、企业内部控制措施、企业不相容职务的内容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35" name="剪去对角的矩形"/>
            <p:cNvSpPr/>
            <p:nvPr/>
          </p:nvSpPr>
          <p:spPr>
            <a:xfrm>
              <a:off x="990600" y="1579651"/>
              <a:ext cx="9340215" cy="525778"/>
            </a:xfrm>
            <a:prstGeom prst="snip2DiagRect">
              <a:avLst>
                <a:gd name="adj1" fmla="val 0"/>
                <a:gd name="adj2" fmla="val 15611"/>
              </a:avLst>
            </a:prstGeom>
            <a:noFill/>
            <a:ln w="25400" cap="flat" cmpd="sng">
              <a:solidFill>
                <a:srgbClr val="4BACC6"/>
              </a:solidFill>
              <a:prstDash val="solid"/>
              <a:round/>
            </a:ln>
          </p:spPr>
          <p:txBody>
            <a:bodyPr rtlCol="0" anchor="ctr"/>
            <a:lstStyle/>
            <a:p>
              <a:pPr algn="ctr"/>
            </a:p>
          </p:txBody>
        </p:sp>
      </p:grpSp>
      <p:sp>
        <p:nvSpPr>
          <p:cNvPr id="537" name="矩形"/>
          <p:cNvSpPr/>
          <p:nvPr/>
        </p:nvSpPr>
        <p:spPr>
          <a:xfrm>
            <a:off x="868471" y="2483054"/>
            <a:ext cx="10378185"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多选】根据会计法律制度的规定，下列各项中，属于小企业建立与实施内部控制应遵循的原则有（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．风险导向原则	B．实质重于形式原则             C．成本效益原则	D．适应性原则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38" name="矩形"/>
          <p:cNvSpPr/>
          <p:nvPr/>
        </p:nvSpPr>
        <p:spPr>
          <a:xfrm>
            <a:off x="850264" y="3843127"/>
            <a:ext cx="1774190"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39" name="矩形"/>
          <p:cNvSpPr/>
          <p:nvPr/>
        </p:nvSpPr>
        <p:spPr>
          <a:xfrm>
            <a:off x="850056" y="4569610"/>
            <a:ext cx="1037818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多选】下列各项中属于企业内部控制措施的有（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．运营分析控制	B．财产保护控制             C．授权审批控制	   　　 D．绩效考评控制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40" name="矩形"/>
          <p:cNvSpPr/>
          <p:nvPr/>
        </p:nvSpPr>
        <p:spPr>
          <a:xfrm>
            <a:off x="859790" y="5558208"/>
            <a:ext cx="1775459"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fade">
                                      <p:cBhvr>
                                        <p:cTn id="7" dur="1000"/>
                                        <p:tgtEl>
                                          <p:spTgt spid="536"/>
                                        </p:tgtEl>
                                      </p:cBhvr>
                                    </p:animEffect>
                                    <p:anim calcmode="lin" valueType="num">
                                      <p:cBhvr>
                                        <p:cTn id="8" dur="1000" fill="hold"/>
                                        <p:tgtEl>
                                          <p:spTgt spid="536"/>
                                        </p:tgtEl>
                                        <p:attrNameLst>
                                          <p:attrName>ppt_x</p:attrName>
                                        </p:attrNameLst>
                                      </p:cBhvr>
                                      <p:tavLst>
                                        <p:tav tm="0">
                                          <p:val>
                                            <p:strVal val="#ppt_x"/>
                                          </p:val>
                                        </p:tav>
                                        <p:tav tm="100000">
                                          <p:val>
                                            <p:strVal val="#ppt_x"/>
                                          </p:val>
                                        </p:tav>
                                      </p:tavLst>
                                    </p:anim>
                                    <p:anim calcmode="lin" valueType="num">
                                      <p:cBhvr>
                                        <p:cTn id="9" dur="1000" fill="hold"/>
                                        <p:tgtEl>
                                          <p:spTgt spid="5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7"/>
                                        </p:tgtEl>
                                        <p:attrNameLst>
                                          <p:attrName>style.visibility</p:attrName>
                                        </p:attrNameLst>
                                      </p:cBhvr>
                                      <p:to>
                                        <p:strVal val="visible"/>
                                      </p:to>
                                    </p:set>
                                    <p:animEffect transition="in" filter="fade">
                                      <p:cBhvr>
                                        <p:cTn id="14" dur="1000"/>
                                        <p:tgtEl>
                                          <p:spTgt spid="537"/>
                                        </p:tgtEl>
                                      </p:cBhvr>
                                    </p:animEffect>
                                    <p:anim calcmode="lin" valueType="num">
                                      <p:cBhvr>
                                        <p:cTn id="15" dur="1000" fill="hold"/>
                                        <p:tgtEl>
                                          <p:spTgt spid="537"/>
                                        </p:tgtEl>
                                        <p:attrNameLst>
                                          <p:attrName>ppt_x</p:attrName>
                                        </p:attrNameLst>
                                      </p:cBhvr>
                                      <p:tavLst>
                                        <p:tav tm="0">
                                          <p:val>
                                            <p:strVal val="#ppt_x"/>
                                          </p:val>
                                        </p:tav>
                                        <p:tav tm="100000">
                                          <p:val>
                                            <p:strVal val="#ppt_x"/>
                                          </p:val>
                                        </p:tav>
                                      </p:tavLst>
                                    </p:anim>
                                    <p:anim calcmode="lin" valueType="num">
                                      <p:cBhvr>
                                        <p:cTn id="16" dur="1000" fill="hold"/>
                                        <p:tgtEl>
                                          <p:spTgt spid="5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8"/>
                                        </p:tgtEl>
                                        <p:attrNameLst>
                                          <p:attrName>style.visibility</p:attrName>
                                        </p:attrNameLst>
                                      </p:cBhvr>
                                      <p:to>
                                        <p:strVal val="visible"/>
                                      </p:to>
                                    </p:set>
                                    <p:animEffect transition="in" filter="fade">
                                      <p:cBhvr>
                                        <p:cTn id="21" dur="1000"/>
                                        <p:tgtEl>
                                          <p:spTgt spid="538"/>
                                        </p:tgtEl>
                                      </p:cBhvr>
                                    </p:animEffect>
                                    <p:anim calcmode="lin" valueType="num">
                                      <p:cBhvr>
                                        <p:cTn id="22" dur="1000" fill="hold"/>
                                        <p:tgtEl>
                                          <p:spTgt spid="538"/>
                                        </p:tgtEl>
                                        <p:attrNameLst>
                                          <p:attrName>ppt_x</p:attrName>
                                        </p:attrNameLst>
                                      </p:cBhvr>
                                      <p:tavLst>
                                        <p:tav tm="0">
                                          <p:val>
                                            <p:strVal val="#ppt_x"/>
                                          </p:val>
                                        </p:tav>
                                        <p:tav tm="100000">
                                          <p:val>
                                            <p:strVal val="#ppt_x"/>
                                          </p:val>
                                        </p:tav>
                                      </p:tavLst>
                                    </p:anim>
                                    <p:anim calcmode="lin" valueType="num">
                                      <p:cBhvr>
                                        <p:cTn id="23" dur="1000" fill="hold"/>
                                        <p:tgtEl>
                                          <p:spTgt spid="5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9"/>
                                        </p:tgtEl>
                                        <p:attrNameLst>
                                          <p:attrName>style.visibility</p:attrName>
                                        </p:attrNameLst>
                                      </p:cBhvr>
                                      <p:to>
                                        <p:strVal val="visible"/>
                                      </p:to>
                                    </p:set>
                                    <p:animEffect transition="in" filter="fade">
                                      <p:cBhvr>
                                        <p:cTn id="28" dur="1000"/>
                                        <p:tgtEl>
                                          <p:spTgt spid="539"/>
                                        </p:tgtEl>
                                      </p:cBhvr>
                                    </p:animEffect>
                                    <p:anim calcmode="lin" valueType="num">
                                      <p:cBhvr>
                                        <p:cTn id="29" dur="1000" fill="hold"/>
                                        <p:tgtEl>
                                          <p:spTgt spid="539"/>
                                        </p:tgtEl>
                                        <p:attrNameLst>
                                          <p:attrName>ppt_x</p:attrName>
                                        </p:attrNameLst>
                                      </p:cBhvr>
                                      <p:tavLst>
                                        <p:tav tm="0">
                                          <p:val>
                                            <p:strVal val="#ppt_x"/>
                                          </p:val>
                                        </p:tav>
                                        <p:tav tm="100000">
                                          <p:val>
                                            <p:strVal val="#ppt_x"/>
                                          </p:val>
                                        </p:tav>
                                      </p:tavLst>
                                    </p:anim>
                                    <p:anim calcmode="lin" valueType="num">
                                      <p:cBhvr>
                                        <p:cTn id="30" dur="1000" fill="hold"/>
                                        <p:tgtEl>
                                          <p:spTgt spid="5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40"/>
                                        </p:tgtEl>
                                        <p:attrNameLst>
                                          <p:attrName>style.visibility</p:attrName>
                                        </p:attrNameLst>
                                      </p:cBhvr>
                                      <p:to>
                                        <p:strVal val="visible"/>
                                      </p:to>
                                    </p:set>
                                    <p:animEffect transition="in" filter="fade">
                                      <p:cBhvr>
                                        <p:cTn id="35" dur="1000"/>
                                        <p:tgtEl>
                                          <p:spTgt spid="540"/>
                                        </p:tgtEl>
                                      </p:cBhvr>
                                    </p:animEffect>
                                    <p:anim calcmode="lin" valueType="num">
                                      <p:cBhvr>
                                        <p:cTn id="36" dur="1000" fill="hold"/>
                                        <p:tgtEl>
                                          <p:spTgt spid="540"/>
                                        </p:tgtEl>
                                        <p:attrNameLst>
                                          <p:attrName>ppt_x</p:attrName>
                                        </p:attrNameLst>
                                      </p:cBhvr>
                                      <p:tavLst>
                                        <p:tav tm="0">
                                          <p:val>
                                            <p:strVal val="#ppt_x"/>
                                          </p:val>
                                        </p:tav>
                                        <p:tav tm="100000">
                                          <p:val>
                                            <p:strVal val="#ppt_x"/>
                                          </p:val>
                                        </p:tav>
                                      </p:tavLst>
                                    </p:anim>
                                    <p:anim calcmode="lin" valueType="num">
                                      <p:cBhvr>
                                        <p:cTn id="37" dur="1000" fill="hold"/>
                                        <p:tgtEl>
                                          <p:spTgt spid="5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38" grpId="0" animBg="1"/>
      <p:bldP spid="539" grpId="0" animBg="1"/>
      <p:bldP spid="5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4"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45" name="矩形"/>
          <p:cNvSpPr/>
          <p:nvPr/>
        </p:nvSpPr>
        <p:spPr>
          <a:xfrm>
            <a:off x="1196712" y="1707877"/>
            <a:ext cx="990340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单选】根据会计法律制度的规定，企业不相容职务应当相互分离。下列各项中，不属于不相容职务的是（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．授权批准与业务经办</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．业务经办与会计记录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C．现金日记账与出纳</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．业务经办与稽核检查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46" name="矩形"/>
          <p:cNvSpPr/>
          <p:nvPr/>
        </p:nvSpPr>
        <p:spPr>
          <a:xfrm>
            <a:off x="1196712" y="4494352"/>
            <a:ext cx="990340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【解析】出纳基本的职责就是负责现金的收付和银行结算业务，并登记相应的现金日记账和银行存款日记账，所以“现金日记账与出纳”不属于不相容职务。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wipe(down)">
                                      <p:cBhvr>
                                        <p:cTn id="7" dur="500"/>
                                        <p:tgtEl>
                                          <p:spTgt spid="5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6"/>
                                        </p:tgtEl>
                                        <p:attrNameLst>
                                          <p:attrName>style.visibility</p:attrName>
                                        </p:attrNameLst>
                                      </p:cBhvr>
                                      <p:to>
                                        <p:strVal val="visible"/>
                                      </p:to>
                                    </p:set>
                                    <p:animEffect transition="in" filter="wipe(down)">
                                      <p:cBhvr>
                                        <p:cTn id="12" dur="5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animBg="1"/>
      <p:bldP spid="5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0"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54" name="组合"/>
          <p:cNvGrpSpPr/>
          <p:nvPr/>
        </p:nvGrpSpPr>
        <p:grpSpPr>
          <a:xfrm>
            <a:off x="1428212" y="1736568"/>
            <a:ext cx="3328669" cy="601980"/>
            <a:chOff x="1428212" y="1736568"/>
            <a:chExt cx="3328669" cy="601980"/>
          </a:xfrm>
        </p:grpSpPr>
        <p:sp>
          <p:nvSpPr>
            <p:cNvPr id="551" name="圆角矩形"/>
            <p:cNvSpPr/>
            <p:nvPr/>
          </p:nvSpPr>
          <p:spPr>
            <a:xfrm>
              <a:off x="1428212" y="1743554"/>
              <a:ext cx="332866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52" name="流程图: 离页连接符"/>
            <p:cNvSpPr/>
            <p:nvPr/>
          </p:nvSpPr>
          <p:spPr>
            <a:xfrm>
              <a:off x="1752061" y="1736568"/>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53" name="矩形"/>
            <p:cNvSpPr/>
            <p:nvPr/>
          </p:nvSpPr>
          <p:spPr>
            <a:xfrm>
              <a:off x="2823941" y="1779113"/>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社会监督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55" name="矩形"/>
          <p:cNvSpPr/>
          <p:nvPr/>
        </p:nvSpPr>
        <p:spPr>
          <a:xfrm>
            <a:off x="1355460" y="2711653"/>
            <a:ext cx="9400299" cy="21698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会计工作的社会监督，主要是指由</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注册会计师</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及其所在的</a:t>
            </a:r>
            <a:r>
              <a:rPr lang="zh-CN" altLang="en-US" b="1" dirty="0">
                <a:solidFill>
                  <a:srgbClr val="C00000"/>
                </a:solidFill>
                <a:latin typeface="微软雅黑" panose="020B0503020204020204" charset="-122"/>
                <a:ea typeface="微软雅黑" panose="020B0503020204020204" charset="-122"/>
              </a:rPr>
              <a:t>会计师事务所</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等中介机构接受委托，依法对单位的经济活动进行审计，出具审计报告，发表审计意见的一种监督制度。</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任何</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单位和个人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对违反《会计法》和国家统一的会计制度规定的行为，有权检举，这也属于会计工作社会监督的范畴。</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anim calcmode="lin" valueType="num">
                                      <p:cBhvr>
                                        <p:cTn id="8" dur="1000" fill="hold"/>
                                        <p:tgtEl>
                                          <p:spTgt spid="554"/>
                                        </p:tgtEl>
                                        <p:attrNameLst>
                                          <p:attrName>ppt_x</p:attrName>
                                        </p:attrNameLst>
                                      </p:cBhvr>
                                      <p:tavLst>
                                        <p:tav tm="0">
                                          <p:val>
                                            <p:strVal val="#ppt_x"/>
                                          </p:val>
                                        </p:tav>
                                        <p:tav tm="100000">
                                          <p:val>
                                            <p:strVal val="#ppt_x"/>
                                          </p:val>
                                        </p:tav>
                                      </p:tavLst>
                                    </p:anim>
                                    <p:anim calcmode="lin" valueType="num">
                                      <p:cBhvr>
                                        <p:cTn id="9" dur="1000" fill="hold"/>
                                        <p:tgtEl>
                                          <p:spTgt spid="5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5"/>
                                        </p:tgtEl>
                                        <p:attrNameLst>
                                          <p:attrName>style.visibility</p:attrName>
                                        </p:attrNameLst>
                                      </p:cBhvr>
                                      <p:to>
                                        <p:strVal val="visible"/>
                                      </p:to>
                                    </p:set>
                                    <p:animEffect transition="in" filter="fade">
                                      <p:cBhvr>
                                        <p:cTn id="14" dur="1000"/>
                                        <p:tgtEl>
                                          <p:spTgt spid="555"/>
                                        </p:tgtEl>
                                      </p:cBhvr>
                                    </p:animEffect>
                                    <p:anim calcmode="lin" valueType="num">
                                      <p:cBhvr>
                                        <p:cTn id="15" dur="1000" fill="hold"/>
                                        <p:tgtEl>
                                          <p:spTgt spid="555"/>
                                        </p:tgtEl>
                                        <p:attrNameLst>
                                          <p:attrName>ppt_x</p:attrName>
                                        </p:attrNameLst>
                                      </p:cBhvr>
                                      <p:tavLst>
                                        <p:tav tm="0">
                                          <p:val>
                                            <p:strVal val="#ppt_x"/>
                                          </p:val>
                                        </p:tav>
                                        <p:tav tm="100000">
                                          <p:val>
                                            <p:strVal val="#ppt_x"/>
                                          </p:val>
                                        </p:tav>
                                      </p:tavLst>
                                    </p:anim>
                                    <p:anim calcmode="lin" valueType="num">
                                      <p:cBhvr>
                                        <p:cTn id="16" dur="1000" fill="hold"/>
                                        <p:tgtEl>
                                          <p:spTgt spid="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animBg="1"/>
      <p:bldP spid="5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561" name="组合"/>
          <p:cNvGrpSpPr/>
          <p:nvPr/>
        </p:nvGrpSpPr>
        <p:grpSpPr>
          <a:xfrm>
            <a:off x="1794088" y="1740275"/>
            <a:ext cx="6522571" cy="525779"/>
            <a:chOff x="1794088" y="1740275"/>
            <a:chExt cx="6522571" cy="525779"/>
          </a:xfrm>
        </p:grpSpPr>
        <p:sp>
          <p:nvSpPr>
            <p:cNvPr id="559" name="矩形"/>
            <p:cNvSpPr/>
            <p:nvPr/>
          </p:nvSpPr>
          <p:spPr>
            <a:xfrm>
              <a:off x="1903995" y="1740275"/>
              <a:ext cx="636211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辨析单位内部监督、政府监督、社会监督</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60" name="剪去对角的矩形"/>
            <p:cNvSpPr/>
            <p:nvPr/>
          </p:nvSpPr>
          <p:spPr>
            <a:xfrm>
              <a:off x="1794088" y="1740277"/>
              <a:ext cx="6522571" cy="525777"/>
            </a:xfrm>
            <a:prstGeom prst="snip2DiagRect">
              <a:avLst>
                <a:gd name="adj1" fmla="val 0"/>
                <a:gd name="adj2" fmla="val 14773"/>
              </a:avLst>
            </a:prstGeom>
            <a:noFill/>
            <a:ln w="25400" cap="flat" cmpd="sng">
              <a:solidFill>
                <a:srgbClr val="4BACC6"/>
              </a:solidFill>
              <a:prstDash val="solid"/>
              <a:round/>
            </a:ln>
          </p:spPr>
          <p:txBody>
            <a:bodyPr rtlCol="0" anchor="ctr"/>
            <a:lstStyle/>
            <a:p>
              <a:pPr algn="ctr"/>
            </a:p>
          </p:txBody>
        </p:sp>
      </p:grpSp>
      <p:sp>
        <p:nvSpPr>
          <p:cNvPr id="562"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63" name="矩形"/>
          <p:cNvSpPr/>
          <p:nvPr/>
        </p:nvSpPr>
        <p:spPr>
          <a:xfrm>
            <a:off x="1584544" y="2572245"/>
            <a:ext cx="844770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单选】对甲公司实施的下列会计监督中，属于社会监督的是（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．财政局对甲公司开展年度会计信息质量检查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．会计师事务所对甲公司进行年度财务会计报告审计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．甲公司的审计部门对本公司会计账簿进行监督检查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．税务局对甲公司开展企业所得税专项税务稽查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64" name="矩形"/>
          <p:cNvSpPr/>
          <p:nvPr/>
        </p:nvSpPr>
        <p:spPr>
          <a:xfrm>
            <a:off x="1589232" y="4799821"/>
            <a:ext cx="844770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【解析】选项A、D属于政府监督；选项C属于公司内部监督下的非会计监督。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1000"/>
                                        <p:tgtEl>
                                          <p:spTgt spid="561"/>
                                        </p:tgtEl>
                                      </p:cBhvr>
                                    </p:animEffect>
                                    <p:anim calcmode="lin" valueType="num">
                                      <p:cBhvr>
                                        <p:cTn id="8" dur="1000" fill="hold"/>
                                        <p:tgtEl>
                                          <p:spTgt spid="561"/>
                                        </p:tgtEl>
                                        <p:attrNameLst>
                                          <p:attrName>ppt_x</p:attrName>
                                        </p:attrNameLst>
                                      </p:cBhvr>
                                      <p:tavLst>
                                        <p:tav tm="0">
                                          <p:val>
                                            <p:strVal val="#ppt_x"/>
                                          </p:val>
                                        </p:tav>
                                        <p:tav tm="100000">
                                          <p:val>
                                            <p:strVal val="#ppt_x"/>
                                          </p:val>
                                        </p:tav>
                                      </p:tavLst>
                                    </p:anim>
                                    <p:anim calcmode="lin" valueType="num">
                                      <p:cBhvr>
                                        <p:cTn id="9" dur="1000" fill="hold"/>
                                        <p:tgtEl>
                                          <p:spTgt spid="5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
                                        </p:tgtEl>
                                        <p:attrNameLst>
                                          <p:attrName>style.visibility</p:attrName>
                                        </p:attrNameLst>
                                      </p:cBhvr>
                                      <p:to>
                                        <p:strVal val="visible"/>
                                      </p:to>
                                    </p:set>
                                    <p:animEffect transition="in" filter="fade">
                                      <p:cBhvr>
                                        <p:cTn id="14" dur="1000"/>
                                        <p:tgtEl>
                                          <p:spTgt spid="563"/>
                                        </p:tgtEl>
                                      </p:cBhvr>
                                    </p:animEffect>
                                    <p:anim calcmode="lin" valueType="num">
                                      <p:cBhvr>
                                        <p:cTn id="15" dur="1000" fill="hold"/>
                                        <p:tgtEl>
                                          <p:spTgt spid="563"/>
                                        </p:tgtEl>
                                        <p:attrNameLst>
                                          <p:attrName>ppt_x</p:attrName>
                                        </p:attrNameLst>
                                      </p:cBhvr>
                                      <p:tavLst>
                                        <p:tav tm="0">
                                          <p:val>
                                            <p:strVal val="#ppt_x"/>
                                          </p:val>
                                        </p:tav>
                                        <p:tav tm="100000">
                                          <p:val>
                                            <p:strVal val="#ppt_x"/>
                                          </p:val>
                                        </p:tav>
                                      </p:tavLst>
                                    </p:anim>
                                    <p:anim calcmode="lin" valueType="num">
                                      <p:cBhvr>
                                        <p:cTn id="16" dur="1000" fill="hold"/>
                                        <p:tgtEl>
                                          <p:spTgt spid="5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4"/>
                                        </p:tgtEl>
                                        <p:attrNameLst>
                                          <p:attrName>style.visibility</p:attrName>
                                        </p:attrNameLst>
                                      </p:cBhvr>
                                      <p:to>
                                        <p:strVal val="visible"/>
                                      </p:to>
                                    </p:set>
                                    <p:animEffect transition="in" filter="fade">
                                      <p:cBhvr>
                                        <p:cTn id="21" dur="1000"/>
                                        <p:tgtEl>
                                          <p:spTgt spid="564"/>
                                        </p:tgtEl>
                                      </p:cBhvr>
                                    </p:animEffect>
                                    <p:anim calcmode="lin" valueType="num">
                                      <p:cBhvr>
                                        <p:cTn id="22" dur="1000" fill="hold"/>
                                        <p:tgtEl>
                                          <p:spTgt spid="564"/>
                                        </p:tgtEl>
                                        <p:attrNameLst>
                                          <p:attrName>ppt_x</p:attrName>
                                        </p:attrNameLst>
                                      </p:cBhvr>
                                      <p:tavLst>
                                        <p:tav tm="0">
                                          <p:val>
                                            <p:strVal val="#ppt_x"/>
                                          </p:val>
                                        </p:tav>
                                        <p:tav tm="100000">
                                          <p:val>
                                            <p:strVal val="#ppt_x"/>
                                          </p:val>
                                        </p:tav>
                                      </p:tavLst>
                                    </p:anim>
                                    <p:anim calcmode="lin" valueType="num">
                                      <p:cBhvr>
                                        <p:cTn id="23" dur="1000" fill="hold"/>
                                        <p:tgtEl>
                                          <p:spTgt spid="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3" grpId="0" animBg="1"/>
      <p:bldP spid="56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8"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72" name="组合"/>
          <p:cNvGrpSpPr/>
          <p:nvPr/>
        </p:nvGrpSpPr>
        <p:grpSpPr>
          <a:xfrm>
            <a:off x="1593836" y="1624180"/>
            <a:ext cx="3328668" cy="601980"/>
            <a:chOff x="1593836" y="1624180"/>
            <a:chExt cx="3328668" cy="601980"/>
          </a:xfrm>
        </p:grpSpPr>
        <p:sp>
          <p:nvSpPr>
            <p:cNvPr id="569" name="圆角矩形"/>
            <p:cNvSpPr/>
            <p:nvPr/>
          </p:nvSpPr>
          <p:spPr>
            <a:xfrm>
              <a:off x="1593836" y="1631165"/>
              <a:ext cx="3328668"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70" name="流程图: 离页连接符"/>
            <p:cNvSpPr/>
            <p:nvPr/>
          </p:nvSpPr>
          <p:spPr>
            <a:xfrm>
              <a:off x="1917687" y="1624180"/>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71" name="矩形"/>
            <p:cNvSpPr/>
            <p:nvPr/>
          </p:nvSpPr>
          <p:spPr>
            <a:xfrm>
              <a:off x="2990201" y="1666724"/>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政府监督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73" name="矩形"/>
          <p:cNvSpPr/>
          <p:nvPr/>
        </p:nvSpPr>
        <p:spPr>
          <a:xfrm>
            <a:off x="1504926" y="2593691"/>
            <a:ext cx="9353409"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工作的政府监督，主要是指财政部门代表国家对各单位和单位中相关人员的会计行为实施的监督检查，以及对发现的违法会计行为实施行政处罚。除财政部门外，审计、税务、人民银行、证券监管、保险监管等部门依照有关法律、行政法规规定的职责和权限，可以对有关单位的会计资料实施监督检查，这也属于会计工作政府监督的范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577" name="组合"/>
          <p:cNvGrpSpPr/>
          <p:nvPr/>
        </p:nvGrpSpPr>
        <p:grpSpPr>
          <a:xfrm>
            <a:off x="1494784" y="4799364"/>
            <a:ext cx="2356960" cy="1071959"/>
            <a:chOff x="1494784" y="4799364"/>
            <a:chExt cx="2356960" cy="1071959"/>
          </a:xfrm>
        </p:grpSpPr>
        <p:pic>
          <p:nvPicPr>
            <p:cNvPr id="574" name="图片"/>
            <p:cNvPicPr/>
            <p:nvPr/>
          </p:nvPicPr>
          <p:blipFill>
            <a:blip r:embed="rId2" cstate="print"/>
            <a:srcRect l="57115" t="49510"/>
            <a:stretch>
              <a:fillRect/>
            </a:stretch>
          </p:blipFill>
          <p:spPr>
            <a:xfrm>
              <a:off x="1494784" y="4799364"/>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0" y="21599"/>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575" name="矩形"/>
            <p:cNvSpPr/>
            <p:nvPr/>
          </p:nvSpPr>
          <p:spPr>
            <a:xfrm>
              <a:off x="2412663" y="5153913"/>
              <a:ext cx="1439081" cy="470739"/>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576" name="矩形"/>
            <p:cNvSpPr/>
            <p:nvPr/>
          </p:nvSpPr>
          <p:spPr>
            <a:xfrm>
              <a:off x="2799551" y="5194492"/>
              <a:ext cx="673357" cy="35813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提示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
        <p:nvSpPr>
          <p:cNvPr id="578" name="矩形"/>
          <p:cNvSpPr/>
          <p:nvPr/>
        </p:nvSpPr>
        <p:spPr>
          <a:xfrm>
            <a:off x="4038538" y="4876725"/>
            <a:ext cx="6819796" cy="8915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依法对有关单位的会计资料实施监督检查的部门及其工作人员对在监督检查中知悉的国家秘密和商业秘密负有保密义务。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anim calcmode="lin" valueType="num">
                                      <p:cBhvr>
                                        <p:cTn id="8" dur="1000" fill="hold"/>
                                        <p:tgtEl>
                                          <p:spTgt spid="572"/>
                                        </p:tgtEl>
                                        <p:attrNameLst>
                                          <p:attrName>ppt_x</p:attrName>
                                        </p:attrNameLst>
                                      </p:cBhvr>
                                      <p:tavLst>
                                        <p:tav tm="0">
                                          <p:val>
                                            <p:strVal val="#ppt_x"/>
                                          </p:val>
                                        </p:tav>
                                        <p:tav tm="100000">
                                          <p:val>
                                            <p:strVal val="#ppt_x"/>
                                          </p:val>
                                        </p:tav>
                                      </p:tavLst>
                                    </p:anim>
                                    <p:anim calcmode="lin" valueType="num">
                                      <p:cBhvr>
                                        <p:cTn id="9" dur="1000" fill="hold"/>
                                        <p:tgtEl>
                                          <p:spTgt spid="5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3"/>
                                        </p:tgtEl>
                                        <p:attrNameLst>
                                          <p:attrName>style.visibility</p:attrName>
                                        </p:attrNameLst>
                                      </p:cBhvr>
                                      <p:to>
                                        <p:strVal val="visible"/>
                                      </p:to>
                                    </p:set>
                                    <p:animEffect transition="in" filter="fade">
                                      <p:cBhvr>
                                        <p:cTn id="14" dur="1000"/>
                                        <p:tgtEl>
                                          <p:spTgt spid="573"/>
                                        </p:tgtEl>
                                      </p:cBhvr>
                                    </p:animEffect>
                                    <p:anim calcmode="lin" valueType="num">
                                      <p:cBhvr>
                                        <p:cTn id="15" dur="1000" fill="hold"/>
                                        <p:tgtEl>
                                          <p:spTgt spid="573"/>
                                        </p:tgtEl>
                                        <p:attrNameLst>
                                          <p:attrName>ppt_x</p:attrName>
                                        </p:attrNameLst>
                                      </p:cBhvr>
                                      <p:tavLst>
                                        <p:tav tm="0">
                                          <p:val>
                                            <p:strVal val="#ppt_x"/>
                                          </p:val>
                                        </p:tav>
                                        <p:tav tm="100000">
                                          <p:val>
                                            <p:strVal val="#ppt_x"/>
                                          </p:val>
                                        </p:tav>
                                      </p:tavLst>
                                    </p:anim>
                                    <p:anim calcmode="lin" valueType="num">
                                      <p:cBhvr>
                                        <p:cTn id="16" dur="1000" fill="hold"/>
                                        <p:tgtEl>
                                          <p:spTgt spid="5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7"/>
                                        </p:tgtEl>
                                        <p:attrNameLst>
                                          <p:attrName>style.visibility</p:attrName>
                                        </p:attrNameLst>
                                      </p:cBhvr>
                                      <p:to>
                                        <p:strVal val="visible"/>
                                      </p:to>
                                    </p:set>
                                    <p:animEffect transition="in" filter="fade">
                                      <p:cBhvr>
                                        <p:cTn id="21" dur="1000"/>
                                        <p:tgtEl>
                                          <p:spTgt spid="577"/>
                                        </p:tgtEl>
                                      </p:cBhvr>
                                    </p:animEffect>
                                    <p:anim calcmode="lin" valueType="num">
                                      <p:cBhvr>
                                        <p:cTn id="22" dur="1000" fill="hold"/>
                                        <p:tgtEl>
                                          <p:spTgt spid="577"/>
                                        </p:tgtEl>
                                        <p:attrNameLst>
                                          <p:attrName>ppt_x</p:attrName>
                                        </p:attrNameLst>
                                      </p:cBhvr>
                                      <p:tavLst>
                                        <p:tav tm="0">
                                          <p:val>
                                            <p:strVal val="#ppt_x"/>
                                          </p:val>
                                        </p:tav>
                                        <p:tav tm="100000">
                                          <p:val>
                                            <p:strVal val="#ppt_x"/>
                                          </p:val>
                                        </p:tav>
                                      </p:tavLst>
                                    </p:anim>
                                    <p:anim calcmode="lin" valueType="num">
                                      <p:cBhvr>
                                        <p:cTn id="23" dur="1000" fill="hold"/>
                                        <p:tgtEl>
                                          <p:spTgt spid="5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8"/>
                                        </p:tgtEl>
                                        <p:attrNameLst>
                                          <p:attrName>style.visibility</p:attrName>
                                        </p:attrNameLst>
                                      </p:cBhvr>
                                      <p:to>
                                        <p:strVal val="visible"/>
                                      </p:to>
                                    </p:set>
                                    <p:animEffect transition="in" filter="fade">
                                      <p:cBhvr>
                                        <p:cTn id="28" dur="1000"/>
                                        <p:tgtEl>
                                          <p:spTgt spid="578"/>
                                        </p:tgtEl>
                                      </p:cBhvr>
                                    </p:animEffect>
                                    <p:anim calcmode="lin" valueType="num">
                                      <p:cBhvr>
                                        <p:cTn id="29" dur="1000" fill="hold"/>
                                        <p:tgtEl>
                                          <p:spTgt spid="578"/>
                                        </p:tgtEl>
                                        <p:attrNameLst>
                                          <p:attrName>ppt_x</p:attrName>
                                        </p:attrNameLst>
                                      </p:cBhvr>
                                      <p:tavLst>
                                        <p:tav tm="0">
                                          <p:val>
                                            <p:strVal val="#ppt_x"/>
                                          </p:val>
                                        </p:tav>
                                        <p:tav tm="100000">
                                          <p:val>
                                            <p:strVal val="#ppt_x"/>
                                          </p:val>
                                        </p:tav>
                                      </p:tavLst>
                                    </p:anim>
                                    <p:anim calcmode="lin" valueType="num">
                                      <p:cBhvr>
                                        <p:cTn id="30" dur="1000" fill="hold"/>
                                        <p:tgtEl>
                                          <p:spTgt spid="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animBg="1"/>
      <p:bldP spid="573" grpId="0" animBg="1"/>
      <p:bldP spid="577" grpId="0" animBg="1"/>
      <p:bldP spid="5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 name="矩形"/>
          <p:cNvSpPr/>
          <p:nvPr/>
        </p:nvSpPr>
        <p:spPr>
          <a:xfrm>
            <a:off x="1425064" y="305039"/>
            <a:ext cx="395281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考点：会计工作管理体制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83" name="矩形"/>
          <p:cNvSpPr/>
          <p:nvPr/>
        </p:nvSpPr>
        <p:spPr>
          <a:xfrm>
            <a:off x="1011099" y="1699818"/>
            <a:ext cx="10360112"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多选】某企业负责人张某指使本单位财务负责人李某采取弄虚作假的手段虚增利润1亿元，造成极坏的社会影响。事发后张某以自己不懂会计为由，主张责任应当由李某承担。下列说法中正确的有（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A．张某应对该事件负责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．李某对该事件负全责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．张某不得授意、指使、强令会计人员违法办理会计事项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．李某对本单位的会计工作和会计资料的真实性、完整性负责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4" name="矩形"/>
          <p:cNvSpPr/>
          <p:nvPr/>
        </p:nvSpPr>
        <p:spPr>
          <a:xfrm>
            <a:off x="1012664" y="4780884"/>
            <a:ext cx="1524000"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p:tgtEl>
                                          <p:spTgt spid="83"/>
                                        </p:tgtEl>
                                        <p:attrNameLst>
                                          <p:attrName>ppt_y</p:attrName>
                                        </p:attrNameLst>
                                      </p:cBhvr>
                                      <p:tavLst>
                                        <p:tav tm="0">
                                          <p:val>
                                            <p:strVal val="#ppt_y+#ppt_h*1.125000"/>
                                          </p:val>
                                        </p:tav>
                                        <p:tav tm="100000">
                                          <p:val>
                                            <p:strVal val="#ppt_y"/>
                                          </p:val>
                                        </p:tav>
                                      </p:tavLst>
                                    </p:anim>
                                    <p:animEffect transition="in" filter="wipe(up)">
                                      <p:cBhvr>
                                        <p:cTn id="8" dur="500"/>
                                        <p:tgtEl>
                                          <p:spTgt spid="8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p:tgtEl>
                                          <p:spTgt spid="84"/>
                                        </p:tgtEl>
                                        <p:attrNameLst>
                                          <p:attrName>ppt_y</p:attrName>
                                        </p:attrNameLst>
                                      </p:cBhvr>
                                      <p:tavLst>
                                        <p:tav tm="0">
                                          <p:val>
                                            <p:strVal val="#ppt_y+#ppt_h*1.125000"/>
                                          </p:val>
                                        </p:tav>
                                        <p:tav tm="100000">
                                          <p:val>
                                            <p:strVal val="#ppt_y"/>
                                          </p:val>
                                        </p:tav>
                                      </p:tavLst>
                                    </p:anim>
                                    <p:animEffect transition="in" filter="wipe(up)">
                                      <p:cBhvr>
                                        <p:cTn id="1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2" name="矩形"/>
          <p:cNvSpPr/>
          <p:nvPr/>
        </p:nvSpPr>
        <p:spPr>
          <a:xfrm>
            <a:off x="1425064" y="305039"/>
            <a:ext cx="365974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考点３：会计监督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85" name="组合"/>
          <p:cNvGrpSpPr/>
          <p:nvPr/>
        </p:nvGrpSpPr>
        <p:grpSpPr>
          <a:xfrm>
            <a:off x="1354196" y="1797834"/>
            <a:ext cx="4332605" cy="586739"/>
            <a:chOff x="1354196" y="1797834"/>
            <a:chExt cx="4332605" cy="586739"/>
          </a:xfrm>
        </p:grpSpPr>
        <p:sp>
          <p:nvSpPr>
            <p:cNvPr id="583" name="矩形"/>
            <p:cNvSpPr/>
            <p:nvPr/>
          </p:nvSpPr>
          <p:spPr>
            <a:xfrm>
              <a:off x="1474210" y="1797834"/>
              <a:ext cx="412623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政府监督的监督主体。</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84" name="剪去对角的矩形"/>
            <p:cNvSpPr/>
            <p:nvPr/>
          </p:nvSpPr>
          <p:spPr>
            <a:xfrm>
              <a:off x="1354196" y="1858795"/>
              <a:ext cx="4332605" cy="525778"/>
            </a:xfrm>
            <a:prstGeom prst="snip2DiagRect">
              <a:avLst>
                <a:gd name="adj1" fmla="val 0"/>
                <a:gd name="adj2" fmla="val 14583"/>
              </a:avLst>
            </a:prstGeom>
            <a:noFill/>
            <a:ln w="25400" cap="flat" cmpd="sng">
              <a:solidFill>
                <a:srgbClr val="4BACC6"/>
              </a:solidFill>
              <a:prstDash val="solid"/>
              <a:round/>
            </a:ln>
          </p:spPr>
          <p:txBody>
            <a:bodyPr rtlCol="0" anchor="ctr"/>
            <a:lstStyle/>
            <a:p>
              <a:pPr algn="ctr"/>
            </a:p>
          </p:txBody>
        </p:sp>
      </p:grpSp>
      <p:sp>
        <p:nvSpPr>
          <p:cNvPr id="586" name="矩形"/>
          <p:cNvSpPr/>
          <p:nvPr/>
        </p:nvSpPr>
        <p:spPr>
          <a:xfrm>
            <a:off x="1133946" y="2762545"/>
            <a:ext cx="1000280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多选】下列各项中，有权依法对有关单位的会计资料实施监督检查的部门有（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 财政部门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 税务部门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 商业银行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 . 证券监管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7" name="矩形"/>
          <p:cNvSpPr/>
          <p:nvPr/>
        </p:nvSpPr>
        <p:spPr>
          <a:xfrm>
            <a:off x="1137609" y="3932216"/>
            <a:ext cx="724133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【解析】商业银行不属于行政机构，无权对企业和单位实施监督检查。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1000"/>
                                        <p:tgtEl>
                                          <p:spTgt spid="585"/>
                                        </p:tgtEl>
                                      </p:cBhvr>
                                    </p:animEffect>
                                    <p:anim calcmode="lin" valueType="num">
                                      <p:cBhvr>
                                        <p:cTn id="8" dur="1000" fill="hold"/>
                                        <p:tgtEl>
                                          <p:spTgt spid="585"/>
                                        </p:tgtEl>
                                        <p:attrNameLst>
                                          <p:attrName>ppt_x</p:attrName>
                                        </p:attrNameLst>
                                      </p:cBhvr>
                                      <p:tavLst>
                                        <p:tav tm="0">
                                          <p:val>
                                            <p:strVal val="#ppt_x"/>
                                          </p:val>
                                        </p:tav>
                                        <p:tav tm="100000">
                                          <p:val>
                                            <p:strVal val="#ppt_x"/>
                                          </p:val>
                                        </p:tav>
                                      </p:tavLst>
                                    </p:anim>
                                    <p:anim calcmode="lin" valueType="num">
                                      <p:cBhvr>
                                        <p:cTn id="9" dur="1000" fill="hold"/>
                                        <p:tgtEl>
                                          <p:spTgt spid="5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6"/>
                                        </p:tgtEl>
                                        <p:attrNameLst>
                                          <p:attrName>style.visibility</p:attrName>
                                        </p:attrNameLst>
                                      </p:cBhvr>
                                      <p:to>
                                        <p:strVal val="visible"/>
                                      </p:to>
                                    </p:set>
                                    <p:animEffect transition="in" filter="fade">
                                      <p:cBhvr>
                                        <p:cTn id="14" dur="1000"/>
                                        <p:tgtEl>
                                          <p:spTgt spid="586"/>
                                        </p:tgtEl>
                                      </p:cBhvr>
                                    </p:animEffect>
                                    <p:anim calcmode="lin" valueType="num">
                                      <p:cBhvr>
                                        <p:cTn id="15" dur="1000" fill="hold"/>
                                        <p:tgtEl>
                                          <p:spTgt spid="586"/>
                                        </p:tgtEl>
                                        <p:attrNameLst>
                                          <p:attrName>ppt_x</p:attrName>
                                        </p:attrNameLst>
                                      </p:cBhvr>
                                      <p:tavLst>
                                        <p:tav tm="0">
                                          <p:val>
                                            <p:strVal val="#ppt_x"/>
                                          </p:val>
                                        </p:tav>
                                        <p:tav tm="100000">
                                          <p:val>
                                            <p:strVal val="#ppt_x"/>
                                          </p:val>
                                        </p:tav>
                                      </p:tavLst>
                                    </p:anim>
                                    <p:anim calcmode="lin" valueType="num">
                                      <p:cBhvr>
                                        <p:cTn id="16" dur="1000" fill="hold"/>
                                        <p:tgtEl>
                                          <p:spTgt spid="5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87"/>
                                        </p:tgtEl>
                                        <p:attrNameLst>
                                          <p:attrName>style.visibility</p:attrName>
                                        </p:attrNameLst>
                                      </p:cBhvr>
                                      <p:to>
                                        <p:strVal val="visible"/>
                                      </p:to>
                                    </p:set>
                                    <p:animEffect transition="in" filter="fade">
                                      <p:cBhvr>
                                        <p:cTn id="21" dur="1000"/>
                                        <p:tgtEl>
                                          <p:spTgt spid="587"/>
                                        </p:tgtEl>
                                      </p:cBhvr>
                                    </p:animEffect>
                                    <p:anim calcmode="lin" valueType="num">
                                      <p:cBhvr>
                                        <p:cTn id="22" dur="1000" fill="hold"/>
                                        <p:tgtEl>
                                          <p:spTgt spid="587"/>
                                        </p:tgtEl>
                                        <p:attrNameLst>
                                          <p:attrName>ppt_x</p:attrName>
                                        </p:attrNameLst>
                                      </p:cBhvr>
                                      <p:tavLst>
                                        <p:tav tm="0">
                                          <p:val>
                                            <p:strVal val="#ppt_x"/>
                                          </p:val>
                                        </p:tav>
                                        <p:tav tm="100000">
                                          <p:val>
                                            <p:strVal val="#ppt_x"/>
                                          </p:val>
                                        </p:tav>
                                      </p:tavLst>
                                    </p:anim>
                                    <p:anim calcmode="lin" valueType="num">
                                      <p:cBhvr>
                                        <p:cTn id="23" dur="1000" fill="hold"/>
                                        <p:tgtEl>
                                          <p:spTgt spid="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animBg="1"/>
      <p:bldP spid="58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1" name="椭圆"/>
          <p:cNvSpPr/>
          <p:nvPr/>
        </p:nvSpPr>
        <p:spPr>
          <a:xfrm>
            <a:off x="5082443" y="1425144"/>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592" name="矩形"/>
          <p:cNvSpPr/>
          <p:nvPr/>
        </p:nvSpPr>
        <p:spPr>
          <a:xfrm>
            <a:off x="3667097" y="3594446"/>
            <a:ext cx="4861927" cy="905827"/>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36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会计机构和会计人员</a:t>
            </a:r>
            <a:endParaRPr lang="zh-CN" altLang="en-US" sz="36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593" name="矩形"/>
          <p:cNvSpPr/>
          <p:nvPr/>
        </p:nvSpPr>
        <p:spPr>
          <a:xfrm>
            <a:off x="5086455" y="2173557"/>
            <a:ext cx="1972436" cy="634363"/>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第三节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p:cTn id="7" dur="500" fill="hold"/>
                                        <p:tgtEl>
                                          <p:spTgt spid="591"/>
                                        </p:tgtEl>
                                        <p:attrNameLst>
                                          <p:attrName>ppt_w</p:attrName>
                                        </p:attrNameLst>
                                      </p:cBhvr>
                                      <p:tavLst>
                                        <p:tav tm="0">
                                          <p:val>
                                            <p:fltVal val="0"/>
                                          </p:val>
                                        </p:tav>
                                        <p:tav tm="100000">
                                          <p:val>
                                            <p:strVal val="#ppt_w"/>
                                          </p:val>
                                        </p:tav>
                                      </p:tavLst>
                                    </p:anim>
                                    <p:anim calcmode="lin" valueType="num">
                                      <p:cBhvr>
                                        <p:cTn id="8" dur="500" fill="hold"/>
                                        <p:tgtEl>
                                          <p:spTgt spid="591"/>
                                        </p:tgtEl>
                                        <p:attrNameLst>
                                          <p:attrName>ppt_h</p:attrName>
                                        </p:attrNameLst>
                                      </p:cBhvr>
                                      <p:tavLst>
                                        <p:tav tm="0">
                                          <p:val>
                                            <p:fltVal val="0"/>
                                          </p:val>
                                        </p:tav>
                                        <p:tav tm="100000">
                                          <p:val>
                                            <p:strVal val="#ppt_h"/>
                                          </p:val>
                                        </p:tav>
                                      </p:tavLst>
                                    </p:anim>
                                    <p:animEffect transition="in" filter="fade">
                                      <p:cBhvr>
                                        <p:cTn id="9" dur="500"/>
                                        <p:tgtEl>
                                          <p:spTgt spid="59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93"/>
                                        </p:tgtEl>
                                        <p:attrNameLst>
                                          <p:attrName>style.visibility</p:attrName>
                                        </p:attrNameLst>
                                      </p:cBhvr>
                                      <p:to>
                                        <p:strVal val="visible"/>
                                      </p:to>
                                    </p:set>
                                    <p:animEffect transition="in" filter="fade">
                                      <p:cBhvr>
                                        <p:cTn id="13" dur="500"/>
                                        <p:tgtEl>
                                          <p:spTgt spid="59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592"/>
                                        </p:tgtEl>
                                        <p:attrNameLst>
                                          <p:attrName>style.visibility</p:attrName>
                                        </p:attrNameLst>
                                      </p:cBhvr>
                                      <p:to>
                                        <p:strVal val="visible"/>
                                      </p:to>
                                    </p:set>
                                    <p:animEffect transition="in" filter="fade">
                                      <p:cBhvr>
                                        <p:cTn id="17" dur="1000"/>
                                        <p:tgtEl>
                                          <p:spTgt spid="592"/>
                                        </p:tgtEl>
                                      </p:cBhvr>
                                    </p:animEffect>
                                    <p:anim calcmode="lin" valueType="num">
                                      <p:cBhvr>
                                        <p:cTn id="18" dur="1000" fill="hold"/>
                                        <p:tgtEl>
                                          <p:spTgt spid="592"/>
                                        </p:tgtEl>
                                        <p:attrNameLst>
                                          <p:attrName>ppt_x</p:attrName>
                                        </p:attrNameLst>
                                      </p:cBhvr>
                                      <p:tavLst>
                                        <p:tav tm="0">
                                          <p:val>
                                            <p:strVal val="#ppt_x"/>
                                          </p:val>
                                        </p:tav>
                                        <p:tav tm="100000">
                                          <p:val>
                                            <p:strVal val="#ppt_x"/>
                                          </p:val>
                                        </p:tav>
                                      </p:tavLst>
                                    </p:anim>
                                    <p:anim calcmode="lin" valueType="num">
                                      <p:cBhvr>
                                        <p:cTn id="19" dur="1000" fill="hold"/>
                                        <p:tgtEl>
                                          <p:spTgt spid="59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592"/>
                                        </p:tgtEl>
                                      </p:cBhvr>
                                    </p:animEffect>
                                    <p:animScale>
                                      <p:cBhvr>
                                        <p:cTn id="23" dur="250" autoRev="1" fill="hold"/>
                                        <p:tgtEl>
                                          <p:spTgt spid="5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animBg="1"/>
      <p:bldP spid="592" grpId="0"/>
      <p:bldP spid="592" grpId="1"/>
      <p:bldP spid="59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7" name="矩形"/>
          <p:cNvSpPr/>
          <p:nvPr/>
        </p:nvSpPr>
        <p:spPr>
          <a:xfrm>
            <a:off x="1425064" y="305039"/>
            <a:ext cx="31419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考点１：代理记账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98" name="矩形"/>
          <p:cNvSpPr/>
          <p:nvPr/>
        </p:nvSpPr>
        <p:spPr>
          <a:xfrm>
            <a:off x="1028683" y="2703105"/>
            <a:ext cx="10287576"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（1）会计师事务所及其分所：可以依法从事代理记账业务，不需要审批。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（2）除会计师事务所以外的机构（如代理记账公司、税务师事务所）：应当经“县级”以上人民政府财政部门批准，领取由财政部统一规定样式的代理记账许可证书。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02" name="组合"/>
          <p:cNvGrpSpPr/>
          <p:nvPr/>
        </p:nvGrpSpPr>
        <p:grpSpPr>
          <a:xfrm>
            <a:off x="1165860" y="1682938"/>
            <a:ext cx="5093969" cy="601980"/>
            <a:chOff x="1165860" y="1682938"/>
            <a:chExt cx="5093969" cy="601980"/>
          </a:xfrm>
        </p:grpSpPr>
        <p:sp>
          <p:nvSpPr>
            <p:cNvPr id="599" name="圆角矩形"/>
            <p:cNvSpPr/>
            <p:nvPr/>
          </p:nvSpPr>
          <p:spPr>
            <a:xfrm>
              <a:off x="1165860" y="1689923"/>
              <a:ext cx="509396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00" name="流程图: 离页连接符"/>
            <p:cNvSpPr/>
            <p:nvPr/>
          </p:nvSpPr>
          <p:spPr>
            <a:xfrm>
              <a:off x="1489708" y="1682938"/>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01" name="矩形"/>
            <p:cNvSpPr/>
            <p:nvPr/>
          </p:nvSpPr>
          <p:spPr>
            <a:xfrm>
              <a:off x="2623185" y="1725483"/>
              <a:ext cx="3392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代理记账机构的审批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02"/>
                                        </p:tgtEl>
                                        <p:attrNameLst>
                                          <p:attrName>style.visibility</p:attrName>
                                        </p:attrNameLst>
                                      </p:cBhvr>
                                      <p:to>
                                        <p:strVal val="visible"/>
                                      </p:to>
                                    </p:set>
                                    <p:anim calcmode="lin" valueType="num">
                                      <p:cBhvr additive="base">
                                        <p:cTn id="7" dur="500"/>
                                        <p:tgtEl>
                                          <p:spTgt spid="602"/>
                                        </p:tgtEl>
                                        <p:attrNameLst>
                                          <p:attrName>ppt_y</p:attrName>
                                        </p:attrNameLst>
                                      </p:cBhvr>
                                      <p:tavLst>
                                        <p:tav tm="0">
                                          <p:val>
                                            <p:strVal val="#ppt_y+#ppt_h*1.125000"/>
                                          </p:val>
                                        </p:tav>
                                        <p:tav tm="100000">
                                          <p:val>
                                            <p:strVal val="#ppt_y"/>
                                          </p:val>
                                        </p:tav>
                                      </p:tavLst>
                                    </p:anim>
                                    <p:animEffect transition="in" filter="wipe(up)">
                                      <p:cBhvr>
                                        <p:cTn id="8" dur="500"/>
                                        <p:tgtEl>
                                          <p:spTgt spid="60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98"/>
                                        </p:tgtEl>
                                        <p:attrNameLst>
                                          <p:attrName>style.visibility</p:attrName>
                                        </p:attrNameLst>
                                      </p:cBhvr>
                                      <p:to>
                                        <p:strVal val="visible"/>
                                      </p:to>
                                    </p:set>
                                    <p:anim calcmode="lin" valueType="num">
                                      <p:cBhvr additive="base">
                                        <p:cTn id="12" dur="500"/>
                                        <p:tgtEl>
                                          <p:spTgt spid="598"/>
                                        </p:tgtEl>
                                        <p:attrNameLst>
                                          <p:attrName>ppt_y</p:attrName>
                                        </p:attrNameLst>
                                      </p:cBhvr>
                                      <p:tavLst>
                                        <p:tav tm="0">
                                          <p:val>
                                            <p:strVal val="#ppt_y+#ppt_h*1.125000"/>
                                          </p:val>
                                        </p:tav>
                                        <p:tav tm="100000">
                                          <p:val>
                                            <p:strVal val="#ppt_y"/>
                                          </p:val>
                                        </p:tav>
                                      </p:tavLst>
                                    </p:anim>
                                    <p:animEffect transition="in" filter="wipe(up)">
                                      <p:cBhvr>
                                        <p:cTn id="13"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60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6" name="矩形"/>
          <p:cNvSpPr/>
          <p:nvPr/>
        </p:nvSpPr>
        <p:spPr>
          <a:xfrm>
            <a:off x="1425064" y="305039"/>
            <a:ext cx="31419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考点１：代理记账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10" name="组合"/>
          <p:cNvGrpSpPr/>
          <p:nvPr/>
        </p:nvGrpSpPr>
        <p:grpSpPr>
          <a:xfrm>
            <a:off x="1345636" y="1492816"/>
            <a:ext cx="5093972" cy="602614"/>
            <a:chOff x="1345636" y="1492816"/>
            <a:chExt cx="5093972" cy="602614"/>
          </a:xfrm>
        </p:grpSpPr>
        <p:sp>
          <p:nvSpPr>
            <p:cNvPr id="607" name="圆角矩形"/>
            <p:cNvSpPr/>
            <p:nvPr/>
          </p:nvSpPr>
          <p:spPr>
            <a:xfrm>
              <a:off x="1345636" y="1500436"/>
              <a:ext cx="5093972"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08" name="流程图: 离页连接符"/>
            <p:cNvSpPr/>
            <p:nvPr/>
          </p:nvSpPr>
          <p:spPr>
            <a:xfrm>
              <a:off x="1669486" y="1492816"/>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09" name="矩形"/>
            <p:cNvSpPr/>
            <p:nvPr/>
          </p:nvSpPr>
          <p:spPr>
            <a:xfrm>
              <a:off x="2802961" y="1535997"/>
              <a:ext cx="3392805" cy="52006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代理记账的业务范围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11" name="矩形"/>
          <p:cNvSpPr/>
          <p:nvPr/>
        </p:nvSpPr>
        <p:spPr>
          <a:xfrm>
            <a:off x="1143815" y="2345412"/>
            <a:ext cx="10287576" cy="2585323"/>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代理记账机构可以接受委托办理下列业务：</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（1）根据委托人提供的原始凭证和其他资料，按照国家统一的会计制度进行会计核算，包括审核原始凭证、填制记账凭证、登记会计账簿、编制财务会计报告等。</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（2）对外</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提供财务会计报告</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（3）向税务机关</a:t>
            </a:r>
            <a:r>
              <a:rPr lang="zh-CN" altLang="en-US" b="1" dirty="0">
                <a:solidFill>
                  <a:srgbClr val="C00000"/>
                </a:solidFill>
                <a:latin typeface="微软雅黑" panose="020B0503020204020204" charset="-122"/>
                <a:ea typeface="微软雅黑" panose="020B0503020204020204" charset="-122"/>
              </a:rPr>
              <a:t>提供税务资料</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（4）委托人委托的其他会计业务。</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15" name="组合"/>
          <p:cNvGrpSpPr/>
          <p:nvPr/>
        </p:nvGrpSpPr>
        <p:grpSpPr>
          <a:xfrm>
            <a:off x="1342387" y="5135664"/>
            <a:ext cx="2356959" cy="1071959"/>
            <a:chOff x="1342387" y="5135664"/>
            <a:chExt cx="2356959" cy="1071959"/>
          </a:xfrm>
        </p:grpSpPr>
        <p:pic>
          <p:nvPicPr>
            <p:cNvPr id="612" name="图片"/>
            <p:cNvPicPr/>
            <p:nvPr/>
          </p:nvPicPr>
          <p:blipFill>
            <a:blip r:embed="rId2" cstate="print"/>
            <a:srcRect l="57115" t="49510"/>
            <a:stretch>
              <a:fillRect/>
            </a:stretch>
          </p:blipFill>
          <p:spPr>
            <a:xfrm>
              <a:off x="1342387" y="5135664"/>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0" y="21599"/>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613" name="矩形"/>
            <p:cNvSpPr/>
            <p:nvPr/>
          </p:nvSpPr>
          <p:spPr>
            <a:xfrm>
              <a:off x="2260266" y="5490213"/>
              <a:ext cx="1439080" cy="470740"/>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614" name="矩形"/>
            <p:cNvSpPr/>
            <p:nvPr/>
          </p:nvSpPr>
          <p:spPr>
            <a:xfrm>
              <a:off x="2647153" y="5530792"/>
              <a:ext cx="673357" cy="35813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提示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
        <p:nvSpPr>
          <p:cNvPr id="616" name="矩形"/>
          <p:cNvSpPr/>
          <p:nvPr/>
        </p:nvSpPr>
        <p:spPr>
          <a:xfrm>
            <a:off x="3905190" y="5222551"/>
            <a:ext cx="583946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代理记账机构为委托人编制的财务会计报告，</a:t>
            </a:r>
            <a:r>
              <a:rPr lang="zh-CN" altLang="en-US" b="1" dirty="0">
                <a:solidFill>
                  <a:srgbClr val="C00000"/>
                </a:solidFill>
                <a:latin typeface="微软雅黑" panose="020B0503020204020204" charset="-122"/>
                <a:ea typeface="微软雅黑" panose="020B0503020204020204" charset="-122"/>
              </a:rPr>
              <a:t>经代理记账机构负责人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和委托方负责人</a:t>
            </a:r>
            <a:r>
              <a:rPr lang="zh-CN" altLang="en-US" b="1" dirty="0">
                <a:solidFill>
                  <a:srgbClr val="C00000"/>
                </a:solidFill>
                <a:latin typeface="微软雅黑" panose="020B0503020204020204" charset="-122"/>
                <a:ea typeface="微软雅黑" panose="020B0503020204020204" charset="-122"/>
              </a:rPr>
              <a:t>签名并盖章</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后对外提供。</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anim calcmode="lin" valueType="num">
                                      <p:cBhvr>
                                        <p:cTn id="8" dur="1000" fill="hold"/>
                                        <p:tgtEl>
                                          <p:spTgt spid="610"/>
                                        </p:tgtEl>
                                        <p:attrNameLst>
                                          <p:attrName>ppt_x</p:attrName>
                                        </p:attrNameLst>
                                      </p:cBhvr>
                                      <p:tavLst>
                                        <p:tav tm="0">
                                          <p:val>
                                            <p:strVal val="#ppt_x"/>
                                          </p:val>
                                        </p:tav>
                                        <p:tav tm="100000">
                                          <p:val>
                                            <p:strVal val="#ppt_x"/>
                                          </p:val>
                                        </p:tav>
                                      </p:tavLst>
                                    </p:anim>
                                    <p:anim calcmode="lin" valueType="num">
                                      <p:cBhvr>
                                        <p:cTn id="9" dur="1000" fill="hold"/>
                                        <p:tgtEl>
                                          <p:spTgt spid="6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611"/>
                                        </p:tgtEl>
                                        <p:attrNameLst>
                                          <p:attrName>style.visibility</p:attrName>
                                        </p:attrNameLst>
                                      </p:cBhvr>
                                      <p:to>
                                        <p:strVal val="visible"/>
                                      </p:to>
                                    </p:set>
                                    <p:animEffect transition="in" filter="barn(inHorizontal)">
                                      <p:cBhvr>
                                        <p:cTn id="14" dur="500"/>
                                        <p:tgtEl>
                                          <p:spTgt spid="6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5"/>
                                        </p:tgtEl>
                                        <p:attrNameLst>
                                          <p:attrName>style.visibility</p:attrName>
                                        </p:attrNameLst>
                                      </p:cBhvr>
                                      <p:to>
                                        <p:strVal val="visible"/>
                                      </p:to>
                                    </p:set>
                                    <p:animEffect transition="in" filter="fade">
                                      <p:cBhvr>
                                        <p:cTn id="19" dur="1000"/>
                                        <p:tgtEl>
                                          <p:spTgt spid="615"/>
                                        </p:tgtEl>
                                      </p:cBhvr>
                                    </p:animEffect>
                                    <p:anim calcmode="lin" valueType="num">
                                      <p:cBhvr>
                                        <p:cTn id="20" dur="1000" fill="hold"/>
                                        <p:tgtEl>
                                          <p:spTgt spid="615"/>
                                        </p:tgtEl>
                                        <p:attrNameLst>
                                          <p:attrName>ppt_x</p:attrName>
                                        </p:attrNameLst>
                                      </p:cBhvr>
                                      <p:tavLst>
                                        <p:tav tm="0">
                                          <p:val>
                                            <p:strVal val="#ppt_x"/>
                                          </p:val>
                                        </p:tav>
                                        <p:tav tm="100000">
                                          <p:val>
                                            <p:strVal val="#ppt_x"/>
                                          </p:val>
                                        </p:tav>
                                      </p:tavLst>
                                    </p:anim>
                                    <p:anim calcmode="lin" valueType="num">
                                      <p:cBhvr>
                                        <p:cTn id="21" dur="1000" fill="hold"/>
                                        <p:tgtEl>
                                          <p:spTgt spid="6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16"/>
                                        </p:tgtEl>
                                        <p:attrNameLst>
                                          <p:attrName>style.visibility</p:attrName>
                                        </p:attrNameLst>
                                      </p:cBhvr>
                                      <p:to>
                                        <p:strVal val="visible"/>
                                      </p:to>
                                    </p:set>
                                    <p:animEffect transition="in" filter="fade">
                                      <p:cBhvr>
                                        <p:cTn id="26" dur="1000"/>
                                        <p:tgtEl>
                                          <p:spTgt spid="616"/>
                                        </p:tgtEl>
                                      </p:cBhvr>
                                    </p:animEffect>
                                    <p:anim calcmode="lin" valueType="num">
                                      <p:cBhvr>
                                        <p:cTn id="27" dur="1000" fill="hold"/>
                                        <p:tgtEl>
                                          <p:spTgt spid="616"/>
                                        </p:tgtEl>
                                        <p:attrNameLst>
                                          <p:attrName>ppt_x</p:attrName>
                                        </p:attrNameLst>
                                      </p:cBhvr>
                                      <p:tavLst>
                                        <p:tav tm="0">
                                          <p:val>
                                            <p:strVal val="#ppt_x"/>
                                          </p:val>
                                        </p:tav>
                                        <p:tav tm="100000">
                                          <p:val>
                                            <p:strVal val="#ppt_x"/>
                                          </p:val>
                                        </p:tav>
                                      </p:tavLst>
                                    </p:anim>
                                    <p:anim calcmode="lin" valueType="num">
                                      <p:cBhvr>
                                        <p:cTn id="28" dur="1000" fill="hold"/>
                                        <p:tgtEl>
                                          <p:spTgt spid="6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P spid="611" grpId="0"/>
      <p:bldP spid="615" grpId="0" animBg="1"/>
      <p:bldP spid="6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0" name="矩形"/>
          <p:cNvSpPr/>
          <p:nvPr/>
        </p:nvSpPr>
        <p:spPr>
          <a:xfrm>
            <a:off x="1425064" y="305039"/>
            <a:ext cx="31419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考点１：代理记账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23" name="组合"/>
          <p:cNvGrpSpPr/>
          <p:nvPr/>
        </p:nvGrpSpPr>
        <p:grpSpPr>
          <a:xfrm>
            <a:off x="1123315" y="1488610"/>
            <a:ext cx="4863465" cy="586736"/>
            <a:chOff x="1123315" y="1488610"/>
            <a:chExt cx="4863465" cy="586736"/>
          </a:xfrm>
        </p:grpSpPr>
        <p:sp>
          <p:nvSpPr>
            <p:cNvPr id="621" name="矩形"/>
            <p:cNvSpPr/>
            <p:nvPr/>
          </p:nvSpPr>
          <p:spPr>
            <a:xfrm>
              <a:off x="1243330" y="1488610"/>
              <a:ext cx="4572635"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代理记账机构的业务范围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22" name="剪去对角的矩形"/>
            <p:cNvSpPr/>
            <p:nvPr/>
          </p:nvSpPr>
          <p:spPr>
            <a:xfrm>
              <a:off x="1123315" y="1549569"/>
              <a:ext cx="4863465" cy="525777"/>
            </a:xfrm>
            <a:prstGeom prst="snip2DiagRect">
              <a:avLst>
                <a:gd name="adj1" fmla="val 0"/>
                <a:gd name="adj2" fmla="val 15476"/>
              </a:avLst>
            </a:prstGeom>
            <a:noFill/>
            <a:ln w="25400" cap="flat" cmpd="sng">
              <a:solidFill>
                <a:srgbClr val="4BACC6"/>
              </a:solidFill>
              <a:prstDash val="solid"/>
              <a:round/>
            </a:ln>
          </p:spPr>
          <p:txBody>
            <a:bodyPr rtlCol="0" anchor="ctr"/>
            <a:lstStyle/>
            <a:p>
              <a:pPr algn="ctr"/>
            </a:p>
          </p:txBody>
        </p:sp>
      </p:grpSp>
      <p:sp>
        <p:nvSpPr>
          <p:cNvPr id="624" name="矩形"/>
          <p:cNvSpPr/>
          <p:nvPr/>
        </p:nvSpPr>
        <p:spPr>
          <a:xfrm>
            <a:off x="897777" y="2266667"/>
            <a:ext cx="1040651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单选】根据会计法律制度的规定，下列各项中，不属于代理记账业务范围的是（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．出具审计报告	　B．填制记账凭证　　　 C．编制财务会计报告	D．登记会计账簿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25" name="矩形"/>
          <p:cNvSpPr/>
          <p:nvPr/>
        </p:nvSpPr>
        <p:spPr>
          <a:xfrm>
            <a:off x="897645" y="3188846"/>
            <a:ext cx="1586230"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26" name="矩形"/>
          <p:cNvSpPr/>
          <p:nvPr/>
        </p:nvSpPr>
        <p:spPr>
          <a:xfrm>
            <a:off x="895336" y="3933765"/>
            <a:ext cx="1046122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单选】2020年12月甲公司成立，依规定其经济业务需要委托代理记账。下列各项中，甲公司可以委托其办理代理记账业务的是（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A．M会计师事务所					B．会计专业在校生李某</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C．N公司会计师宋某					D．退休会计人员徐某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27" name="矩形"/>
          <p:cNvSpPr/>
          <p:nvPr/>
        </p:nvSpPr>
        <p:spPr>
          <a:xfrm>
            <a:off x="895336" y="5746418"/>
            <a:ext cx="140528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anim calcmode="lin" valueType="num">
                                      <p:cBhvr>
                                        <p:cTn id="8" dur="1000" fill="hold"/>
                                        <p:tgtEl>
                                          <p:spTgt spid="623"/>
                                        </p:tgtEl>
                                        <p:attrNameLst>
                                          <p:attrName>ppt_x</p:attrName>
                                        </p:attrNameLst>
                                      </p:cBhvr>
                                      <p:tavLst>
                                        <p:tav tm="0">
                                          <p:val>
                                            <p:strVal val="#ppt_x"/>
                                          </p:val>
                                        </p:tav>
                                        <p:tav tm="100000">
                                          <p:val>
                                            <p:strVal val="#ppt_x"/>
                                          </p:val>
                                        </p:tav>
                                      </p:tavLst>
                                    </p:anim>
                                    <p:anim calcmode="lin" valueType="num">
                                      <p:cBhvr>
                                        <p:cTn id="9" dur="1000" fill="hold"/>
                                        <p:tgtEl>
                                          <p:spTgt spid="6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4"/>
                                        </p:tgtEl>
                                        <p:attrNameLst>
                                          <p:attrName>style.visibility</p:attrName>
                                        </p:attrNameLst>
                                      </p:cBhvr>
                                      <p:to>
                                        <p:strVal val="visible"/>
                                      </p:to>
                                    </p:set>
                                    <p:animEffect transition="in" filter="fade">
                                      <p:cBhvr>
                                        <p:cTn id="14" dur="1000"/>
                                        <p:tgtEl>
                                          <p:spTgt spid="624"/>
                                        </p:tgtEl>
                                      </p:cBhvr>
                                    </p:animEffect>
                                    <p:anim calcmode="lin" valueType="num">
                                      <p:cBhvr>
                                        <p:cTn id="15" dur="1000" fill="hold"/>
                                        <p:tgtEl>
                                          <p:spTgt spid="624"/>
                                        </p:tgtEl>
                                        <p:attrNameLst>
                                          <p:attrName>ppt_x</p:attrName>
                                        </p:attrNameLst>
                                      </p:cBhvr>
                                      <p:tavLst>
                                        <p:tav tm="0">
                                          <p:val>
                                            <p:strVal val="#ppt_x"/>
                                          </p:val>
                                        </p:tav>
                                        <p:tav tm="100000">
                                          <p:val>
                                            <p:strVal val="#ppt_x"/>
                                          </p:val>
                                        </p:tav>
                                      </p:tavLst>
                                    </p:anim>
                                    <p:anim calcmode="lin" valueType="num">
                                      <p:cBhvr>
                                        <p:cTn id="16" dur="1000" fill="hold"/>
                                        <p:tgtEl>
                                          <p:spTgt spid="6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5"/>
                                        </p:tgtEl>
                                        <p:attrNameLst>
                                          <p:attrName>style.visibility</p:attrName>
                                        </p:attrNameLst>
                                      </p:cBhvr>
                                      <p:to>
                                        <p:strVal val="visible"/>
                                      </p:to>
                                    </p:set>
                                    <p:animEffect transition="in" filter="fade">
                                      <p:cBhvr>
                                        <p:cTn id="21" dur="1000"/>
                                        <p:tgtEl>
                                          <p:spTgt spid="625"/>
                                        </p:tgtEl>
                                      </p:cBhvr>
                                    </p:animEffect>
                                    <p:anim calcmode="lin" valueType="num">
                                      <p:cBhvr>
                                        <p:cTn id="22" dur="1000" fill="hold"/>
                                        <p:tgtEl>
                                          <p:spTgt spid="625"/>
                                        </p:tgtEl>
                                        <p:attrNameLst>
                                          <p:attrName>ppt_x</p:attrName>
                                        </p:attrNameLst>
                                      </p:cBhvr>
                                      <p:tavLst>
                                        <p:tav tm="0">
                                          <p:val>
                                            <p:strVal val="#ppt_x"/>
                                          </p:val>
                                        </p:tav>
                                        <p:tav tm="100000">
                                          <p:val>
                                            <p:strVal val="#ppt_x"/>
                                          </p:val>
                                        </p:tav>
                                      </p:tavLst>
                                    </p:anim>
                                    <p:anim calcmode="lin" valueType="num">
                                      <p:cBhvr>
                                        <p:cTn id="23" dur="1000" fill="hold"/>
                                        <p:tgtEl>
                                          <p:spTgt spid="6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6"/>
                                        </p:tgtEl>
                                        <p:attrNameLst>
                                          <p:attrName>style.visibility</p:attrName>
                                        </p:attrNameLst>
                                      </p:cBhvr>
                                      <p:to>
                                        <p:strVal val="visible"/>
                                      </p:to>
                                    </p:set>
                                    <p:animEffect transition="in" filter="fade">
                                      <p:cBhvr>
                                        <p:cTn id="28" dur="1000"/>
                                        <p:tgtEl>
                                          <p:spTgt spid="626"/>
                                        </p:tgtEl>
                                      </p:cBhvr>
                                    </p:animEffect>
                                    <p:anim calcmode="lin" valueType="num">
                                      <p:cBhvr>
                                        <p:cTn id="29" dur="1000" fill="hold"/>
                                        <p:tgtEl>
                                          <p:spTgt spid="626"/>
                                        </p:tgtEl>
                                        <p:attrNameLst>
                                          <p:attrName>ppt_x</p:attrName>
                                        </p:attrNameLst>
                                      </p:cBhvr>
                                      <p:tavLst>
                                        <p:tav tm="0">
                                          <p:val>
                                            <p:strVal val="#ppt_x"/>
                                          </p:val>
                                        </p:tav>
                                        <p:tav tm="100000">
                                          <p:val>
                                            <p:strVal val="#ppt_x"/>
                                          </p:val>
                                        </p:tav>
                                      </p:tavLst>
                                    </p:anim>
                                    <p:anim calcmode="lin" valueType="num">
                                      <p:cBhvr>
                                        <p:cTn id="30" dur="1000" fill="hold"/>
                                        <p:tgtEl>
                                          <p:spTgt spid="6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27"/>
                                        </p:tgtEl>
                                        <p:attrNameLst>
                                          <p:attrName>style.visibility</p:attrName>
                                        </p:attrNameLst>
                                      </p:cBhvr>
                                      <p:to>
                                        <p:strVal val="visible"/>
                                      </p:to>
                                    </p:set>
                                    <p:animEffect transition="in" filter="fade">
                                      <p:cBhvr>
                                        <p:cTn id="35" dur="1000"/>
                                        <p:tgtEl>
                                          <p:spTgt spid="627"/>
                                        </p:tgtEl>
                                      </p:cBhvr>
                                    </p:animEffect>
                                    <p:anim calcmode="lin" valueType="num">
                                      <p:cBhvr>
                                        <p:cTn id="36" dur="1000" fill="hold"/>
                                        <p:tgtEl>
                                          <p:spTgt spid="627"/>
                                        </p:tgtEl>
                                        <p:attrNameLst>
                                          <p:attrName>ppt_x</p:attrName>
                                        </p:attrNameLst>
                                      </p:cBhvr>
                                      <p:tavLst>
                                        <p:tav tm="0">
                                          <p:val>
                                            <p:strVal val="#ppt_x"/>
                                          </p:val>
                                        </p:tav>
                                        <p:tav tm="100000">
                                          <p:val>
                                            <p:strVal val="#ppt_x"/>
                                          </p:val>
                                        </p:tav>
                                      </p:tavLst>
                                    </p:anim>
                                    <p:anim calcmode="lin" valueType="num">
                                      <p:cBhvr>
                                        <p:cTn id="37" dur="1000" fill="hold"/>
                                        <p:tgtEl>
                                          <p:spTgt spid="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animBg="1"/>
      <p:bldP spid="624" grpId="0" animBg="1"/>
      <p:bldP spid="625" grpId="0" animBg="1"/>
      <p:bldP spid="626" grpId="0" animBg="1"/>
      <p:bldP spid="6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1" name="矩形"/>
          <p:cNvSpPr/>
          <p:nvPr/>
        </p:nvSpPr>
        <p:spPr>
          <a:xfrm>
            <a:off x="1425064" y="305039"/>
            <a:ext cx="31419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考点１：代理记账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35" name="组合"/>
          <p:cNvGrpSpPr/>
          <p:nvPr/>
        </p:nvGrpSpPr>
        <p:grpSpPr>
          <a:xfrm>
            <a:off x="539687" y="1346280"/>
            <a:ext cx="9430821" cy="602612"/>
            <a:chOff x="539687" y="1346280"/>
            <a:chExt cx="9430821" cy="602612"/>
          </a:xfrm>
        </p:grpSpPr>
        <p:sp>
          <p:nvSpPr>
            <p:cNvPr id="632" name="圆角矩形"/>
            <p:cNvSpPr/>
            <p:nvPr/>
          </p:nvSpPr>
          <p:spPr>
            <a:xfrm>
              <a:off x="539687" y="1353898"/>
              <a:ext cx="9430821"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33" name="流程图: 离页连接符"/>
            <p:cNvSpPr/>
            <p:nvPr/>
          </p:nvSpPr>
          <p:spPr>
            <a:xfrm>
              <a:off x="863536" y="134628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34" name="矩形"/>
            <p:cNvSpPr/>
            <p:nvPr/>
          </p:nvSpPr>
          <p:spPr>
            <a:xfrm>
              <a:off x="1997011" y="1389461"/>
              <a:ext cx="765111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委托人、代理记账机构及其从业人员各自的义务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636" name="表格"/>
          <p:cNvGraphicFramePr>
            <a:graphicFrameLocks noGrp="1"/>
          </p:cNvGraphicFramePr>
          <p:nvPr/>
        </p:nvGraphicFramePr>
        <p:xfrm>
          <a:off x="439608" y="2284274"/>
          <a:ext cx="11382007" cy="3922904"/>
        </p:xfrm>
        <a:graphic>
          <a:graphicData uri="http://schemas.openxmlformats.org/drawingml/2006/table">
            <a:tbl>
              <a:tblPr firstRow="1" bandRow="1">
                <a:noFill/>
                <a:tableStyleId>{0614C5DB-E319-4D65-9DFD-4E6FD8902022}</a:tableStyleId>
              </a:tblPr>
              <a:tblGrid>
                <a:gridCol w="2052358"/>
                <a:gridCol w="9329649"/>
              </a:tblGrid>
              <a:tr h="0">
                <a:tc>
                  <a:txBody>
                    <a:bodyPr/>
                    <a:lstStyle/>
                    <a:p>
                      <a:pPr marL="0" indent="0" algn="ctr">
                        <a:lnSpc>
                          <a:spcPct val="140000"/>
                        </a:lnSpc>
                        <a:spcBef>
                          <a:spcPts val="100"/>
                        </a:spcBef>
                        <a:spcAft>
                          <a:spcPts val="100"/>
                        </a:spcAft>
                        <a:buNone/>
                      </a:pPr>
                      <a:r>
                        <a:rPr lang="zh-CN" altLang="en-US" sz="1800" u="none" strike="noStrike" kern="0" cap="none" spc="0" baseline="0"/>
                        <a:t>主体</a:t>
                      </a:r>
                      <a:endParaRPr lang="zh-CN" altLang="en-US" sz="1800" u="none" strike="noStrike" kern="0" cap="none" spc="0" baseline="0"/>
                    </a:p>
                  </a:txBody>
                  <a:tcPr marL="68580" marR="68580" marT="0" marB="0" anchor="ctr"/>
                </a:tc>
                <a:tc>
                  <a:txBody>
                    <a:bodyPr/>
                    <a:lstStyle/>
                    <a:p>
                      <a:pPr marL="0" indent="0" algn="ctr">
                        <a:lnSpc>
                          <a:spcPct val="140000"/>
                        </a:lnSpc>
                        <a:spcBef>
                          <a:spcPts val="100"/>
                        </a:spcBef>
                        <a:spcAft>
                          <a:spcPts val="100"/>
                        </a:spcAft>
                        <a:buNone/>
                      </a:pPr>
                      <a:r>
                        <a:rPr lang="zh-CN" altLang="en-US" sz="1800" u="none" strike="noStrike" kern="0" cap="none" spc="0" baseline="0"/>
                        <a:t>应当履行的义务</a:t>
                      </a:r>
                      <a:endParaRPr lang="zh-CN" altLang="en-US" sz="1800" u="none" strike="noStrike" kern="0" cap="none" spc="0" baseline="0"/>
                    </a:p>
                  </a:txBody>
                  <a:tcPr marL="68580" marR="68580" marT="0" marB="0" anchor="ctr"/>
                </a:tc>
              </a:tr>
              <a:tr h="0">
                <a:tc>
                  <a:txBody>
                    <a:bodyPr/>
                    <a:lstStyle/>
                    <a:p>
                      <a:pPr marL="0" indent="0" algn="ctr">
                        <a:lnSpc>
                          <a:spcPct val="140000"/>
                        </a:lnSpc>
                        <a:spcBef>
                          <a:spcPts val="100"/>
                        </a:spcBef>
                        <a:spcAft>
                          <a:spcPts val="100"/>
                        </a:spcAft>
                        <a:buNone/>
                      </a:pPr>
                      <a:r>
                        <a:rPr lang="zh-CN" altLang="en-US" sz="1800" u="none" strike="noStrike" kern="100" cap="none" spc="0" baseline="0"/>
                        <a:t>委托方</a:t>
                      </a:r>
                      <a:endParaRPr lang="zh-CN" altLang="en-US" sz="1800" u="none" strike="noStrike" kern="100" cap="none" spc="0" baseline="0"/>
                    </a:p>
                  </a:txBody>
                  <a:tcPr marL="68580" marR="68580" marT="0" marB="0" anchor="ctr"/>
                </a:tc>
                <a:tc>
                  <a:txBody>
                    <a:bodyPr/>
                    <a:lstStyle/>
                    <a:p>
                      <a:pPr marL="0" indent="12700" algn="l">
                        <a:lnSpc>
                          <a:spcPct val="129000"/>
                        </a:lnSpc>
                        <a:spcBef>
                          <a:spcPts val="100"/>
                        </a:spcBef>
                        <a:spcAft>
                          <a:spcPts val="100"/>
                        </a:spcAft>
                        <a:buNone/>
                      </a:pPr>
                      <a:r>
                        <a:rPr lang="zh-CN" altLang="en-US" sz="1800" u="none" strike="noStrike" kern="0" cap="none" spc="0" baseline="0"/>
                        <a:t>（1）对本单位发生的经济业务事项，应当填制或者取得符合规定的原始凭证</a:t>
                      </a:r>
                      <a:br>
                        <a:rPr lang="zh-CN" altLang="en-US" sz="1800" u="none" strike="noStrike" kern="0" cap="none" spc="0" baseline="0"/>
                      </a:br>
                      <a:r>
                        <a:rPr lang="zh-CN" altLang="en-US" sz="1800" u="none" strike="noStrike" kern="0" cap="none" spc="0" baseline="0"/>
                        <a:t>  （2）应当配备专人（如出纳）负责日常货币收支和保管</a:t>
                      </a:r>
                      <a:br>
                        <a:rPr lang="zh-CN" altLang="en-US" sz="1800" u="none" strike="noStrike" kern="0" cap="none" spc="0" baseline="0"/>
                      </a:br>
                      <a:r>
                        <a:rPr lang="zh-CN" altLang="en-US" sz="1800" u="none" strike="noStrike" kern="0" cap="none" spc="0" baseline="0"/>
                        <a:t>  （3）及时向代理记账机构提供真实、完整的原始凭证和其他相关资料</a:t>
                      </a:r>
                      <a:br>
                        <a:rPr lang="zh-CN" altLang="en-US" sz="1800" u="none" strike="noStrike" kern="0" cap="none" spc="0" baseline="0"/>
                      </a:br>
                      <a:r>
                        <a:rPr lang="zh-CN" altLang="en-US" sz="1800" u="none" strike="noStrike" kern="0" cap="none" spc="0" baseline="0"/>
                        <a:t>  （4）对于代理记账机构退回的，要求按照规定进行更正、补充的原始凭证，应当及时予以更正、补充</a:t>
                      </a:r>
                      <a:endParaRPr lang="zh-CN" altLang="en-US" sz="1800" u="none" strike="noStrike" kern="0" cap="none" spc="0" baseline="0"/>
                    </a:p>
                  </a:txBody>
                  <a:tcPr marL="68580" marR="68580" marT="0" marB="0" anchor="ctr"/>
                </a:tc>
              </a:tr>
              <a:tr h="0">
                <a:tc>
                  <a:txBody>
                    <a:bodyPr/>
                    <a:lstStyle/>
                    <a:p>
                      <a:pPr marL="0" indent="0" algn="ctr">
                        <a:lnSpc>
                          <a:spcPct val="140000"/>
                        </a:lnSpc>
                        <a:spcBef>
                          <a:spcPts val="100"/>
                        </a:spcBef>
                        <a:spcAft>
                          <a:spcPts val="100"/>
                        </a:spcAft>
                        <a:buNone/>
                      </a:pPr>
                      <a:r>
                        <a:rPr lang="zh-CN" altLang="en-US" sz="1800" u="none" strike="noStrike" kern="100" cap="none" spc="0" baseline="0"/>
                        <a:t>代理记账机构</a:t>
                      </a:r>
                      <a:br>
                        <a:rPr lang="zh-CN" altLang="en-US" sz="1800" u="none" strike="noStrike" kern="100" cap="none" spc="0" baseline="0"/>
                      </a:br>
                      <a:r>
                        <a:rPr lang="zh-CN" altLang="en-US" sz="1800" u="none" strike="noStrike" kern="100" cap="none" spc="0" baseline="0"/>
                        <a:t>及其从业人员</a:t>
                      </a:r>
                      <a:endParaRPr lang="zh-CN" altLang="en-US" sz="1800" u="none" strike="noStrike" kern="100" cap="none" spc="0" baseline="0"/>
                    </a:p>
                  </a:txBody>
                  <a:tcPr marL="68580" marR="68580" marT="0" marB="0" anchor="ctr"/>
                </a:tc>
                <a:tc>
                  <a:txBody>
                    <a:bodyPr/>
                    <a:lstStyle/>
                    <a:p>
                      <a:pPr marL="0" indent="12700" algn="l">
                        <a:lnSpc>
                          <a:spcPct val="129000"/>
                        </a:lnSpc>
                        <a:spcBef>
                          <a:spcPts val="100"/>
                        </a:spcBef>
                        <a:spcAft>
                          <a:spcPts val="100"/>
                        </a:spcAft>
                        <a:buNone/>
                      </a:pPr>
                      <a:r>
                        <a:rPr lang="zh-CN" altLang="en-US" sz="1800" u="none" strike="noStrike" kern="0" cap="none" spc="0" baseline="0"/>
                        <a:t>（1）遵守有关规定，按照委托合同办理代理记账业务</a:t>
                      </a:r>
                      <a:br>
                        <a:rPr lang="zh-CN" altLang="en-US" sz="1800" u="none" strike="noStrike" kern="0" cap="none" spc="0" baseline="0"/>
                      </a:br>
                      <a:r>
                        <a:rPr lang="zh-CN" altLang="en-US" sz="1800" u="none" strike="noStrike" kern="0" cap="none" spc="0" baseline="0"/>
                        <a:t>  （2）对在执行业务中知悉的商业秘密予以保密</a:t>
                      </a:r>
                      <a:br>
                        <a:rPr lang="zh-CN" altLang="en-US" sz="1800" u="none" strike="noStrike" kern="0" cap="none" spc="0" baseline="0"/>
                      </a:br>
                      <a:r>
                        <a:rPr lang="zh-CN" altLang="en-US" sz="1800" u="none" strike="noStrike" kern="0" cap="none" spc="0" baseline="0"/>
                        <a:t>  （3）对委托人要求其作出不当的会计处理，提供不实的会计资料，以及其他不符合规定的行为，予以拒绝</a:t>
                      </a:r>
                      <a:br>
                        <a:rPr lang="zh-CN" altLang="en-US" sz="1800" u="none" strike="noStrike" kern="0" cap="none" spc="0" baseline="0"/>
                      </a:br>
                      <a:r>
                        <a:rPr lang="zh-CN" altLang="en-US" sz="1800" u="none" strike="noStrike" kern="0" cap="none" spc="0" baseline="0"/>
                        <a:t>  （4）对委托人提出的有关会计处理相关问题予以解释</a:t>
                      </a:r>
                      <a:endParaRPr lang="zh-CN" altLang="en-US" sz="1800" u="none" strike="noStrike" kern="0" cap="none" spc="0" baseline="0"/>
                    </a:p>
                  </a:txBody>
                  <a:tcPr marL="68580" marR="68580" marT="0" marB="0" anchor="ct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anim calcmode="lin" valueType="num">
                                      <p:cBhvr>
                                        <p:cTn id="8" dur="1000" fill="hold"/>
                                        <p:tgtEl>
                                          <p:spTgt spid="635"/>
                                        </p:tgtEl>
                                        <p:attrNameLst>
                                          <p:attrName>ppt_x</p:attrName>
                                        </p:attrNameLst>
                                      </p:cBhvr>
                                      <p:tavLst>
                                        <p:tav tm="0">
                                          <p:val>
                                            <p:strVal val="#ppt_x"/>
                                          </p:val>
                                        </p:tav>
                                        <p:tav tm="100000">
                                          <p:val>
                                            <p:strVal val="#ppt_x"/>
                                          </p:val>
                                        </p:tav>
                                      </p:tavLst>
                                    </p:anim>
                                    <p:anim calcmode="lin" valueType="num">
                                      <p:cBhvr>
                                        <p:cTn id="9" dur="1000" fill="hold"/>
                                        <p:tgtEl>
                                          <p:spTgt spid="6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36"/>
                                        </p:tgtEl>
                                        <p:attrNameLst>
                                          <p:attrName>style.visibility</p:attrName>
                                        </p:attrNameLst>
                                      </p:cBhvr>
                                      <p:to>
                                        <p:strVal val="visible"/>
                                      </p:to>
                                    </p:set>
                                    <p:animEffect transition="in" filter="barn(inHorizontal)">
                                      <p:cBhvr>
                                        <p:cTn id="14"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0" name="矩形"/>
          <p:cNvSpPr/>
          <p:nvPr/>
        </p:nvSpPr>
        <p:spPr>
          <a:xfrm>
            <a:off x="1425064" y="305039"/>
            <a:ext cx="31419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考点１：代理记账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4" name="组合"/>
          <p:cNvGrpSpPr/>
          <p:nvPr/>
        </p:nvGrpSpPr>
        <p:grpSpPr>
          <a:xfrm>
            <a:off x="1312207" y="1412787"/>
            <a:ext cx="8051459" cy="525777"/>
            <a:chOff x="1312207" y="1412787"/>
            <a:chExt cx="8051459" cy="525777"/>
          </a:xfrm>
        </p:grpSpPr>
        <p:sp>
          <p:nvSpPr>
            <p:cNvPr id="641" name="矩形"/>
            <p:cNvSpPr/>
            <p:nvPr/>
          </p:nvSpPr>
          <p:spPr>
            <a:xfrm>
              <a:off x="1432857" y="1412787"/>
              <a:ext cx="793080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考查角度—代理记账机构及其从业人员应当履行的义务 </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42" name="剪去对角的矩形"/>
            <p:cNvSpPr/>
            <p:nvPr/>
          </p:nvSpPr>
          <p:spPr>
            <a:xfrm>
              <a:off x="1312207" y="1412787"/>
              <a:ext cx="8051456" cy="525777"/>
            </a:xfrm>
            <a:prstGeom prst="snip2DiagRect">
              <a:avLst>
                <a:gd name="adj1" fmla="val 0"/>
                <a:gd name="adj2" fmla="val 14634"/>
              </a:avLst>
            </a:prstGeom>
            <a:noFill/>
            <a:ln w="25400" cap="flat" cmpd="sng">
              <a:solidFill>
                <a:srgbClr val="4BACC6"/>
              </a:solidFill>
              <a:prstDash val="solid"/>
              <a:round/>
            </a:ln>
          </p:spPr>
          <p:txBody>
            <a:bodyPr rtlCol="0" anchor="ctr"/>
            <a:lstStyle/>
            <a:p>
              <a:pPr algn="ctr"/>
            </a:p>
          </p:txBody>
        </p:sp>
      </p:grpSp>
      <p:sp>
        <p:nvSpPr>
          <p:cNvPr id="643" name="矩形"/>
          <p:cNvSpPr/>
          <p:nvPr/>
        </p:nvSpPr>
        <p:spPr>
          <a:xfrm>
            <a:off x="1162032" y="2119262"/>
            <a:ext cx="991610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单选】根据会计法律制度的规定，下列各项中，不属于代理记账机构及其从业人员应当履行的义务是（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对在执行业务中知悉的商业秘密予以保密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配备专人负责委托方的日常货币收支和保管</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对委托人要求其提供不实会计资料的行为，予以拒绝</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对委托人提出的有关会计处理相关问题予以解释</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4" name="矩形"/>
          <p:cNvSpPr/>
          <p:nvPr/>
        </p:nvSpPr>
        <p:spPr>
          <a:xfrm>
            <a:off x="1158957" y="4697423"/>
            <a:ext cx="1429384"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5" name="矩形"/>
          <p:cNvSpPr/>
          <p:nvPr/>
        </p:nvSpPr>
        <p:spPr>
          <a:xfrm>
            <a:off x="1155882" y="5387848"/>
            <a:ext cx="946799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dirty="0">
                <a:latin typeface="宋体" panose="02010600030101010101" pitchFamily="2"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判断】委托人委托代理记账机构代理记账，可以订立口头委托合同。（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6" name="矩形"/>
          <p:cNvSpPr/>
          <p:nvPr/>
        </p:nvSpPr>
        <p:spPr>
          <a:xfrm>
            <a:off x="1168194" y="5953332"/>
            <a:ext cx="131095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4"/>
                                        </p:tgtEl>
                                        <p:attrNameLst>
                                          <p:attrName>style.visibility</p:attrName>
                                        </p:attrNameLst>
                                      </p:cBhvr>
                                      <p:to>
                                        <p:strVal val="visible"/>
                                      </p:to>
                                    </p:set>
                                    <p:animEffect transition="in" filter="fade">
                                      <p:cBhvr>
                                        <p:cTn id="7" dur="1000"/>
                                        <p:tgtEl>
                                          <p:spTgt spid="994"/>
                                        </p:tgtEl>
                                      </p:cBhvr>
                                    </p:animEffect>
                                    <p:anim calcmode="lin" valueType="num">
                                      <p:cBhvr>
                                        <p:cTn id="8" dur="1000" fill="hold"/>
                                        <p:tgtEl>
                                          <p:spTgt spid="994"/>
                                        </p:tgtEl>
                                        <p:attrNameLst>
                                          <p:attrName>ppt_x</p:attrName>
                                        </p:attrNameLst>
                                      </p:cBhvr>
                                      <p:tavLst>
                                        <p:tav tm="0">
                                          <p:val>
                                            <p:strVal val="#ppt_x"/>
                                          </p:val>
                                        </p:tav>
                                        <p:tav tm="100000">
                                          <p:val>
                                            <p:strVal val="#ppt_x"/>
                                          </p:val>
                                        </p:tav>
                                      </p:tavLst>
                                    </p:anim>
                                    <p:anim calcmode="lin" valueType="num">
                                      <p:cBhvr>
                                        <p:cTn id="9" dur="1000" fill="hold"/>
                                        <p:tgtEl>
                                          <p:spTgt spid="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3"/>
                                        </p:tgtEl>
                                        <p:attrNameLst>
                                          <p:attrName>style.visibility</p:attrName>
                                        </p:attrNameLst>
                                      </p:cBhvr>
                                      <p:to>
                                        <p:strVal val="visible"/>
                                      </p:to>
                                    </p:set>
                                    <p:animEffect transition="in" filter="fade">
                                      <p:cBhvr>
                                        <p:cTn id="14" dur="1000"/>
                                        <p:tgtEl>
                                          <p:spTgt spid="643"/>
                                        </p:tgtEl>
                                      </p:cBhvr>
                                    </p:animEffect>
                                    <p:anim calcmode="lin" valueType="num">
                                      <p:cBhvr>
                                        <p:cTn id="15" dur="1000" fill="hold"/>
                                        <p:tgtEl>
                                          <p:spTgt spid="643"/>
                                        </p:tgtEl>
                                        <p:attrNameLst>
                                          <p:attrName>ppt_x</p:attrName>
                                        </p:attrNameLst>
                                      </p:cBhvr>
                                      <p:tavLst>
                                        <p:tav tm="0">
                                          <p:val>
                                            <p:strVal val="#ppt_x"/>
                                          </p:val>
                                        </p:tav>
                                        <p:tav tm="100000">
                                          <p:val>
                                            <p:strVal val="#ppt_x"/>
                                          </p:val>
                                        </p:tav>
                                      </p:tavLst>
                                    </p:anim>
                                    <p:anim calcmode="lin" valueType="num">
                                      <p:cBhvr>
                                        <p:cTn id="16" dur="1000" fill="hold"/>
                                        <p:tgtEl>
                                          <p:spTgt spid="6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4"/>
                                        </p:tgtEl>
                                        <p:attrNameLst>
                                          <p:attrName>style.visibility</p:attrName>
                                        </p:attrNameLst>
                                      </p:cBhvr>
                                      <p:to>
                                        <p:strVal val="visible"/>
                                      </p:to>
                                    </p:set>
                                    <p:animEffect transition="in" filter="fade">
                                      <p:cBhvr>
                                        <p:cTn id="21" dur="1000"/>
                                        <p:tgtEl>
                                          <p:spTgt spid="644"/>
                                        </p:tgtEl>
                                      </p:cBhvr>
                                    </p:animEffect>
                                    <p:anim calcmode="lin" valueType="num">
                                      <p:cBhvr>
                                        <p:cTn id="22" dur="1000" fill="hold"/>
                                        <p:tgtEl>
                                          <p:spTgt spid="644"/>
                                        </p:tgtEl>
                                        <p:attrNameLst>
                                          <p:attrName>ppt_x</p:attrName>
                                        </p:attrNameLst>
                                      </p:cBhvr>
                                      <p:tavLst>
                                        <p:tav tm="0">
                                          <p:val>
                                            <p:strVal val="#ppt_x"/>
                                          </p:val>
                                        </p:tav>
                                        <p:tav tm="100000">
                                          <p:val>
                                            <p:strVal val="#ppt_x"/>
                                          </p:val>
                                        </p:tav>
                                      </p:tavLst>
                                    </p:anim>
                                    <p:anim calcmode="lin" valueType="num">
                                      <p:cBhvr>
                                        <p:cTn id="23" dur="1000" fill="hold"/>
                                        <p:tgtEl>
                                          <p:spTgt spid="6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5"/>
                                        </p:tgtEl>
                                        <p:attrNameLst>
                                          <p:attrName>style.visibility</p:attrName>
                                        </p:attrNameLst>
                                      </p:cBhvr>
                                      <p:to>
                                        <p:strVal val="visible"/>
                                      </p:to>
                                    </p:set>
                                    <p:animEffect transition="in" filter="fade">
                                      <p:cBhvr>
                                        <p:cTn id="28" dur="1000"/>
                                        <p:tgtEl>
                                          <p:spTgt spid="645"/>
                                        </p:tgtEl>
                                      </p:cBhvr>
                                    </p:animEffect>
                                    <p:anim calcmode="lin" valueType="num">
                                      <p:cBhvr>
                                        <p:cTn id="29" dur="1000" fill="hold"/>
                                        <p:tgtEl>
                                          <p:spTgt spid="645"/>
                                        </p:tgtEl>
                                        <p:attrNameLst>
                                          <p:attrName>ppt_x</p:attrName>
                                        </p:attrNameLst>
                                      </p:cBhvr>
                                      <p:tavLst>
                                        <p:tav tm="0">
                                          <p:val>
                                            <p:strVal val="#ppt_x"/>
                                          </p:val>
                                        </p:tav>
                                        <p:tav tm="100000">
                                          <p:val>
                                            <p:strVal val="#ppt_x"/>
                                          </p:val>
                                        </p:tav>
                                      </p:tavLst>
                                    </p:anim>
                                    <p:anim calcmode="lin" valueType="num">
                                      <p:cBhvr>
                                        <p:cTn id="30" dur="1000" fill="hold"/>
                                        <p:tgtEl>
                                          <p:spTgt spid="6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46"/>
                                        </p:tgtEl>
                                        <p:attrNameLst>
                                          <p:attrName>style.visibility</p:attrName>
                                        </p:attrNameLst>
                                      </p:cBhvr>
                                      <p:to>
                                        <p:strVal val="visible"/>
                                      </p:to>
                                    </p:set>
                                    <p:animEffect transition="in" filter="fade">
                                      <p:cBhvr>
                                        <p:cTn id="35" dur="1000"/>
                                        <p:tgtEl>
                                          <p:spTgt spid="646"/>
                                        </p:tgtEl>
                                      </p:cBhvr>
                                    </p:animEffect>
                                    <p:anim calcmode="lin" valueType="num">
                                      <p:cBhvr>
                                        <p:cTn id="36" dur="1000" fill="hold"/>
                                        <p:tgtEl>
                                          <p:spTgt spid="646"/>
                                        </p:tgtEl>
                                        <p:attrNameLst>
                                          <p:attrName>ppt_x</p:attrName>
                                        </p:attrNameLst>
                                      </p:cBhvr>
                                      <p:tavLst>
                                        <p:tav tm="0">
                                          <p:val>
                                            <p:strVal val="#ppt_x"/>
                                          </p:val>
                                        </p:tav>
                                        <p:tav tm="100000">
                                          <p:val>
                                            <p:strVal val="#ppt_x"/>
                                          </p:val>
                                        </p:tav>
                                      </p:tavLst>
                                    </p:anim>
                                    <p:anim calcmode="lin" valueType="num">
                                      <p:cBhvr>
                                        <p:cTn id="37" dur="1000" fill="hold"/>
                                        <p:tgtEl>
                                          <p:spTgt spid="6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0" animBg="1"/>
      <p:bldP spid="643" grpId="0" animBg="1"/>
      <p:bldP spid="644" grpId="0" animBg="1"/>
      <p:bldP spid="645" grpId="0" animBg="1"/>
      <p:bldP spid="64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0" name="矩形"/>
          <p:cNvSpPr/>
          <p:nvPr/>
        </p:nvSpPr>
        <p:spPr>
          <a:xfrm>
            <a:off x="1425064" y="305039"/>
            <a:ext cx="402608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考点２：会计岗位设置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54" name="组合"/>
          <p:cNvGrpSpPr/>
          <p:nvPr/>
        </p:nvGrpSpPr>
        <p:grpSpPr>
          <a:xfrm>
            <a:off x="762391" y="1603320"/>
            <a:ext cx="5106670" cy="602614"/>
            <a:chOff x="762391" y="1603320"/>
            <a:chExt cx="5106670" cy="602614"/>
          </a:xfrm>
        </p:grpSpPr>
        <p:sp>
          <p:nvSpPr>
            <p:cNvPr id="651" name="圆角矩形"/>
            <p:cNvSpPr/>
            <p:nvPr/>
          </p:nvSpPr>
          <p:spPr>
            <a:xfrm>
              <a:off x="762391" y="1610940"/>
              <a:ext cx="510667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52" name="流程图: 离页连接符"/>
            <p:cNvSpPr/>
            <p:nvPr/>
          </p:nvSpPr>
          <p:spPr>
            <a:xfrm>
              <a:off x="1086241" y="160332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53" name="矩形"/>
            <p:cNvSpPr/>
            <p:nvPr/>
          </p:nvSpPr>
          <p:spPr>
            <a:xfrm>
              <a:off x="2158756" y="164650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会计岗位的设置要求</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55" name="矩形"/>
          <p:cNvSpPr/>
          <p:nvPr/>
        </p:nvSpPr>
        <p:spPr>
          <a:xfrm>
            <a:off x="622038" y="2504058"/>
            <a:ext cx="10929899" cy="1291589"/>
          </a:xfrm>
          <a:prstGeom prst="rect">
            <a:avLst/>
          </a:prstGeom>
          <a:noFill/>
          <a:ln w="12700" cap="flat" cmpd="sng">
            <a:noFill/>
            <a:prstDash val="solid"/>
            <a:round/>
          </a:ln>
        </p:spPr>
        <p:txBody>
          <a:bodyPr vert="horz" wrap="square" lIns="91440" tIns="45720" rIns="91440" bIns="45720" anchor="t" anchorCtr="0">
            <a:spAutoFit/>
          </a:bodyPr>
          <a:lstStyle/>
          <a:p>
            <a:pPr marL="0" indent="25400" algn="just" fontAlgn="auto">
              <a:lnSpc>
                <a:spcPct val="150000"/>
              </a:lnSpc>
              <a:spcBef>
                <a:spcPts val="0"/>
              </a:spcBef>
              <a:spcAft>
                <a:spcPts val="0"/>
              </a:spcAft>
              <a:buNone/>
            </a:pPr>
            <a:r>
              <a:rPr lang="zh-CN" altLang="en-US" sz="1800" b="0" i="0" u="none" strike="noStrike" kern="100" cap="none" spc="10" baseline="0">
                <a:solidFill>
                  <a:schemeClr val="tx1"/>
                </a:solidFill>
                <a:latin typeface="微软雅黑" panose="020B0503020204020204" charset="-122"/>
                <a:ea typeface="微软雅黑" panose="020B0503020204020204" charset="-122"/>
                <a:cs typeface="Times New Roman" panose="02020603050405020304" charset="0"/>
              </a:rPr>
              <a:t>会计工作岗位一般可分为会计机构负责人或者会计主管人员、出纳、财产物资核算、工资核算、成本费用核算、财务成果核算、资金核算、往来结算、总账报表、稽核、档案管理等。</a:t>
            </a:r>
            <a:endParaRPr lang="en-US" altLang="zh-CN" sz="1800" b="0" i="0" u="none" strike="noStrike" kern="100" cap="none" spc="1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25400" algn="just" fontAlgn="auto">
              <a:lnSpc>
                <a:spcPct val="150000"/>
              </a:lnSpc>
              <a:spcBef>
                <a:spcPts val="0"/>
              </a:spcBef>
              <a:spcAft>
                <a:spcPts val="0"/>
              </a:spcAft>
              <a:buNone/>
            </a:pPr>
            <a:r>
              <a:rPr lang="zh-CN" altLang="en-US" sz="1800" b="0" i="0" u="none" strike="noStrike" kern="100" cap="none" spc="10" baseline="0">
                <a:solidFill>
                  <a:schemeClr val="tx1"/>
                </a:solidFill>
                <a:latin typeface="微软雅黑" panose="020B0503020204020204" charset="-122"/>
                <a:ea typeface="微软雅黑" panose="020B0503020204020204" charset="-122"/>
                <a:cs typeface="Times New Roman" panose="02020603050405020304" charset="0"/>
              </a:rPr>
              <a:t>会计工作岗位，可以一人一岗、一人多岗或者一岗多人。会计人员的工作岗位应当有计划地进行轮换。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59" name="组合"/>
          <p:cNvGrpSpPr/>
          <p:nvPr/>
        </p:nvGrpSpPr>
        <p:grpSpPr>
          <a:xfrm>
            <a:off x="622056" y="4137795"/>
            <a:ext cx="10904222" cy="1035048"/>
            <a:chOff x="622056" y="4137795"/>
            <a:chExt cx="10904222" cy="1035048"/>
          </a:xfrm>
        </p:grpSpPr>
        <p:sp>
          <p:nvSpPr>
            <p:cNvPr id="656" name="矩形"/>
            <p:cNvSpPr/>
            <p:nvPr/>
          </p:nvSpPr>
          <p:spPr>
            <a:xfrm>
              <a:off x="1578366" y="4160021"/>
              <a:ext cx="985139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1）档案管理机构的人员管理会计档案不属于会计岗位。</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（2）出纳人员不得兼任稽核、会计档案保管和收入、支出、费用、债权债务账目的登记工作。</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7" name="矩形"/>
            <p:cNvSpPr/>
            <p:nvPr/>
          </p:nvSpPr>
          <p:spPr>
            <a:xfrm>
              <a:off x="622056" y="4375921"/>
              <a:ext cx="918843"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58" name="剪去对角的矩形"/>
            <p:cNvSpPr/>
            <p:nvPr/>
          </p:nvSpPr>
          <p:spPr>
            <a:xfrm>
              <a:off x="1763152" y="4137795"/>
              <a:ext cx="9763125" cy="1035048"/>
            </a:xfrm>
            <a:prstGeom prst="snip2DiagRect">
              <a:avLst>
                <a:gd name="adj1" fmla="val 0"/>
                <a:gd name="adj2" fmla="val 12083"/>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54"/>
                                        </p:tgtEl>
                                        <p:attrNameLst>
                                          <p:attrName>style.visibility</p:attrName>
                                        </p:attrNameLst>
                                      </p:cBhvr>
                                      <p:to>
                                        <p:strVal val="visible"/>
                                      </p:to>
                                    </p:set>
                                    <p:anim calcmode="lin" valueType="num">
                                      <p:cBhvr additive="base">
                                        <p:cTn id="7" dur="500"/>
                                        <p:tgtEl>
                                          <p:spTgt spid="654"/>
                                        </p:tgtEl>
                                        <p:attrNameLst>
                                          <p:attrName>ppt_y</p:attrName>
                                        </p:attrNameLst>
                                      </p:cBhvr>
                                      <p:tavLst>
                                        <p:tav tm="0">
                                          <p:val>
                                            <p:strVal val="#ppt_y+#ppt_h*1.125000"/>
                                          </p:val>
                                        </p:tav>
                                        <p:tav tm="100000">
                                          <p:val>
                                            <p:strVal val="#ppt_y"/>
                                          </p:val>
                                        </p:tav>
                                      </p:tavLst>
                                    </p:anim>
                                    <p:animEffect transition="in" filter="wipe(up)">
                                      <p:cBhvr>
                                        <p:cTn id="8" dur="500"/>
                                        <p:tgtEl>
                                          <p:spTgt spid="65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
                                        </p:tgtEl>
                                        <p:attrNameLst>
                                          <p:attrName>style.visibility</p:attrName>
                                        </p:attrNameLst>
                                      </p:cBhvr>
                                      <p:to>
                                        <p:strVal val="visible"/>
                                      </p:to>
                                    </p:set>
                                    <p:anim calcmode="lin" valueType="num">
                                      <p:cBhvr additive="base">
                                        <p:cTn id="12" dur="500"/>
                                        <p:tgtEl>
                                          <p:spTgt spid="655"/>
                                        </p:tgtEl>
                                        <p:attrNameLst>
                                          <p:attrName>ppt_y</p:attrName>
                                        </p:attrNameLst>
                                      </p:cBhvr>
                                      <p:tavLst>
                                        <p:tav tm="0">
                                          <p:val>
                                            <p:strVal val="#ppt_y+#ppt_h*1.125000"/>
                                          </p:val>
                                        </p:tav>
                                        <p:tav tm="100000">
                                          <p:val>
                                            <p:strVal val="#ppt_y"/>
                                          </p:val>
                                        </p:tav>
                                      </p:tavLst>
                                    </p:anim>
                                    <p:animEffect transition="in" filter="wipe(up)">
                                      <p:cBhvr>
                                        <p:cTn id="13" dur="500"/>
                                        <p:tgtEl>
                                          <p:spTgt spid="65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59"/>
                                        </p:tgtEl>
                                        <p:attrNameLst>
                                          <p:attrName>style.visibility</p:attrName>
                                        </p:attrNameLst>
                                      </p:cBhvr>
                                      <p:to>
                                        <p:strVal val="visible"/>
                                      </p:to>
                                    </p:set>
                                    <p:anim calcmode="lin" valueType="num">
                                      <p:cBhvr additive="base">
                                        <p:cTn id="17" dur="500"/>
                                        <p:tgtEl>
                                          <p:spTgt spid="659"/>
                                        </p:tgtEl>
                                        <p:attrNameLst>
                                          <p:attrName>ppt_y</p:attrName>
                                        </p:attrNameLst>
                                      </p:cBhvr>
                                      <p:tavLst>
                                        <p:tav tm="0">
                                          <p:val>
                                            <p:strVal val="#ppt_y+#ppt_h*1.125000"/>
                                          </p:val>
                                        </p:tav>
                                        <p:tav tm="100000">
                                          <p:val>
                                            <p:strVal val="#ppt_y"/>
                                          </p:val>
                                        </p:tav>
                                      </p:tavLst>
                                    </p:anim>
                                    <p:animEffect transition="in" filter="wipe(up)">
                                      <p:cBhvr>
                                        <p:cTn id="18" dur="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 grpId="0" animBg="1"/>
      <p:bldP spid="655" grpId="0"/>
      <p:bldP spid="65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63" name="矩形"/>
          <p:cNvSpPr/>
          <p:nvPr/>
        </p:nvSpPr>
        <p:spPr>
          <a:xfrm>
            <a:off x="1425064" y="305039"/>
            <a:ext cx="402608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考点２：会计岗位设置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67" name="组合"/>
          <p:cNvGrpSpPr/>
          <p:nvPr/>
        </p:nvGrpSpPr>
        <p:grpSpPr>
          <a:xfrm>
            <a:off x="1556031" y="1591647"/>
            <a:ext cx="4755949" cy="601980"/>
            <a:chOff x="1556031" y="1591647"/>
            <a:chExt cx="4755949" cy="601980"/>
          </a:xfrm>
        </p:grpSpPr>
        <p:sp>
          <p:nvSpPr>
            <p:cNvPr id="664" name="圆角矩形"/>
            <p:cNvSpPr/>
            <p:nvPr/>
          </p:nvSpPr>
          <p:spPr>
            <a:xfrm>
              <a:off x="1556031" y="1598632"/>
              <a:ext cx="475594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65" name="流程图: 离页连接符"/>
            <p:cNvSpPr/>
            <p:nvPr/>
          </p:nvSpPr>
          <p:spPr>
            <a:xfrm>
              <a:off x="1879882" y="159164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66" name="矩形"/>
            <p:cNvSpPr/>
            <p:nvPr/>
          </p:nvSpPr>
          <p:spPr>
            <a:xfrm>
              <a:off x="2952399" y="1634191"/>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会计人员回避制度</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68" name="矩形"/>
          <p:cNvSpPr/>
          <p:nvPr/>
        </p:nvSpPr>
        <p:spPr>
          <a:xfrm>
            <a:off x="1410411" y="2553393"/>
            <a:ext cx="930138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国家机关、国有企业、事业单位</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任用会计人员应当实行回避制度（私营企业不需要）：</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（1）单位领导人的直系亲属不得担任本单位的会计机构负责人、会计主管人员。</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（2）会计机构负责人、会计主管人员的直系亲属不得在本单位会计机构中担任出纳工作。</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9" name="矩形"/>
          <p:cNvSpPr/>
          <p:nvPr/>
        </p:nvSpPr>
        <p:spPr>
          <a:xfrm>
            <a:off x="3620217" y="4312562"/>
            <a:ext cx="7386852"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需要回避的直系亲属包括夫妻关系、直系血亲关系（父母、子女、祖父母等）、三代以内旁系血亲（兄弟姐妹、堂兄堂弟等）以及姻亲关系（配偶的父母和兄弟姐妹等）。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73" name="组合"/>
          <p:cNvGrpSpPr/>
          <p:nvPr/>
        </p:nvGrpSpPr>
        <p:grpSpPr>
          <a:xfrm>
            <a:off x="1263257" y="4419102"/>
            <a:ext cx="2356958" cy="1071959"/>
            <a:chOff x="1263257" y="4419102"/>
            <a:chExt cx="2356958" cy="1071959"/>
          </a:xfrm>
        </p:grpSpPr>
        <p:pic>
          <p:nvPicPr>
            <p:cNvPr id="670" name="图片"/>
            <p:cNvPicPr/>
            <p:nvPr/>
          </p:nvPicPr>
          <p:blipFill>
            <a:blip r:embed="rId2" cstate="print"/>
            <a:srcRect l="57115" t="49510"/>
            <a:stretch>
              <a:fillRect/>
            </a:stretch>
          </p:blipFill>
          <p:spPr>
            <a:xfrm>
              <a:off x="1263257" y="4419102"/>
              <a:ext cx="956413" cy="107195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0" y="21599"/>
                  </a:lnTo>
                  <a:close/>
                </a:path>
              </a:pathLst>
            </a:custGeom>
            <a:noFill/>
            <a:ln w="9525" cap="flat" cmpd="sng">
              <a:noFill/>
              <a:prstDash val="solid"/>
              <a:miter/>
            </a:ln>
            <a:effectLst>
              <a:outerShdw blurRad="50800" dist="38100" dir="2700000" algn="tl" rotWithShape="0">
                <a:srgbClr val="000000">
                  <a:alpha val="39607"/>
                </a:srgbClr>
              </a:outerShdw>
            </a:effectLst>
          </p:spPr>
        </p:pic>
        <p:sp>
          <p:nvSpPr>
            <p:cNvPr id="671" name="矩形"/>
            <p:cNvSpPr/>
            <p:nvPr/>
          </p:nvSpPr>
          <p:spPr>
            <a:xfrm>
              <a:off x="2181136" y="4773652"/>
              <a:ext cx="1439079" cy="470739"/>
            </a:xfrm>
            <a:prstGeom prst="rect">
              <a:avLst/>
            </a:prstGeom>
            <a:solidFill>
              <a:srgbClr val="E4CE87"/>
            </a:solidFill>
            <a:ln w="25400" cap="flat" cmpd="sng">
              <a:noFill/>
              <a:prstDash val="solid"/>
              <a:round/>
            </a:ln>
            <a:effectLst>
              <a:outerShdw blurRad="50800" dist="38100" dir="2700000" algn="tl" rotWithShape="0">
                <a:srgbClr val="000000">
                  <a:alpha val="39607"/>
                </a:srgbClr>
              </a:outerShdw>
            </a:effectLst>
          </p:spPr>
          <p:txBody>
            <a:bodyPr rtlCol="0" anchor="ctr"/>
            <a:lstStyle/>
            <a:p>
              <a:pPr algn="ctr"/>
            </a:p>
          </p:txBody>
        </p:sp>
        <p:sp>
          <p:nvSpPr>
            <p:cNvPr id="672" name="矩形"/>
            <p:cNvSpPr/>
            <p:nvPr/>
          </p:nvSpPr>
          <p:spPr>
            <a:xfrm>
              <a:off x="2568023" y="4814230"/>
              <a:ext cx="673357" cy="35813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rPr>
                <a:t>提示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1000"/>
                                        <p:tgtEl>
                                          <p:spTgt spid="667"/>
                                        </p:tgtEl>
                                      </p:cBhvr>
                                    </p:animEffect>
                                    <p:anim calcmode="lin" valueType="num">
                                      <p:cBhvr>
                                        <p:cTn id="8" dur="1000" fill="hold"/>
                                        <p:tgtEl>
                                          <p:spTgt spid="667"/>
                                        </p:tgtEl>
                                        <p:attrNameLst>
                                          <p:attrName>ppt_x</p:attrName>
                                        </p:attrNameLst>
                                      </p:cBhvr>
                                      <p:tavLst>
                                        <p:tav tm="0">
                                          <p:val>
                                            <p:strVal val="#ppt_x"/>
                                          </p:val>
                                        </p:tav>
                                        <p:tav tm="100000">
                                          <p:val>
                                            <p:strVal val="#ppt_x"/>
                                          </p:val>
                                        </p:tav>
                                      </p:tavLst>
                                    </p:anim>
                                    <p:anim calcmode="lin" valueType="num">
                                      <p:cBhvr>
                                        <p:cTn id="9"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68"/>
                                        </p:tgtEl>
                                        <p:attrNameLst>
                                          <p:attrName>style.visibility</p:attrName>
                                        </p:attrNameLst>
                                      </p:cBhvr>
                                      <p:to>
                                        <p:strVal val="visible"/>
                                      </p:to>
                                    </p:set>
                                    <p:animEffect transition="in" filter="wipe(down)">
                                      <p:cBhvr>
                                        <p:cTn id="14" dur="500"/>
                                        <p:tgtEl>
                                          <p:spTgt spid="66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73"/>
                                        </p:tgtEl>
                                        <p:attrNameLst>
                                          <p:attrName>style.visibility</p:attrName>
                                        </p:attrNameLst>
                                      </p:cBhvr>
                                      <p:to>
                                        <p:strVal val="visible"/>
                                      </p:to>
                                    </p:set>
                                    <p:animEffect transition="in" filter="fade">
                                      <p:cBhvr>
                                        <p:cTn id="19" dur="2000"/>
                                        <p:tgtEl>
                                          <p:spTgt spid="6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69"/>
                                        </p:tgtEl>
                                        <p:attrNameLst>
                                          <p:attrName>style.visibility</p:attrName>
                                        </p:attrNameLst>
                                      </p:cBhvr>
                                      <p:to>
                                        <p:strVal val="visible"/>
                                      </p:to>
                                    </p:set>
                                    <p:animEffect transition="in" filter="wipe(down)">
                                      <p:cBhvr>
                                        <p:cTn id="24" dur="500"/>
                                        <p:tgtEl>
                                          <p:spTgt spid="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animBg="1"/>
      <p:bldP spid="668" grpId="0"/>
      <p:bldP spid="669" grpId="0" animBg="1"/>
      <p:bldP spid="67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7" name="矩形"/>
          <p:cNvSpPr/>
          <p:nvPr/>
        </p:nvSpPr>
        <p:spPr>
          <a:xfrm>
            <a:off x="1425064" y="305039"/>
            <a:ext cx="402608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考点２：会计岗位设置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5" name="组合"/>
          <p:cNvGrpSpPr/>
          <p:nvPr/>
        </p:nvGrpSpPr>
        <p:grpSpPr>
          <a:xfrm>
            <a:off x="1714048" y="1801382"/>
            <a:ext cx="8279721" cy="530224"/>
            <a:chOff x="1714048" y="1801382"/>
            <a:chExt cx="8279721" cy="530224"/>
          </a:xfrm>
        </p:grpSpPr>
        <p:sp>
          <p:nvSpPr>
            <p:cNvPr id="678" name="矩形"/>
            <p:cNvSpPr/>
            <p:nvPr/>
          </p:nvSpPr>
          <p:spPr>
            <a:xfrm>
              <a:off x="1840412" y="1801382"/>
              <a:ext cx="815335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 出纳人员不得兼任的工作、会计人员回避制度。</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79" name="剪去对角的矩形"/>
            <p:cNvSpPr/>
            <p:nvPr/>
          </p:nvSpPr>
          <p:spPr>
            <a:xfrm>
              <a:off x="1714048" y="1805827"/>
              <a:ext cx="8279721" cy="525778"/>
            </a:xfrm>
            <a:prstGeom prst="snip2DiagRect">
              <a:avLst>
                <a:gd name="adj1" fmla="val 0"/>
                <a:gd name="adj2" fmla="val 14912"/>
              </a:avLst>
            </a:prstGeom>
            <a:noFill/>
            <a:ln w="25400" cap="flat" cmpd="sng">
              <a:solidFill>
                <a:srgbClr val="4BACC6"/>
              </a:solidFill>
              <a:prstDash val="solid"/>
              <a:round/>
            </a:ln>
          </p:spPr>
          <p:txBody>
            <a:bodyPr rtlCol="0" anchor="ctr"/>
            <a:lstStyle/>
            <a:p>
              <a:pPr algn="ctr"/>
            </a:p>
          </p:txBody>
        </p:sp>
      </p:grpSp>
      <p:sp>
        <p:nvSpPr>
          <p:cNvPr id="680" name="矩形"/>
          <p:cNvSpPr/>
          <p:nvPr/>
        </p:nvSpPr>
        <p:spPr>
          <a:xfrm>
            <a:off x="1537653" y="2746821"/>
            <a:ext cx="882245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多选】下列各项工作中，出纳人员不得兼任的有（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会计档案保管					B. 稽核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收入、费用账目的登记工作			D. 债权、债务账目的登记工作</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81" name="矩形"/>
          <p:cNvSpPr/>
          <p:nvPr/>
        </p:nvSpPr>
        <p:spPr>
          <a:xfrm>
            <a:off x="1537763" y="4319783"/>
            <a:ext cx="189118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5"/>
                                        </p:tgtEl>
                                        <p:attrNameLst>
                                          <p:attrName>style.visibility</p:attrName>
                                        </p:attrNameLst>
                                      </p:cBhvr>
                                      <p:to>
                                        <p:strVal val="visible"/>
                                      </p:to>
                                    </p:set>
                                    <p:animEffect transition="in" filter="fade">
                                      <p:cBhvr>
                                        <p:cTn id="7" dur="1000"/>
                                        <p:tgtEl>
                                          <p:spTgt spid="995"/>
                                        </p:tgtEl>
                                      </p:cBhvr>
                                    </p:animEffect>
                                    <p:anim calcmode="lin" valueType="num">
                                      <p:cBhvr>
                                        <p:cTn id="8" dur="1000" fill="hold"/>
                                        <p:tgtEl>
                                          <p:spTgt spid="995"/>
                                        </p:tgtEl>
                                        <p:attrNameLst>
                                          <p:attrName>ppt_x</p:attrName>
                                        </p:attrNameLst>
                                      </p:cBhvr>
                                      <p:tavLst>
                                        <p:tav tm="0">
                                          <p:val>
                                            <p:strVal val="#ppt_x"/>
                                          </p:val>
                                        </p:tav>
                                        <p:tav tm="100000">
                                          <p:val>
                                            <p:strVal val="#ppt_x"/>
                                          </p:val>
                                        </p:tav>
                                      </p:tavLst>
                                    </p:anim>
                                    <p:anim calcmode="lin" valueType="num">
                                      <p:cBhvr>
                                        <p:cTn id="9" dur="1000" fill="hold"/>
                                        <p:tgtEl>
                                          <p:spTgt spid="9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0"/>
                                        </p:tgtEl>
                                        <p:attrNameLst>
                                          <p:attrName>style.visibility</p:attrName>
                                        </p:attrNameLst>
                                      </p:cBhvr>
                                      <p:to>
                                        <p:strVal val="visible"/>
                                      </p:to>
                                    </p:set>
                                    <p:animEffect transition="in" filter="fade">
                                      <p:cBhvr>
                                        <p:cTn id="14" dur="1000"/>
                                        <p:tgtEl>
                                          <p:spTgt spid="680"/>
                                        </p:tgtEl>
                                      </p:cBhvr>
                                    </p:animEffect>
                                    <p:anim calcmode="lin" valueType="num">
                                      <p:cBhvr>
                                        <p:cTn id="15" dur="1000" fill="hold"/>
                                        <p:tgtEl>
                                          <p:spTgt spid="680"/>
                                        </p:tgtEl>
                                        <p:attrNameLst>
                                          <p:attrName>ppt_x</p:attrName>
                                        </p:attrNameLst>
                                      </p:cBhvr>
                                      <p:tavLst>
                                        <p:tav tm="0">
                                          <p:val>
                                            <p:strVal val="#ppt_x"/>
                                          </p:val>
                                        </p:tav>
                                        <p:tav tm="100000">
                                          <p:val>
                                            <p:strVal val="#ppt_x"/>
                                          </p:val>
                                        </p:tav>
                                      </p:tavLst>
                                    </p:anim>
                                    <p:anim calcmode="lin" valueType="num">
                                      <p:cBhvr>
                                        <p:cTn id="16" dur="1000" fill="hold"/>
                                        <p:tgtEl>
                                          <p:spTgt spid="6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1"/>
                                        </p:tgtEl>
                                        <p:attrNameLst>
                                          <p:attrName>style.visibility</p:attrName>
                                        </p:attrNameLst>
                                      </p:cBhvr>
                                      <p:to>
                                        <p:strVal val="visible"/>
                                      </p:to>
                                    </p:set>
                                    <p:animEffect transition="in" filter="fade">
                                      <p:cBhvr>
                                        <p:cTn id="21" dur="1000"/>
                                        <p:tgtEl>
                                          <p:spTgt spid="681"/>
                                        </p:tgtEl>
                                      </p:cBhvr>
                                    </p:animEffect>
                                    <p:anim calcmode="lin" valueType="num">
                                      <p:cBhvr>
                                        <p:cTn id="22" dur="1000" fill="hold"/>
                                        <p:tgtEl>
                                          <p:spTgt spid="681"/>
                                        </p:tgtEl>
                                        <p:attrNameLst>
                                          <p:attrName>ppt_x</p:attrName>
                                        </p:attrNameLst>
                                      </p:cBhvr>
                                      <p:tavLst>
                                        <p:tav tm="0">
                                          <p:val>
                                            <p:strVal val="#ppt_x"/>
                                          </p:val>
                                        </p:tav>
                                        <p:tav tm="100000">
                                          <p:val>
                                            <p:strVal val="#ppt_x"/>
                                          </p:val>
                                        </p:tav>
                                      </p:tavLst>
                                    </p:anim>
                                    <p:anim calcmode="lin" valueType="num">
                                      <p:cBhvr>
                                        <p:cTn id="23"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 grpId="0" animBg="1"/>
      <p:bldP spid="680" grpId="0" animBg="1"/>
      <p:bldP spid="6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8"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89" name="矩形"/>
          <p:cNvSpPr/>
          <p:nvPr/>
        </p:nvSpPr>
        <p:spPr>
          <a:xfrm>
            <a:off x="4638632" y="3320711"/>
            <a:ext cx="2918727" cy="634365"/>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4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会计核算与监督</a:t>
            </a:r>
            <a:endParaRPr lang="zh-CN" altLang="en-US" sz="24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90"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anim calcmode="lin" valueType="num">
                                      <p:cBhvr>
                                        <p:cTn id="18" dur="1000" fill="hold"/>
                                        <p:tgtEl>
                                          <p:spTgt spid="89"/>
                                        </p:tgtEl>
                                        <p:attrNameLst>
                                          <p:attrName>ppt_x</p:attrName>
                                        </p:attrNameLst>
                                      </p:cBhvr>
                                      <p:tavLst>
                                        <p:tav tm="0">
                                          <p:val>
                                            <p:strVal val="#ppt_x"/>
                                          </p:val>
                                        </p:tav>
                                        <p:tav tm="100000">
                                          <p:val>
                                            <p:strVal val="#ppt_x"/>
                                          </p:val>
                                        </p:tav>
                                      </p:tavLst>
                                    </p:anim>
                                    <p:anim calcmode="lin" valueType="num">
                                      <p:cBhvr>
                                        <p:cTn id="19" dur="1000" fill="hold"/>
                                        <p:tgtEl>
                                          <p:spTgt spid="8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89"/>
                                        </p:tgtEl>
                                      </p:cBhvr>
                                    </p:animEffect>
                                    <p:animScale>
                                      <p:cBhvr>
                                        <p:cTn id="23" dur="250" autoRev="1" fill="hold"/>
                                        <p:tgtEl>
                                          <p:spTgt spid="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p:bldP spid="89" grpId="1"/>
      <p:bldP spid="9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85" name="矩形"/>
          <p:cNvSpPr/>
          <p:nvPr/>
        </p:nvSpPr>
        <p:spPr>
          <a:xfrm>
            <a:off x="1425064" y="305039"/>
            <a:ext cx="402608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考点２：会计岗位设置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86" name="矩形"/>
          <p:cNvSpPr/>
          <p:nvPr/>
        </p:nvSpPr>
        <p:spPr>
          <a:xfrm>
            <a:off x="1855748" y="1891049"/>
            <a:ext cx="8106384"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多选】下列关于会计人员回避制度的表述中，正确的有（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单位负责人的直系亲属不得担任本单位的会计机构负责人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单位负责人的直系亲属不得担任本单位的出纳工作</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会计机构负责人的直系亲属不得担任本单位的出纳工作</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出纳不得兼任稽核、会计档案保管和债权债务的账目登记工作</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87" name="矩形"/>
          <p:cNvSpPr/>
          <p:nvPr/>
        </p:nvSpPr>
        <p:spPr>
          <a:xfrm>
            <a:off x="1852673" y="4339527"/>
            <a:ext cx="8610236"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【解析】单位负责人的直系亲属不得担任本单位的会计机构负责人、会计主管人员，可以担任出纳工作。</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1000"/>
                                        <p:tgtEl>
                                          <p:spTgt spid="686"/>
                                        </p:tgtEl>
                                      </p:cBhvr>
                                    </p:animEffect>
                                    <p:anim calcmode="lin" valueType="num">
                                      <p:cBhvr>
                                        <p:cTn id="8" dur="1000" fill="hold"/>
                                        <p:tgtEl>
                                          <p:spTgt spid="686"/>
                                        </p:tgtEl>
                                        <p:attrNameLst>
                                          <p:attrName>ppt_x</p:attrName>
                                        </p:attrNameLst>
                                      </p:cBhvr>
                                      <p:tavLst>
                                        <p:tav tm="0">
                                          <p:val>
                                            <p:strVal val="#ppt_x"/>
                                          </p:val>
                                        </p:tav>
                                        <p:tav tm="100000">
                                          <p:val>
                                            <p:strVal val="#ppt_x"/>
                                          </p:val>
                                        </p:tav>
                                      </p:tavLst>
                                    </p:anim>
                                    <p:anim calcmode="lin" valueType="num">
                                      <p:cBhvr>
                                        <p:cTn id="9" dur="1000" fill="hold"/>
                                        <p:tgtEl>
                                          <p:spTgt spid="6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7"/>
                                        </p:tgtEl>
                                        <p:attrNameLst>
                                          <p:attrName>style.visibility</p:attrName>
                                        </p:attrNameLst>
                                      </p:cBhvr>
                                      <p:to>
                                        <p:strVal val="visible"/>
                                      </p:to>
                                    </p:set>
                                    <p:animEffect transition="in" filter="fade">
                                      <p:cBhvr>
                                        <p:cTn id="14" dur="1000"/>
                                        <p:tgtEl>
                                          <p:spTgt spid="687"/>
                                        </p:tgtEl>
                                      </p:cBhvr>
                                    </p:animEffect>
                                    <p:anim calcmode="lin" valueType="num">
                                      <p:cBhvr>
                                        <p:cTn id="15" dur="1000" fill="hold"/>
                                        <p:tgtEl>
                                          <p:spTgt spid="687"/>
                                        </p:tgtEl>
                                        <p:attrNameLst>
                                          <p:attrName>ppt_x</p:attrName>
                                        </p:attrNameLst>
                                      </p:cBhvr>
                                      <p:tavLst>
                                        <p:tav tm="0">
                                          <p:val>
                                            <p:strVal val="#ppt_x"/>
                                          </p:val>
                                        </p:tav>
                                        <p:tav tm="100000">
                                          <p:val>
                                            <p:strVal val="#ppt_x"/>
                                          </p:val>
                                        </p:tav>
                                      </p:tavLst>
                                    </p:anim>
                                    <p:anim calcmode="lin" valueType="num">
                                      <p:cBhvr>
                                        <p:cTn id="16" dur="1000" fill="hold"/>
                                        <p:tgtEl>
                                          <p:spTgt spid="6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animBg="1"/>
      <p:bldP spid="68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1" name="矩形"/>
          <p:cNvSpPr/>
          <p:nvPr/>
        </p:nvSpPr>
        <p:spPr>
          <a:xfrm>
            <a:off x="1425064" y="305039"/>
            <a:ext cx="402608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考点２：会计岗位设置</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92" name="矩形"/>
          <p:cNvSpPr/>
          <p:nvPr/>
        </p:nvSpPr>
        <p:spPr>
          <a:xfrm>
            <a:off x="1625486" y="2270290"/>
            <a:ext cx="926137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   ）任用会计人员应当实行回避制度。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国家机关、国有企业、事业单位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 国家机关、国有企业、企事业单位</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国有企业、企事业单位、外资企业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国有企业、事业单位、外资企业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6" name="文本框"/>
          <p:cNvSpPr txBox="1"/>
          <p:nvPr/>
        </p:nvSpPr>
        <p:spPr>
          <a:xfrm>
            <a:off x="1645202" y="4667179"/>
            <a:ext cx="161633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2"/>
                                        </p:tgtEl>
                                        <p:attrNameLst>
                                          <p:attrName>style.visibility</p:attrName>
                                        </p:attrNameLst>
                                      </p:cBhvr>
                                      <p:to>
                                        <p:strVal val="visible"/>
                                      </p:to>
                                    </p:set>
                                    <p:animEffect transition="in" filter="fade">
                                      <p:cBhvr>
                                        <p:cTn id="7" dur="1000"/>
                                        <p:tgtEl>
                                          <p:spTgt spid="692"/>
                                        </p:tgtEl>
                                      </p:cBhvr>
                                    </p:animEffect>
                                    <p:anim calcmode="lin" valueType="num">
                                      <p:cBhvr>
                                        <p:cTn id="8" dur="1000" fill="hold"/>
                                        <p:tgtEl>
                                          <p:spTgt spid="692"/>
                                        </p:tgtEl>
                                        <p:attrNameLst>
                                          <p:attrName>ppt_x</p:attrName>
                                        </p:attrNameLst>
                                      </p:cBhvr>
                                      <p:tavLst>
                                        <p:tav tm="0">
                                          <p:val>
                                            <p:strVal val="#ppt_x"/>
                                          </p:val>
                                        </p:tav>
                                        <p:tav tm="100000">
                                          <p:val>
                                            <p:strVal val="#ppt_x"/>
                                          </p:val>
                                        </p:tav>
                                      </p:tavLst>
                                    </p:anim>
                                    <p:anim calcmode="lin" valueType="num">
                                      <p:cBhvr>
                                        <p:cTn id="9" dur="1000" fill="hold"/>
                                        <p:tgtEl>
                                          <p:spTgt spid="6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6"/>
                                        </p:tgtEl>
                                        <p:attrNameLst>
                                          <p:attrName>style.visibility</p:attrName>
                                        </p:attrNameLst>
                                      </p:cBhvr>
                                      <p:to>
                                        <p:strVal val="visible"/>
                                      </p:to>
                                    </p:set>
                                    <p:animEffect transition="in" filter="fade">
                                      <p:cBhvr>
                                        <p:cTn id="14" dur="1000"/>
                                        <p:tgtEl>
                                          <p:spTgt spid="996"/>
                                        </p:tgtEl>
                                      </p:cBhvr>
                                    </p:animEffect>
                                    <p:anim calcmode="lin" valueType="num">
                                      <p:cBhvr>
                                        <p:cTn id="15" dur="1000" fill="hold"/>
                                        <p:tgtEl>
                                          <p:spTgt spid="996"/>
                                        </p:tgtEl>
                                        <p:attrNameLst>
                                          <p:attrName>ppt_x</p:attrName>
                                        </p:attrNameLst>
                                      </p:cBhvr>
                                      <p:tavLst>
                                        <p:tav tm="0">
                                          <p:val>
                                            <p:strVal val="#ppt_x"/>
                                          </p:val>
                                        </p:tav>
                                        <p:tav tm="100000">
                                          <p:val>
                                            <p:strVal val="#ppt_x"/>
                                          </p:val>
                                        </p:tav>
                                      </p:tavLst>
                                    </p:anim>
                                    <p:anim calcmode="lin" valueType="num">
                                      <p:cBhvr>
                                        <p:cTn id="16" dur="1000" fill="hold"/>
                                        <p:tgtEl>
                                          <p:spTgt spid="9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0" animBg="1"/>
      <p:bldP spid="99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6" name="矩形"/>
          <p:cNvSpPr/>
          <p:nvPr/>
        </p:nvSpPr>
        <p:spPr>
          <a:xfrm>
            <a:off x="1425064" y="305039"/>
            <a:ext cx="355716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00" name="组合"/>
          <p:cNvGrpSpPr/>
          <p:nvPr/>
        </p:nvGrpSpPr>
        <p:grpSpPr>
          <a:xfrm>
            <a:off x="1054146" y="1712538"/>
            <a:ext cx="5653549" cy="601980"/>
            <a:chOff x="1054146" y="1712538"/>
            <a:chExt cx="5653549" cy="601980"/>
          </a:xfrm>
        </p:grpSpPr>
        <p:sp>
          <p:nvSpPr>
            <p:cNvPr id="697" name="圆角矩形"/>
            <p:cNvSpPr/>
            <p:nvPr/>
          </p:nvSpPr>
          <p:spPr>
            <a:xfrm>
              <a:off x="1054146" y="1719524"/>
              <a:ext cx="565354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98" name="流程图: 离页连接符"/>
            <p:cNvSpPr/>
            <p:nvPr/>
          </p:nvSpPr>
          <p:spPr>
            <a:xfrm>
              <a:off x="1377996" y="1712538"/>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99" name="矩形"/>
            <p:cNvSpPr/>
            <p:nvPr/>
          </p:nvSpPr>
          <p:spPr>
            <a:xfrm>
              <a:off x="2450512" y="1755084"/>
              <a:ext cx="3748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对会计人员的一般要求</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01" name="矩形"/>
          <p:cNvSpPr/>
          <p:nvPr/>
        </p:nvSpPr>
        <p:spPr>
          <a:xfrm>
            <a:off x="894603" y="2597354"/>
            <a:ext cx="10506648" cy="2585323"/>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会计人员从事会计工作，应当符合下列要求：① 遵守《会计法》和国家统一的会计制度等法律法规；② 具备良好的职业道德；③ 按照国家有关规定参加继续教育；④ 具备从事会计工作所需要的专业能力。</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会计机构负责人、会计主管人员应当具备下列基本条件：① 坚持原则，廉洁奉公；② </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具备会计师以上专业技术职务资格或者从事会计工作不少于3年</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；③ 熟悉国家财经法律、法规、规章和方针、政策，掌握本行业业务管理的有关知识；④ 有较强的组织能力；⑤ 身体状况能够适应本职工作的要求。</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00"/>
                                        </p:tgtEl>
                                        <p:attrNameLst>
                                          <p:attrName>style.visibility</p:attrName>
                                        </p:attrNameLst>
                                      </p:cBhvr>
                                      <p:to>
                                        <p:strVal val="visible"/>
                                      </p:to>
                                    </p:set>
                                    <p:animEffect transition="in" filter="fade">
                                      <p:cBhvr>
                                        <p:cTn id="7" dur="1000"/>
                                        <p:tgtEl>
                                          <p:spTgt spid="700"/>
                                        </p:tgtEl>
                                      </p:cBhvr>
                                    </p:animEffect>
                                    <p:anim calcmode="lin" valueType="num">
                                      <p:cBhvr>
                                        <p:cTn id="8" dur="1000" fill="hold"/>
                                        <p:tgtEl>
                                          <p:spTgt spid="700"/>
                                        </p:tgtEl>
                                        <p:attrNameLst>
                                          <p:attrName>ppt_x</p:attrName>
                                        </p:attrNameLst>
                                      </p:cBhvr>
                                      <p:tavLst>
                                        <p:tav tm="0">
                                          <p:val>
                                            <p:strVal val="#ppt_x"/>
                                          </p:val>
                                        </p:tav>
                                        <p:tav tm="100000">
                                          <p:val>
                                            <p:strVal val="#ppt_x"/>
                                          </p:val>
                                        </p:tav>
                                      </p:tavLst>
                                    </p:anim>
                                    <p:anim calcmode="lin" valueType="num">
                                      <p:cBhvr>
                                        <p:cTn id="9" dur="1000" fill="hold"/>
                                        <p:tgtEl>
                                          <p:spTgt spid="7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701"/>
                                        </p:tgtEl>
                                        <p:attrNameLst>
                                          <p:attrName>style.visibility</p:attrName>
                                        </p:attrNameLst>
                                      </p:cBhvr>
                                      <p:to>
                                        <p:strVal val="visible"/>
                                      </p:to>
                                    </p:set>
                                    <p:animEffect transition="in" filter="barn(inHorizontal)">
                                      <p:cBhvr>
                                        <p:cTn id="13"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0" animBg="1"/>
      <p:bldP spid="701"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5"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09" name="组合"/>
          <p:cNvGrpSpPr/>
          <p:nvPr/>
        </p:nvGrpSpPr>
        <p:grpSpPr>
          <a:xfrm>
            <a:off x="1347218" y="1566003"/>
            <a:ext cx="8763782" cy="601980"/>
            <a:chOff x="1347218" y="1566003"/>
            <a:chExt cx="8763782" cy="601980"/>
          </a:xfrm>
        </p:grpSpPr>
        <p:sp>
          <p:nvSpPr>
            <p:cNvPr id="706" name="圆角矩形"/>
            <p:cNvSpPr/>
            <p:nvPr/>
          </p:nvSpPr>
          <p:spPr>
            <a:xfrm>
              <a:off x="1347218" y="1572988"/>
              <a:ext cx="8763782"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07" name="流程图: 离页连接符"/>
            <p:cNvSpPr/>
            <p:nvPr/>
          </p:nvSpPr>
          <p:spPr>
            <a:xfrm>
              <a:off x="1671067" y="1566003"/>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08" name="矩形"/>
            <p:cNvSpPr/>
            <p:nvPr/>
          </p:nvSpPr>
          <p:spPr>
            <a:xfrm>
              <a:off x="2743585" y="1608548"/>
              <a:ext cx="6948806"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对会计人员的一般要求会计工作的禁入规定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10" name="矩形"/>
          <p:cNvSpPr/>
          <p:nvPr/>
        </p:nvSpPr>
        <p:spPr>
          <a:xfrm>
            <a:off x="1203795" y="2457412"/>
            <a:ext cx="9859690" cy="383181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（1）因有提供虚假财务会计报告，做假账，隐匿或者故意销毁会计凭证、会计账簿、财务会计报告，贪污，挪用公款，职务侵占等与会计职务有关的违法行为被依法追究</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刑事责任</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的人员，</a:t>
            </a:r>
            <a:r>
              <a:rPr lang="zh-CN" altLang="en-US" b="1" dirty="0">
                <a:solidFill>
                  <a:srgbClr val="C00000"/>
                </a:solidFill>
                <a:latin typeface="微软雅黑" panose="020B0503020204020204" charset="-122"/>
                <a:ea typeface="微软雅黑" panose="020B0503020204020204" charset="-122"/>
              </a:rPr>
              <a:t>不得再从事会计工作</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（2）因伪造、变造会计凭证、会计账簿，编制虚假财务会计报告，隐匿或者故意销毁依法应当保存的会计凭证、会计账簿、财务会计报告，尚不构成犯罪的，</a:t>
            </a:r>
            <a:r>
              <a:rPr lang="zh-CN" altLang="en-US" b="1" dirty="0">
                <a:solidFill>
                  <a:srgbClr val="C00000"/>
                </a:solidFill>
                <a:latin typeface="微软雅黑" panose="020B0503020204020204" charset="-122"/>
                <a:ea typeface="微软雅黑" panose="020B0503020204020204" charset="-122"/>
              </a:rPr>
              <a:t>5年内</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不得从事会计工作。</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（3）会计人员具有违反国家统一的会计制度的一般违法行为，情节严重的，</a:t>
            </a:r>
            <a:r>
              <a:rPr lang="zh-CN" altLang="en-US" b="1" dirty="0">
                <a:solidFill>
                  <a:srgbClr val="C00000"/>
                </a:solidFill>
                <a:latin typeface="微软雅黑" panose="020B0503020204020204" charset="-122"/>
                <a:ea typeface="微软雅黑" panose="020B0503020204020204" charset="-122"/>
              </a:rPr>
              <a:t>5年内</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不得从事会计工作。</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1000"/>
                                        <p:tgtEl>
                                          <p:spTgt spid="709"/>
                                        </p:tgtEl>
                                      </p:cBhvr>
                                    </p:animEffect>
                                    <p:anim calcmode="lin" valueType="num">
                                      <p:cBhvr>
                                        <p:cTn id="8" dur="1000" fill="hold"/>
                                        <p:tgtEl>
                                          <p:spTgt spid="709"/>
                                        </p:tgtEl>
                                        <p:attrNameLst>
                                          <p:attrName>ppt_x</p:attrName>
                                        </p:attrNameLst>
                                      </p:cBhvr>
                                      <p:tavLst>
                                        <p:tav tm="0">
                                          <p:val>
                                            <p:strVal val="#ppt_x"/>
                                          </p:val>
                                        </p:tav>
                                        <p:tav tm="100000">
                                          <p:val>
                                            <p:strVal val="#ppt_x"/>
                                          </p:val>
                                        </p:tav>
                                      </p:tavLst>
                                    </p:anim>
                                    <p:anim calcmode="lin" valueType="num">
                                      <p:cBhvr>
                                        <p:cTn id="9" dur="1000" fill="hold"/>
                                        <p:tgtEl>
                                          <p:spTgt spid="7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710"/>
                                        </p:tgtEl>
                                        <p:attrNameLst>
                                          <p:attrName>style.visibility</p:attrName>
                                        </p:attrNameLst>
                                      </p:cBhvr>
                                      <p:to>
                                        <p:strVal val="visible"/>
                                      </p:to>
                                    </p:set>
                                    <p:animEffect transition="in" filter="barn(inHorizontal)">
                                      <p:cBhvr>
                                        <p:cTn id="14" dur="5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animBg="1"/>
      <p:bldP spid="710"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4"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7" name="组合"/>
          <p:cNvGrpSpPr/>
          <p:nvPr/>
        </p:nvGrpSpPr>
        <p:grpSpPr>
          <a:xfrm>
            <a:off x="1494244" y="1801382"/>
            <a:ext cx="6550595" cy="530224"/>
            <a:chOff x="1494244" y="1801382"/>
            <a:chExt cx="6550595" cy="530224"/>
          </a:xfrm>
        </p:grpSpPr>
        <p:sp>
          <p:nvSpPr>
            <p:cNvPr id="715" name="矩形"/>
            <p:cNvSpPr/>
            <p:nvPr/>
          </p:nvSpPr>
          <p:spPr>
            <a:xfrm>
              <a:off x="1620609" y="1801382"/>
              <a:ext cx="642422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  会计人员的任职资格、回避制度。</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16" name="剪去对角的矩形"/>
            <p:cNvSpPr/>
            <p:nvPr/>
          </p:nvSpPr>
          <p:spPr>
            <a:xfrm>
              <a:off x="1494244" y="1805827"/>
              <a:ext cx="6550595" cy="525778"/>
            </a:xfrm>
            <a:prstGeom prst="snip2DiagRect">
              <a:avLst>
                <a:gd name="adj1" fmla="val 0"/>
                <a:gd name="adj2" fmla="val 13796"/>
              </a:avLst>
            </a:prstGeom>
            <a:noFill/>
            <a:ln w="25400" cap="flat" cmpd="sng">
              <a:solidFill>
                <a:srgbClr val="4BACC6"/>
              </a:solidFill>
              <a:prstDash val="solid"/>
              <a:round/>
            </a:ln>
          </p:spPr>
          <p:txBody>
            <a:bodyPr rtlCol="0" anchor="ctr"/>
            <a:lstStyle/>
            <a:p>
              <a:pPr algn="ctr"/>
            </a:p>
          </p:txBody>
        </p:sp>
      </p:grpSp>
      <p:sp>
        <p:nvSpPr>
          <p:cNvPr id="717" name="矩形"/>
          <p:cNvSpPr/>
          <p:nvPr/>
        </p:nvSpPr>
        <p:spPr>
          <a:xfrm>
            <a:off x="1277551" y="2699197"/>
            <a:ext cx="9659425"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多选】担任单位会计机构负责人（会计主管人员），应当具备的条件有（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．会计师以上专业技术职务资格　　　　　B．从事会计工作3年以上经历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．会计员以上专业技术职务资格　　　　　D．从事会计工作5年以上经历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18" name="矩形"/>
          <p:cNvSpPr/>
          <p:nvPr/>
        </p:nvSpPr>
        <p:spPr>
          <a:xfrm>
            <a:off x="1277661" y="4241387"/>
            <a:ext cx="152590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7"/>
                                        </p:tgtEl>
                                        <p:attrNameLst>
                                          <p:attrName>style.visibility</p:attrName>
                                        </p:attrNameLst>
                                      </p:cBhvr>
                                      <p:to>
                                        <p:strVal val="visible"/>
                                      </p:to>
                                    </p:set>
                                    <p:animEffect transition="in" filter="fade">
                                      <p:cBhvr>
                                        <p:cTn id="7" dur="1000"/>
                                        <p:tgtEl>
                                          <p:spTgt spid="997"/>
                                        </p:tgtEl>
                                      </p:cBhvr>
                                    </p:animEffect>
                                    <p:anim calcmode="lin" valueType="num">
                                      <p:cBhvr>
                                        <p:cTn id="8" dur="1000" fill="hold"/>
                                        <p:tgtEl>
                                          <p:spTgt spid="997"/>
                                        </p:tgtEl>
                                        <p:attrNameLst>
                                          <p:attrName>ppt_x</p:attrName>
                                        </p:attrNameLst>
                                      </p:cBhvr>
                                      <p:tavLst>
                                        <p:tav tm="0">
                                          <p:val>
                                            <p:strVal val="#ppt_x"/>
                                          </p:val>
                                        </p:tav>
                                        <p:tav tm="100000">
                                          <p:val>
                                            <p:strVal val="#ppt_x"/>
                                          </p:val>
                                        </p:tav>
                                      </p:tavLst>
                                    </p:anim>
                                    <p:anim calcmode="lin" valueType="num">
                                      <p:cBhvr>
                                        <p:cTn id="9" dur="1000" fill="hold"/>
                                        <p:tgtEl>
                                          <p:spTgt spid="9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17"/>
                                        </p:tgtEl>
                                        <p:attrNameLst>
                                          <p:attrName>style.visibility</p:attrName>
                                        </p:attrNameLst>
                                      </p:cBhvr>
                                      <p:to>
                                        <p:strVal val="visible"/>
                                      </p:to>
                                    </p:set>
                                    <p:animEffect transition="in" filter="wipe(down)">
                                      <p:cBhvr>
                                        <p:cTn id="14" dur="500"/>
                                        <p:tgtEl>
                                          <p:spTgt spid="7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8"/>
                                        </p:tgtEl>
                                        <p:attrNameLst>
                                          <p:attrName>style.visibility</p:attrName>
                                        </p:attrNameLst>
                                      </p:cBhvr>
                                      <p:to>
                                        <p:strVal val="visible"/>
                                      </p:to>
                                    </p:set>
                                    <p:animEffect transition="in" filter="fade">
                                      <p:cBhvr>
                                        <p:cTn id="19" dur="1000"/>
                                        <p:tgtEl>
                                          <p:spTgt spid="718"/>
                                        </p:tgtEl>
                                      </p:cBhvr>
                                    </p:animEffect>
                                    <p:anim calcmode="lin" valueType="num">
                                      <p:cBhvr>
                                        <p:cTn id="20" dur="1000" fill="hold"/>
                                        <p:tgtEl>
                                          <p:spTgt spid="718"/>
                                        </p:tgtEl>
                                        <p:attrNameLst>
                                          <p:attrName>ppt_x</p:attrName>
                                        </p:attrNameLst>
                                      </p:cBhvr>
                                      <p:tavLst>
                                        <p:tav tm="0">
                                          <p:val>
                                            <p:strVal val="#ppt_x"/>
                                          </p:val>
                                        </p:tav>
                                        <p:tav tm="100000">
                                          <p:val>
                                            <p:strVal val="#ppt_x"/>
                                          </p:val>
                                        </p:tav>
                                      </p:tavLst>
                                    </p:anim>
                                    <p:anim calcmode="lin" valueType="num">
                                      <p:cBhvr>
                                        <p:cTn id="21" dur="1000" fill="hold"/>
                                        <p:tgtEl>
                                          <p:spTgt spid="7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animBg="1"/>
      <p:bldP spid="717" grpId="0" animBg="1"/>
      <p:bldP spid="7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2"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23" name="矩形"/>
          <p:cNvSpPr/>
          <p:nvPr/>
        </p:nvSpPr>
        <p:spPr>
          <a:xfrm>
            <a:off x="1834388" y="1731910"/>
            <a:ext cx="833522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单选】下列人员中，可以担任企业会计机构负责人的是（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A．取得中级会计专业技术资格并从事会计工作1年6个月的张某</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B．中专毕业并从事会计工作2年6个月的刘某</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C．研究生毕业并从事会计工作1年的李某</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D．取得初级会计专业技术资格并从事会计工作2年的王某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24" name="矩形"/>
          <p:cNvSpPr/>
          <p:nvPr/>
        </p:nvSpPr>
        <p:spPr>
          <a:xfrm>
            <a:off x="1834388" y="4142317"/>
            <a:ext cx="8100767"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【解析】会计机构负责人应当具备会计师以上专业技术职务资格“或者”具有从事会计工作3年以上的经历。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wipe(down)">
                                      <p:cBhvr>
                                        <p:cTn id="7" dur="500"/>
                                        <p:tgtEl>
                                          <p:spTgt spid="7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4"/>
                                        </p:tgtEl>
                                        <p:attrNameLst>
                                          <p:attrName>style.visibility</p:attrName>
                                        </p:attrNameLst>
                                      </p:cBhvr>
                                      <p:to>
                                        <p:strVal val="visible"/>
                                      </p:to>
                                    </p:set>
                                    <p:animEffect transition="in" filter="wipe(down)">
                                      <p:cBhvr>
                                        <p:cTn id="12" dur="5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p:bldP spid="724"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8"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32" name="组合"/>
          <p:cNvGrpSpPr/>
          <p:nvPr/>
        </p:nvGrpSpPr>
        <p:grpSpPr>
          <a:xfrm>
            <a:off x="1637685" y="1623823"/>
            <a:ext cx="3389481" cy="601905"/>
            <a:chOff x="1637685" y="1623823"/>
            <a:chExt cx="3389481" cy="601905"/>
          </a:xfrm>
        </p:grpSpPr>
        <p:sp>
          <p:nvSpPr>
            <p:cNvPr id="729" name="圆角矩形"/>
            <p:cNvSpPr/>
            <p:nvPr/>
          </p:nvSpPr>
          <p:spPr>
            <a:xfrm>
              <a:off x="1637685" y="1630966"/>
              <a:ext cx="3389481" cy="594761"/>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30" name="流程图: 离页连接符"/>
            <p:cNvSpPr/>
            <p:nvPr/>
          </p:nvSpPr>
          <p:spPr>
            <a:xfrm>
              <a:off x="1961588" y="1623823"/>
              <a:ext cx="884757" cy="601905"/>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31" name="矩形"/>
            <p:cNvSpPr/>
            <p:nvPr/>
          </p:nvSpPr>
          <p:spPr>
            <a:xfrm>
              <a:off x="3094871" y="1666736"/>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总会计师</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33" name="矩形"/>
          <p:cNvSpPr/>
          <p:nvPr/>
        </p:nvSpPr>
        <p:spPr>
          <a:xfrm>
            <a:off x="1491149" y="2521156"/>
            <a:ext cx="9367186"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总会计师是主管本单位会计工作的</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行政领导</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，是单位行政领导成员，协助单位主要行政领导人工作，</a:t>
            </a:r>
            <a:r>
              <a:rPr lang="zh-CN" altLang="en-US" b="1" dirty="0">
                <a:solidFill>
                  <a:srgbClr val="C00000"/>
                </a:solidFill>
                <a:latin typeface="微软雅黑" panose="020B0503020204020204" charset="-122"/>
                <a:ea typeface="微软雅黑" panose="020B0503020204020204" charset="-122"/>
              </a:rPr>
              <a:t>直接对单位主要行政领导人负责</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凡设置总会计师的单位，在单位行政领导中，不设与总会计师职权重叠的副职。总会计师组织领导本单位的财务管理、成本管理、预算管理、会计核算和会计监督等方面的工作，参与本单位重要经济问题的分析和决策。</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4" name="矩形"/>
          <p:cNvSpPr/>
          <p:nvPr/>
        </p:nvSpPr>
        <p:spPr>
          <a:xfrm>
            <a:off x="1489540" y="4556544"/>
            <a:ext cx="936879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国有的和国有资产占控股地位或者主导地位的大、中型企业必须设置总会计师</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；事业单位和业务主管部门根据需要，经批准可以设置总会计师；其他单位可根据业务需要，自行决定是否设置总会计师。总会计师由具有会计师以上专业技术资格的人员担任。</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1000"/>
                                        <p:tgtEl>
                                          <p:spTgt spid="732"/>
                                        </p:tgtEl>
                                      </p:cBhvr>
                                    </p:animEffect>
                                    <p:anim calcmode="lin" valueType="num">
                                      <p:cBhvr>
                                        <p:cTn id="8" dur="1000" fill="hold"/>
                                        <p:tgtEl>
                                          <p:spTgt spid="732"/>
                                        </p:tgtEl>
                                        <p:attrNameLst>
                                          <p:attrName>ppt_x</p:attrName>
                                        </p:attrNameLst>
                                      </p:cBhvr>
                                      <p:tavLst>
                                        <p:tav tm="0">
                                          <p:val>
                                            <p:strVal val="#ppt_x"/>
                                          </p:val>
                                        </p:tav>
                                        <p:tav tm="100000">
                                          <p:val>
                                            <p:strVal val="#ppt_x"/>
                                          </p:val>
                                        </p:tav>
                                      </p:tavLst>
                                    </p:anim>
                                    <p:anim calcmode="lin" valueType="num">
                                      <p:cBhvr>
                                        <p:cTn id="9" dur="1000" fill="hold"/>
                                        <p:tgtEl>
                                          <p:spTgt spid="7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33"/>
                                        </p:tgtEl>
                                        <p:attrNameLst>
                                          <p:attrName>style.visibility</p:attrName>
                                        </p:attrNameLst>
                                      </p:cBhvr>
                                      <p:to>
                                        <p:strVal val="visible"/>
                                      </p:to>
                                    </p:set>
                                    <p:animEffect transition="in" filter="wipe(down)">
                                      <p:cBhvr>
                                        <p:cTn id="14" dur="500"/>
                                        <p:tgtEl>
                                          <p:spTgt spid="7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34"/>
                                        </p:tgtEl>
                                        <p:attrNameLst>
                                          <p:attrName>style.visibility</p:attrName>
                                        </p:attrNameLst>
                                      </p:cBhvr>
                                      <p:to>
                                        <p:strVal val="visible"/>
                                      </p:to>
                                    </p:set>
                                    <p:animEffect transition="in" filter="wipe(down)">
                                      <p:cBhvr>
                                        <p:cTn id="19" dur="500"/>
                                        <p:tgtEl>
                                          <p:spTgt spid="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p:bldP spid="73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8"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8" name="组合"/>
          <p:cNvGrpSpPr/>
          <p:nvPr/>
        </p:nvGrpSpPr>
        <p:grpSpPr>
          <a:xfrm>
            <a:off x="1714962" y="1532274"/>
            <a:ext cx="8835646" cy="1150411"/>
            <a:chOff x="1714962" y="1532274"/>
            <a:chExt cx="8835646" cy="1150411"/>
          </a:xfrm>
        </p:grpSpPr>
        <p:sp>
          <p:nvSpPr>
            <p:cNvPr id="739" name="矩形"/>
            <p:cNvSpPr/>
            <p:nvPr/>
          </p:nvSpPr>
          <p:spPr>
            <a:xfrm>
              <a:off x="1853925" y="2044659"/>
              <a:ext cx="8441709"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单位负责人、总会计师、会计机构负责人、会计主管人员的职责范围如下图：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40" name="剪去对角的矩形"/>
            <p:cNvSpPr/>
            <p:nvPr/>
          </p:nvSpPr>
          <p:spPr>
            <a:xfrm>
              <a:off x="1714962" y="1894706"/>
              <a:ext cx="8835646" cy="787978"/>
            </a:xfrm>
            <a:prstGeom prst="snip2DiagRect">
              <a:avLst>
                <a:gd name="adj1" fmla="val 0"/>
                <a:gd name="adj2" fmla="val 14134"/>
              </a:avLst>
            </a:prstGeom>
            <a:noFill/>
            <a:ln w="25400" cap="flat" cmpd="sng">
              <a:solidFill>
                <a:srgbClr val="4BACC6"/>
              </a:solidFill>
              <a:prstDash val="sysDash"/>
              <a:round/>
            </a:ln>
          </p:spPr>
          <p:txBody>
            <a:bodyPr rtlCol="0" anchor="ctr"/>
            <a:lstStyle/>
            <a:p>
              <a:pPr algn="ctr"/>
            </a:p>
          </p:txBody>
        </p:sp>
        <p:sp>
          <p:nvSpPr>
            <p:cNvPr id="741" name="矩形"/>
            <p:cNvSpPr/>
            <p:nvPr/>
          </p:nvSpPr>
          <p:spPr>
            <a:xfrm>
              <a:off x="9416418" y="1532274"/>
              <a:ext cx="1128324" cy="35813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rgbClr val="4BACC6"/>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rgbClr val="4BACC6"/>
                </a:solidFill>
                <a:latin typeface="微软雅黑" panose="020B0503020204020204" charset="-122"/>
                <a:ea typeface="微软雅黑" panose="020B0503020204020204" charset="-122"/>
                <a:cs typeface="Times New Roman" panose="02020603050405020304" charset="0"/>
              </a:endParaRPr>
            </a:p>
          </p:txBody>
        </p:sp>
      </p:grpSp>
      <p:graphicFrame>
        <p:nvGraphicFramePr>
          <p:cNvPr id="742" name="对象"/>
          <p:cNvGraphicFramePr>
            <a:graphicFrameLocks noChangeAspect="1"/>
          </p:cNvGraphicFramePr>
          <p:nvPr/>
        </p:nvGraphicFramePr>
        <p:xfrm>
          <a:off x="1715174" y="3374037"/>
          <a:ext cx="8828408" cy="2458105"/>
        </p:xfrm>
        <a:graphic>
          <a:graphicData uri="http://schemas.openxmlformats.org/presentationml/2006/ole">
            <mc:AlternateContent xmlns:mc="http://schemas.openxmlformats.org/markup-compatibility/2006">
              <mc:Choice xmlns:v="urn:schemas-microsoft-com:vml" Requires="v">
                <p:oleObj spid="_x0000_s6147" name="package" r:id="rId2" imgW="4940300" imgH="1383030" progId="package">
                  <p:embed/>
                </p:oleObj>
              </mc:Choice>
              <mc:Fallback>
                <p:oleObj name="package" r:id="rId2" imgW="4940300" imgH="1383030" progId="package">
                  <p:embed/>
                  <p:pic>
                    <p:nvPicPr>
                      <p:cNvPr id="0" name="对象"/>
                      <p:cNvPicPr>
                        <a:picLocks noChangeAspect="1"/>
                      </p:cNvPicPr>
                      <p:nvPr/>
                    </p:nvPicPr>
                    <p:blipFill>
                      <a:blip r:embed="rId3" cstate="print"/>
                      <a:stretch>
                        <a:fillRect/>
                      </a:stretch>
                    </p:blipFill>
                    <p:spPr>
                      <a:xfrm>
                        <a:off x="1715174" y="3374037"/>
                        <a:ext cx="8828408" cy="2458105"/>
                      </a:xfrm>
                      <a:prstGeom prst="rect">
                        <a:avLst/>
                      </a:prstGeom>
                      <a:noFill/>
                      <a:ln w="9525" cap="flat" cmpd="sng">
                        <a:noFill/>
                        <a:prstDash val="solid"/>
                        <a:miter/>
                      </a:ln>
                    </p:spPr>
                  </p:pic>
                </p:oleObj>
              </mc:Fallback>
            </mc:AlternateContent>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8"/>
                                        </p:tgtEl>
                                        <p:attrNameLst>
                                          <p:attrName>style.visibility</p:attrName>
                                        </p:attrNameLst>
                                      </p:cBhvr>
                                      <p:to>
                                        <p:strVal val="visible"/>
                                      </p:to>
                                    </p:set>
                                    <p:animEffect transition="in" filter="fade">
                                      <p:cBhvr>
                                        <p:cTn id="7" dur="1000"/>
                                        <p:tgtEl>
                                          <p:spTgt spid="998"/>
                                        </p:tgtEl>
                                      </p:cBhvr>
                                    </p:animEffect>
                                    <p:anim calcmode="lin" valueType="num">
                                      <p:cBhvr>
                                        <p:cTn id="8" dur="1000" fill="hold"/>
                                        <p:tgtEl>
                                          <p:spTgt spid="998"/>
                                        </p:tgtEl>
                                        <p:attrNameLst>
                                          <p:attrName>ppt_x</p:attrName>
                                        </p:attrNameLst>
                                      </p:cBhvr>
                                      <p:tavLst>
                                        <p:tav tm="0">
                                          <p:val>
                                            <p:strVal val="#ppt_x"/>
                                          </p:val>
                                        </p:tav>
                                        <p:tav tm="100000">
                                          <p:val>
                                            <p:strVal val="#ppt_x"/>
                                          </p:val>
                                        </p:tav>
                                      </p:tavLst>
                                    </p:anim>
                                    <p:anim calcmode="lin" valueType="num">
                                      <p:cBhvr>
                                        <p:cTn id="9" dur="1000" fill="hold"/>
                                        <p:tgtEl>
                                          <p:spTgt spid="9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42"/>
                                        </p:tgtEl>
                                        <p:attrNameLst>
                                          <p:attrName>style.visibility</p:attrName>
                                        </p:attrNameLst>
                                      </p:cBhvr>
                                      <p:to>
                                        <p:strVal val="visible"/>
                                      </p:to>
                                    </p:set>
                                    <p:animEffect transition="in" filter="randombar(horizontal)">
                                      <p:cBhvr>
                                        <p:cTn id="14" dur="5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6"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49" name="组合"/>
          <p:cNvGrpSpPr/>
          <p:nvPr/>
        </p:nvGrpSpPr>
        <p:grpSpPr>
          <a:xfrm>
            <a:off x="1294224" y="1570935"/>
            <a:ext cx="6875144" cy="586740"/>
            <a:chOff x="1294224" y="1570935"/>
            <a:chExt cx="6875144" cy="586740"/>
          </a:xfrm>
        </p:grpSpPr>
        <p:sp>
          <p:nvSpPr>
            <p:cNvPr id="747" name="矩形"/>
            <p:cNvSpPr/>
            <p:nvPr/>
          </p:nvSpPr>
          <p:spPr>
            <a:xfrm>
              <a:off x="1414873" y="1570935"/>
              <a:ext cx="663829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总会计师的职责、必须设置总会计师的企业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48" name="剪去对角的矩形"/>
            <p:cNvSpPr/>
            <p:nvPr/>
          </p:nvSpPr>
          <p:spPr>
            <a:xfrm>
              <a:off x="1294224" y="1631895"/>
              <a:ext cx="6875144" cy="525779"/>
            </a:xfrm>
            <a:prstGeom prst="snip2DiagRect">
              <a:avLst>
                <a:gd name="adj1" fmla="val 0"/>
                <a:gd name="adj2" fmla="val 15745"/>
              </a:avLst>
            </a:prstGeom>
            <a:noFill/>
            <a:ln w="25400" cap="flat" cmpd="sng">
              <a:solidFill>
                <a:srgbClr val="4BACC6"/>
              </a:solidFill>
              <a:prstDash val="solid"/>
              <a:round/>
            </a:ln>
          </p:spPr>
          <p:txBody>
            <a:bodyPr rtlCol="0" anchor="ctr"/>
            <a:lstStyle/>
            <a:p>
              <a:pPr algn="ctr"/>
            </a:p>
          </p:txBody>
        </p:sp>
      </p:grpSp>
      <p:sp>
        <p:nvSpPr>
          <p:cNvPr id="750" name="矩形"/>
          <p:cNvSpPr/>
          <p:nvPr/>
        </p:nvSpPr>
        <p:spPr>
          <a:xfrm>
            <a:off x="1123652" y="2315641"/>
            <a:ext cx="9939834"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单选】根据会计法律制度的规定，下列企业中，必须设置总会计师的是（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．个人独资企业	B．国有大中型企业 　　　C．普通合伙企业　　　D．外商独资企业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1" name="矩形"/>
          <p:cNvSpPr/>
          <p:nvPr/>
        </p:nvSpPr>
        <p:spPr>
          <a:xfrm>
            <a:off x="1123652" y="3391035"/>
            <a:ext cx="1597659"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2" name="矩形"/>
          <p:cNvSpPr/>
          <p:nvPr/>
        </p:nvSpPr>
        <p:spPr>
          <a:xfrm>
            <a:off x="1123652" y="4064230"/>
            <a:ext cx="10354945"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多选】根据会计法律制度的规定，下列关于总会计师地位的表述中，正确的有（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．是单位内部审计机构负责人		B．是单位会计机构负责人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．是单位会计工作的主要负责人		D．是单位行政领导成员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3" name="矩形"/>
          <p:cNvSpPr/>
          <p:nvPr/>
        </p:nvSpPr>
        <p:spPr>
          <a:xfrm>
            <a:off x="1123652" y="5515300"/>
            <a:ext cx="1469390"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 calcmode="lin" valueType="num">
                                      <p:cBhvr additive="base">
                                        <p:cTn id="7" dur="500"/>
                                        <p:tgtEl>
                                          <p:spTgt spid="749"/>
                                        </p:tgtEl>
                                        <p:attrNameLst>
                                          <p:attrName>ppt_y</p:attrName>
                                        </p:attrNameLst>
                                      </p:cBhvr>
                                      <p:tavLst>
                                        <p:tav tm="0">
                                          <p:val>
                                            <p:strVal val="#ppt_y+#ppt_h*1.125000"/>
                                          </p:val>
                                        </p:tav>
                                        <p:tav tm="100000">
                                          <p:val>
                                            <p:strVal val="#ppt_y"/>
                                          </p:val>
                                        </p:tav>
                                      </p:tavLst>
                                    </p:anim>
                                    <p:animEffect transition="in" filter="wipe(up)">
                                      <p:cBhvr>
                                        <p:cTn id="8" dur="500"/>
                                        <p:tgtEl>
                                          <p:spTgt spid="74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50"/>
                                        </p:tgtEl>
                                        <p:attrNameLst>
                                          <p:attrName>style.visibility</p:attrName>
                                        </p:attrNameLst>
                                      </p:cBhvr>
                                      <p:to>
                                        <p:strVal val="visible"/>
                                      </p:to>
                                    </p:set>
                                    <p:anim calcmode="lin" valueType="num">
                                      <p:cBhvr additive="base">
                                        <p:cTn id="13" dur="500"/>
                                        <p:tgtEl>
                                          <p:spTgt spid="750"/>
                                        </p:tgtEl>
                                        <p:attrNameLst>
                                          <p:attrName>ppt_y</p:attrName>
                                        </p:attrNameLst>
                                      </p:cBhvr>
                                      <p:tavLst>
                                        <p:tav tm="0">
                                          <p:val>
                                            <p:strVal val="#ppt_y+#ppt_h*1.125000"/>
                                          </p:val>
                                        </p:tav>
                                        <p:tav tm="100000">
                                          <p:val>
                                            <p:strVal val="#ppt_y"/>
                                          </p:val>
                                        </p:tav>
                                      </p:tavLst>
                                    </p:anim>
                                    <p:animEffect transition="in" filter="wipe(up)">
                                      <p:cBhvr>
                                        <p:cTn id="14" dur="500"/>
                                        <p:tgtEl>
                                          <p:spTgt spid="75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51"/>
                                        </p:tgtEl>
                                        <p:attrNameLst>
                                          <p:attrName>style.visibility</p:attrName>
                                        </p:attrNameLst>
                                      </p:cBhvr>
                                      <p:to>
                                        <p:strVal val="visible"/>
                                      </p:to>
                                    </p:set>
                                    <p:anim calcmode="lin" valueType="num">
                                      <p:cBhvr additive="base">
                                        <p:cTn id="19" dur="500"/>
                                        <p:tgtEl>
                                          <p:spTgt spid="751"/>
                                        </p:tgtEl>
                                        <p:attrNameLst>
                                          <p:attrName>ppt_y</p:attrName>
                                        </p:attrNameLst>
                                      </p:cBhvr>
                                      <p:tavLst>
                                        <p:tav tm="0">
                                          <p:val>
                                            <p:strVal val="#ppt_y+#ppt_h*1.125000"/>
                                          </p:val>
                                        </p:tav>
                                        <p:tav tm="100000">
                                          <p:val>
                                            <p:strVal val="#ppt_y"/>
                                          </p:val>
                                        </p:tav>
                                      </p:tavLst>
                                    </p:anim>
                                    <p:animEffect transition="in" filter="wipe(up)">
                                      <p:cBhvr>
                                        <p:cTn id="20" dur="500"/>
                                        <p:tgtEl>
                                          <p:spTgt spid="75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52"/>
                                        </p:tgtEl>
                                        <p:attrNameLst>
                                          <p:attrName>style.visibility</p:attrName>
                                        </p:attrNameLst>
                                      </p:cBhvr>
                                      <p:to>
                                        <p:strVal val="visible"/>
                                      </p:to>
                                    </p:set>
                                    <p:anim calcmode="lin" valueType="num">
                                      <p:cBhvr additive="base">
                                        <p:cTn id="25" dur="500"/>
                                        <p:tgtEl>
                                          <p:spTgt spid="752"/>
                                        </p:tgtEl>
                                        <p:attrNameLst>
                                          <p:attrName>ppt_y</p:attrName>
                                        </p:attrNameLst>
                                      </p:cBhvr>
                                      <p:tavLst>
                                        <p:tav tm="0">
                                          <p:val>
                                            <p:strVal val="#ppt_y+#ppt_h*1.125000"/>
                                          </p:val>
                                        </p:tav>
                                        <p:tav tm="100000">
                                          <p:val>
                                            <p:strVal val="#ppt_y"/>
                                          </p:val>
                                        </p:tav>
                                      </p:tavLst>
                                    </p:anim>
                                    <p:animEffect transition="in" filter="wipe(up)">
                                      <p:cBhvr>
                                        <p:cTn id="26" dur="500"/>
                                        <p:tgtEl>
                                          <p:spTgt spid="75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53"/>
                                        </p:tgtEl>
                                        <p:attrNameLst>
                                          <p:attrName>style.visibility</p:attrName>
                                        </p:attrNameLst>
                                      </p:cBhvr>
                                      <p:to>
                                        <p:strVal val="visible"/>
                                      </p:to>
                                    </p:set>
                                    <p:anim calcmode="lin" valueType="num">
                                      <p:cBhvr additive="base">
                                        <p:cTn id="31" dur="500"/>
                                        <p:tgtEl>
                                          <p:spTgt spid="753"/>
                                        </p:tgtEl>
                                        <p:attrNameLst>
                                          <p:attrName>ppt_y</p:attrName>
                                        </p:attrNameLst>
                                      </p:cBhvr>
                                      <p:tavLst>
                                        <p:tav tm="0">
                                          <p:val>
                                            <p:strVal val="#ppt_y+#ppt_h*1.125000"/>
                                          </p:val>
                                        </p:tav>
                                        <p:tav tm="100000">
                                          <p:val>
                                            <p:strVal val="#ppt_y"/>
                                          </p:val>
                                        </p:tav>
                                      </p:tavLst>
                                    </p:anim>
                                    <p:animEffect transition="in" filter="wipe(up)">
                                      <p:cBhvr>
                                        <p:cTn id="32"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animBg="1"/>
      <p:bldP spid="750" grpId="0"/>
      <p:bldP spid="751" grpId="0"/>
      <p:bldP spid="752" grpId="0"/>
      <p:bldP spid="75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7"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8" name="矩形"/>
          <p:cNvSpPr/>
          <p:nvPr/>
        </p:nvSpPr>
        <p:spPr>
          <a:xfrm>
            <a:off x="1489993" y="2121033"/>
            <a:ext cx="907526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单选】根据会计法律制度的规定，下列各项工作中，不属于总会计师组织领导本单位会计工作职责的是（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．预算管理　　　B．财务管理　　　C．成本管理　　　D．产品质量管理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9" name="矩形"/>
          <p:cNvSpPr/>
          <p:nvPr/>
        </p:nvSpPr>
        <p:spPr>
          <a:xfrm>
            <a:off x="1489993" y="3700859"/>
            <a:ext cx="1398269"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8"/>
                                        </p:tgtEl>
                                        <p:attrNameLst>
                                          <p:attrName>style.visibility</p:attrName>
                                        </p:attrNameLst>
                                      </p:cBhvr>
                                      <p:to>
                                        <p:strVal val="visible"/>
                                      </p:to>
                                    </p:set>
                                    <p:anim calcmode="lin" valueType="num">
                                      <p:cBhvr additive="base">
                                        <p:cTn id="7" dur="500"/>
                                        <p:tgtEl>
                                          <p:spTgt spid="758"/>
                                        </p:tgtEl>
                                        <p:attrNameLst>
                                          <p:attrName>ppt_y</p:attrName>
                                        </p:attrNameLst>
                                      </p:cBhvr>
                                      <p:tavLst>
                                        <p:tav tm="0">
                                          <p:val>
                                            <p:strVal val="#ppt_y+#ppt_h*1.125000"/>
                                          </p:val>
                                        </p:tav>
                                        <p:tav tm="100000">
                                          <p:val>
                                            <p:strVal val="#ppt_y"/>
                                          </p:val>
                                        </p:tav>
                                      </p:tavLst>
                                    </p:anim>
                                    <p:animEffect transition="in" filter="wipe(up)">
                                      <p:cBhvr>
                                        <p:cTn id="8" dur="500"/>
                                        <p:tgtEl>
                                          <p:spTgt spid="75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59"/>
                                        </p:tgtEl>
                                        <p:attrNameLst>
                                          <p:attrName>style.visibility</p:attrName>
                                        </p:attrNameLst>
                                      </p:cBhvr>
                                      <p:to>
                                        <p:strVal val="visible"/>
                                      </p:to>
                                    </p:set>
                                    <p:anim calcmode="lin" valueType="num">
                                      <p:cBhvr additive="base">
                                        <p:cTn id="13" dur="500"/>
                                        <p:tgtEl>
                                          <p:spTgt spid="759"/>
                                        </p:tgtEl>
                                        <p:attrNameLst>
                                          <p:attrName>ppt_y</p:attrName>
                                        </p:attrNameLst>
                                      </p:cBhvr>
                                      <p:tavLst>
                                        <p:tav tm="0">
                                          <p:val>
                                            <p:strVal val="#ppt_y+#ppt_h*1.125000"/>
                                          </p:val>
                                        </p:tav>
                                        <p:tav tm="100000">
                                          <p:val>
                                            <p:strVal val="#ppt_y"/>
                                          </p:val>
                                        </p:tav>
                                      </p:tavLst>
                                    </p:anim>
                                    <p:animEffect transition="in" filter="wipe(up)">
                                      <p:cBhvr>
                                        <p:cTn id="14"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 grpId="0"/>
      <p:bldP spid="7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 name="矩形"/>
          <p:cNvSpPr/>
          <p:nvPr/>
        </p:nvSpPr>
        <p:spPr>
          <a:xfrm>
            <a:off x="900247" y="428399"/>
            <a:ext cx="722814" cy="584775"/>
          </a:xfrm>
          <a:prstGeom prst="rect">
            <a:avLst/>
          </a:prstGeom>
          <a:noFill/>
          <a:ln w="9525" cap="flat" cmpd="sng">
            <a:noFill/>
            <a:prstDash val="solid"/>
            <a:miter/>
          </a:ln>
        </p:spPr>
        <p:txBody>
          <a:bodyPr rtlCol="0" anchor="ctr"/>
          <a:lstStyle/>
          <a:p>
            <a:pPr algn="ctr"/>
          </a:p>
        </p:txBody>
      </p:sp>
      <p:sp>
        <p:nvSpPr>
          <p:cNvPr id="95" name="矩形"/>
          <p:cNvSpPr/>
          <p:nvPr/>
        </p:nvSpPr>
        <p:spPr>
          <a:xfrm>
            <a:off x="1425064" y="305039"/>
            <a:ext cx="36792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 name="组合"/>
          <p:cNvGrpSpPr/>
          <p:nvPr/>
        </p:nvGrpSpPr>
        <p:grpSpPr>
          <a:xfrm>
            <a:off x="1238250" y="1004569"/>
            <a:ext cx="4738368" cy="601980"/>
            <a:chOff x="1238250" y="1004569"/>
            <a:chExt cx="4738368" cy="601980"/>
          </a:xfrm>
        </p:grpSpPr>
        <p:sp>
          <p:nvSpPr>
            <p:cNvPr id="96" name="圆角矩形"/>
            <p:cNvSpPr/>
            <p:nvPr/>
          </p:nvSpPr>
          <p:spPr>
            <a:xfrm>
              <a:off x="1238250" y="1011554"/>
              <a:ext cx="4738368"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7" name="流程图: 离页连接符"/>
            <p:cNvSpPr/>
            <p:nvPr/>
          </p:nvSpPr>
          <p:spPr>
            <a:xfrm>
              <a:off x="1562100" y="100456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8" name="矩形"/>
            <p:cNvSpPr/>
            <p:nvPr/>
          </p:nvSpPr>
          <p:spPr>
            <a:xfrm>
              <a:off x="2695575" y="1047749"/>
              <a:ext cx="30372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会计核算基本要求</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0" name="表格"/>
          <p:cNvGraphicFramePr>
            <a:graphicFrameLocks noGrp="1"/>
          </p:cNvGraphicFramePr>
          <p:nvPr/>
        </p:nvGraphicFramePr>
        <p:xfrm>
          <a:off x="219804" y="1678494"/>
          <a:ext cx="11748313" cy="5056591"/>
        </p:xfrm>
        <a:graphic>
          <a:graphicData uri="http://schemas.openxmlformats.org/drawingml/2006/table">
            <a:tbl>
              <a:tblPr firstRow="1" bandRow="1">
                <a:noFill/>
                <a:tableStyleId>{28578126-B34D-4DC7-A7CD-B3F8896B5B58}</a:tableStyleId>
              </a:tblPr>
              <a:tblGrid>
                <a:gridCol w="3415360"/>
                <a:gridCol w="8332953"/>
              </a:tblGrid>
              <a:tr h="357577">
                <a:tc>
                  <a:txBody>
                    <a:bodyPr/>
                    <a:lstStyle/>
                    <a:p>
                      <a:pPr marL="0" indent="0" algn="ctr">
                        <a:lnSpc>
                          <a:spcPct val="129000"/>
                        </a:lnSpc>
                        <a:spcBef>
                          <a:spcPts val="200"/>
                        </a:spcBef>
                        <a:spcAft>
                          <a:spcPts val="200"/>
                        </a:spcAft>
                        <a:buNone/>
                      </a:pPr>
                      <a:r>
                        <a:rPr lang="zh-CN" altLang="en-US" sz="1600" u="none" strike="noStrike" kern="0" cap="none" spc="0" baseline="0"/>
                        <a:t>基本要求</a:t>
                      </a:r>
                      <a:endParaRPr lang="zh-CN" altLang="en-US" sz="1600" u="none" strike="noStrike" kern="0" cap="none" spc="0" baseline="0"/>
                    </a:p>
                  </a:txBody>
                  <a:tcPr marL="68580" marR="68580" marT="0" marB="0" anchor="ctr"/>
                </a:tc>
                <a:tc>
                  <a:txBody>
                    <a:bodyPr/>
                    <a:lstStyle/>
                    <a:p>
                      <a:pPr marL="0" indent="0" algn="ctr">
                        <a:lnSpc>
                          <a:spcPct val="129000"/>
                        </a:lnSpc>
                        <a:spcBef>
                          <a:spcPts val="200"/>
                        </a:spcBef>
                        <a:spcAft>
                          <a:spcPts val="200"/>
                        </a:spcAft>
                        <a:buNone/>
                      </a:pPr>
                      <a:r>
                        <a:rPr lang="zh-CN" altLang="en-US" sz="1600" u="none" strike="noStrike" kern="0" cap="none" spc="0" baseline="0"/>
                        <a:t>内容</a:t>
                      </a:r>
                      <a:endParaRPr lang="zh-CN" altLang="en-US" sz="1600" u="none" strike="noStrike" kern="0" cap="none" spc="0" baseline="0"/>
                    </a:p>
                  </a:txBody>
                  <a:tcPr marL="68580" marR="68580" marT="0" marB="0" anchor="ctr"/>
                </a:tc>
              </a:tr>
              <a:tr h="383803">
                <a:tc>
                  <a:txBody>
                    <a:bodyPr/>
                    <a:lstStyle/>
                    <a:p>
                      <a:pPr marL="0" indent="12700" algn="l">
                        <a:lnSpc>
                          <a:spcPct val="129000"/>
                        </a:lnSpc>
                        <a:spcBef>
                          <a:spcPts val="200"/>
                        </a:spcBef>
                        <a:spcAft>
                          <a:spcPts val="200"/>
                        </a:spcAft>
                        <a:buNone/>
                      </a:pPr>
                      <a:r>
                        <a:rPr lang="zh-CN" altLang="en-US" sz="1600" u="none" strike="noStrike" kern="100" cap="none" spc="0" baseline="0"/>
                        <a:t>（1）依法建账</a:t>
                      </a:r>
                      <a:endParaRPr lang="zh-CN" altLang="en-US" sz="1600" u="none" strike="noStrike" kern="100" cap="none" spc="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各单位不得违反规定私设会计账簿进行登记核算</a:t>
                      </a:r>
                      <a:endParaRPr lang="zh-CN" altLang="en-US" sz="1600" u="none" strike="noStrike" kern="100" cap="none" spc="0" baseline="0"/>
                    </a:p>
                  </a:txBody>
                  <a:tcPr marL="68580" marR="68580" marT="0" marB="0" anchor="ctr"/>
                </a:tc>
              </a:tr>
              <a:tr h="673845">
                <a:tc>
                  <a:txBody>
                    <a:bodyPr/>
                    <a:lstStyle/>
                    <a:p>
                      <a:pPr marL="0" indent="12700" algn="l">
                        <a:lnSpc>
                          <a:spcPct val="129000"/>
                        </a:lnSpc>
                        <a:spcBef>
                          <a:spcPts val="200"/>
                        </a:spcBef>
                        <a:spcAft>
                          <a:spcPts val="200"/>
                        </a:spcAft>
                        <a:buNone/>
                      </a:pPr>
                      <a:r>
                        <a:rPr lang="zh-CN" altLang="en-US" sz="1600" u="none" strike="noStrike" kern="100" cap="none" spc="0" baseline="0"/>
                        <a:t>（2）根据实际发生的经济业务进行会计核算</a:t>
                      </a:r>
                      <a:endParaRPr lang="zh-CN" altLang="en-US" sz="1600" u="none" strike="noStrike" kern="100" cap="none" spc="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会计核算以实际发生的经济业务为依据，体现了会计核算的真实性和客观性要求</a:t>
                      </a:r>
                      <a:endParaRPr lang="zh-CN" altLang="en-US" sz="1600" u="none" strike="noStrike" kern="100" cap="none" spc="0" baseline="0"/>
                    </a:p>
                  </a:txBody>
                  <a:tcPr marL="68580" marR="68580" marT="0" marB="0" anchor="ctr"/>
                </a:tc>
              </a:tr>
              <a:tr h="808732">
                <a:tc>
                  <a:txBody>
                    <a:bodyPr/>
                    <a:lstStyle/>
                    <a:p>
                      <a:pPr marL="0" indent="12700" algn="l">
                        <a:lnSpc>
                          <a:spcPct val="129000"/>
                        </a:lnSpc>
                        <a:spcBef>
                          <a:spcPts val="200"/>
                        </a:spcBef>
                        <a:spcAft>
                          <a:spcPts val="200"/>
                        </a:spcAft>
                        <a:buNone/>
                      </a:pPr>
                      <a:r>
                        <a:rPr lang="zh-CN" altLang="en-US" sz="1600" u="none" strike="noStrike" kern="100" cap="none" spc="0" baseline="0"/>
                        <a:t>（3）保证会计资料的真实和完整</a:t>
                      </a:r>
                      <a:endParaRPr lang="zh-CN" altLang="en-US" sz="1600" u="none" strike="noStrike" kern="100" cap="none" spc="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会计资料的真实性和完整性是会计资料最基本的质量要求，是会计工作的生命。任何单位和个人不得伪造和变造会计凭证、会计账簿及其他会计资料，不得提供虚假的财务会计报告</a:t>
                      </a:r>
                      <a:endParaRPr lang="zh-CN" altLang="en-US" sz="1600" u="none" strike="noStrike" kern="100" cap="none" spc="0" baseline="0"/>
                    </a:p>
                  </a:txBody>
                  <a:tcPr marL="68580" marR="68580" marT="0" marB="0" anchor="ctr"/>
                </a:tc>
              </a:tr>
              <a:tr h="808732">
                <a:tc>
                  <a:txBody>
                    <a:bodyPr/>
                    <a:lstStyle/>
                    <a:p>
                      <a:pPr marL="0" indent="12700" algn="l">
                        <a:lnSpc>
                          <a:spcPct val="129000"/>
                        </a:lnSpc>
                        <a:spcBef>
                          <a:spcPts val="200"/>
                        </a:spcBef>
                        <a:spcAft>
                          <a:spcPts val="200"/>
                        </a:spcAft>
                        <a:buNone/>
                      </a:pPr>
                      <a:r>
                        <a:rPr lang="zh-CN" altLang="en-US" sz="1600" u="none" strike="noStrike" kern="100" cap="none" spc="-5" baseline="0"/>
                        <a:t>（4）</a:t>
                      </a:r>
                      <a:r>
                        <a:rPr lang="zh-CN" altLang="en-US" sz="1600" u="none" strike="noStrike" kern="100" cap="none" spc="-20" baseline="0"/>
                        <a:t>正确采用会计处理方法</a:t>
                      </a:r>
                      <a:endParaRPr lang="zh-CN" altLang="en-US" sz="1600" u="none" strike="noStrike" kern="100" cap="none" spc="-2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各单位采用的会计处理方法前后各期应当一致，不得随意变更；确有必要变更的，应当按照国家统一的会计制度的规定变更，并将变更的原因、情况及影响在财务会计报告中说明</a:t>
                      </a:r>
                      <a:endParaRPr lang="zh-CN" altLang="en-US" sz="1600" u="none" strike="noStrike" kern="100" cap="none" spc="0" baseline="0"/>
                    </a:p>
                  </a:txBody>
                  <a:tcPr marL="68580" marR="68580" marT="0" marB="0" anchor="ctr"/>
                </a:tc>
              </a:tr>
              <a:tr h="1350057">
                <a:tc>
                  <a:txBody>
                    <a:bodyPr/>
                    <a:lstStyle/>
                    <a:p>
                      <a:pPr marL="0" indent="12700" algn="l">
                        <a:lnSpc>
                          <a:spcPct val="129000"/>
                        </a:lnSpc>
                        <a:spcBef>
                          <a:spcPts val="200"/>
                        </a:spcBef>
                        <a:spcAft>
                          <a:spcPts val="200"/>
                        </a:spcAft>
                        <a:buNone/>
                      </a:pPr>
                      <a:r>
                        <a:rPr lang="zh-CN" altLang="en-US" sz="1600" u="none" strike="noStrike" kern="100" cap="none" spc="-5" baseline="0"/>
                        <a:t>（5）</a:t>
                      </a:r>
                      <a:r>
                        <a:rPr lang="zh-CN" altLang="en-US" sz="1600" u="none" strike="noStrike" kern="100" cap="none" spc="-20" baseline="0"/>
                        <a:t>正确使用会计记录文字</a:t>
                      </a:r>
                      <a:endParaRPr lang="zh-CN" altLang="en-US" sz="1600" u="none" strike="noStrike" kern="100" cap="none" spc="-2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① 会计记录的文字应当使用中文</a:t>
                      </a:r>
                      <a:br>
                        <a:rPr lang="zh-CN" altLang="en-US" sz="1600" u="none" strike="noStrike" kern="100" cap="none" spc="0" baseline="0"/>
                      </a:br>
                      <a:r>
                        <a:rPr lang="zh-CN" altLang="en-US" sz="1600" u="none" strike="noStrike" kern="100" cap="none" spc="0" baseline="0"/>
                        <a:t>  ② 在民族自治地方，会计记录可以同时使用当地通用的一种民族文字（汉字+民族文字）</a:t>
                      </a:r>
                      <a:br>
                        <a:rPr lang="zh-CN" altLang="en-US" sz="1600" u="none" strike="noStrike" kern="100" cap="none" spc="0" baseline="0"/>
                      </a:br>
                      <a:r>
                        <a:rPr lang="zh-CN" altLang="en-US" sz="1600" u="none" strike="noStrike" kern="100" cap="none" spc="0" baseline="0"/>
                        <a:t>  ③ 在中国境内的外商投资企业、外国企业和其他外国组织，会计记录可以同时使用一种外国文字（中文</a:t>
                      </a:r>
                      <a:r>
                        <a:rPr lang="en-US" altLang="zh-CN" sz="1600" u="none" strike="noStrike" kern="100" cap="none" spc="0" baseline="0"/>
                        <a:t>+</a:t>
                      </a:r>
                      <a:r>
                        <a:rPr lang="zh-CN" altLang="en-US" sz="1600" u="none" strike="noStrike" kern="100" cap="none" spc="0" baseline="0"/>
                        <a:t>外文）</a:t>
                      </a:r>
                      <a:endParaRPr lang="zh-CN" altLang="en-US" sz="1600" u="none" strike="noStrike" kern="100" cap="none" spc="0" baseline="0"/>
                    </a:p>
                  </a:txBody>
                  <a:tcPr marL="68580" marR="68580" marT="0" marB="0" anchor="ctr"/>
                </a:tc>
              </a:tr>
              <a:tr h="673845">
                <a:tc>
                  <a:txBody>
                    <a:bodyPr/>
                    <a:lstStyle/>
                    <a:p>
                      <a:pPr marL="0" indent="12700" algn="l">
                        <a:lnSpc>
                          <a:spcPct val="129000"/>
                        </a:lnSpc>
                        <a:spcBef>
                          <a:spcPts val="200"/>
                        </a:spcBef>
                        <a:spcAft>
                          <a:spcPts val="200"/>
                        </a:spcAft>
                        <a:buNone/>
                      </a:pPr>
                      <a:r>
                        <a:rPr lang="zh-CN" altLang="en-US" sz="1600" u="none" strike="noStrike" kern="100" cap="none" spc="0" baseline="0"/>
                        <a:t>（6）使用电子计算机进行会计核算必须符合法律规定</a:t>
                      </a:r>
                      <a:endParaRPr lang="zh-CN" altLang="en-US" sz="1600" u="none" strike="noStrike" kern="100" cap="none" spc="0" baseline="0"/>
                    </a:p>
                  </a:txBody>
                  <a:tcPr marL="68580" marR="68580" marT="0" marB="0" anchor="ctr"/>
                </a:tc>
                <a:tc>
                  <a:txBody>
                    <a:bodyPr/>
                    <a:lstStyle/>
                    <a:p>
                      <a:pPr marL="0" indent="12700" algn="l">
                        <a:lnSpc>
                          <a:spcPct val="129000"/>
                        </a:lnSpc>
                        <a:spcBef>
                          <a:spcPts val="200"/>
                        </a:spcBef>
                        <a:spcAft>
                          <a:spcPts val="200"/>
                        </a:spcAft>
                        <a:buNone/>
                      </a:pPr>
                      <a:r>
                        <a:rPr lang="zh-CN" altLang="en-US" sz="1600" u="none" strike="noStrike" kern="100" cap="none" spc="0" baseline="0"/>
                        <a:t>使用的会计软件、生成的会计凭证、会计账簿、财务会计报告和其他会计资料，必须符合国家统一的会计制度的规定</a:t>
                      </a:r>
                      <a:endParaRPr lang="zh-CN" altLang="en-US" sz="1600" u="none" strike="noStrike" kern="100" cap="none" spc="0" baseline="0"/>
                    </a:p>
                  </a:txBody>
                  <a:tcPr marL="68580" marR="68580" marT="0" marB="0" anchor="ctr"/>
                </a:tc>
              </a:tr>
            </a:tbl>
          </a:graphicData>
        </a:graphic>
      </p:graphicFrame>
    </p:spTree>
  </p:cSld>
  <p:clrMapOvr>
    <a:masterClrMapping/>
  </p:clrMapOvr>
  <p:transition spd="slow" advTm="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300"/>
                                  </p:stCondLst>
                                  <p:childTnLst>
                                    <p:set>
                                      <p:cBhvr>
                                        <p:cTn id="12" dur="1" fill="hold">
                                          <p:stCondLst>
                                            <p:cond delay="0"/>
                                          </p:stCondLst>
                                        </p:cTn>
                                        <p:tgtEl>
                                          <p:spTgt spid="100"/>
                                        </p:tgtEl>
                                        <p:attrNameLst>
                                          <p:attrName>style.visibility</p:attrName>
                                        </p:attrNameLst>
                                      </p:cBhvr>
                                      <p:to>
                                        <p:strVal val="visible"/>
                                      </p:to>
                                    </p:set>
                                    <p:animEffect transition="in" filter="checkerboard(across)">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63"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67" name="组合"/>
          <p:cNvGrpSpPr/>
          <p:nvPr/>
        </p:nvGrpSpPr>
        <p:grpSpPr>
          <a:xfrm>
            <a:off x="1271345" y="1477286"/>
            <a:ext cx="4816768" cy="601905"/>
            <a:chOff x="1271345" y="1477286"/>
            <a:chExt cx="4816768" cy="601905"/>
          </a:xfrm>
        </p:grpSpPr>
        <p:sp>
          <p:nvSpPr>
            <p:cNvPr id="764" name="圆角矩形"/>
            <p:cNvSpPr/>
            <p:nvPr/>
          </p:nvSpPr>
          <p:spPr>
            <a:xfrm>
              <a:off x="1271345" y="1484429"/>
              <a:ext cx="4816768" cy="594761"/>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65" name="流程图: 离页连接符"/>
            <p:cNvSpPr/>
            <p:nvPr/>
          </p:nvSpPr>
          <p:spPr>
            <a:xfrm>
              <a:off x="1595248" y="1477286"/>
              <a:ext cx="884757" cy="601905"/>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66" name="矩形"/>
            <p:cNvSpPr/>
            <p:nvPr/>
          </p:nvSpPr>
          <p:spPr>
            <a:xfrm>
              <a:off x="2728528" y="1520200"/>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会计人员继续教育</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68" name="矩形"/>
          <p:cNvSpPr/>
          <p:nvPr/>
        </p:nvSpPr>
        <p:spPr>
          <a:xfrm>
            <a:off x="1125398" y="2406857"/>
            <a:ext cx="9879476"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具有会计专业技术资格的人员应当自取得会计专业技术资格的次年开始参加继续教育；不具有会计专业技术资格但从事会计工作的人员应当自从事会计工作的次年开始参加继续教育。</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69" name="矩形"/>
          <p:cNvSpPr/>
          <p:nvPr/>
        </p:nvSpPr>
        <p:spPr>
          <a:xfrm>
            <a:off x="1123932" y="3603325"/>
            <a:ext cx="9763709"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专业技术人员参加继续教育实行学分制管理。每年参加继续教育取得的学分不少于90学分。会计专业技术人员参加继续教育取得的学分，在全国范围内当年度有效，不得结转以后年度。对会计专业技术人员参加继续教育情况实行登记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70" name="矩形"/>
          <p:cNvSpPr/>
          <p:nvPr/>
        </p:nvSpPr>
        <p:spPr>
          <a:xfrm>
            <a:off x="1143571" y="5197494"/>
            <a:ext cx="9817339"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用人单位应当建立本单位会计专业技术人员继续教育与使用、晋升相衔接的激励机制，将参加继续教育情况作为会计专业技术人员考核评价、岗位聘用的重要依据。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fade">
                                      <p:cBhvr>
                                        <p:cTn id="7" dur="1000"/>
                                        <p:tgtEl>
                                          <p:spTgt spid="767"/>
                                        </p:tgtEl>
                                      </p:cBhvr>
                                    </p:animEffect>
                                    <p:anim calcmode="lin" valueType="num">
                                      <p:cBhvr>
                                        <p:cTn id="8" dur="1000" fill="hold"/>
                                        <p:tgtEl>
                                          <p:spTgt spid="767"/>
                                        </p:tgtEl>
                                        <p:attrNameLst>
                                          <p:attrName>ppt_x</p:attrName>
                                        </p:attrNameLst>
                                      </p:cBhvr>
                                      <p:tavLst>
                                        <p:tav tm="0">
                                          <p:val>
                                            <p:strVal val="#ppt_x"/>
                                          </p:val>
                                        </p:tav>
                                        <p:tav tm="100000">
                                          <p:val>
                                            <p:strVal val="#ppt_x"/>
                                          </p:val>
                                        </p:tav>
                                      </p:tavLst>
                                    </p:anim>
                                    <p:anim calcmode="lin" valueType="num">
                                      <p:cBhvr>
                                        <p:cTn id="9" dur="1000" fill="hold"/>
                                        <p:tgtEl>
                                          <p:spTgt spid="7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68"/>
                                        </p:tgtEl>
                                        <p:attrNameLst>
                                          <p:attrName>style.visibility</p:attrName>
                                        </p:attrNameLst>
                                      </p:cBhvr>
                                      <p:to>
                                        <p:strVal val="visible"/>
                                      </p:to>
                                    </p:set>
                                    <p:animEffect transition="in" filter="wipe(down)">
                                      <p:cBhvr>
                                        <p:cTn id="14" dur="500"/>
                                        <p:tgtEl>
                                          <p:spTgt spid="7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69"/>
                                        </p:tgtEl>
                                        <p:attrNameLst>
                                          <p:attrName>style.visibility</p:attrName>
                                        </p:attrNameLst>
                                      </p:cBhvr>
                                      <p:to>
                                        <p:strVal val="visible"/>
                                      </p:to>
                                    </p:set>
                                    <p:animEffect transition="in" filter="wipe(down)">
                                      <p:cBhvr>
                                        <p:cTn id="19" dur="500"/>
                                        <p:tgtEl>
                                          <p:spTgt spid="7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70"/>
                                        </p:tgtEl>
                                        <p:attrNameLst>
                                          <p:attrName>style.visibility</p:attrName>
                                        </p:attrNameLst>
                                      </p:cBhvr>
                                      <p:to>
                                        <p:strVal val="visible"/>
                                      </p:to>
                                    </p:set>
                                    <p:animEffect transition="in" filter="wipe(down)">
                                      <p:cBhvr>
                                        <p:cTn id="24" dur="500"/>
                                        <p:tgtEl>
                                          <p:spTgt spid="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animBg="1"/>
      <p:bldP spid="768" grpId="0" animBg="1"/>
      <p:bldP spid="769" grpId="0" animBg="1"/>
      <p:bldP spid="77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4" name="矩形"/>
          <p:cNvSpPr/>
          <p:nvPr/>
        </p:nvSpPr>
        <p:spPr>
          <a:xfrm>
            <a:off x="1425064" y="305039"/>
            <a:ext cx="355716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考点3：会计人员</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9" name="组合"/>
          <p:cNvGrpSpPr/>
          <p:nvPr/>
        </p:nvGrpSpPr>
        <p:grpSpPr>
          <a:xfrm>
            <a:off x="1440760" y="1644203"/>
            <a:ext cx="5783476" cy="586740"/>
            <a:chOff x="1440760" y="1644203"/>
            <a:chExt cx="5783476" cy="586740"/>
          </a:xfrm>
        </p:grpSpPr>
        <p:sp>
          <p:nvSpPr>
            <p:cNvPr id="775" name="矩形"/>
            <p:cNvSpPr/>
            <p:nvPr/>
          </p:nvSpPr>
          <p:spPr>
            <a:xfrm>
              <a:off x="1561410" y="1644203"/>
              <a:ext cx="5486983"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考查角度—会计人员继续教育具体规定。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76" name="剪去对角的矩形"/>
            <p:cNvSpPr/>
            <p:nvPr/>
          </p:nvSpPr>
          <p:spPr>
            <a:xfrm>
              <a:off x="1440760" y="1705163"/>
              <a:ext cx="5783476" cy="525779"/>
            </a:xfrm>
            <a:prstGeom prst="snip2DiagRect">
              <a:avLst>
                <a:gd name="adj1" fmla="val 0"/>
                <a:gd name="adj2" fmla="val 15328"/>
              </a:avLst>
            </a:prstGeom>
            <a:noFill/>
            <a:ln w="25400" cap="flat" cmpd="sng">
              <a:solidFill>
                <a:srgbClr val="4BACC6"/>
              </a:solidFill>
              <a:prstDash val="solid"/>
              <a:round/>
            </a:ln>
          </p:spPr>
          <p:txBody>
            <a:bodyPr rtlCol="0" anchor="ctr"/>
            <a:lstStyle/>
            <a:p>
              <a:pPr algn="ctr"/>
            </a:p>
          </p:txBody>
        </p:sp>
      </p:grpSp>
      <p:sp>
        <p:nvSpPr>
          <p:cNvPr id="777" name="矩形"/>
          <p:cNvSpPr/>
          <p:nvPr/>
        </p:nvSpPr>
        <p:spPr>
          <a:xfrm>
            <a:off x="1222112" y="2521156"/>
            <a:ext cx="953364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单选】根据会计法律制度的规定，下列关于会计专业技术人员继续教育的表述中，正确的是（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Ａ．具有会计专业技术资格的，应当自取得资格的次年开始参加继续教育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B．用人单位不得将参加继续教育情况作为会计专业技术人员岗位聘用的依据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C．每年参加继续教育应取得不少于120学分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．参加继续教育当年度取得的学分可以结转以后年度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78" name="矩形"/>
          <p:cNvSpPr/>
          <p:nvPr/>
        </p:nvSpPr>
        <p:spPr>
          <a:xfrm>
            <a:off x="1225775" y="5350038"/>
            <a:ext cx="142653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9"/>
                                        </p:tgtEl>
                                        <p:attrNameLst>
                                          <p:attrName>style.visibility</p:attrName>
                                        </p:attrNameLst>
                                      </p:cBhvr>
                                      <p:to>
                                        <p:strVal val="visible"/>
                                      </p:to>
                                    </p:set>
                                    <p:animEffect transition="in" filter="fade">
                                      <p:cBhvr>
                                        <p:cTn id="7" dur="1000"/>
                                        <p:tgtEl>
                                          <p:spTgt spid="999"/>
                                        </p:tgtEl>
                                      </p:cBhvr>
                                    </p:animEffect>
                                    <p:anim calcmode="lin" valueType="num">
                                      <p:cBhvr>
                                        <p:cTn id="8" dur="1000" fill="hold"/>
                                        <p:tgtEl>
                                          <p:spTgt spid="999"/>
                                        </p:tgtEl>
                                        <p:attrNameLst>
                                          <p:attrName>ppt_x</p:attrName>
                                        </p:attrNameLst>
                                      </p:cBhvr>
                                      <p:tavLst>
                                        <p:tav tm="0">
                                          <p:val>
                                            <p:strVal val="#ppt_x"/>
                                          </p:val>
                                        </p:tav>
                                        <p:tav tm="100000">
                                          <p:val>
                                            <p:strVal val="#ppt_x"/>
                                          </p:val>
                                        </p:tav>
                                      </p:tavLst>
                                    </p:anim>
                                    <p:anim calcmode="lin" valueType="num">
                                      <p:cBhvr>
                                        <p:cTn id="9" dur="1000" fill="hold"/>
                                        <p:tgtEl>
                                          <p:spTgt spid="9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77"/>
                                        </p:tgtEl>
                                        <p:attrNameLst>
                                          <p:attrName>style.visibility</p:attrName>
                                        </p:attrNameLst>
                                      </p:cBhvr>
                                      <p:to>
                                        <p:strVal val="visible"/>
                                      </p:to>
                                    </p:set>
                                    <p:animEffect transition="in" filter="wipe(down)">
                                      <p:cBhvr>
                                        <p:cTn id="14" dur="500"/>
                                        <p:tgtEl>
                                          <p:spTgt spid="77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78"/>
                                        </p:tgtEl>
                                        <p:attrNameLst>
                                          <p:attrName>style.visibility</p:attrName>
                                        </p:attrNameLst>
                                      </p:cBhvr>
                                      <p:to>
                                        <p:strVal val="visible"/>
                                      </p:to>
                                    </p:set>
                                    <p:animEffect transition="in" filter="wipe(down)">
                                      <p:cBhvr>
                                        <p:cTn id="19" dur="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 grpId="0" animBg="1"/>
      <p:bldP spid="777" grpId="0" animBg="1"/>
      <p:bldP spid="77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2" name="矩形"/>
          <p:cNvSpPr/>
          <p:nvPr/>
        </p:nvSpPr>
        <p:spPr>
          <a:xfrm>
            <a:off x="1425064" y="305039"/>
            <a:ext cx="4055391"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考点４：会计工作交接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99" name="组合"/>
          <p:cNvGrpSpPr/>
          <p:nvPr/>
        </p:nvGrpSpPr>
        <p:grpSpPr>
          <a:xfrm>
            <a:off x="1497010" y="1547623"/>
            <a:ext cx="3491082" cy="601905"/>
            <a:chOff x="1497010" y="1547623"/>
            <a:chExt cx="3491082" cy="601905"/>
          </a:xfrm>
        </p:grpSpPr>
        <p:sp>
          <p:nvSpPr>
            <p:cNvPr id="895" name="圆角矩形"/>
            <p:cNvSpPr/>
            <p:nvPr/>
          </p:nvSpPr>
          <p:spPr>
            <a:xfrm>
              <a:off x="1497010" y="1554766"/>
              <a:ext cx="3491082" cy="594761"/>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96" name="流程图: 离页连接符"/>
            <p:cNvSpPr/>
            <p:nvPr/>
          </p:nvSpPr>
          <p:spPr>
            <a:xfrm>
              <a:off x="1820913" y="1547623"/>
              <a:ext cx="884757" cy="601905"/>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97" name="矩形"/>
            <p:cNvSpPr/>
            <p:nvPr/>
          </p:nvSpPr>
          <p:spPr>
            <a:xfrm>
              <a:off x="2954194" y="1590537"/>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交接责任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00" name="文本框"/>
          <p:cNvSpPr txBox="1"/>
          <p:nvPr/>
        </p:nvSpPr>
        <p:spPr>
          <a:xfrm>
            <a:off x="1423742" y="2476462"/>
            <a:ext cx="9551820" cy="32918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（1）会计人员工作调动或者因故离职，必须将本人所经管的会计工作全部移交给接替人员。没有办清交接手续的，不得调动或者离职。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（2）移交人员对所移交的会计凭证、会计账簿、会计报表和其他有关资料的合法性、真实性承担法律责任。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移交人员因病或者其他特殊原因不能亲自办理移交的，经单位领导人批准，可由移交人员委托他人办理移交，但委托人应当承担对所移交的会计凭证、会计账簿、会计报表和其他有关资料的合法性、真实性的法律责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（4）单位撤销时，必须留有必要的会计人员，会同有关人员办理清理工作，编制决算。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99"/>
                                        </p:tgtEl>
                                        <p:attrNameLst>
                                          <p:attrName>style.visibility</p:attrName>
                                        </p:attrNameLst>
                                      </p:cBhvr>
                                      <p:to>
                                        <p:strVal val="visible"/>
                                      </p:to>
                                    </p:set>
                                    <p:animEffect transition="in" filter="fade">
                                      <p:cBhvr>
                                        <p:cTn id="7" dur="1000"/>
                                        <p:tgtEl>
                                          <p:spTgt spid="899"/>
                                        </p:tgtEl>
                                      </p:cBhvr>
                                    </p:animEffect>
                                    <p:anim calcmode="lin" valueType="num">
                                      <p:cBhvr>
                                        <p:cTn id="8" dur="1000" fill="hold"/>
                                        <p:tgtEl>
                                          <p:spTgt spid="899"/>
                                        </p:tgtEl>
                                        <p:attrNameLst>
                                          <p:attrName>ppt_x</p:attrName>
                                        </p:attrNameLst>
                                      </p:cBhvr>
                                      <p:tavLst>
                                        <p:tav tm="0">
                                          <p:val>
                                            <p:strVal val="#ppt_x"/>
                                          </p:val>
                                        </p:tav>
                                        <p:tav tm="100000">
                                          <p:val>
                                            <p:strVal val="#ppt_x"/>
                                          </p:val>
                                        </p:tav>
                                      </p:tavLst>
                                    </p:anim>
                                    <p:anim calcmode="lin" valueType="num">
                                      <p:cBhvr>
                                        <p:cTn id="9" dur="1000" fill="hold"/>
                                        <p:tgtEl>
                                          <p:spTgt spid="8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900"/>
                                        </p:tgtEl>
                                        <p:attrNameLst>
                                          <p:attrName>style.visibility</p:attrName>
                                        </p:attrNameLst>
                                      </p:cBhvr>
                                      <p:to>
                                        <p:strVal val="visible"/>
                                      </p:to>
                                    </p:set>
                                    <p:animEffect transition="in" filter="barn(inHorizontal)">
                                      <p:cBhvr>
                                        <p:cTn id="13" dur="5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animBg="1"/>
      <p:bldP spid="90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2" name="矩形"/>
          <p:cNvSpPr/>
          <p:nvPr/>
        </p:nvSpPr>
        <p:spPr>
          <a:xfrm>
            <a:off x="1425064" y="305039"/>
            <a:ext cx="405539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考点４：会计工作交接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07" name="组合"/>
          <p:cNvGrpSpPr/>
          <p:nvPr/>
        </p:nvGrpSpPr>
        <p:grpSpPr>
          <a:xfrm>
            <a:off x="1497010" y="1547623"/>
            <a:ext cx="4816768" cy="601905"/>
            <a:chOff x="1497010" y="1547623"/>
            <a:chExt cx="4816768" cy="601905"/>
          </a:xfrm>
        </p:grpSpPr>
        <p:sp>
          <p:nvSpPr>
            <p:cNvPr id="903" name="圆角矩形"/>
            <p:cNvSpPr/>
            <p:nvPr/>
          </p:nvSpPr>
          <p:spPr>
            <a:xfrm>
              <a:off x="1497010" y="1554766"/>
              <a:ext cx="4816768" cy="594761"/>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04" name="流程图: 离页连接符"/>
            <p:cNvSpPr/>
            <p:nvPr/>
          </p:nvSpPr>
          <p:spPr>
            <a:xfrm>
              <a:off x="1820913" y="1547623"/>
              <a:ext cx="884757" cy="601905"/>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05" name="矩形"/>
            <p:cNvSpPr/>
            <p:nvPr/>
          </p:nvSpPr>
          <p:spPr>
            <a:xfrm>
              <a:off x="2954194" y="1590537"/>
              <a:ext cx="30372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交接前的准备工作</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08" name="文本框"/>
          <p:cNvSpPr txBox="1"/>
          <p:nvPr/>
        </p:nvSpPr>
        <p:spPr>
          <a:xfrm>
            <a:off x="1425064" y="2476462"/>
            <a:ext cx="9565153" cy="32918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会计人员办理移交手续前，必须及时做好以下工作：</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（1）已经受理的经济业务尚未填制会计凭证的，应当填制完毕。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（2）尚未登记的账目，应当登记完毕，并在最后一笔余额后加盖经办人员印章。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（3）整理应该移交的各项资料，对未了事项写出书面材料。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编制移交清册，列明应当移交的会计凭证、会计账簿、会计报表、印章、现金、有价证券、支票簿、发票、文件、其他会计资料和物品等内容；实行会计电算化的单位，从事该项工作的移交人员还应当在移交清册中列明会计软件及密码、会计软件数据磁盘（磁带等）及有关资料、实物等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7"/>
                                        </p:tgtEl>
                                        <p:attrNameLst>
                                          <p:attrName>style.visibility</p:attrName>
                                        </p:attrNameLst>
                                      </p:cBhvr>
                                      <p:to>
                                        <p:strVal val="visible"/>
                                      </p:to>
                                    </p:set>
                                    <p:animEffect transition="in" filter="fade">
                                      <p:cBhvr>
                                        <p:cTn id="7" dur="1000"/>
                                        <p:tgtEl>
                                          <p:spTgt spid="907"/>
                                        </p:tgtEl>
                                      </p:cBhvr>
                                    </p:animEffect>
                                    <p:anim calcmode="lin" valueType="num">
                                      <p:cBhvr>
                                        <p:cTn id="8" dur="1000" fill="hold"/>
                                        <p:tgtEl>
                                          <p:spTgt spid="907"/>
                                        </p:tgtEl>
                                        <p:attrNameLst>
                                          <p:attrName>ppt_x</p:attrName>
                                        </p:attrNameLst>
                                      </p:cBhvr>
                                      <p:tavLst>
                                        <p:tav tm="0">
                                          <p:val>
                                            <p:strVal val="#ppt_x"/>
                                          </p:val>
                                        </p:tav>
                                        <p:tav tm="100000">
                                          <p:val>
                                            <p:strVal val="#ppt_x"/>
                                          </p:val>
                                        </p:tav>
                                      </p:tavLst>
                                    </p:anim>
                                    <p:anim calcmode="lin" valueType="num">
                                      <p:cBhvr>
                                        <p:cTn id="9" dur="1000" fill="hold"/>
                                        <p:tgtEl>
                                          <p:spTgt spid="9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08"/>
                                        </p:tgtEl>
                                        <p:attrNameLst>
                                          <p:attrName>style.visibility</p:attrName>
                                        </p:attrNameLst>
                                      </p:cBhvr>
                                      <p:to>
                                        <p:strVal val="visible"/>
                                      </p:to>
                                    </p:set>
                                    <p:animEffect transition="in" filter="randombar(horizontal)">
                                      <p:cBhvr>
                                        <p:cTn id="14" dur="500"/>
                                        <p:tgtEl>
                                          <p:spTgt spid="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0" animBg="1"/>
      <p:bldP spid="90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0" name="矩形"/>
          <p:cNvSpPr/>
          <p:nvPr/>
        </p:nvSpPr>
        <p:spPr>
          <a:xfrm>
            <a:off x="1425064" y="305039"/>
            <a:ext cx="405539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考点４：会计工作交接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15" name="组合"/>
          <p:cNvGrpSpPr/>
          <p:nvPr/>
        </p:nvGrpSpPr>
        <p:grpSpPr>
          <a:xfrm>
            <a:off x="1497010" y="1547623"/>
            <a:ext cx="3662046" cy="601905"/>
            <a:chOff x="1497010" y="1547623"/>
            <a:chExt cx="3662046" cy="601905"/>
          </a:xfrm>
        </p:grpSpPr>
        <p:sp>
          <p:nvSpPr>
            <p:cNvPr id="911" name="圆角矩形"/>
            <p:cNvSpPr/>
            <p:nvPr/>
          </p:nvSpPr>
          <p:spPr>
            <a:xfrm>
              <a:off x="1497010" y="1554766"/>
              <a:ext cx="3662046" cy="594761"/>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12" name="流程图: 离页连接符"/>
            <p:cNvSpPr/>
            <p:nvPr/>
          </p:nvSpPr>
          <p:spPr>
            <a:xfrm>
              <a:off x="1820913" y="1547623"/>
              <a:ext cx="884757" cy="601905"/>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13" name="矩形"/>
            <p:cNvSpPr/>
            <p:nvPr/>
          </p:nvSpPr>
          <p:spPr>
            <a:xfrm>
              <a:off x="2954194" y="1590537"/>
              <a:ext cx="1970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交接与监交</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16" name="文本框"/>
          <p:cNvSpPr txBox="1"/>
          <p:nvPr/>
        </p:nvSpPr>
        <p:spPr>
          <a:xfrm>
            <a:off x="1425064" y="2476462"/>
            <a:ext cx="9491885"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．交接要求</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（1）移交人员在办理移交时，要按移交清册逐项移交；接替人员要逐项核对点收。</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（2）交接完毕后，</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交接双方和监交人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要在移交清册上签名或者盖章。</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（3）接替人员应当继续使用移交的会计账簿，</a:t>
            </a:r>
            <a:r>
              <a:rPr lang="zh-CN" altLang="en-US" b="1" dirty="0">
                <a:solidFill>
                  <a:srgbClr val="C00000"/>
                </a:solidFill>
                <a:latin typeface="微软雅黑" panose="020B0503020204020204" charset="-122"/>
                <a:ea typeface="微软雅黑" panose="020B0503020204020204" charset="-122"/>
              </a:rPr>
              <a:t>不得自行另立新账，以保持会计记录的连续性</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7" name="文本框"/>
          <p:cNvSpPr txBox="1"/>
          <p:nvPr/>
        </p:nvSpPr>
        <p:spPr>
          <a:xfrm>
            <a:off x="1421989" y="4292634"/>
            <a:ext cx="9491884"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2．监交</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（1）一般会计人员办理交接手续，由</a:t>
            </a:r>
            <a:r>
              <a:rPr lang="zh-CN" altLang="en-US" b="1" dirty="0">
                <a:solidFill>
                  <a:srgbClr val="C00000"/>
                </a:solidFill>
                <a:latin typeface="微软雅黑" panose="020B0503020204020204" charset="-122"/>
                <a:ea typeface="微软雅黑" panose="020B0503020204020204" charset="-122"/>
              </a:rPr>
              <a:t>会计机构负责人（会计主管人员）</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监交。</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（2）会计机构负责人（会计主管人员）办理交接手续，由</a:t>
            </a:r>
            <a:r>
              <a:rPr lang="zh-CN" altLang="en-US" b="1" dirty="0">
                <a:solidFill>
                  <a:srgbClr val="C00000"/>
                </a:solidFill>
                <a:latin typeface="微软雅黑" panose="020B0503020204020204" charset="-122"/>
                <a:ea typeface="微软雅黑" panose="020B0503020204020204" charset="-122"/>
              </a:rPr>
              <a:t>单位负责人</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监交，必要时主管单位可以派人会同监交。</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5"/>
                                        </p:tgtEl>
                                        <p:attrNameLst>
                                          <p:attrName>style.visibility</p:attrName>
                                        </p:attrNameLst>
                                      </p:cBhvr>
                                      <p:to>
                                        <p:strVal val="visible"/>
                                      </p:to>
                                    </p:set>
                                    <p:animEffect transition="in" filter="fade">
                                      <p:cBhvr>
                                        <p:cTn id="7" dur="1000"/>
                                        <p:tgtEl>
                                          <p:spTgt spid="915"/>
                                        </p:tgtEl>
                                      </p:cBhvr>
                                    </p:animEffect>
                                    <p:anim calcmode="lin" valueType="num">
                                      <p:cBhvr>
                                        <p:cTn id="8" dur="1000" fill="hold"/>
                                        <p:tgtEl>
                                          <p:spTgt spid="915"/>
                                        </p:tgtEl>
                                        <p:attrNameLst>
                                          <p:attrName>ppt_x</p:attrName>
                                        </p:attrNameLst>
                                      </p:cBhvr>
                                      <p:tavLst>
                                        <p:tav tm="0">
                                          <p:val>
                                            <p:strVal val="#ppt_x"/>
                                          </p:val>
                                        </p:tav>
                                        <p:tav tm="100000">
                                          <p:val>
                                            <p:strVal val="#ppt_x"/>
                                          </p:val>
                                        </p:tav>
                                      </p:tavLst>
                                    </p:anim>
                                    <p:anim calcmode="lin" valueType="num">
                                      <p:cBhvr>
                                        <p:cTn id="9" dur="1000" fill="hold"/>
                                        <p:tgtEl>
                                          <p:spTgt spid="9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16"/>
                                        </p:tgtEl>
                                        <p:attrNameLst>
                                          <p:attrName>style.visibility</p:attrName>
                                        </p:attrNameLst>
                                      </p:cBhvr>
                                      <p:to>
                                        <p:strVal val="visible"/>
                                      </p:to>
                                    </p:set>
                                    <p:animEffect transition="in" filter="wipe(down)">
                                      <p:cBhvr>
                                        <p:cTn id="14" dur="500"/>
                                        <p:tgtEl>
                                          <p:spTgt spid="9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17"/>
                                        </p:tgtEl>
                                        <p:attrNameLst>
                                          <p:attrName>style.visibility</p:attrName>
                                        </p:attrNameLst>
                                      </p:cBhvr>
                                      <p:to>
                                        <p:strVal val="visible"/>
                                      </p:to>
                                    </p:set>
                                    <p:animEffect transition="in" filter="wipe(down)">
                                      <p:cBhvr>
                                        <p:cTn id="19" dur="500"/>
                                        <p:tgtEl>
                                          <p:spTgt spid="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 grpId="0" animBg="1"/>
      <p:bldP spid="916" grpId="0"/>
      <p:bldP spid="91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9" name="矩形"/>
          <p:cNvSpPr/>
          <p:nvPr/>
        </p:nvSpPr>
        <p:spPr>
          <a:xfrm>
            <a:off x="1425064" y="305039"/>
            <a:ext cx="405539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考点４：会计工作交接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22" name="组合"/>
          <p:cNvGrpSpPr/>
          <p:nvPr/>
        </p:nvGrpSpPr>
        <p:grpSpPr>
          <a:xfrm>
            <a:off x="1446270" y="1648198"/>
            <a:ext cx="5572125" cy="586740"/>
            <a:chOff x="1446270" y="1648198"/>
            <a:chExt cx="5572125" cy="586740"/>
          </a:xfrm>
        </p:grpSpPr>
        <p:sp>
          <p:nvSpPr>
            <p:cNvPr id="920" name="矩形"/>
            <p:cNvSpPr/>
            <p:nvPr/>
          </p:nvSpPr>
          <p:spPr>
            <a:xfrm>
              <a:off x="1566285" y="1648198"/>
              <a:ext cx="530542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交接责任、交接要求、监交人员</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21" name="剪去对角的矩形"/>
            <p:cNvSpPr/>
            <p:nvPr/>
          </p:nvSpPr>
          <p:spPr>
            <a:xfrm>
              <a:off x="1446270" y="1709158"/>
              <a:ext cx="5572125" cy="525779"/>
            </a:xfrm>
            <a:prstGeom prst="snip2DiagRect">
              <a:avLst>
                <a:gd name="adj1" fmla="val 0"/>
                <a:gd name="adj2" fmla="val 14222"/>
              </a:avLst>
            </a:prstGeom>
            <a:noFill/>
            <a:ln w="25400" cap="flat" cmpd="sng">
              <a:solidFill>
                <a:srgbClr val="4BACC6"/>
              </a:solidFill>
              <a:prstDash val="solid"/>
              <a:round/>
            </a:ln>
          </p:spPr>
          <p:txBody>
            <a:bodyPr rtlCol="0" anchor="ctr"/>
            <a:lstStyle/>
            <a:p>
              <a:pPr algn="ctr"/>
            </a:p>
          </p:txBody>
        </p:sp>
      </p:grpSp>
      <p:sp>
        <p:nvSpPr>
          <p:cNvPr id="923" name="矩形"/>
          <p:cNvSpPr/>
          <p:nvPr/>
        </p:nvSpPr>
        <p:spPr>
          <a:xfrm>
            <a:off x="1288877" y="2677462"/>
            <a:ext cx="1011017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单选】单位之间会计档案交接后，交接双方的应当在会计档案移交清册上签名或者盖章。（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．经办人	B．监交人	C．会计机构负责人　　　　</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．经办人和监交人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24" name="矩形"/>
          <p:cNvSpPr/>
          <p:nvPr/>
        </p:nvSpPr>
        <p:spPr>
          <a:xfrm>
            <a:off x="1288011" y="4083911"/>
            <a:ext cx="1366519"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fade">
                                      <p:cBhvr>
                                        <p:cTn id="7" dur="1000"/>
                                        <p:tgtEl>
                                          <p:spTgt spid="922"/>
                                        </p:tgtEl>
                                      </p:cBhvr>
                                    </p:animEffect>
                                    <p:anim calcmode="lin" valueType="num">
                                      <p:cBhvr>
                                        <p:cTn id="8" dur="1000" fill="hold"/>
                                        <p:tgtEl>
                                          <p:spTgt spid="922"/>
                                        </p:tgtEl>
                                        <p:attrNameLst>
                                          <p:attrName>ppt_x</p:attrName>
                                        </p:attrNameLst>
                                      </p:cBhvr>
                                      <p:tavLst>
                                        <p:tav tm="0">
                                          <p:val>
                                            <p:strVal val="#ppt_x"/>
                                          </p:val>
                                        </p:tav>
                                        <p:tav tm="100000">
                                          <p:val>
                                            <p:strVal val="#ppt_x"/>
                                          </p:val>
                                        </p:tav>
                                      </p:tavLst>
                                    </p:anim>
                                    <p:anim calcmode="lin" valueType="num">
                                      <p:cBhvr>
                                        <p:cTn id="9" dur="1000" fill="hold"/>
                                        <p:tgtEl>
                                          <p:spTgt spid="9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3"/>
                                        </p:tgtEl>
                                        <p:attrNameLst>
                                          <p:attrName>style.visibility</p:attrName>
                                        </p:attrNameLst>
                                      </p:cBhvr>
                                      <p:to>
                                        <p:strVal val="visible"/>
                                      </p:to>
                                    </p:set>
                                    <p:animEffect transition="in" filter="fade">
                                      <p:cBhvr>
                                        <p:cTn id="14" dur="1000"/>
                                        <p:tgtEl>
                                          <p:spTgt spid="923"/>
                                        </p:tgtEl>
                                      </p:cBhvr>
                                    </p:animEffect>
                                    <p:anim calcmode="lin" valueType="num">
                                      <p:cBhvr>
                                        <p:cTn id="15" dur="1000" fill="hold"/>
                                        <p:tgtEl>
                                          <p:spTgt spid="923"/>
                                        </p:tgtEl>
                                        <p:attrNameLst>
                                          <p:attrName>ppt_x</p:attrName>
                                        </p:attrNameLst>
                                      </p:cBhvr>
                                      <p:tavLst>
                                        <p:tav tm="0">
                                          <p:val>
                                            <p:strVal val="#ppt_x"/>
                                          </p:val>
                                        </p:tav>
                                        <p:tav tm="100000">
                                          <p:val>
                                            <p:strVal val="#ppt_x"/>
                                          </p:val>
                                        </p:tav>
                                      </p:tavLst>
                                    </p:anim>
                                    <p:anim calcmode="lin" valueType="num">
                                      <p:cBhvr>
                                        <p:cTn id="16" dur="1000" fill="hold"/>
                                        <p:tgtEl>
                                          <p:spTgt spid="9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4"/>
                                        </p:tgtEl>
                                        <p:attrNameLst>
                                          <p:attrName>style.visibility</p:attrName>
                                        </p:attrNameLst>
                                      </p:cBhvr>
                                      <p:to>
                                        <p:strVal val="visible"/>
                                      </p:to>
                                    </p:set>
                                    <p:animEffect transition="in" filter="fade">
                                      <p:cBhvr>
                                        <p:cTn id="21" dur="1000"/>
                                        <p:tgtEl>
                                          <p:spTgt spid="924"/>
                                        </p:tgtEl>
                                      </p:cBhvr>
                                    </p:animEffect>
                                    <p:anim calcmode="lin" valueType="num">
                                      <p:cBhvr>
                                        <p:cTn id="22" dur="1000" fill="hold"/>
                                        <p:tgtEl>
                                          <p:spTgt spid="924"/>
                                        </p:tgtEl>
                                        <p:attrNameLst>
                                          <p:attrName>ppt_x</p:attrName>
                                        </p:attrNameLst>
                                      </p:cBhvr>
                                      <p:tavLst>
                                        <p:tav tm="0">
                                          <p:val>
                                            <p:strVal val="#ppt_x"/>
                                          </p:val>
                                        </p:tav>
                                        <p:tav tm="100000">
                                          <p:val>
                                            <p:strVal val="#ppt_x"/>
                                          </p:val>
                                        </p:tav>
                                      </p:tavLst>
                                    </p:anim>
                                    <p:anim calcmode="lin" valueType="num">
                                      <p:cBhvr>
                                        <p:cTn id="23" dur="1000" fill="hold"/>
                                        <p:tgtEl>
                                          <p:spTgt spid="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animBg="1"/>
      <p:bldP spid="923" grpId="0"/>
      <p:bldP spid="924"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6" name="矩形"/>
          <p:cNvSpPr/>
          <p:nvPr/>
        </p:nvSpPr>
        <p:spPr>
          <a:xfrm>
            <a:off x="1425064" y="305039"/>
            <a:ext cx="405539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考点４：会计工作交接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27" name="矩形"/>
          <p:cNvSpPr/>
          <p:nvPr/>
        </p:nvSpPr>
        <p:spPr>
          <a:xfrm>
            <a:off x="1025754" y="1717134"/>
            <a:ext cx="1041715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多选】根据会计法律制度的规定，下列关于会计工作交接的表述中，正确的有（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A．会计人员办理交接手续的，无须监交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B．会计人员没有办清交接手续的，不得离职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C．移交人员因病不能亲自办理移交的，经单位领导人批准，可由移交人员委托他人代办移交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D．移交人员在办理移交时，要按移交清册逐项移交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28" name="矩形"/>
          <p:cNvSpPr/>
          <p:nvPr/>
        </p:nvSpPr>
        <p:spPr>
          <a:xfrm>
            <a:off x="1023942" y="4106773"/>
            <a:ext cx="9233595"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【解析】选项A，一般会计人员办理交接手续，由会计机构负责人（会计主管人员）监交。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7"/>
                                        </p:tgtEl>
                                        <p:attrNameLst>
                                          <p:attrName>style.visibility</p:attrName>
                                        </p:attrNameLst>
                                      </p:cBhvr>
                                      <p:to>
                                        <p:strVal val="visible"/>
                                      </p:to>
                                    </p:set>
                                    <p:animEffect transition="in" filter="wipe(down)">
                                      <p:cBhvr>
                                        <p:cTn id="7" dur="500"/>
                                        <p:tgtEl>
                                          <p:spTgt spid="9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8"/>
                                        </p:tgtEl>
                                        <p:attrNameLst>
                                          <p:attrName>style.visibility</p:attrName>
                                        </p:attrNameLst>
                                      </p:cBhvr>
                                      <p:to>
                                        <p:strVal val="visible"/>
                                      </p:to>
                                    </p:set>
                                    <p:animEffect transition="in" filter="wipe(down)">
                                      <p:cBhvr>
                                        <p:cTn id="12" dur="500"/>
                                        <p:tgtEl>
                                          <p:spTgt spid="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 grpId="0"/>
      <p:bldP spid="928"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0" name="矩形"/>
          <p:cNvSpPr/>
          <p:nvPr/>
        </p:nvSpPr>
        <p:spPr>
          <a:xfrm>
            <a:off x="1425064" y="305039"/>
            <a:ext cx="405539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考点４：会计工作交接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31" name="文本框"/>
          <p:cNvSpPr txBox="1"/>
          <p:nvPr/>
        </p:nvSpPr>
        <p:spPr>
          <a:xfrm>
            <a:off x="983990" y="1828772"/>
            <a:ext cx="10286842" cy="286131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20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出纳人员曾某因病住院不能亲自办理移交，经法定代表人批准，曾某委托李某将经管的会计资料等移交给接替人员王某，会计机构负责人宋某进行监交。王某事后发现曾某所移交的部分会计资料的合法性、真实性存在问题。下列人员中，应对该会计资料的合法性、真实性承担法律责任的是（   ）。</a:t>
            </a:r>
            <a:endParaRPr lang="en-US" altLang="zh-CN"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A．受托人李某		　　　　　　　B</a:t>
            </a:r>
            <a:r>
              <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．接替人员王某	</a:t>
            </a:r>
            <a:br>
              <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．出纳人员曾某			D．监交人宋某</a:t>
            </a:r>
            <a:endParaRPr lang="zh-CN" altLang="en-US" sz="20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32" name="文本框"/>
          <p:cNvSpPr txBox="1"/>
          <p:nvPr/>
        </p:nvSpPr>
        <p:spPr>
          <a:xfrm>
            <a:off x="981060" y="4962449"/>
            <a:ext cx="139502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
                                        </p:tgtEl>
                                        <p:attrNameLst>
                                          <p:attrName>style.visibility</p:attrName>
                                        </p:attrNameLst>
                                      </p:cBhvr>
                                      <p:to>
                                        <p:strVal val="visible"/>
                                      </p:to>
                                    </p:set>
                                    <p:animEffect transition="in" filter="fade">
                                      <p:cBhvr>
                                        <p:cTn id="7" dur="1000"/>
                                        <p:tgtEl>
                                          <p:spTgt spid="931"/>
                                        </p:tgtEl>
                                      </p:cBhvr>
                                    </p:animEffect>
                                    <p:anim calcmode="lin" valueType="num">
                                      <p:cBhvr>
                                        <p:cTn id="8" dur="1000" fill="hold"/>
                                        <p:tgtEl>
                                          <p:spTgt spid="931"/>
                                        </p:tgtEl>
                                        <p:attrNameLst>
                                          <p:attrName>ppt_x</p:attrName>
                                        </p:attrNameLst>
                                      </p:cBhvr>
                                      <p:tavLst>
                                        <p:tav tm="0">
                                          <p:val>
                                            <p:strVal val="#ppt_x"/>
                                          </p:val>
                                        </p:tav>
                                        <p:tav tm="100000">
                                          <p:val>
                                            <p:strVal val="#ppt_x"/>
                                          </p:val>
                                        </p:tav>
                                      </p:tavLst>
                                    </p:anim>
                                    <p:anim calcmode="lin" valueType="num">
                                      <p:cBhvr>
                                        <p:cTn id="9" dur="1000" fill="hold"/>
                                        <p:tgtEl>
                                          <p:spTgt spid="9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2"/>
                                        </p:tgtEl>
                                        <p:attrNameLst>
                                          <p:attrName>style.visibility</p:attrName>
                                        </p:attrNameLst>
                                      </p:cBhvr>
                                      <p:to>
                                        <p:strVal val="visible"/>
                                      </p:to>
                                    </p:set>
                                    <p:animEffect transition="in" filter="fade">
                                      <p:cBhvr>
                                        <p:cTn id="14" dur="1000"/>
                                        <p:tgtEl>
                                          <p:spTgt spid="932"/>
                                        </p:tgtEl>
                                      </p:cBhvr>
                                    </p:animEffect>
                                    <p:anim calcmode="lin" valueType="num">
                                      <p:cBhvr>
                                        <p:cTn id="15" dur="1000" fill="hold"/>
                                        <p:tgtEl>
                                          <p:spTgt spid="932"/>
                                        </p:tgtEl>
                                        <p:attrNameLst>
                                          <p:attrName>ppt_x</p:attrName>
                                        </p:attrNameLst>
                                      </p:cBhvr>
                                      <p:tavLst>
                                        <p:tav tm="0">
                                          <p:val>
                                            <p:strVal val="#ppt_x"/>
                                          </p:val>
                                        </p:tav>
                                        <p:tav tm="100000">
                                          <p:val>
                                            <p:strVal val="#ppt_x"/>
                                          </p:val>
                                        </p:tav>
                                      </p:tavLst>
                                    </p:anim>
                                    <p:anim calcmode="lin" valueType="num">
                                      <p:cBhvr>
                                        <p:cTn id="16" dur="1000" fill="hold"/>
                                        <p:tgtEl>
                                          <p:spTgt spid="9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p:bldP spid="93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6" name="椭圆"/>
          <p:cNvSpPr/>
          <p:nvPr/>
        </p:nvSpPr>
        <p:spPr>
          <a:xfrm>
            <a:off x="5082443" y="1425144"/>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787" name="矩形"/>
          <p:cNvSpPr/>
          <p:nvPr/>
        </p:nvSpPr>
        <p:spPr>
          <a:xfrm>
            <a:off x="4495759" y="3584921"/>
            <a:ext cx="3207894" cy="905827"/>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36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会计法律责任</a:t>
            </a:r>
            <a:r>
              <a:rPr lang="en-US" altLang="zh-CN" sz="36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36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788" name="矩形"/>
          <p:cNvSpPr/>
          <p:nvPr/>
        </p:nvSpPr>
        <p:spPr>
          <a:xfrm>
            <a:off x="5086455" y="2173557"/>
            <a:ext cx="1972436" cy="634363"/>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第四节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86"/>
                                        </p:tgtEl>
                                        <p:attrNameLst>
                                          <p:attrName>style.visibility</p:attrName>
                                        </p:attrNameLst>
                                      </p:cBhvr>
                                      <p:to>
                                        <p:strVal val="visible"/>
                                      </p:to>
                                    </p:set>
                                    <p:anim calcmode="lin" valueType="num">
                                      <p:cBhvr>
                                        <p:cTn id="7" dur="500" fill="hold"/>
                                        <p:tgtEl>
                                          <p:spTgt spid="786"/>
                                        </p:tgtEl>
                                        <p:attrNameLst>
                                          <p:attrName>ppt_w</p:attrName>
                                        </p:attrNameLst>
                                      </p:cBhvr>
                                      <p:tavLst>
                                        <p:tav tm="0">
                                          <p:val>
                                            <p:fltVal val="0"/>
                                          </p:val>
                                        </p:tav>
                                        <p:tav tm="100000">
                                          <p:val>
                                            <p:strVal val="#ppt_w"/>
                                          </p:val>
                                        </p:tav>
                                      </p:tavLst>
                                    </p:anim>
                                    <p:anim calcmode="lin" valueType="num">
                                      <p:cBhvr>
                                        <p:cTn id="8" dur="500" fill="hold"/>
                                        <p:tgtEl>
                                          <p:spTgt spid="786"/>
                                        </p:tgtEl>
                                        <p:attrNameLst>
                                          <p:attrName>ppt_h</p:attrName>
                                        </p:attrNameLst>
                                      </p:cBhvr>
                                      <p:tavLst>
                                        <p:tav tm="0">
                                          <p:val>
                                            <p:fltVal val="0"/>
                                          </p:val>
                                        </p:tav>
                                        <p:tav tm="100000">
                                          <p:val>
                                            <p:strVal val="#ppt_h"/>
                                          </p:val>
                                        </p:tav>
                                      </p:tavLst>
                                    </p:anim>
                                    <p:animEffect transition="in" filter="fade">
                                      <p:cBhvr>
                                        <p:cTn id="9" dur="500"/>
                                        <p:tgtEl>
                                          <p:spTgt spid="78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88"/>
                                        </p:tgtEl>
                                        <p:attrNameLst>
                                          <p:attrName>style.visibility</p:attrName>
                                        </p:attrNameLst>
                                      </p:cBhvr>
                                      <p:to>
                                        <p:strVal val="visible"/>
                                      </p:to>
                                    </p:set>
                                    <p:animEffect transition="in" filter="fade">
                                      <p:cBhvr>
                                        <p:cTn id="13" dur="500"/>
                                        <p:tgtEl>
                                          <p:spTgt spid="788"/>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787"/>
                                        </p:tgtEl>
                                        <p:attrNameLst>
                                          <p:attrName>style.visibility</p:attrName>
                                        </p:attrNameLst>
                                      </p:cBhvr>
                                      <p:to>
                                        <p:strVal val="visible"/>
                                      </p:to>
                                    </p:set>
                                    <p:animEffect transition="in" filter="fade">
                                      <p:cBhvr>
                                        <p:cTn id="17" dur="1000"/>
                                        <p:tgtEl>
                                          <p:spTgt spid="787"/>
                                        </p:tgtEl>
                                      </p:cBhvr>
                                    </p:animEffect>
                                    <p:anim calcmode="lin" valueType="num">
                                      <p:cBhvr>
                                        <p:cTn id="18" dur="1000" fill="hold"/>
                                        <p:tgtEl>
                                          <p:spTgt spid="787"/>
                                        </p:tgtEl>
                                        <p:attrNameLst>
                                          <p:attrName>ppt_x</p:attrName>
                                        </p:attrNameLst>
                                      </p:cBhvr>
                                      <p:tavLst>
                                        <p:tav tm="0">
                                          <p:val>
                                            <p:strVal val="#ppt_x"/>
                                          </p:val>
                                        </p:tav>
                                        <p:tav tm="100000">
                                          <p:val>
                                            <p:strVal val="#ppt_x"/>
                                          </p:val>
                                        </p:tav>
                                      </p:tavLst>
                                    </p:anim>
                                    <p:anim calcmode="lin" valueType="num">
                                      <p:cBhvr>
                                        <p:cTn id="19" dur="1000" fill="hold"/>
                                        <p:tgtEl>
                                          <p:spTgt spid="78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787"/>
                                        </p:tgtEl>
                                      </p:cBhvr>
                                    </p:animEffect>
                                    <p:animScale>
                                      <p:cBhvr>
                                        <p:cTn id="23" dur="250" autoRev="1" fill="hold"/>
                                        <p:tgtEl>
                                          <p:spTgt spid="78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animBg="1"/>
      <p:bldP spid="787" grpId="0"/>
      <p:bldP spid="787" grpId="1"/>
      <p:bldP spid="788"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92"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00" name="组合"/>
          <p:cNvGrpSpPr/>
          <p:nvPr/>
        </p:nvGrpSpPr>
        <p:grpSpPr>
          <a:xfrm>
            <a:off x="1412428" y="1383177"/>
            <a:ext cx="7452011" cy="601980"/>
            <a:chOff x="1412428" y="1383177"/>
            <a:chExt cx="7452011" cy="601980"/>
          </a:xfrm>
        </p:grpSpPr>
        <p:sp>
          <p:nvSpPr>
            <p:cNvPr id="793" name="圆角矩形"/>
            <p:cNvSpPr/>
            <p:nvPr/>
          </p:nvSpPr>
          <p:spPr>
            <a:xfrm>
              <a:off x="1412428" y="1390162"/>
              <a:ext cx="745201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94" name="流程图: 离页连接符"/>
            <p:cNvSpPr/>
            <p:nvPr/>
          </p:nvSpPr>
          <p:spPr>
            <a:xfrm>
              <a:off x="1736278" y="1383177"/>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95" name="矩形"/>
            <p:cNvSpPr/>
            <p:nvPr/>
          </p:nvSpPr>
          <p:spPr>
            <a:xfrm>
              <a:off x="2869119" y="1425722"/>
              <a:ext cx="55264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违反国家统一会计制度的法律责任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33" name="文本框"/>
          <p:cNvSpPr txBox="1"/>
          <p:nvPr/>
        </p:nvSpPr>
        <p:spPr>
          <a:xfrm>
            <a:off x="1293915" y="2161409"/>
            <a:ext cx="9539508" cy="425196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．违反国家统一会计制度的行为</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（1）不依法设置会计账簿。</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（2）私设会计账簿。</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（3）未按照规定填制、取得原始凭证或者填制、取得的原始凭证不符合规定。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（4）以未经审核的会计凭证为依据登记会计账簿或者登记会计账簿不符合规定。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（5）随意变更会计处理方法。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（6）向不同的会计资料使用者提供的财务会计报告编制依据不一致。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（7）未按照规定使用会计记录文字或者记账本位币。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（8）未按照规定保管会计资料，致使会计资料毁损、灭失。</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（9）未按照规定建立并实施单位内部会计监督制度或者拒绝依法实施监督或者不如实提供有关会计资料及有关情况。</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（10）任用会计人员不符合《会计法》规定。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00"/>
                                        </p:tgtEl>
                                        <p:attrNameLst>
                                          <p:attrName>style.visibility</p:attrName>
                                        </p:attrNameLst>
                                      </p:cBhvr>
                                      <p:to>
                                        <p:strVal val="visible"/>
                                      </p:to>
                                    </p:set>
                                    <p:animEffect transition="in" filter="fade">
                                      <p:cBhvr>
                                        <p:cTn id="7" dur="1000"/>
                                        <p:tgtEl>
                                          <p:spTgt spid="1000"/>
                                        </p:tgtEl>
                                      </p:cBhvr>
                                    </p:animEffect>
                                    <p:anim calcmode="lin" valueType="num">
                                      <p:cBhvr>
                                        <p:cTn id="8" dur="1000" fill="hold"/>
                                        <p:tgtEl>
                                          <p:spTgt spid="1000"/>
                                        </p:tgtEl>
                                        <p:attrNameLst>
                                          <p:attrName>ppt_x</p:attrName>
                                        </p:attrNameLst>
                                      </p:cBhvr>
                                      <p:tavLst>
                                        <p:tav tm="0">
                                          <p:val>
                                            <p:strVal val="#ppt_x"/>
                                          </p:val>
                                        </p:tav>
                                        <p:tav tm="100000">
                                          <p:val>
                                            <p:strVal val="#ppt_x"/>
                                          </p:val>
                                        </p:tav>
                                      </p:tavLst>
                                    </p:anim>
                                    <p:anim calcmode="lin" valueType="num">
                                      <p:cBhvr>
                                        <p:cTn id="9" dur="1000" fill="hold"/>
                                        <p:tgtEl>
                                          <p:spTgt spid="10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933"/>
                                        </p:tgtEl>
                                        <p:attrNameLst>
                                          <p:attrName>style.visibility</p:attrName>
                                        </p:attrNameLst>
                                      </p:cBhvr>
                                      <p:to>
                                        <p:strVal val="visible"/>
                                      </p:to>
                                    </p:set>
                                    <p:animEffect transition="in" filter="barn(inHorizontal)">
                                      <p:cBhvr>
                                        <p:cTn id="13"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 grpId="0" animBg="1"/>
      <p:bldP spid="9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04" name="对象"/>
          <p:cNvGraphicFramePr>
            <a:graphicFrameLocks noChangeAspect="1"/>
          </p:cNvGraphicFramePr>
          <p:nvPr/>
        </p:nvGraphicFramePr>
        <p:xfrm>
          <a:off x="719086" y="2343106"/>
          <a:ext cx="10754331" cy="1983618"/>
        </p:xfrm>
        <a:graphic>
          <a:graphicData uri="http://schemas.openxmlformats.org/presentationml/2006/ole">
            <mc:AlternateContent xmlns:mc="http://schemas.openxmlformats.org/markup-compatibility/2006">
              <mc:Choice xmlns:v="urn:schemas-microsoft-com:vml" Requires="v">
                <p:oleObj spid="_x0000_s1027" name="package" r:id="rId2" imgW="6177915" imgH="1148715" progId="package">
                  <p:embed/>
                </p:oleObj>
              </mc:Choice>
              <mc:Fallback>
                <p:oleObj name="package" r:id="rId2" imgW="6177915" imgH="1148715" progId="package">
                  <p:embed/>
                  <p:pic>
                    <p:nvPicPr>
                      <p:cNvPr id="0" name="对象"/>
                      <p:cNvPicPr>
                        <a:picLocks noChangeAspect="1"/>
                      </p:cNvPicPr>
                      <p:nvPr/>
                    </p:nvPicPr>
                    <p:blipFill>
                      <a:blip r:embed="rId3" cstate="print"/>
                      <a:stretch>
                        <a:fillRect/>
                      </a:stretch>
                    </p:blipFill>
                    <p:spPr>
                      <a:xfrm>
                        <a:off x="719086" y="2343106"/>
                        <a:ext cx="10754331" cy="1983618"/>
                      </a:xfrm>
                      <a:prstGeom prst="rect">
                        <a:avLst/>
                      </a:prstGeom>
                      <a:noFill/>
                      <a:ln w="9525" cap="flat" cmpd="sng">
                        <a:noFill/>
                        <a:prstDash val="solid"/>
                        <a:miter/>
                      </a:ln>
                    </p:spPr>
                  </p:pic>
                </p:oleObj>
              </mc:Fallback>
            </mc:AlternateContent>
          </a:graphicData>
        </a:graphic>
      </p:graphicFrame>
      <p:sp>
        <p:nvSpPr>
          <p:cNvPr id="105" name="矩形"/>
          <p:cNvSpPr/>
          <p:nvPr/>
        </p:nvSpPr>
        <p:spPr>
          <a:xfrm>
            <a:off x="885811" y="1685899"/>
            <a:ext cx="3388162"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伪造会计资料与变造会计资料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 name="矩形"/>
          <p:cNvSpPr/>
          <p:nvPr/>
        </p:nvSpPr>
        <p:spPr>
          <a:xfrm>
            <a:off x="714364" y="4733853"/>
            <a:ext cx="9579318"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【提示】会计人员因过失、错误更正等更改会计资料的，不属于伪造、变造会计资料。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7" name="矩形"/>
          <p:cNvSpPr/>
          <p:nvPr/>
        </p:nvSpPr>
        <p:spPr>
          <a:xfrm>
            <a:off x="1425064" y="305039"/>
            <a:ext cx="36792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考点１：会计核算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p:tgtEl>
                                          <p:spTgt spid="104"/>
                                        </p:tgtEl>
                                        <p:attrNameLst>
                                          <p:attrName>ppt_y</p:attrName>
                                        </p:attrNameLst>
                                      </p:cBhvr>
                                      <p:tavLst>
                                        <p:tav tm="0">
                                          <p:val>
                                            <p:strVal val="#ppt_y+#ppt_h*1.125000"/>
                                          </p:val>
                                        </p:tav>
                                        <p:tav tm="100000">
                                          <p:val>
                                            <p:strVal val="#ppt_y"/>
                                          </p:val>
                                        </p:tav>
                                      </p:tavLst>
                                    </p:anim>
                                    <p:animEffect transition="in" filter="wipe(up)">
                                      <p:cBhvr>
                                        <p:cTn id="14" dur="500"/>
                                        <p:tgtEl>
                                          <p:spTgt spid="10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additive="base">
                                        <p:cTn id="19" dur="500"/>
                                        <p:tgtEl>
                                          <p:spTgt spid="106"/>
                                        </p:tgtEl>
                                        <p:attrNameLst>
                                          <p:attrName>ppt_y</p:attrName>
                                        </p:attrNameLst>
                                      </p:cBhvr>
                                      <p:tavLst>
                                        <p:tav tm="0">
                                          <p:val>
                                            <p:strVal val="#ppt_y+#ppt_h*1.125000"/>
                                          </p:val>
                                        </p:tav>
                                        <p:tav tm="100000">
                                          <p:val>
                                            <p:strVal val="#ppt_y"/>
                                          </p:val>
                                        </p:tav>
                                      </p:tavLst>
                                    </p:anim>
                                    <p:animEffect transition="in" filter="wipe(up)">
                                      <p:cBhvr>
                                        <p:cTn id="2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4"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56" name="组合"/>
          <p:cNvGrpSpPr/>
          <p:nvPr/>
        </p:nvGrpSpPr>
        <p:grpSpPr>
          <a:xfrm>
            <a:off x="1412428" y="1529714"/>
            <a:ext cx="7452011" cy="601980"/>
            <a:chOff x="1412428" y="1529714"/>
            <a:chExt cx="7452011" cy="601980"/>
          </a:xfrm>
        </p:grpSpPr>
        <p:sp>
          <p:nvSpPr>
            <p:cNvPr id="935" name="圆角矩形"/>
            <p:cNvSpPr/>
            <p:nvPr/>
          </p:nvSpPr>
          <p:spPr>
            <a:xfrm>
              <a:off x="1412428" y="1536699"/>
              <a:ext cx="745201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36" name="流程图: 离页连接符"/>
            <p:cNvSpPr/>
            <p:nvPr/>
          </p:nvSpPr>
          <p:spPr>
            <a:xfrm>
              <a:off x="1736278" y="1529714"/>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37" name="矩形"/>
            <p:cNvSpPr/>
            <p:nvPr/>
          </p:nvSpPr>
          <p:spPr>
            <a:xfrm>
              <a:off x="2869119" y="1572259"/>
              <a:ext cx="55264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违反国家统一会计制度的法律责任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38" name="文本框"/>
          <p:cNvSpPr txBox="1"/>
          <p:nvPr/>
        </p:nvSpPr>
        <p:spPr>
          <a:xfrm>
            <a:off x="1427263" y="2483056"/>
            <a:ext cx="1575204" cy="4381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２．法律责任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39" name="对象"/>
          <p:cNvGraphicFramePr>
            <a:graphicFrameLocks noChangeAspect="1"/>
          </p:cNvGraphicFramePr>
          <p:nvPr/>
        </p:nvGraphicFramePr>
        <p:xfrm>
          <a:off x="1423929" y="3322332"/>
          <a:ext cx="8703042" cy="2539117"/>
        </p:xfrm>
        <a:graphic>
          <a:graphicData uri="http://schemas.openxmlformats.org/presentationml/2006/ole">
            <mc:AlternateContent xmlns:mc="http://schemas.openxmlformats.org/markup-compatibility/2006">
              <mc:Choice xmlns:v="urn:schemas-microsoft-com:vml" Requires="v">
                <p:oleObj spid="_x0000_s7171" name="package" r:id="rId2" imgW="5553075" imgH="1628140" progId="package">
                  <p:embed/>
                </p:oleObj>
              </mc:Choice>
              <mc:Fallback>
                <p:oleObj name="package" r:id="rId2" imgW="5553075" imgH="1628140" progId="package">
                  <p:embed/>
                  <p:pic>
                    <p:nvPicPr>
                      <p:cNvPr id="0" name="对象"/>
                      <p:cNvPicPr>
                        <a:picLocks noChangeAspect="1"/>
                      </p:cNvPicPr>
                      <p:nvPr/>
                    </p:nvPicPr>
                    <p:blipFill>
                      <a:blip r:embed="rId3" cstate="print"/>
                      <a:stretch>
                        <a:fillRect/>
                      </a:stretch>
                    </p:blipFill>
                    <p:spPr>
                      <a:xfrm>
                        <a:off x="1423929" y="3322332"/>
                        <a:ext cx="8703042" cy="2539117"/>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1000"/>
                                        <p:tgtEl>
                                          <p:spTgt spid="956"/>
                                        </p:tgtEl>
                                      </p:cBhvr>
                                    </p:animEffect>
                                    <p:anim calcmode="lin" valueType="num">
                                      <p:cBhvr>
                                        <p:cTn id="8" dur="1000" fill="hold"/>
                                        <p:tgtEl>
                                          <p:spTgt spid="956"/>
                                        </p:tgtEl>
                                        <p:attrNameLst>
                                          <p:attrName>ppt_x</p:attrName>
                                        </p:attrNameLst>
                                      </p:cBhvr>
                                      <p:tavLst>
                                        <p:tav tm="0">
                                          <p:val>
                                            <p:strVal val="#ppt_x"/>
                                          </p:val>
                                        </p:tav>
                                        <p:tav tm="100000">
                                          <p:val>
                                            <p:strVal val="#ppt_x"/>
                                          </p:val>
                                        </p:tav>
                                      </p:tavLst>
                                    </p:anim>
                                    <p:anim calcmode="lin" valueType="num">
                                      <p:cBhvr>
                                        <p:cTn id="9" dur="1000" fill="hold"/>
                                        <p:tgtEl>
                                          <p:spTgt spid="9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8"/>
                                        </p:tgtEl>
                                        <p:attrNameLst>
                                          <p:attrName>style.visibility</p:attrName>
                                        </p:attrNameLst>
                                      </p:cBhvr>
                                      <p:to>
                                        <p:strVal val="visible"/>
                                      </p:to>
                                    </p:set>
                                    <p:animEffect transition="in" filter="fade">
                                      <p:cBhvr>
                                        <p:cTn id="14" dur="1000"/>
                                        <p:tgtEl>
                                          <p:spTgt spid="938"/>
                                        </p:tgtEl>
                                      </p:cBhvr>
                                    </p:animEffect>
                                    <p:anim calcmode="lin" valueType="num">
                                      <p:cBhvr>
                                        <p:cTn id="15" dur="1000" fill="hold"/>
                                        <p:tgtEl>
                                          <p:spTgt spid="938"/>
                                        </p:tgtEl>
                                        <p:attrNameLst>
                                          <p:attrName>ppt_x</p:attrName>
                                        </p:attrNameLst>
                                      </p:cBhvr>
                                      <p:tavLst>
                                        <p:tav tm="0">
                                          <p:val>
                                            <p:strVal val="#ppt_x"/>
                                          </p:val>
                                        </p:tav>
                                        <p:tav tm="100000">
                                          <p:val>
                                            <p:strVal val="#ppt_x"/>
                                          </p:val>
                                        </p:tav>
                                      </p:tavLst>
                                    </p:anim>
                                    <p:anim calcmode="lin" valueType="num">
                                      <p:cBhvr>
                                        <p:cTn id="16" dur="1000" fill="hold"/>
                                        <p:tgtEl>
                                          <p:spTgt spid="9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39"/>
                                        </p:tgtEl>
                                        <p:attrNameLst>
                                          <p:attrName>style.visibility</p:attrName>
                                        </p:attrNameLst>
                                      </p:cBhvr>
                                      <p:to>
                                        <p:strVal val="visible"/>
                                      </p:to>
                                    </p:set>
                                    <p:animEffect transition="in" filter="wipe(down)">
                                      <p:cBhvr>
                                        <p:cTn id="21" dur="500"/>
                                        <p:tgtEl>
                                          <p:spTgt spid="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animBg="1"/>
      <p:bldP spid="93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0"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01" name="组合"/>
          <p:cNvGrpSpPr/>
          <p:nvPr/>
        </p:nvGrpSpPr>
        <p:grpSpPr>
          <a:xfrm>
            <a:off x="1119356" y="1602982"/>
            <a:ext cx="9800735" cy="601980"/>
            <a:chOff x="1119356" y="1602982"/>
            <a:chExt cx="9800735" cy="601980"/>
          </a:xfrm>
        </p:grpSpPr>
        <p:sp>
          <p:nvSpPr>
            <p:cNvPr id="941" name="圆角矩形"/>
            <p:cNvSpPr/>
            <p:nvPr/>
          </p:nvSpPr>
          <p:spPr>
            <a:xfrm>
              <a:off x="1119356" y="1609967"/>
              <a:ext cx="980073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42" name="流程图: 离页连接符"/>
            <p:cNvSpPr/>
            <p:nvPr/>
          </p:nvSpPr>
          <p:spPr>
            <a:xfrm>
              <a:off x="1443206" y="1602982"/>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43" name="矩形"/>
            <p:cNvSpPr/>
            <p:nvPr/>
          </p:nvSpPr>
          <p:spPr>
            <a:xfrm>
              <a:off x="2576046" y="1645527"/>
              <a:ext cx="8109585" cy="45339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伪造、变造会计资料以及编制虚假财务会计报告的法律责任</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944" name="对象"/>
          <p:cNvGraphicFramePr>
            <a:graphicFrameLocks noChangeAspect="1"/>
          </p:cNvGraphicFramePr>
          <p:nvPr/>
        </p:nvGraphicFramePr>
        <p:xfrm>
          <a:off x="1058906" y="2740046"/>
          <a:ext cx="10103269" cy="3106749"/>
        </p:xfrm>
        <a:graphic>
          <a:graphicData uri="http://schemas.openxmlformats.org/presentationml/2006/ole">
            <mc:AlternateContent xmlns:mc="http://schemas.openxmlformats.org/markup-compatibility/2006">
              <mc:Choice xmlns:v="urn:schemas-microsoft-com:vml" Requires="v">
                <p:oleObj spid="_x0000_s8195" name="package" r:id="rId2" imgW="5078095" imgH="1565910" progId="package">
                  <p:embed/>
                </p:oleObj>
              </mc:Choice>
              <mc:Fallback>
                <p:oleObj name="package" r:id="rId2" imgW="5078095" imgH="1565910" progId="package">
                  <p:embed/>
                  <p:pic>
                    <p:nvPicPr>
                      <p:cNvPr id="0" name="对象"/>
                      <p:cNvPicPr>
                        <a:picLocks noChangeAspect="1"/>
                      </p:cNvPicPr>
                      <p:nvPr/>
                    </p:nvPicPr>
                    <p:blipFill>
                      <a:blip r:embed="rId3" cstate="print"/>
                      <a:stretch>
                        <a:fillRect/>
                      </a:stretch>
                    </p:blipFill>
                    <p:spPr>
                      <a:xfrm>
                        <a:off x="1058906" y="2740046"/>
                        <a:ext cx="10103269" cy="3106749"/>
                      </a:xfrm>
                      <a:prstGeom prst="rect">
                        <a:avLst/>
                      </a:prstGeom>
                      <a:noFill/>
                      <a:ln w="9525" cap="flat" cmpd="sng">
                        <a:noFill/>
                        <a:prstDash val="solid"/>
                        <a:miter/>
                      </a:ln>
                    </p:spPr>
                  </p:pic>
                </p:oleObj>
              </mc:Fallback>
            </mc:AlternateContent>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fade">
                                      <p:cBhvr>
                                        <p:cTn id="7" dur="1000"/>
                                        <p:tgtEl>
                                          <p:spTgt spid="1001"/>
                                        </p:tgtEl>
                                      </p:cBhvr>
                                    </p:animEffect>
                                    <p:anim calcmode="lin" valueType="num">
                                      <p:cBhvr>
                                        <p:cTn id="8" dur="1000" fill="hold"/>
                                        <p:tgtEl>
                                          <p:spTgt spid="1001"/>
                                        </p:tgtEl>
                                        <p:attrNameLst>
                                          <p:attrName>ppt_x</p:attrName>
                                        </p:attrNameLst>
                                      </p:cBhvr>
                                      <p:tavLst>
                                        <p:tav tm="0">
                                          <p:val>
                                            <p:strVal val="#ppt_x"/>
                                          </p:val>
                                        </p:tav>
                                        <p:tav tm="100000">
                                          <p:val>
                                            <p:strVal val="#ppt_x"/>
                                          </p:val>
                                        </p:tav>
                                      </p:tavLst>
                                    </p:anim>
                                    <p:anim calcmode="lin" valueType="num">
                                      <p:cBhvr>
                                        <p:cTn id="9" dur="1000" fill="hold"/>
                                        <p:tgtEl>
                                          <p:spTgt spid="10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44"/>
                                        </p:tgtEl>
                                        <p:attrNameLst>
                                          <p:attrName>style.visibility</p:attrName>
                                        </p:attrNameLst>
                                      </p:cBhvr>
                                      <p:to>
                                        <p:strVal val="visible"/>
                                      </p:to>
                                    </p:set>
                                    <p:animEffect transition="in" filter="wipe(down)">
                                      <p:cBhvr>
                                        <p:cTn id="14" dur="5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6"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50" name="组合"/>
          <p:cNvGrpSpPr/>
          <p:nvPr/>
        </p:nvGrpSpPr>
        <p:grpSpPr>
          <a:xfrm>
            <a:off x="1592806" y="1501662"/>
            <a:ext cx="5953808" cy="586740"/>
            <a:chOff x="1592806" y="1501662"/>
            <a:chExt cx="5953808" cy="586740"/>
          </a:xfrm>
        </p:grpSpPr>
        <p:sp>
          <p:nvSpPr>
            <p:cNvPr id="947" name="矩形"/>
            <p:cNvSpPr/>
            <p:nvPr/>
          </p:nvSpPr>
          <p:spPr>
            <a:xfrm>
              <a:off x="1712821" y="1501662"/>
              <a:ext cx="5678429"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编制虚假财务会计报告的法律责任</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48" name="剪去对角的矩形"/>
            <p:cNvSpPr/>
            <p:nvPr/>
          </p:nvSpPr>
          <p:spPr>
            <a:xfrm>
              <a:off x="1592806" y="1562622"/>
              <a:ext cx="5953808" cy="525780"/>
            </a:xfrm>
            <a:prstGeom prst="snip2DiagRect">
              <a:avLst>
                <a:gd name="adj1" fmla="val 0"/>
                <a:gd name="adj2" fmla="val 15050"/>
              </a:avLst>
            </a:prstGeom>
            <a:noFill/>
            <a:ln w="25400" cap="flat" cmpd="sng">
              <a:solidFill>
                <a:srgbClr val="4BACC6"/>
              </a:solidFill>
              <a:prstDash val="solid"/>
              <a:round/>
            </a:ln>
          </p:spPr>
          <p:txBody>
            <a:bodyPr rtlCol="0" anchor="ctr"/>
            <a:lstStyle/>
            <a:p>
              <a:pPr algn="ctr"/>
            </a:p>
          </p:txBody>
        </p:sp>
      </p:grpSp>
      <p:sp>
        <p:nvSpPr>
          <p:cNvPr id="951" name="矩形"/>
          <p:cNvSpPr/>
          <p:nvPr/>
        </p:nvSpPr>
        <p:spPr>
          <a:xfrm>
            <a:off x="1425309" y="2417603"/>
            <a:ext cx="8978764"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不定项节选】关于会计机构负责人采取虚增营业收入等方法调整财务会计报告行为的性质及法律后果的下列表述中，正确的是（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．可对会计机构负责人处以行政拘留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．该行为属于编制虚假财务会计报告</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．可对会计机构负责人处以罚款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．会计机构负责人5年之内不得从事会计工作</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52" name="矩形"/>
          <p:cNvSpPr/>
          <p:nvPr/>
        </p:nvSpPr>
        <p:spPr>
          <a:xfrm>
            <a:off x="1424940" y="5075163"/>
            <a:ext cx="183197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fade">
                                      <p:cBhvr>
                                        <p:cTn id="7" dur="1000"/>
                                        <p:tgtEl>
                                          <p:spTgt spid="950"/>
                                        </p:tgtEl>
                                      </p:cBhvr>
                                    </p:animEffect>
                                    <p:anim calcmode="lin" valueType="num">
                                      <p:cBhvr>
                                        <p:cTn id="8" dur="1000" fill="hold"/>
                                        <p:tgtEl>
                                          <p:spTgt spid="950"/>
                                        </p:tgtEl>
                                        <p:attrNameLst>
                                          <p:attrName>ppt_x</p:attrName>
                                        </p:attrNameLst>
                                      </p:cBhvr>
                                      <p:tavLst>
                                        <p:tav tm="0">
                                          <p:val>
                                            <p:strVal val="#ppt_x"/>
                                          </p:val>
                                        </p:tav>
                                        <p:tav tm="100000">
                                          <p:val>
                                            <p:strVal val="#ppt_x"/>
                                          </p:val>
                                        </p:tav>
                                      </p:tavLst>
                                    </p:anim>
                                    <p:anim calcmode="lin" valueType="num">
                                      <p:cBhvr>
                                        <p:cTn id="9" dur="1000" fill="hold"/>
                                        <p:tgtEl>
                                          <p:spTgt spid="9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51"/>
                                        </p:tgtEl>
                                        <p:attrNameLst>
                                          <p:attrName>style.visibility</p:attrName>
                                        </p:attrNameLst>
                                      </p:cBhvr>
                                      <p:to>
                                        <p:strVal val="visible"/>
                                      </p:to>
                                    </p:set>
                                    <p:animEffect transition="in" filter="wipe(down)">
                                      <p:cBhvr>
                                        <p:cTn id="14" dur="500"/>
                                        <p:tgtEl>
                                          <p:spTgt spid="95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52"/>
                                        </p:tgtEl>
                                        <p:attrNameLst>
                                          <p:attrName>style.visibility</p:attrName>
                                        </p:attrNameLst>
                                      </p:cBhvr>
                                      <p:to>
                                        <p:strVal val="visible"/>
                                      </p:to>
                                    </p:set>
                                    <p:animEffect transition="in" filter="wipe(down)">
                                      <p:cBhvr>
                                        <p:cTn id="19" dur="5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animBg="1"/>
      <p:bldP spid="951" grpId="0" animBg="1"/>
      <p:bldP spid="95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4"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61" name="组合"/>
          <p:cNvGrpSpPr/>
          <p:nvPr/>
        </p:nvGrpSpPr>
        <p:grpSpPr>
          <a:xfrm>
            <a:off x="1421953" y="1577338"/>
            <a:ext cx="8016676" cy="601980"/>
            <a:chOff x="1421953" y="1577338"/>
            <a:chExt cx="8016676" cy="601980"/>
          </a:xfrm>
        </p:grpSpPr>
        <p:sp>
          <p:nvSpPr>
            <p:cNvPr id="957" name="圆角矩形"/>
            <p:cNvSpPr/>
            <p:nvPr/>
          </p:nvSpPr>
          <p:spPr>
            <a:xfrm>
              <a:off x="1421953" y="1584323"/>
              <a:ext cx="8016676"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58" name="流程图: 离页连接符"/>
            <p:cNvSpPr/>
            <p:nvPr/>
          </p:nvSpPr>
          <p:spPr>
            <a:xfrm>
              <a:off x="1745803" y="1577338"/>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59" name="矩形"/>
            <p:cNvSpPr/>
            <p:nvPr/>
          </p:nvSpPr>
          <p:spPr>
            <a:xfrm>
              <a:off x="2878644" y="1619883"/>
              <a:ext cx="62376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隐匿或者故意销毁会计资料的法律责任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962" name="对象"/>
          <p:cNvGraphicFramePr>
            <a:graphicFrameLocks noChangeAspect="1"/>
          </p:cNvGraphicFramePr>
          <p:nvPr/>
        </p:nvGraphicFramePr>
        <p:xfrm>
          <a:off x="1197477" y="2687090"/>
          <a:ext cx="9946338" cy="2778710"/>
        </p:xfrm>
        <a:graphic>
          <a:graphicData uri="http://schemas.openxmlformats.org/presentationml/2006/ole">
            <mc:AlternateContent xmlns:mc="http://schemas.openxmlformats.org/markup-compatibility/2006">
              <mc:Choice xmlns:v="urn:schemas-microsoft-com:vml" Requires="v">
                <p:oleObj spid="_x0000_s9219" name="package" r:id="rId2" imgW="5797550" imgH="1624330" progId="package">
                  <p:embed/>
                </p:oleObj>
              </mc:Choice>
              <mc:Fallback>
                <p:oleObj name="package" r:id="rId2" imgW="5797550" imgH="1624330" progId="package">
                  <p:embed/>
                  <p:pic>
                    <p:nvPicPr>
                      <p:cNvPr id="0" name="对象"/>
                      <p:cNvPicPr>
                        <a:picLocks noChangeAspect="1"/>
                      </p:cNvPicPr>
                      <p:nvPr/>
                    </p:nvPicPr>
                    <p:blipFill>
                      <a:blip r:embed="rId3" cstate="print"/>
                      <a:stretch>
                        <a:fillRect/>
                      </a:stretch>
                    </p:blipFill>
                    <p:spPr>
                      <a:xfrm>
                        <a:off x="1197477" y="2687090"/>
                        <a:ext cx="9946338" cy="2778710"/>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1"/>
                                        </p:tgtEl>
                                        <p:attrNameLst>
                                          <p:attrName>style.visibility</p:attrName>
                                        </p:attrNameLst>
                                      </p:cBhvr>
                                      <p:to>
                                        <p:strVal val="visible"/>
                                      </p:to>
                                    </p:set>
                                    <p:animEffect transition="in" filter="fade">
                                      <p:cBhvr>
                                        <p:cTn id="7" dur="1000"/>
                                        <p:tgtEl>
                                          <p:spTgt spid="961"/>
                                        </p:tgtEl>
                                      </p:cBhvr>
                                    </p:animEffect>
                                    <p:anim calcmode="lin" valueType="num">
                                      <p:cBhvr>
                                        <p:cTn id="8" dur="1000" fill="hold"/>
                                        <p:tgtEl>
                                          <p:spTgt spid="961"/>
                                        </p:tgtEl>
                                        <p:attrNameLst>
                                          <p:attrName>ppt_x</p:attrName>
                                        </p:attrNameLst>
                                      </p:cBhvr>
                                      <p:tavLst>
                                        <p:tav tm="0">
                                          <p:val>
                                            <p:strVal val="#ppt_x"/>
                                          </p:val>
                                        </p:tav>
                                        <p:tav tm="100000">
                                          <p:val>
                                            <p:strVal val="#ppt_x"/>
                                          </p:val>
                                        </p:tav>
                                      </p:tavLst>
                                    </p:anim>
                                    <p:anim calcmode="lin" valueType="num">
                                      <p:cBhvr>
                                        <p:cTn id="9" dur="1000" fill="hold"/>
                                        <p:tgtEl>
                                          <p:spTgt spid="9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62"/>
                                        </p:tgtEl>
                                        <p:attrNameLst>
                                          <p:attrName>style.visibility</p:attrName>
                                        </p:attrNameLst>
                                      </p:cBhvr>
                                      <p:to>
                                        <p:strVal val="visible"/>
                                      </p:to>
                                    </p:set>
                                    <p:animEffect transition="in" filter="barn(inHorizontal)">
                                      <p:cBhvr>
                                        <p:cTn id="14" dur="500"/>
                                        <p:tgtEl>
                                          <p:spTgt spid="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64"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68" name="组合"/>
          <p:cNvGrpSpPr/>
          <p:nvPr/>
        </p:nvGrpSpPr>
        <p:grpSpPr>
          <a:xfrm>
            <a:off x="1885878" y="1416085"/>
            <a:ext cx="5953808" cy="538088"/>
            <a:chOff x="1885878" y="1416085"/>
            <a:chExt cx="5953808" cy="538088"/>
          </a:xfrm>
        </p:grpSpPr>
        <p:sp>
          <p:nvSpPr>
            <p:cNvPr id="965" name="矩形"/>
            <p:cNvSpPr/>
            <p:nvPr/>
          </p:nvSpPr>
          <p:spPr>
            <a:xfrm>
              <a:off x="2079162" y="1428393"/>
              <a:ext cx="5678429"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不构成犯罪时会计人员的禁业年限</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66" name="剪去对角的矩形"/>
            <p:cNvSpPr/>
            <p:nvPr/>
          </p:nvSpPr>
          <p:spPr>
            <a:xfrm>
              <a:off x="1885878" y="1416085"/>
              <a:ext cx="5953808" cy="525780"/>
            </a:xfrm>
            <a:prstGeom prst="snip2DiagRect">
              <a:avLst>
                <a:gd name="adj1" fmla="val 0"/>
                <a:gd name="adj2" fmla="val 14634"/>
              </a:avLst>
            </a:prstGeom>
            <a:noFill/>
            <a:ln w="25400" cap="flat" cmpd="sng">
              <a:solidFill>
                <a:srgbClr val="4BACC6"/>
              </a:solidFill>
              <a:prstDash val="solid"/>
              <a:round/>
            </a:ln>
          </p:spPr>
          <p:txBody>
            <a:bodyPr rtlCol="0" anchor="ctr"/>
            <a:lstStyle/>
            <a:p>
              <a:pPr algn="ctr"/>
            </a:p>
          </p:txBody>
        </p:sp>
      </p:grpSp>
      <p:sp>
        <p:nvSpPr>
          <p:cNvPr id="969" name="矩形"/>
          <p:cNvSpPr/>
          <p:nvPr/>
        </p:nvSpPr>
        <p:spPr>
          <a:xfrm>
            <a:off x="1666849" y="2183389"/>
            <a:ext cx="8847126"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单选】根据会计法律制度的规定，会计人员故意隐匿会计账簿，尚不构成犯罪的，一定期限内不得从事会计工作。该期限为（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5年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2年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3年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0" name="矩形"/>
          <p:cNvSpPr/>
          <p:nvPr/>
        </p:nvSpPr>
        <p:spPr>
          <a:xfrm>
            <a:off x="1666875" y="3466127"/>
            <a:ext cx="147256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1" name="矩形"/>
          <p:cNvSpPr/>
          <p:nvPr/>
        </p:nvSpPr>
        <p:spPr>
          <a:xfrm>
            <a:off x="1666875" y="5398865"/>
            <a:ext cx="164782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2" name="矩形"/>
          <p:cNvSpPr/>
          <p:nvPr/>
        </p:nvSpPr>
        <p:spPr>
          <a:xfrm>
            <a:off x="1672564" y="4339160"/>
            <a:ext cx="884712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判断】因故意销毁会计凭证被依法追究刑事责任的会计人员，不得再从事会计工作。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8"/>
                                        </p:tgtEl>
                                        <p:attrNameLst>
                                          <p:attrName>style.visibility</p:attrName>
                                        </p:attrNameLst>
                                      </p:cBhvr>
                                      <p:to>
                                        <p:strVal val="visible"/>
                                      </p:to>
                                    </p:set>
                                    <p:animEffect transition="in" filter="fade">
                                      <p:cBhvr>
                                        <p:cTn id="7" dur="1000"/>
                                        <p:tgtEl>
                                          <p:spTgt spid="968"/>
                                        </p:tgtEl>
                                      </p:cBhvr>
                                    </p:animEffect>
                                    <p:anim calcmode="lin" valueType="num">
                                      <p:cBhvr>
                                        <p:cTn id="8" dur="1000" fill="hold"/>
                                        <p:tgtEl>
                                          <p:spTgt spid="968"/>
                                        </p:tgtEl>
                                        <p:attrNameLst>
                                          <p:attrName>ppt_x</p:attrName>
                                        </p:attrNameLst>
                                      </p:cBhvr>
                                      <p:tavLst>
                                        <p:tav tm="0">
                                          <p:val>
                                            <p:strVal val="#ppt_x"/>
                                          </p:val>
                                        </p:tav>
                                        <p:tav tm="100000">
                                          <p:val>
                                            <p:strVal val="#ppt_x"/>
                                          </p:val>
                                        </p:tav>
                                      </p:tavLst>
                                    </p:anim>
                                    <p:anim calcmode="lin" valueType="num">
                                      <p:cBhvr>
                                        <p:cTn id="9" dur="1000" fill="hold"/>
                                        <p:tgtEl>
                                          <p:spTgt spid="9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9"/>
                                        </p:tgtEl>
                                        <p:attrNameLst>
                                          <p:attrName>style.visibility</p:attrName>
                                        </p:attrNameLst>
                                      </p:cBhvr>
                                      <p:to>
                                        <p:strVal val="visible"/>
                                      </p:to>
                                    </p:set>
                                    <p:animEffect transition="in" filter="fade">
                                      <p:cBhvr>
                                        <p:cTn id="14" dur="1000"/>
                                        <p:tgtEl>
                                          <p:spTgt spid="969"/>
                                        </p:tgtEl>
                                      </p:cBhvr>
                                    </p:animEffect>
                                    <p:anim calcmode="lin" valueType="num">
                                      <p:cBhvr>
                                        <p:cTn id="15" dur="1000" fill="hold"/>
                                        <p:tgtEl>
                                          <p:spTgt spid="969"/>
                                        </p:tgtEl>
                                        <p:attrNameLst>
                                          <p:attrName>ppt_x</p:attrName>
                                        </p:attrNameLst>
                                      </p:cBhvr>
                                      <p:tavLst>
                                        <p:tav tm="0">
                                          <p:val>
                                            <p:strVal val="#ppt_x"/>
                                          </p:val>
                                        </p:tav>
                                        <p:tav tm="100000">
                                          <p:val>
                                            <p:strVal val="#ppt_x"/>
                                          </p:val>
                                        </p:tav>
                                      </p:tavLst>
                                    </p:anim>
                                    <p:anim calcmode="lin" valueType="num">
                                      <p:cBhvr>
                                        <p:cTn id="16" dur="1000" fill="hold"/>
                                        <p:tgtEl>
                                          <p:spTgt spid="9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70"/>
                                        </p:tgtEl>
                                        <p:attrNameLst>
                                          <p:attrName>style.visibility</p:attrName>
                                        </p:attrNameLst>
                                      </p:cBhvr>
                                      <p:to>
                                        <p:strVal val="visible"/>
                                      </p:to>
                                    </p:set>
                                    <p:animEffect transition="in" filter="fade">
                                      <p:cBhvr>
                                        <p:cTn id="21" dur="1000"/>
                                        <p:tgtEl>
                                          <p:spTgt spid="970"/>
                                        </p:tgtEl>
                                      </p:cBhvr>
                                    </p:animEffect>
                                    <p:anim calcmode="lin" valueType="num">
                                      <p:cBhvr>
                                        <p:cTn id="22" dur="1000" fill="hold"/>
                                        <p:tgtEl>
                                          <p:spTgt spid="970"/>
                                        </p:tgtEl>
                                        <p:attrNameLst>
                                          <p:attrName>ppt_x</p:attrName>
                                        </p:attrNameLst>
                                      </p:cBhvr>
                                      <p:tavLst>
                                        <p:tav tm="0">
                                          <p:val>
                                            <p:strVal val="#ppt_x"/>
                                          </p:val>
                                        </p:tav>
                                        <p:tav tm="100000">
                                          <p:val>
                                            <p:strVal val="#ppt_x"/>
                                          </p:val>
                                        </p:tav>
                                      </p:tavLst>
                                    </p:anim>
                                    <p:anim calcmode="lin" valueType="num">
                                      <p:cBhvr>
                                        <p:cTn id="23" dur="1000" fill="hold"/>
                                        <p:tgtEl>
                                          <p:spTgt spid="97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72"/>
                                        </p:tgtEl>
                                        <p:attrNameLst>
                                          <p:attrName>style.visibility</p:attrName>
                                        </p:attrNameLst>
                                      </p:cBhvr>
                                      <p:to>
                                        <p:strVal val="visible"/>
                                      </p:to>
                                    </p:set>
                                    <p:animEffect transition="in" filter="fade">
                                      <p:cBhvr>
                                        <p:cTn id="28" dur="1000"/>
                                        <p:tgtEl>
                                          <p:spTgt spid="972"/>
                                        </p:tgtEl>
                                      </p:cBhvr>
                                    </p:animEffect>
                                    <p:anim calcmode="lin" valueType="num">
                                      <p:cBhvr>
                                        <p:cTn id="29" dur="1000" fill="hold"/>
                                        <p:tgtEl>
                                          <p:spTgt spid="972"/>
                                        </p:tgtEl>
                                        <p:attrNameLst>
                                          <p:attrName>ppt_x</p:attrName>
                                        </p:attrNameLst>
                                      </p:cBhvr>
                                      <p:tavLst>
                                        <p:tav tm="0">
                                          <p:val>
                                            <p:strVal val="#ppt_x"/>
                                          </p:val>
                                        </p:tav>
                                        <p:tav tm="100000">
                                          <p:val>
                                            <p:strVal val="#ppt_x"/>
                                          </p:val>
                                        </p:tav>
                                      </p:tavLst>
                                    </p:anim>
                                    <p:anim calcmode="lin" valueType="num">
                                      <p:cBhvr>
                                        <p:cTn id="30" dur="1000" fill="hold"/>
                                        <p:tgtEl>
                                          <p:spTgt spid="97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71"/>
                                        </p:tgtEl>
                                        <p:attrNameLst>
                                          <p:attrName>style.visibility</p:attrName>
                                        </p:attrNameLst>
                                      </p:cBhvr>
                                      <p:to>
                                        <p:strVal val="visible"/>
                                      </p:to>
                                    </p:set>
                                    <p:animEffect transition="in" filter="fade">
                                      <p:cBhvr>
                                        <p:cTn id="35" dur="1000"/>
                                        <p:tgtEl>
                                          <p:spTgt spid="971"/>
                                        </p:tgtEl>
                                      </p:cBhvr>
                                    </p:animEffect>
                                    <p:anim calcmode="lin" valueType="num">
                                      <p:cBhvr>
                                        <p:cTn id="36" dur="1000" fill="hold"/>
                                        <p:tgtEl>
                                          <p:spTgt spid="971"/>
                                        </p:tgtEl>
                                        <p:attrNameLst>
                                          <p:attrName>ppt_x</p:attrName>
                                        </p:attrNameLst>
                                      </p:cBhvr>
                                      <p:tavLst>
                                        <p:tav tm="0">
                                          <p:val>
                                            <p:strVal val="#ppt_x"/>
                                          </p:val>
                                        </p:tav>
                                        <p:tav tm="100000">
                                          <p:val>
                                            <p:strVal val="#ppt_x"/>
                                          </p:val>
                                        </p:tav>
                                      </p:tavLst>
                                    </p:anim>
                                    <p:anim calcmode="lin" valueType="num">
                                      <p:cBhvr>
                                        <p:cTn id="37" dur="1000" fill="hold"/>
                                        <p:tgtEl>
                                          <p:spTgt spid="9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0" animBg="1"/>
      <p:bldP spid="969" grpId="0" animBg="1"/>
      <p:bldP spid="970" grpId="0" animBg="1"/>
      <p:bldP spid="971" grpId="0" animBg="1"/>
      <p:bldP spid="97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979" name="组合"/>
          <p:cNvGrpSpPr/>
          <p:nvPr/>
        </p:nvGrpSpPr>
        <p:grpSpPr>
          <a:xfrm>
            <a:off x="1055613" y="1870410"/>
            <a:ext cx="9692786" cy="601980"/>
            <a:chOff x="1055613" y="1870410"/>
            <a:chExt cx="9692786" cy="601980"/>
          </a:xfrm>
        </p:grpSpPr>
        <p:sp>
          <p:nvSpPr>
            <p:cNvPr id="974" name="圆角矩形"/>
            <p:cNvSpPr/>
            <p:nvPr/>
          </p:nvSpPr>
          <p:spPr>
            <a:xfrm>
              <a:off x="1055613" y="1877395"/>
              <a:ext cx="9692786"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75" name="流程图: 离页连接符"/>
            <p:cNvSpPr/>
            <p:nvPr/>
          </p:nvSpPr>
          <p:spPr>
            <a:xfrm>
              <a:off x="1379463" y="187041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76" name="矩形"/>
            <p:cNvSpPr/>
            <p:nvPr/>
          </p:nvSpPr>
          <p:spPr>
            <a:xfrm>
              <a:off x="2512303" y="1986223"/>
              <a:ext cx="8001637" cy="4248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2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授意、指使、强令会计机构及人员从事会计违法行为的法律责任</a:t>
              </a:r>
              <a:endParaRPr lang="zh-CN" altLang="en-US" sz="22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78"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80" name="文本框"/>
          <p:cNvSpPr txBox="1"/>
          <p:nvPr/>
        </p:nvSpPr>
        <p:spPr>
          <a:xfrm>
            <a:off x="1055613" y="2989340"/>
            <a:ext cx="9692788"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授意、指使、强令会计机构、会计人员及其他人员伪造、变造会计凭证、会计账簿，编制虚假财务会计报告或者隐匿、故意销毁依法应当保存的会计凭证、会计账簿、财务会计报告，构成犯罪的，依法追究刑事责任。尚不构成犯罪的，可以处5 000元以上5万元以下的罚款；属于国家工作人员的，还应当由其所在单位或者有关单位依法给予降级、撤职、开除的行政处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1000"/>
                                        <p:tgtEl>
                                          <p:spTgt spid="979"/>
                                        </p:tgtEl>
                                      </p:cBhvr>
                                    </p:animEffect>
                                    <p:anim calcmode="lin" valueType="num">
                                      <p:cBhvr>
                                        <p:cTn id="8" dur="1000" fill="hold"/>
                                        <p:tgtEl>
                                          <p:spTgt spid="979"/>
                                        </p:tgtEl>
                                        <p:attrNameLst>
                                          <p:attrName>ppt_x</p:attrName>
                                        </p:attrNameLst>
                                      </p:cBhvr>
                                      <p:tavLst>
                                        <p:tav tm="0">
                                          <p:val>
                                            <p:strVal val="#ppt_x"/>
                                          </p:val>
                                        </p:tav>
                                        <p:tav tm="100000">
                                          <p:val>
                                            <p:strVal val="#ppt_x"/>
                                          </p:val>
                                        </p:tav>
                                      </p:tavLst>
                                    </p:anim>
                                    <p:anim calcmode="lin" valueType="num">
                                      <p:cBhvr>
                                        <p:cTn id="9" dur="1000" fill="hold"/>
                                        <p:tgtEl>
                                          <p:spTgt spid="9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80"/>
                                        </p:tgtEl>
                                        <p:attrNameLst>
                                          <p:attrName>style.visibility</p:attrName>
                                        </p:attrNameLst>
                                      </p:cBhvr>
                                      <p:to>
                                        <p:strVal val="visible"/>
                                      </p:to>
                                    </p:set>
                                    <p:animEffect transition="in" filter="wipe(down)">
                                      <p:cBhvr>
                                        <p:cTn id="14" dur="5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 grpId="0" animBg="1"/>
      <p:bldP spid="98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2" name="矩形"/>
          <p:cNvSpPr/>
          <p:nvPr/>
        </p:nvSpPr>
        <p:spPr>
          <a:xfrm>
            <a:off x="1425064" y="305039"/>
            <a:ext cx="5819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考点：违反会计法律制度的法律责任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88" name="组合"/>
          <p:cNvGrpSpPr/>
          <p:nvPr/>
        </p:nvGrpSpPr>
        <p:grpSpPr>
          <a:xfrm>
            <a:off x="1646886" y="1734132"/>
            <a:ext cx="7369953" cy="601980"/>
            <a:chOff x="1646886" y="1734132"/>
            <a:chExt cx="7369953" cy="601980"/>
          </a:xfrm>
        </p:grpSpPr>
        <p:sp>
          <p:nvSpPr>
            <p:cNvPr id="983" name="圆角矩形"/>
            <p:cNvSpPr/>
            <p:nvPr/>
          </p:nvSpPr>
          <p:spPr>
            <a:xfrm>
              <a:off x="1646886" y="1741117"/>
              <a:ext cx="736995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84" name="流程图: 离页连接符"/>
            <p:cNvSpPr/>
            <p:nvPr/>
          </p:nvSpPr>
          <p:spPr>
            <a:xfrm>
              <a:off x="1970736" y="1734132"/>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85" name="矩形"/>
            <p:cNvSpPr/>
            <p:nvPr/>
          </p:nvSpPr>
          <p:spPr>
            <a:xfrm>
              <a:off x="3030309" y="1849945"/>
              <a:ext cx="5678805" cy="45339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单位负责人打击报复会计人员的法律责任</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89" name="文本框"/>
          <p:cNvSpPr txBox="1"/>
          <p:nvPr/>
        </p:nvSpPr>
        <p:spPr>
          <a:xfrm>
            <a:off x="1575264" y="2724108"/>
            <a:ext cx="8916729"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负责人对依法履行职责、抵制违反《会计法》规定行为的会计人员以降级、撤职、调离工作岗位、解聘或者开除等方式实行打击报复，构成犯罪的，依法追究刑事责任。尚不构成犯罪的，由其所在单位或者有关单位依法给予行政处分。对受打击报复的会计人员，应当恢复其名誉和原有职务、级别。</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8"/>
                                        </p:tgtEl>
                                        <p:attrNameLst>
                                          <p:attrName>style.visibility</p:attrName>
                                        </p:attrNameLst>
                                      </p:cBhvr>
                                      <p:to>
                                        <p:strVal val="visible"/>
                                      </p:to>
                                    </p:set>
                                    <p:animEffect transition="in" filter="fade">
                                      <p:cBhvr>
                                        <p:cTn id="7" dur="1000"/>
                                        <p:tgtEl>
                                          <p:spTgt spid="988"/>
                                        </p:tgtEl>
                                      </p:cBhvr>
                                    </p:animEffect>
                                    <p:anim calcmode="lin" valueType="num">
                                      <p:cBhvr>
                                        <p:cTn id="8" dur="1000" fill="hold"/>
                                        <p:tgtEl>
                                          <p:spTgt spid="988"/>
                                        </p:tgtEl>
                                        <p:attrNameLst>
                                          <p:attrName>ppt_x</p:attrName>
                                        </p:attrNameLst>
                                      </p:cBhvr>
                                      <p:tavLst>
                                        <p:tav tm="0">
                                          <p:val>
                                            <p:strVal val="#ppt_x"/>
                                          </p:val>
                                        </p:tav>
                                        <p:tav tm="100000">
                                          <p:val>
                                            <p:strVal val="#ppt_x"/>
                                          </p:val>
                                        </p:tav>
                                      </p:tavLst>
                                    </p:anim>
                                    <p:anim calcmode="lin" valueType="num">
                                      <p:cBhvr>
                                        <p:cTn id="9" dur="1000" fill="hold"/>
                                        <p:tgtEl>
                                          <p:spTgt spid="9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89"/>
                                        </p:tgtEl>
                                        <p:attrNameLst>
                                          <p:attrName>style.visibility</p:attrName>
                                        </p:attrNameLst>
                                      </p:cBhvr>
                                      <p:to>
                                        <p:strVal val="visible"/>
                                      </p:to>
                                    </p:set>
                                    <p:animEffect transition="in" filter="wipe(down)">
                                      <p:cBhvr>
                                        <p:cTn id="14" dur="500"/>
                                        <p:tgtEl>
                                          <p:spTgt spid="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 grpId="0" animBg="1"/>
      <p:bldP spid="98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0" name="矩形"/>
          <p:cNvSpPr/>
          <p:nvPr/>
        </p:nvSpPr>
        <p:spPr>
          <a:xfrm>
            <a:off x="3067050" y="2732176"/>
            <a:ext cx="6057900" cy="156966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smtClean="0">
                <a:solidFill>
                  <a:schemeClr val="accent1"/>
                </a:solidFill>
                <a:latin typeface="微软雅黑" panose="020B0503020204020204" charset="-122"/>
                <a:ea typeface="微软雅黑" panose="020B0503020204020204" charset="-122"/>
                <a:cs typeface="经典综艺体简" pitchFamily="49" charset="-122"/>
              </a:rPr>
              <a:t>谢谢大家</a:t>
            </a:r>
            <a:endParaRPr lang="zh-CN" altLang="en-US" sz="9600" b="1"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endParaRPr>
          </a:p>
        </p:txBody>
      </p:sp>
      <p:sp>
        <p:nvSpPr>
          <p:cNvPr id="891"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0"/>
                                        </p:tgtEl>
                                        <p:attrNameLst>
                                          <p:attrName>style.visibility</p:attrName>
                                        </p:attrNameLst>
                                      </p:cBhvr>
                                      <p:to>
                                        <p:strVal val="visible"/>
                                      </p:to>
                                    </p:set>
                                    <p:animEffect transition="in" filter="wipe(left)">
                                      <p:cBhvr>
                                        <p:cTn id="7" dur="500"/>
                                        <p:tgtEl>
                                          <p:spTgt spid="89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91"/>
                                        </p:tgtEl>
                                        <p:attrNameLst>
                                          <p:attrName>style.visibility</p:attrName>
                                        </p:attrNameLst>
                                      </p:cBhvr>
                                      <p:to>
                                        <p:strVal val="visible"/>
                                      </p:to>
                                    </p:set>
                                    <p:anim calcmode="lin" valueType="num">
                                      <p:cBhvr>
                                        <p:cTn id="11" dur="500" fill="hold"/>
                                        <p:tgtEl>
                                          <p:spTgt spid="891"/>
                                        </p:tgtEl>
                                        <p:attrNameLst>
                                          <p:attrName>ppt_w</p:attrName>
                                        </p:attrNameLst>
                                      </p:cBhvr>
                                      <p:tavLst>
                                        <p:tav tm="0">
                                          <p:val>
                                            <p:fltVal val="0"/>
                                          </p:val>
                                        </p:tav>
                                        <p:tav tm="100000">
                                          <p:val>
                                            <p:strVal val="#ppt_w"/>
                                          </p:val>
                                        </p:tav>
                                      </p:tavLst>
                                    </p:anim>
                                    <p:anim calcmode="lin" valueType="num">
                                      <p:cBhvr>
                                        <p:cTn id="12" dur="500" fill="hold"/>
                                        <p:tgtEl>
                                          <p:spTgt spid="891"/>
                                        </p:tgtEl>
                                        <p:attrNameLst>
                                          <p:attrName>ppt_h</p:attrName>
                                        </p:attrNameLst>
                                      </p:cBhvr>
                                      <p:tavLst>
                                        <p:tav tm="0">
                                          <p:val>
                                            <p:fltVal val="0"/>
                                          </p:val>
                                        </p:tav>
                                        <p:tav tm="100000">
                                          <p:val>
                                            <p:strVal val="#ppt_h"/>
                                          </p:val>
                                        </p:tav>
                                      </p:tavLst>
                                    </p:anim>
                                    <p:animEffect transition="in" filter="fade">
                                      <p:cBhvr>
                                        <p:cTn id="13" dur="5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 grpId="0"/>
      <p:bldP spid="891" grpId="0"/>
    </p:bldLst>
  </p:timing>
</p:sld>
</file>

<file path=ppt/tags/tag1.xml><?xml version="1.0" encoding="utf-8"?>
<p:tagLst xmlns:p="http://schemas.openxmlformats.org/presentationml/2006/main">
  <p:tag name="TABLE_ENDDRAG_ORIGIN_RECT" val="838*323"/>
  <p:tag name="TABLE_ENDDRAG_RECT" val="62*152*838*323"/>
</p:tagLst>
</file>

<file path=ppt/tags/tag2.xml><?xml version="1.0" encoding="utf-8"?>
<p:tagLst xmlns:p="http://schemas.openxmlformats.org/presentationml/2006/main">
  <p:tag name="resource_record_key" val="{&quot;29&quot;:[50053052]}"/>
</p:tagLst>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18380</Words>
  <Application>WPS 演示</Application>
  <PresentationFormat>宽屏</PresentationFormat>
  <Paragraphs>1133</Paragraphs>
  <Slides>97</Slides>
  <Notes>99</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9</vt:i4>
      </vt:variant>
      <vt:variant>
        <vt:lpstr>幻灯片标题</vt:lpstr>
      </vt:variant>
      <vt:variant>
        <vt:i4>97</vt:i4>
      </vt:variant>
    </vt:vector>
  </HeadingPairs>
  <TitlesOfParts>
    <vt:vector size="120" baseType="lpstr">
      <vt:lpstr>Arial</vt:lpstr>
      <vt:lpstr>宋体</vt:lpstr>
      <vt:lpstr>Wingdings</vt:lpstr>
      <vt:lpstr>Times New Roman</vt:lpstr>
      <vt:lpstr>微软雅黑</vt:lpstr>
      <vt:lpstr>Arial Black</vt:lpstr>
      <vt:lpstr>幼圆</vt:lpstr>
      <vt:lpstr>等线</vt:lpstr>
      <vt:lpstr>Calibri</vt:lpstr>
      <vt:lpstr>经典综艺体简</vt:lpstr>
      <vt:lpstr>Century Gothic</vt:lpstr>
      <vt:lpstr>Agency FB</vt:lpstr>
      <vt:lpstr>Arial Unicode MS</vt:lpstr>
      <vt:lpstr>A000120140530A99PPBG</vt:lpstr>
      <vt:lpstr>package</vt:lpstr>
      <vt:lpstr>package</vt:lpstr>
      <vt:lpstr>package</vt:lpstr>
      <vt:lpstr>package</vt:lpstr>
      <vt:lpstr>package</vt:lpstr>
      <vt:lpstr>package</vt:lpstr>
      <vt:lpstr>package</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天道酬勤</cp:lastModifiedBy>
  <cp:revision>400</cp:revision>
  <dcterms:created xsi:type="dcterms:W3CDTF">2017-08-18T03:02:00Z</dcterms:created>
  <dcterms:modified xsi:type="dcterms:W3CDTF">2025-10-30T04:56:26Z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DF1A2AD975864806A21EF68452A90AD9</vt:lpwstr>
  </property>
</Properties>
</file>