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xml" ContentType="application/vnd.openxmlformats-officedocument.presentationml.notesSlide+xml"/>
  <Override PartName="/ppt/notesSlides/notesSlide220.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xml" ContentType="application/vnd.openxmlformats-officedocument.presentationml.slide+xml"/>
  <Override PartName="/ppt/slides/slide220.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24"/>
  </p:handoutMasterIdLst>
  <p:sldIdLst>
    <p:sldId id="256" r:id="rId3"/>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 id="335" r:id="rId83"/>
    <p:sldId id="336" r:id="rId84"/>
    <p:sldId id="337" r:id="rId85"/>
    <p:sldId id="338" r:id="rId86"/>
    <p:sldId id="339" r:id="rId87"/>
    <p:sldId id="340" r:id="rId88"/>
    <p:sldId id="341" r:id="rId89"/>
    <p:sldId id="342" r:id="rId90"/>
    <p:sldId id="343" r:id="rId91"/>
    <p:sldId id="344" r:id="rId92"/>
    <p:sldId id="345" r:id="rId93"/>
    <p:sldId id="346" r:id="rId94"/>
    <p:sldId id="347" r:id="rId95"/>
    <p:sldId id="348" r:id="rId96"/>
    <p:sldId id="349" r:id="rId97"/>
    <p:sldId id="350" r:id="rId98"/>
    <p:sldId id="351" r:id="rId99"/>
    <p:sldId id="352" r:id="rId100"/>
    <p:sldId id="353" r:id="rId101"/>
    <p:sldId id="354" r:id="rId102"/>
    <p:sldId id="355" r:id="rId103"/>
    <p:sldId id="356" r:id="rId104"/>
    <p:sldId id="357" r:id="rId105"/>
    <p:sldId id="358" r:id="rId106"/>
    <p:sldId id="359" r:id="rId107"/>
    <p:sldId id="360" r:id="rId108"/>
    <p:sldId id="361" r:id="rId109"/>
    <p:sldId id="362" r:id="rId110"/>
    <p:sldId id="363" r:id="rId111"/>
    <p:sldId id="364" r:id="rId112"/>
    <p:sldId id="365" r:id="rId113"/>
    <p:sldId id="366" r:id="rId114"/>
    <p:sldId id="367" r:id="rId115"/>
    <p:sldId id="368" r:id="rId116"/>
    <p:sldId id="369" r:id="rId117"/>
    <p:sldId id="370" r:id="rId118"/>
    <p:sldId id="371" r:id="rId119"/>
    <p:sldId id="372" r:id="rId120"/>
    <p:sldId id="373" r:id="rId121"/>
    <p:sldId id="374" r:id="rId122"/>
    <p:sldId id="375" r:id="rId123"/>
    <p:sldId id="376" r:id="rId124"/>
    <p:sldId id="377" r:id="rId125"/>
    <p:sldId id="378" r:id="rId126"/>
    <p:sldId id="379" r:id="rId127"/>
    <p:sldId id="380" r:id="rId128"/>
    <p:sldId id="381" r:id="rId129"/>
    <p:sldId id="382" r:id="rId130"/>
    <p:sldId id="383" r:id="rId131"/>
    <p:sldId id="384" r:id="rId132"/>
    <p:sldId id="385" r:id="rId133"/>
    <p:sldId id="386" r:id="rId134"/>
    <p:sldId id="387" r:id="rId135"/>
    <p:sldId id="388" r:id="rId136"/>
    <p:sldId id="389" r:id="rId137"/>
    <p:sldId id="390" r:id="rId138"/>
    <p:sldId id="391" r:id="rId139"/>
    <p:sldId id="392" r:id="rId140"/>
    <p:sldId id="393" r:id="rId141"/>
    <p:sldId id="394" r:id="rId142"/>
    <p:sldId id="395" r:id="rId143"/>
    <p:sldId id="396" r:id="rId144"/>
    <p:sldId id="397" r:id="rId145"/>
    <p:sldId id="398" r:id="rId146"/>
    <p:sldId id="399" r:id="rId147"/>
    <p:sldId id="400" r:id="rId148"/>
    <p:sldId id="401" r:id="rId149"/>
    <p:sldId id="402" r:id="rId150"/>
    <p:sldId id="403" r:id="rId151"/>
    <p:sldId id="404" r:id="rId152"/>
    <p:sldId id="405" r:id="rId153"/>
    <p:sldId id="406" r:id="rId154"/>
    <p:sldId id="407" r:id="rId155"/>
    <p:sldId id="408" r:id="rId156"/>
    <p:sldId id="409" r:id="rId157"/>
    <p:sldId id="410" r:id="rId158"/>
    <p:sldId id="411" r:id="rId159"/>
    <p:sldId id="412" r:id="rId160"/>
    <p:sldId id="413" r:id="rId161"/>
    <p:sldId id="414" r:id="rId162"/>
    <p:sldId id="415" r:id="rId163"/>
    <p:sldId id="416" r:id="rId164"/>
    <p:sldId id="417" r:id="rId165"/>
    <p:sldId id="418" r:id="rId166"/>
    <p:sldId id="419" r:id="rId167"/>
    <p:sldId id="420" r:id="rId168"/>
    <p:sldId id="421" r:id="rId169"/>
    <p:sldId id="422" r:id="rId170"/>
    <p:sldId id="423" r:id="rId171"/>
    <p:sldId id="424" r:id="rId172"/>
    <p:sldId id="425" r:id="rId173"/>
    <p:sldId id="426" r:id="rId174"/>
    <p:sldId id="427" r:id="rId175"/>
    <p:sldId id="428" r:id="rId176"/>
    <p:sldId id="429" r:id="rId177"/>
    <p:sldId id="430" r:id="rId178"/>
    <p:sldId id="431" r:id="rId179"/>
    <p:sldId id="432" r:id="rId180"/>
    <p:sldId id="433" r:id="rId181"/>
    <p:sldId id="434" r:id="rId182"/>
    <p:sldId id="435" r:id="rId183"/>
    <p:sldId id="436" r:id="rId184"/>
    <p:sldId id="437" r:id="rId185"/>
    <p:sldId id="438" r:id="rId186"/>
    <p:sldId id="439" r:id="rId187"/>
    <p:sldId id="440" r:id="rId188"/>
    <p:sldId id="441" r:id="rId189"/>
    <p:sldId id="442" r:id="rId190"/>
    <p:sldId id="443" r:id="rId191"/>
    <p:sldId id="444" r:id="rId192"/>
    <p:sldId id="445" r:id="rId193"/>
    <p:sldId id="446" r:id="rId194"/>
    <p:sldId id="447" r:id="rId195"/>
    <p:sldId id="448" r:id="rId196"/>
    <p:sldId id="449" r:id="rId197"/>
    <p:sldId id="450" r:id="rId198"/>
    <p:sldId id="451" r:id="rId199"/>
    <p:sldId id="452" r:id="rId200"/>
    <p:sldId id="453" r:id="rId201"/>
    <p:sldId id="454" r:id="rId202"/>
    <p:sldId id="455" r:id="rId203"/>
    <p:sldId id="456" r:id="rId204"/>
    <p:sldId id="457" r:id="rId205"/>
    <p:sldId id="458" r:id="rId206"/>
    <p:sldId id="459" r:id="rId207"/>
    <p:sldId id="460" r:id="rId208"/>
    <p:sldId id="461" r:id="rId209"/>
    <p:sldId id="462" r:id="rId210"/>
    <p:sldId id="463" r:id="rId211"/>
    <p:sldId id="464" r:id="rId212"/>
    <p:sldId id="465" r:id="rId213"/>
    <p:sldId id="466" r:id="rId214"/>
    <p:sldId id="467" r:id="rId215"/>
    <p:sldId id="468" r:id="rId216"/>
    <p:sldId id="469" r:id="rId217"/>
    <p:sldId id="470" r:id="rId218"/>
    <p:sldId id="471" r:id="rId219"/>
    <p:sldId id="472" r:id="rId220"/>
    <p:sldId id="473" r:id="rId221"/>
    <p:sldId id="474" r:id="rId222"/>
    <p:sldId id="475" r:id="rId223"/>
  </p:sldIdLst>
  <p:sldSz cx="12192000" cy="6858000"/>
  <p:notesSz cx="6858000" cy="9144000"/>
  <p:kinsoku lang="zh-CN" invalStChars="!%),.:;&gt;?]}¢¨°·ˇˉ་―‖’”…‰′″∶›℃、。〃々〉》」』】〕〗〞︶︺︾﹀﹄﹚﹜﹞！＂％＇），．：；？］｀｜｝～￠" invalEndChars="$([{£¥·‘“〈《「『【〔〖〝﹙﹛﹝＄（．［｛￡￥"/>
  <p:defaultTextStyle>
    <a:defPPr>
      <a:defRPr lang="zh-CN"/>
    </a:defPPr>
    <a:lvl1pPr marL="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1pPr>
    <a:lvl2pPr marL="4572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2pPr>
    <a:lvl3pPr marL="9144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3pPr>
    <a:lvl4pPr marL="13716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4pPr>
    <a:lvl5pPr marL="18288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5pPr>
    <a:lvl6pPr marL="22860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6pPr>
    <a:lvl7pPr marL="27432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7pPr>
    <a:lvl8pPr marL="32004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8pPr>
    <a:lvl9pPr marL="32004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62" autoAdjust="0"/>
    <p:restoredTop sz="99500"/>
  </p:normalViewPr>
  <p:slideViewPr>
    <p:cSldViewPr snapToGrid="0" snapToObjects="1">
      <p:cViewPr varScale="1">
        <p:scale>
          <a:sx n="49" d="100"/>
          <a:sy n="49" d="100"/>
        </p:scale>
        <p:origin x="72" y="1560"/>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7" d="100"/>
          <a:sy n="57" d="100"/>
        </p:scale>
        <p:origin x="0" y="0"/>
      </p:cViewPr>
      <p:guideLst/>
    </p:cSldViewPr>
  </p:notesViewPr>
  <p:gridSpacing cx="72010" cy="72010"/>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7" Type="http://schemas.openxmlformats.org/officeDocument/2006/relationships/tableStyles" Target="tableStyles.xml"/><Relationship Id="rId226" Type="http://schemas.openxmlformats.org/officeDocument/2006/relationships/viewProps" Target="viewProps.xml"/><Relationship Id="rId225" Type="http://schemas.openxmlformats.org/officeDocument/2006/relationships/presProps" Target="presProps.xml"/><Relationship Id="rId224" Type="http://schemas.openxmlformats.org/officeDocument/2006/relationships/handoutMaster" Target="handoutMasters/handoutMaster1.xml"/><Relationship Id="rId223" Type="http://schemas.openxmlformats.org/officeDocument/2006/relationships/slide" Target="slides/slide220.xml"/><Relationship Id="rId222" Type="http://schemas.openxmlformats.org/officeDocument/2006/relationships/slide" Target="slides/slide219.xml"/><Relationship Id="rId221" Type="http://schemas.openxmlformats.org/officeDocument/2006/relationships/slide" Target="slides/slide218.xml"/><Relationship Id="rId220" Type="http://schemas.openxmlformats.org/officeDocument/2006/relationships/slide" Target="slides/slide217.xml"/><Relationship Id="rId22" Type="http://schemas.openxmlformats.org/officeDocument/2006/relationships/slide" Target="slides/slide19.xml"/><Relationship Id="rId219" Type="http://schemas.openxmlformats.org/officeDocument/2006/relationships/slide" Target="slides/slide216.xml"/><Relationship Id="rId218" Type="http://schemas.openxmlformats.org/officeDocument/2006/relationships/slide" Target="slides/slide215.xml"/><Relationship Id="rId217" Type="http://schemas.openxmlformats.org/officeDocument/2006/relationships/slide" Target="slides/slide214.xml"/><Relationship Id="rId216" Type="http://schemas.openxmlformats.org/officeDocument/2006/relationships/slide" Target="slides/slide213.xml"/><Relationship Id="rId215" Type="http://schemas.openxmlformats.org/officeDocument/2006/relationships/slide" Target="slides/slide212.xml"/><Relationship Id="rId214" Type="http://schemas.openxmlformats.org/officeDocument/2006/relationships/slide" Target="slides/slide211.xml"/><Relationship Id="rId213" Type="http://schemas.openxmlformats.org/officeDocument/2006/relationships/slide" Target="slides/slide210.xml"/><Relationship Id="rId212" Type="http://schemas.openxmlformats.org/officeDocument/2006/relationships/slide" Target="slides/slide209.xml"/><Relationship Id="rId211" Type="http://schemas.openxmlformats.org/officeDocument/2006/relationships/slide" Target="slides/slide208.xml"/><Relationship Id="rId210" Type="http://schemas.openxmlformats.org/officeDocument/2006/relationships/slide" Target="slides/slide207.xml"/><Relationship Id="rId21" Type="http://schemas.openxmlformats.org/officeDocument/2006/relationships/slide" Target="slides/slide18.xml"/><Relationship Id="rId209" Type="http://schemas.openxmlformats.org/officeDocument/2006/relationships/slide" Target="slides/slide206.xml"/><Relationship Id="rId208" Type="http://schemas.openxmlformats.org/officeDocument/2006/relationships/slide" Target="slides/slide205.xml"/><Relationship Id="rId207" Type="http://schemas.openxmlformats.org/officeDocument/2006/relationships/slide" Target="slides/slide204.xml"/><Relationship Id="rId206" Type="http://schemas.openxmlformats.org/officeDocument/2006/relationships/slide" Target="slides/slide203.xml"/><Relationship Id="rId205" Type="http://schemas.openxmlformats.org/officeDocument/2006/relationships/slide" Target="slides/slide202.xml"/><Relationship Id="rId204" Type="http://schemas.openxmlformats.org/officeDocument/2006/relationships/slide" Target="slides/slide201.xml"/><Relationship Id="rId203" Type="http://schemas.openxmlformats.org/officeDocument/2006/relationships/slide" Target="slides/slide200.xml"/><Relationship Id="rId202" Type="http://schemas.openxmlformats.org/officeDocument/2006/relationships/slide" Target="slides/slide199.xml"/><Relationship Id="rId201" Type="http://schemas.openxmlformats.org/officeDocument/2006/relationships/slide" Target="slides/slide198.xml"/><Relationship Id="rId200" Type="http://schemas.openxmlformats.org/officeDocument/2006/relationships/slide" Target="slides/slide197.xml"/><Relationship Id="rId20" Type="http://schemas.openxmlformats.org/officeDocument/2006/relationships/slide" Target="slides/slide17.xml"/><Relationship Id="rId2" Type="http://schemas.openxmlformats.org/officeDocument/2006/relationships/theme" Target="theme/theme1.xml"/><Relationship Id="rId199" Type="http://schemas.openxmlformats.org/officeDocument/2006/relationships/slide" Target="slides/slide196.xml"/><Relationship Id="rId198" Type="http://schemas.openxmlformats.org/officeDocument/2006/relationships/slide" Target="slides/slide195.xml"/><Relationship Id="rId197" Type="http://schemas.openxmlformats.org/officeDocument/2006/relationships/slide" Target="slides/slide194.xml"/><Relationship Id="rId196" Type="http://schemas.openxmlformats.org/officeDocument/2006/relationships/slide" Target="slides/slide193.xml"/><Relationship Id="rId195" Type="http://schemas.openxmlformats.org/officeDocument/2006/relationships/slide" Target="slides/slide192.xml"/><Relationship Id="rId194" Type="http://schemas.openxmlformats.org/officeDocument/2006/relationships/slide" Target="slides/slide191.xml"/><Relationship Id="rId193" Type="http://schemas.openxmlformats.org/officeDocument/2006/relationships/slide" Target="slides/slide190.xml"/><Relationship Id="rId192" Type="http://schemas.openxmlformats.org/officeDocument/2006/relationships/slide" Target="slides/slide189.xml"/><Relationship Id="rId191" Type="http://schemas.openxmlformats.org/officeDocument/2006/relationships/slide" Target="slides/slide188.xml"/><Relationship Id="rId190" Type="http://schemas.openxmlformats.org/officeDocument/2006/relationships/slide" Target="slides/slide187.xml"/><Relationship Id="rId19" Type="http://schemas.openxmlformats.org/officeDocument/2006/relationships/slide" Target="slides/slide16.xml"/><Relationship Id="rId189" Type="http://schemas.openxmlformats.org/officeDocument/2006/relationships/slide" Target="slides/slide186.xml"/><Relationship Id="rId188" Type="http://schemas.openxmlformats.org/officeDocument/2006/relationships/slide" Target="slides/slide185.xml"/><Relationship Id="rId187" Type="http://schemas.openxmlformats.org/officeDocument/2006/relationships/slide" Target="slides/slide184.xml"/><Relationship Id="rId186" Type="http://schemas.openxmlformats.org/officeDocument/2006/relationships/slide" Target="slides/slide183.xml"/><Relationship Id="rId185" Type="http://schemas.openxmlformats.org/officeDocument/2006/relationships/slide" Target="slides/slide182.xml"/><Relationship Id="rId184" Type="http://schemas.openxmlformats.org/officeDocument/2006/relationships/slide" Target="slides/slide181.xml"/><Relationship Id="rId183" Type="http://schemas.openxmlformats.org/officeDocument/2006/relationships/slide" Target="slides/slide180.xml"/><Relationship Id="rId182" Type="http://schemas.openxmlformats.org/officeDocument/2006/relationships/slide" Target="slides/slide179.xml"/><Relationship Id="rId181" Type="http://schemas.openxmlformats.org/officeDocument/2006/relationships/slide" Target="slides/slide178.xml"/><Relationship Id="rId180" Type="http://schemas.openxmlformats.org/officeDocument/2006/relationships/slide" Target="slides/slide177.xml"/><Relationship Id="rId18" Type="http://schemas.openxmlformats.org/officeDocument/2006/relationships/slide" Target="slides/slide15.xml"/><Relationship Id="rId179" Type="http://schemas.openxmlformats.org/officeDocument/2006/relationships/slide" Target="slides/slide176.xml"/><Relationship Id="rId178" Type="http://schemas.openxmlformats.org/officeDocument/2006/relationships/slide" Target="slides/slide175.xml"/><Relationship Id="rId177" Type="http://schemas.openxmlformats.org/officeDocument/2006/relationships/slide" Target="slides/slide174.xml"/><Relationship Id="rId176" Type="http://schemas.openxmlformats.org/officeDocument/2006/relationships/slide" Target="slides/slide173.xml"/><Relationship Id="rId175" Type="http://schemas.openxmlformats.org/officeDocument/2006/relationships/slide" Target="slides/slide172.xml"/><Relationship Id="rId174" Type="http://schemas.openxmlformats.org/officeDocument/2006/relationships/slide" Target="slides/slide171.xml"/><Relationship Id="rId173" Type="http://schemas.openxmlformats.org/officeDocument/2006/relationships/slide" Target="slides/slide170.xml"/><Relationship Id="rId172" Type="http://schemas.openxmlformats.org/officeDocument/2006/relationships/slide" Target="slides/slide169.xml"/><Relationship Id="rId171" Type="http://schemas.openxmlformats.org/officeDocument/2006/relationships/slide" Target="slides/slide168.xml"/><Relationship Id="rId170" Type="http://schemas.openxmlformats.org/officeDocument/2006/relationships/slide" Target="slides/slide167.xml"/><Relationship Id="rId17" Type="http://schemas.openxmlformats.org/officeDocument/2006/relationships/slide" Target="slides/slide14.xml"/><Relationship Id="rId169" Type="http://schemas.openxmlformats.org/officeDocument/2006/relationships/slide" Target="slides/slide166.xml"/><Relationship Id="rId168" Type="http://schemas.openxmlformats.org/officeDocument/2006/relationships/slide" Target="slides/slide165.xml"/><Relationship Id="rId167" Type="http://schemas.openxmlformats.org/officeDocument/2006/relationships/slide" Target="slides/slide164.xml"/><Relationship Id="rId166" Type="http://schemas.openxmlformats.org/officeDocument/2006/relationships/slide" Target="slides/slide163.xml"/><Relationship Id="rId165" Type="http://schemas.openxmlformats.org/officeDocument/2006/relationships/slide" Target="slides/slide162.xml"/><Relationship Id="rId164" Type="http://schemas.openxmlformats.org/officeDocument/2006/relationships/slide" Target="slides/slide161.xml"/><Relationship Id="rId163" Type="http://schemas.openxmlformats.org/officeDocument/2006/relationships/slide" Target="slides/slide160.xml"/><Relationship Id="rId162" Type="http://schemas.openxmlformats.org/officeDocument/2006/relationships/slide" Target="slides/slide159.xml"/><Relationship Id="rId161" Type="http://schemas.openxmlformats.org/officeDocument/2006/relationships/slide" Target="slides/slide158.xml"/><Relationship Id="rId160" Type="http://schemas.openxmlformats.org/officeDocument/2006/relationships/slide" Target="slides/slide157.xml"/><Relationship Id="rId16" Type="http://schemas.openxmlformats.org/officeDocument/2006/relationships/slide" Target="slides/slide13.xml"/><Relationship Id="rId159" Type="http://schemas.openxmlformats.org/officeDocument/2006/relationships/slide" Target="slides/slide156.xml"/><Relationship Id="rId158" Type="http://schemas.openxmlformats.org/officeDocument/2006/relationships/slide" Target="slides/slide155.xml"/><Relationship Id="rId157" Type="http://schemas.openxmlformats.org/officeDocument/2006/relationships/slide" Target="slides/slide154.xml"/><Relationship Id="rId156" Type="http://schemas.openxmlformats.org/officeDocument/2006/relationships/slide" Target="slides/slide153.xml"/><Relationship Id="rId155" Type="http://schemas.openxmlformats.org/officeDocument/2006/relationships/slide" Target="slides/slide152.xml"/><Relationship Id="rId154" Type="http://schemas.openxmlformats.org/officeDocument/2006/relationships/slide" Target="slides/slide151.xml"/><Relationship Id="rId153" Type="http://schemas.openxmlformats.org/officeDocument/2006/relationships/slide" Target="slides/slide150.xml"/><Relationship Id="rId152" Type="http://schemas.openxmlformats.org/officeDocument/2006/relationships/slide" Target="slides/slide149.xml"/><Relationship Id="rId151" Type="http://schemas.openxmlformats.org/officeDocument/2006/relationships/slide" Target="slides/slide148.xml"/><Relationship Id="rId150" Type="http://schemas.openxmlformats.org/officeDocument/2006/relationships/slide" Target="slides/slide147.xml"/><Relationship Id="rId15" Type="http://schemas.openxmlformats.org/officeDocument/2006/relationships/slide" Target="slides/slide12.xml"/><Relationship Id="rId149" Type="http://schemas.openxmlformats.org/officeDocument/2006/relationships/slide" Target="slides/slide146.xml"/><Relationship Id="rId148" Type="http://schemas.openxmlformats.org/officeDocument/2006/relationships/slide" Target="slides/slide145.xml"/><Relationship Id="rId147" Type="http://schemas.openxmlformats.org/officeDocument/2006/relationships/slide" Target="slides/slide144.xml"/><Relationship Id="rId146" Type="http://schemas.openxmlformats.org/officeDocument/2006/relationships/slide" Target="slides/slide143.xml"/><Relationship Id="rId145" Type="http://schemas.openxmlformats.org/officeDocument/2006/relationships/slide" Target="slides/slide142.xml"/><Relationship Id="rId144" Type="http://schemas.openxmlformats.org/officeDocument/2006/relationships/slide" Target="slides/slide141.xml"/><Relationship Id="rId143" Type="http://schemas.openxmlformats.org/officeDocument/2006/relationships/slide" Target="slides/slide140.xml"/><Relationship Id="rId142" Type="http://schemas.openxmlformats.org/officeDocument/2006/relationships/slide" Target="slides/slide139.xml"/><Relationship Id="rId141" Type="http://schemas.openxmlformats.org/officeDocument/2006/relationships/slide" Target="slides/slide138.xml"/><Relationship Id="rId140" Type="http://schemas.openxmlformats.org/officeDocument/2006/relationships/slide" Target="slides/slide137.xml"/><Relationship Id="rId14" Type="http://schemas.openxmlformats.org/officeDocument/2006/relationships/slide" Target="slides/slide11.xml"/><Relationship Id="rId139" Type="http://schemas.openxmlformats.org/officeDocument/2006/relationships/slide" Target="slides/slide136.xml"/><Relationship Id="rId138" Type="http://schemas.openxmlformats.org/officeDocument/2006/relationships/slide" Target="slides/slide135.xml"/><Relationship Id="rId137" Type="http://schemas.openxmlformats.org/officeDocument/2006/relationships/slide" Target="slides/slide134.xml"/><Relationship Id="rId136" Type="http://schemas.openxmlformats.org/officeDocument/2006/relationships/slide" Target="slides/slide133.xml"/><Relationship Id="rId135" Type="http://schemas.openxmlformats.org/officeDocument/2006/relationships/slide" Target="slides/slide132.xml"/><Relationship Id="rId134" Type="http://schemas.openxmlformats.org/officeDocument/2006/relationships/slide" Target="slides/slide131.xml"/><Relationship Id="rId133" Type="http://schemas.openxmlformats.org/officeDocument/2006/relationships/slide" Target="slides/slide130.xml"/><Relationship Id="rId132" Type="http://schemas.openxmlformats.org/officeDocument/2006/relationships/slide" Target="slides/slide129.xml"/><Relationship Id="rId131" Type="http://schemas.openxmlformats.org/officeDocument/2006/relationships/slide" Target="slides/slide128.xml"/><Relationship Id="rId130" Type="http://schemas.openxmlformats.org/officeDocument/2006/relationships/slide" Target="slides/slide127.xml"/><Relationship Id="rId13" Type="http://schemas.openxmlformats.org/officeDocument/2006/relationships/slide" Target="slides/slide10.xml"/><Relationship Id="rId129" Type="http://schemas.openxmlformats.org/officeDocument/2006/relationships/slide" Target="slides/slide126.xml"/><Relationship Id="rId128" Type="http://schemas.openxmlformats.org/officeDocument/2006/relationships/slide" Target="slides/slide125.xml"/><Relationship Id="rId127" Type="http://schemas.openxmlformats.org/officeDocument/2006/relationships/slide" Target="slides/slide124.xml"/><Relationship Id="rId126" Type="http://schemas.openxmlformats.org/officeDocument/2006/relationships/slide" Target="slides/slide123.xml"/><Relationship Id="rId125" Type="http://schemas.openxmlformats.org/officeDocument/2006/relationships/slide" Target="slides/slide122.xml"/><Relationship Id="rId124" Type="http://schemas.openxmlformats.org/officeDocument/2006/relationships/slide" Target="slides/slide121.xml"/><Relationship Id="rId123" Type="http://schemas.openxmlformats.org/officeDocument/2006/relationships/slide" Target="slides/slide120.xml"/><Relationship Id="rId122" Type="http://schemas.openxmlformats.org/officeDocument/2006/relationships/slide" Target="slides/slide119.xml"/><Relationship Id="rId121" Type="http://schemas.openxmlformats.org/officeDocument/2006/relationships/slide" Target="slides/slide118.xml"/><Relationship Id="rId120" Type="http://schemas.openxmlformats.org/officeDocument/2006/relationships/slide" Target="slides/slide117.xml"/><Relationship Id="rId12" Type="http://schemas.openxmlformats.org/officeDocument/2006/relationships/slide" Target="slides/slide9.xml"/><Relationship Id="rId119" Type="http://schemas.openxmlformats.org/officeDocument/2006/relationships/slide" Target="slides/slide116.xml"/><Relationship Id="rId118" Type="http://schemas.openxmlformats.org/officeDocument/2006/relationships/slide" Target="slides/slide115.xml"/><Relationship Id="rId117" Type="http://schemas.openxmlformats.org/officeDocument/2006/relationships/slide" Target="slides/slide114.xml"/><Relationship Id="rId116" Type="http://schemas.openxmlformats.org/officeDocument/2006/relationships/slide" Target="slides/slide113.xml"/><Relationship Id="rId115" Type="http://schemas.openxmlformats.org/officeDocument/2006/relationships/slide" Target="slides/slide112.xml"/><Relationship Id="rId114" Type="http://schemas.openxmlformats.org/officeDocument/2006/relationships/slide" Target="slides/slide111.xml"/><Relationship Id="rId113" Type="http://schemas.openxmlformats.org/officeDocument/2006/relationships/slide" Target="slides/slide110.xml"/><Relationship Id="rId112" Type="http://schemas.openxmlformats.org/officeDocument/2006/relationships/slide" Target="slides/slide109.xml"/><Relationship Id="rId111" Type="http://schemas.openxmlformats.org/officeDocument/2006/relationships/slide" Target="slides/slide108.xml"/><Relationship Id="rId110" Type="http://schemas.openxmlformats.org/officeDocument/2006/relationships/slide" Target="slides/slide107.xml"/><Relationship Id="rId11" Type="http://schemas.openxmlformats.org/officeDocument/2006/relationships/slide" Target="slides/slide8.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页眉占位符"/>
          <p:cNvSpPr>
            <a:spLocks noGrp="1"/>
          </p:cNvSpPr>
          <p:nvPr>
            <p:ph type="hdr"/>
          </p:nvPr>
        </p:nvSpPr>
        <p:spPr>
          <a:xfrm>
            <a:off x="0" y="0"/>
            <a:ext cx="2971799" cy="458787"/>
          </a:xfrm>
          <a:prstGeom prst="rect">
            <a:avLst/>
          </a:prstGeom>
          <a:noFill/>
          <a:ln w="9525" cap="flat" cmpd="sng">
            <a:noFill/>
            <a:prstDash val="solid"/>
            <a:miter/>
          </a:ln>
        </p:spPr>
        <p:txBody>
          <a:bodyPr vert="horz" wrap="square" lIns="91440" tIns="45720" rIns="91440" bIns="45720" anchor="t" anchorCtr="0">
            <a:noAutofit/>
          </a:bodyPr>
          <a:lstStyle>
            <a:lvl1pPr marL="0" indent="0" algn="l" defTabSz="914400" eaLnBrk="1" fontAlgn="base" latinLnBrk="0" hangingPunct="0">
              <a:buNone/>
              <a:defRPr sz="1200">
                <a:latin typeface="Calibri" panose="020F0502020204030204" charset="0"/>
                <a:ea typeface="宋体" panose="02010600030101010101" pitchFamily="2" charset="-122"/>
                <a:cs typeface="Calibri" panose="020F0502020204030204" charset="0"/>
              </a:defRPr>
            </a:lvl1pPr>
          </a:lstStyle>
          <a:p>
            <a:pPr marL="0" indent="0"/>
            <a:endParaRPr lang="zh-CN" altLang="en-US" sz="1200">
              <a:latin typeface="Calibri" panose="020F0502020204030204" charset="0"/>
              <a:ea typeface="宋体" panose="02010600030101010101" pitchFamily="2" charset="-122"/>
              <a:cs typeface="Calibri" panose="020F0502020204030204" charset="0"/>
            </a:endParaRPr>
          </a:p>
        </p:txBody>
      </p:sp>
      <p:sp>
        <p:nvSpPr>
          <p:cNvPr id="25" name="日期占位符"/>
          <p:cNvSpPr>
            <a:spLocks noGrp="1"/>
          </p:cNvSpPr>
          <p:nvPr>
            <p:ph type="dt" idx="1"/>
          </p:nvPr>
        </p:nvSpPr>
        <p:spPr>
          <a:xfrm>
            <a:off x="3884613" y="0"/>
            <a:ext cx="2971800" cy="458787"/>
          </a:xfrm>
          <a:prstGeom prst="rect">
            <a:avLst/>
          </a:prstGeom>
          <a:noFill/>
          <a:ln w="9525" cap="flat" cmpd="sng">
            <a:noFill/>
            <a:prstDash val="solid"/>
            <a:miter/>
          </a:ln>
        </p:spPr>
        <p:txBody>
          <a:bodyPr vert="horz" wrap="square" lIns="91440" tIns="45720" rIns="91440" bIns="45720" anchor="t" anchorCtr="0">
            <a:noAutofit/>
          </a:bodyPr>
          <a:lstStyle>
            <a:lvl1pPr marL="0" indent="0" algn="r" defTabSz="914400" eaLnBrk="1" fontAlgn="base" latinLnBrk="0" hangingPunct="0">
              <a:buNone/>
              <a:defRPr sz="1200">
                <a:latin typeface="Calibri" panose="020F0502020204030204" charset="0"/>
                <a:ea typeface="宋体" panose="02010600030101010101" pitchFamily="2" charset="-122"/>
                <a:cs typeface="Calibri" panose="020F0502020204030204" charset="0"/>
              </a:defRPr>
            </a:lvl1pPr>
          </a:lstStyle>
          <a:p>
            <a:pPr marL="0" indent="0"/>
            <a:fld id="{CAD2D6BD-DE1B-4B5F-8B41-2702339687B9}" type="datetime5">
              <a:rPr lang="zh-CN" altLang="en-US"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
        <p:nvSpPr>
          <p:cNvPr id="26" name="页脚占位符"/>
          <p:cNvSpPr>
            <a:spLocks noGrp="1"/>
          </p:cNvSpPr>
          <p:nvPr>
            <p:ph type="ftr" idx="2"/>
          </p:nvPr>
        </p:nvSpPr>
        <p:spPr>
          <a:xfrm>
            <a:off x="0" y="8685213"/>
            <a:ext cx="2971799" cy="458787"/>
          </a:xfrm>
          <a:prstGeom prst="rect">
            <a:avLst/>
          </a:prstGeom>
          <a:noFill/>
          <a:ln w="9525" cap="flat" cmpd="sng">
            <a:noFill/>
            <a:prstDash val="solid"/>
            <a:miter/>
          </a:ln>
        </p:spPr>
        <p:txBody>
          <a:bodyPr vert="horz" wrap="square" lIns="91440" tIns="45720" rIns="91440" bIns="45720" anchor="b" anchorCtr="0">
            <a:noAutofit/>
          </a:bodyPr>
          <a:lstStyle>
            <a:lvl1pPr marL="0" indent="0" algn="l" defTabSz="914400" eaLnBrk="1" fontAlgn="base" latinLnBrk="0" hangingPunct="0">
              <a:buNone/>
              <a:defRPr sz="1200">
                <a:latin typeface="Calibri" panose="020F0502020204030204" charset="0"/>
                <a:ea typeface="宋体" panose="02010600030101010101" pitchFamily="2" charset="-122"/>
                <a:cs typeface="Calibri" panose="020F0502020204030204" charset="0"/>
              </a:defRPr>
            </a:lvl1pPr>
          </a:lstStyle>
          <a:p>
            <a:pPr marL="0" indent="0"/>
            <a:endParaRPr lang="zh-CN" altLang="en-US" sz="1200">
              <a:latin typeface="Calibri" panose="020F0502020204030204" charset="0"/>
              <a:ea typeface="宋体" panose="02010600030101010101" pitchFamily="2" charset="-122"/>
              <a:cs typeface="Calibri" panose="020F0502020204030204" charset="0"/>
            </a:endParaRPr>
          </a:p>
        </p:txBody>
      </p:sp>
      <p:sp>
        <p:nvSpPr>
          <p:cNvPr id="27" name="编号占位符"/>
          <p:cNvSpPr>
            <a:spLocks noGrp="1"/>
          </p:cNvSpPr>
          <p:nvPr>
            <p:ph type="sldNum" idx="3"/>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marL="0" indent="0" algn="r" defTabSz="914400" eaLnBrk="1" fontAlgn="base" latinLnBrk="0" hangingPunct="0">
              <a:buNone/>
              <a:defRPr sz="1200">
                <a:latin typeface="Calibri" panose="020F0502020204030204" charset="0"/>
                <a:ea typeface="宋体" panose="02010600030101010101" pitchFamily="2" charset="-122"/>
                <a:cs typeface="Calibri" panose="020F0502020204030204" charset="0"/>
              </a:defRPr>
            </a:lvl1pPr>
          </a:lstStyle>
          <a:p>
            <a:pPr marL="0" indent="0"/>
            <a:fld id="{CAD2D6BD-DE1B-4B5F-8B41-2702339687B9}" type="slidenum">
              <a:rPr lang="zh-CN" altLang="en-US"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页眉占位符"/>
          <p:cNvSpPr>
            <a:spLocks noGrp="1"/>
          </p:cNvSpPr>
          <p:nvPr>
            <p:ph type="hdr"/>
          </p:nvPr>
        </p:nvSpPr>
        <p:spPr>
          <a:xfrm>
            <a:off x="0" y="0"/>
            <a:ext cx="2971799" cy="458787"/>
          </a:xfrm>
          <a:prstGeom prst="rect">
            <a:avLst/>
          </a:prstGeom>
          <a:noFill/>
          <a:ln w="9525" cap="flat" cmpd="sng">
            <a:noFill/>
            <a:prstDash val="solid"/>
            <a:miter/>
          </a:ln>
        </p:spPr>
        <p:txBody>
          <a:bodyPr vert="horz" wrap="square" lIns="91440" tIns="45720" rIns="91440" bIns="45720" anchor="t" anchorCtr="0">
            <a:noAutofit/>
          </a:bodyPr>
          <a:lstStyle>
            <a:lvl1pPr marL="0" indent="0" algn="l" defTabSz="914400" eaLnBrk="1" fontAlgn="base" latinLnBrk="0" hangingPunct="0">
              <a:buNone/>
              <a:defRPr sz="1200">
                <a:latin typeface="等线" panose="02010600030101010101" charset="-122"/>
                <a:ea typeface="等线" panose="02010600030101010101" charset="-122"/>
                <a:cs typeface="等线" panose="02010600030101010101" charset="-122"/>
              </a:defRPr>
            </a:lvl1pPr>
          </a:lstStyle>
          <a:p>
            <a:pPr marL="0" indent="0"/>
            <a:endParaRPr lang="zh-CN" altLang="en-US" sz="1200">
              <a:latin typeface="等线" panose="02010600030101010101" charset="-122"/>
              <a:ea typeface="等线" panose="02010600030101010101" charset="-122"/>
              <a:cs typeface="等线" panose="02010600030101010101" charset="-122"/>
            </a:endParaRPr>
          </a:p>
        </p:txBody>
      </p:sp>
      <p:sp>
        <p:nvSpPr>
          <p:cNvPr id="19" name="日期占位符"/>
          <p:cNvSpPr>
            <a:spLocks noGrp="1"/>
          </p:cNvSpPr>
          <p:nvPr>
            <p:ph type="dt" idx="1"/>
          </p:nvPr>
        </p:nvSpPr>
        <p:spPr>
          <a:xfrm>
            <a:off x="3884613" y="0"/>
            <a:ext cx="2971800" cy="458787"/>
          </a:xfrm>
          <a:prstGeom prst="rect">
            <a:avLst/>
          </a:prstGeom>
          <a:noFill/>
          <a:ln w="9525" cap="flat" cmpd="sng">
            <a:noFill/>
            <a:prstDash val="solid"/>
            <a:miter/>
          </a:ln>
        </p:spPr>
        <p:txBody>
          <a:bodyPr vert="horz" wrap="square" lIns="91440" tIns="45720" rIns="91440" bIns="45720" anchor="t" anchorCtr="0">
            <a:noAutofit/>
          </a:bodyPr>
          <a:lstStyle>
            <a:lvl1pPr marL="0" indent="0" algn="r" defTabSz="914400" eaLnBrk="1" fontAlgn="base" latinLnBrk="0" hangingPunct="0">
              <a:buNone/>
              <a:defRPr sz="1200">
                <a:latin typeface="等线" panose="02010600030101010101" charset="-122"/>
                <a:ea typeface="等线" panose="02010600030101010101" charset="-122"/>
                <a:cs typeface="等线" panose="02010600030101010101" charset="-122"/>
              </a:defRPr>
            </a:lvl1pPr>
          </a:lstStyle>
          <a:p>
            <a:pPr marL="0" indent="0"/>
            <a:fld id="{CAD2D6BD-DE1B-4B5F-8B41-2702339687B9}" type="datetime5">
              <a:rPr lang="zh-CN" altLang="en-US"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
        <p:nvSpPr>
          <p:cNvPr id="20" name="文本"/>
          <p:cNvSpPr>
            <a:spLocks noGrp="1" noRot="1" noChangeAspect="1"/>
          </p:cNvSpPr>
          <p:nvPr>
            <p:ph type="sldImg" idx="2"/>
          </p:nvPr>
        </p:nvSpPr>
        <p:spPr>
          <a:xfrm>
            <a:off x="685800" y="1143000"/>
            <a:ext cx="5486400" cy="3086100"/>
          </a:xfrm>
          <a:prstGeom prst="rect">
            <a:avLst/>
          </a:prstGeom>
          <a:noFill/>
          <a:ln w="12700" cap="flat" cmpd="sng">
            <a:solidFill>
              <a:srgbClr val="000000"/>
            </a:solidFill>
            <a:prstDash val="solid"/>
            <a:round/>
          </a:ln>
        </p:spPr>
      </p:sp>
      <p:sp>
        <p:nvSpPr>
          <p:cNvPr id="21" name="备注占位符 20"/>
          <p:cNvSpPr>
            <a:spLocks noGrp="1"/>
          </p:cNvSpPr>
          <p:nvPr>
            <p:ph type="body" idx="3"/>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pPr marL="0" indent="0"/>
            <a:r>
              <a:rPr lang="zh-CN" altLang="en-US"/>
              <a:t>编辑母版文本样式</a:t>
            </a:r>
            <a:endParaRPr lang="en-US" altLang="zh-CN"/>
          </a:p>
          <a:p>
            <a:pPr marL="457200" lvl="1" indent="0"/>
            <a:r>
              <a:rPr lang="zh-CN" altLang="en-US"/>
              <a:t>第二级</a:t>
            </a:r>
            <a:endParaRPr lang="en-US" altLang="zh-CN"/>
          </a:p>
          <a:p>
            <a:pPr marL="914400" lvl="2" indent="0"/>
            <a:r>
              <a:rPr lang="zh-CN" altLang="en-US"/>
              <a:t>第三级</a:t>
            </a:r>
            <a:endParaRPr lang="en-US" altLang="zh-CN"/>
          </a:p>
          <a:p>
            <a:pPr marL="1371600" lvl="3" indent="0"/>
            <a:r>
              <a:rPr lang="zh-CN" altLang="en-US"/>
              <a:t>第四级</a:t>
            </a:r>
            <a:endParaRPr lang="en-US" altLang="zh-CN"/>
          </a:p>
          <a:p>
            <a:pPr marL="1828800" lvl="4" indent="0"/>
            <a:r>
              <a:rPr lang="zh-CN" altLang="en-US"/>
              <a:t>第五级</a:t>
            </a:r>
            <a:endParaRPr lang="zh-CN" altLang="en-US"/>
          </a:p>
        </p:txBody>
      </p:sp>
      <p:sp>
        <p:nvSpPr>
          <p:cNvPr id="22" name="页脚占位符"/>
          <p:cNvSpPr>
            <a:spLocks noGrp="1"/>
          </p:cNvSpPr>
          <p:nvPr>
            <p:ph type="ftr" idx="4"/>
          </p:nvPr>
        </p:nvSpPr>
        <p:spPr>
          <a:xfrm>
            <a:off x="0" y="8685213"/>
            <a:ext cx="2971799" cy="458787"/>
          </a:xfrm>
          <a:prstGeom prst="rect">
            <a:avLst/>
          </a:prstGeom>
          <a:noFill/>
          <a:ln w="9525" cap="flat" cmpd="sng">
            <a:noFill/>
            <a:prstDash val="solid"/>
            <a:miter/>
          </a:ln>
        </p:spPr>
        <p:txBody>
          <a:bodyPr vert="horz" wrap="square" lIns="91440" tIns="45720" rIns="91440" bIns="45720" anchor="b" anchorCtr="0">
            <a:noAutofit/>
          </a:bodyPr>
          <a:lstStyle>
            <a:lvl1pPr marL="0" indent="0" algn="l" defTabSz="914400" eaLnBrk="1" fontAlgn="base" latinLnBrk="0" hangingPunct="0">
              <a:buNone/>
              <a:defRPr sz="1200">
                <a:latin typeface="等线" panose="02010600030101010101" charset="-122"/>
                <a:ea typeface="等线" panose="02010600030101010101" charset="-122"/>
                <a:cs typeface="等线" panose="02010600030101010101" charset="-122"/>
              </a:defRPr>
            </a:lvl1pPr>
          </a:lstStyle>
          <a:p>
            <a:pPr marL="0" indent="0"/>
            <a:endParaRPr lang="zh-CN" altLang="en-US" sz="1200">
              <a:latin typeface="等线" panose="02010600030101010101" charset="-122"/>
              <a:ea typeface="等线" panose="02010600030101010101" charset="-122"/>
              <a:cs typeface="等线" panose="02010600030101010101" charset="-122"/>
            </a:endParaRPr>
          </a:p>
        </p:txBody>
      </p:sp>
      <p:sp>
        <p:nvSpPr>
          <p:cNvPr id="23"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marL="0" indent="0" algn="r" defTabSz="914400" eaLnBrk="1" fontAlgn="base" latinLnBrk="0" hangingPunct="0">
              <a:buNone/>
              <a:defRPr sz="1200">
                <a:latin typeface="等线" panose="02010600030101010101" charset="-122"/>
                <a:ea typeface="等线" panose="02010600030101010101" charset="-122"/>
                <a:cs typeface="等线" panose="02010600030101010101" charset="-122"/>
              </a:defRPr>
            </a:lvl1pPr>
          </a:lstStyle>
          <a:p>
            <a:pPr marL="0" indent="0"/>
            <a:fld id="{CAD2D6BD-DE1B-4B5F-8B41-2702339687B9}" type="slidenum">
              <a:rPr lang="zh-CN" altLang="en-US"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 bg1="lt1" tx1="dk1" bg2="lt2" tx2="dk2" accent1="accent1" accent2="accent2" accent3="accent3" accent4="accent4" accent5="accent5" accent6="accent6" hlink="hlink" folHlink="folHlink"/>
  <p:hf hdr="0" ftr="0" dt="0"/>
  <p:notesStyle>
    <a:lvl1pPr marL="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等线" panose="02010600030101010101" charset="-122"/>
        <a:ea typeface="等线" panose="02010600030101010101" charset="-122"/>
        <a:cs typeface="等线" panose="02010600030101010101" charset="-122"/>
      </a:defRPr>
    </a:lvl1pPr>
    <a:lvl2pPr marL="4572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等线" panose="02010600030101010101" charset="-122"/>
        <a:ea typeface="等线" panose="02010600030101010101" charset="-122"/>
        <a:cs typeface="等线" panose="02010600030101010101" charset="-122"/>
      </a:defRPr>
    </a:lvl2pPr>
    <a:lvl3pPr marL="9144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等线" panose="02010600030101010101" charset="-122"/>
        <a:ea typeface="等线" panose="02010600030101010101" charset="-122"/>
        <a:cs typeface="等线" panose="02010600030101010101" charset="-122"/>
      </a:defRPr>
    </a:lvl3pPr>
    <a:lvl4pPr marL="13716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等线" panose="02010600030101010101" charset="-122"/>
        <a:ea typeface="等线" panose="02010600030101010101" charset="-122"/>
        <a:cs typeface="等线" panose="02010600030101010101" charset="-122"/>
      </a:defRPr>
    </a:lvl4pPr>
    <a:lvl5pPr marL="18288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等线" panose="02010600030101010101" charset="-122"/>
        <a:ea typeface="等线" panose="02010600030101010101" charset="-122"/>
        <a:cs typeface="等线" panose="02010600030101010101" charset="-122"/>
      </a:defRPr>
    </a:lvl5pPr>
    <a:lvl6pPr marL="22860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等线" panose="02010600030101010101" charset="-122"/>
        <a:ea typeface="等线" panose="02010600030101010101" charset="-122"/>
        <a:cs typeface="等线" panose="02010600030101010101" charset="-122"/>
      </a:defRPr>
    </a:lvl6pPr>
    <a:lvl7pPr marL="27432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等线" panose="02010600030101010101" charset="-122"/>
        <a:ea typeface="等线" panose="02010600030101010101" charset="-122"/>
        <a:cs typeface="等线" panose="02010600030101010101" charset="-122"/>
      </a:defRPr>
    </a:lvl7pPr>
    <a:lvl8pPr marL="32004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等线" panose="02010600030101010101" charset="-122"/>
        <a:ea typeface="等线" panose="02010600030101010101" charset="-122"/>
        <a:cs typeface="等线" panose="02010600030101010101" charset="-122"/>
      </a:defRPr>
    </a:lvl8pPr>
    <a:lvl9pPr marL="32004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等线" panose="02010600030101010101" charset="-122"/>
        <a:ea typeface="等线" panose="02010600030101010101" charset="-122"/>
        <a:cs typeface="等线" panose="02010600030101010101"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0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0.xml"/></Relationships>
</file>

<file path=ppt/notesSlides/_rels/notesSlide10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1.xml"/></Relationships>
</file>

<file path=ppt/notesSlides/_rels/notesSlide10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2.xml"/></Relationships>
</file>

<file path=ppt/notesSlides/_rels/notesSlide10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3.xml"/></Relationships>
</file>

<file path=ppt/notesSlides/_rels/notesSlide10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4.xml"/></Relationships>
</file>

<file path=ppt/notesSlides/_rels/notesSlide10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5.xml"/></Relationships>
</file>

<file path=ppt/notesSlides/_rels/notesSlide10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6.xml"/></Relationships>
</file>

<file path=ppt/notesSlides/_rels/notesSlide10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7.xml"/></Relationships>
</file>

<file path=ppt/notesSlides/_rels/notesSlide10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8.xml"/></Relationships>
</file>

<file path=ppt/notesSlides/_rels/notesSlide10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9.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0.xml"/></Relationships>
</file>

<file path=ppt/notesSlides/_rels/notesSlide1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1.xml"/></Relationships>
</file>

<file path=ppt/notesSlides/_rels/notesSlide1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2.xml"/></Relationships>
</file>

<file path=ppt/notesSlides/_rels/notesSlide1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3.xml"/></Relationships>
</file>

<file path=ppt/notesSlides/_rels/notesSlide1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4.xml"/></Relationships>
</file>

<file path=ppt/notesSlides/_rels/notesSlide1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5.xml"/></Relationships>
</file>

<file path=ppt/notesSlides/_rels/notesSlide1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6.xml"/></Relationships>
</file>

<file path=ppt/notesSlides/_rels/notesSlide1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7.xml"/></Relationships>
</file>

<file path=ppt/notesSlides/_rels/notesSlide1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8.xml"/></Relationships>
</file>

<file path=ppt/notesSlides/_rels/notesSlide1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9.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0.xml"/></Relationships>
</file>

<file path=ppt/notesSlides/_rels/notesSlide1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1.xml"/></Relationships>
</file>

<file path=ppt/notesSlides/_rels/notesSlide1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2.xml"/></Relationships>
</file>

<file path=ppt/notesSlides/_rels/notesSlide1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3.xml"/></Relationships>
</file>

<file path=ppt/notesSlides/_rels/notesSlide1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4.xml"/></Relationships>
</file>

<file path=ppt/notesSlides/_rels/notesSlide1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5.xml"/></Relationships>
</file>

<file path=ppt/notesSlides/_rels/notesSlide1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6.xml"/></Relationships>
</file>

<file path=ppt/notesSlides/_rels/notesSlide1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7.xml"/></Relationships>
</file>

<file path=ppt/notesSlides/_rels/notesSlide1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8.xml"/></Relationships>
</file>

<file path=ppt/notesSlides/_rels/notesSlide1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9.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0.xml"/></Relationships>
</file>

<file path=ppt/notesSlides/_rels/notesSlide1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1.xml"/></Relationships>
</file>

<file path=ppt/notesSlides/_rels/notesSlide1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2.xml"/></Relationships>
</file>

<file path=ppt/notesSlides/_rels/notesSlide1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3.xml"/></Relationships>
</file>

<file path=ppt/notesSlides/_rels/notesSlide1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4.xml"/></Relationships>
</file>

<file path=ppt/notesSlides/_rels/notesSlide1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5.xml"/></Relationships>
</file>

<file path=ppt/notesSlides/_rels/notesSlide1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6.xml"/></Relationships>
</file>

<file path=ppt/notesSlides/_rels/notesSlide1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7.xml"/></Relationships>
</file>

<file path=ppt/notesSlides/_rels/notesSlide1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8.xml"/></Relationships>
</file>

<file path=ppt/notesSlides/_rels/notesSlide1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9.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0.xml"/></Relationships>
</file>

<file path=ppt/notesSlides/_rels/notesSlide1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1.xml"/></Relationships>
</file>

<file path=ppt/notesSlides/_rels/notesSlide1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2.xml"/></Relationships>
</file>

<file path=ppt/notesSlides/_rels/notesSlide1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3.xml"/></Relationships>
</file>

<file path=ppt/notesSlides/_rels/notesSlide1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4.xml"/></Relationships>
</file>

<file path=ppt/notesSlides/_rels/notesSlide1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5.xml"/></Relationships>
</file>

<file path=ppt/notesSlides/_rels/notesSlide1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6.xml"/></Relationships>
</file>

<file path=ppt/notesSlides/_rels/notesSlide1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7.xml"/></Relationships>
</file>

<file path=ppt/notesSlides/_rels/notesSlide1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8.xml"/></Relationships>
</file>

<file path=ppt/notesSlides/_rels/notesSlide1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0.xml"/></Relationships>
</file>

<file path=ppt/notesSlides/_rels/notesSlide1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1.xml"/></Relationships>
</file>

<file path=ppt/notesSlides/_rels/notesSlide1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2.xml"/></Relationships>
</file>

<file path=ppt/notesSlides/_rels/notesSlide1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3.xml"/></Relationships>
</file>

<file path=ppt/notesSlides/_rels/notesSlide1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4.xml"/></Relationships>
</file>

<file path=ppt/notesSlides/_rels/notesSlide1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5.xml"/></Relationships>
</file>

<file path=ppt/notesSlides/_rels/notesSlide1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6.xml"/></Relationships>
</file>

<file path=ppt/notesSlides/_rels/notesSlide1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7.xml"/></Relationships>
</file>

<file path=ppt/notesSlides/_rels/notesSlide1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8.xml"/></Relationships>
</file>

<file path=ppt/notesSlides/_rels/notesSlide1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9.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0.xml"/></Relationships>
</file>

<file path=ppt/notesSlides/_rels/notesSlide1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1.xml"/></Relationships>
</file>

<file path=ppt/notesSlides/_rels/notesSlide1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2.xml"/></Relationships>
</file>

<file path=ppt/notesSlides/_rels/notesSlide1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3.xml"/></Relationships>
</file>

<file path=ppt/notesSlides/_rels/notesSlide1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4.xml"/></Relationships>
</file>

<file path=ppt/notesSlides/_rels/notesSlide1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5.xml"/></Relationships>
</file>

<file path=ppt/notesSlides/_rels/notesSlide1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6.xml"/></Relationships>
</file>

<file path=ppt/notesSlides/_rels/notesSlide1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7.xml"/></Relationships>
</file>

<file path=ppt/notesSlides/_rels/notesSlide1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8.xml"/></Relationships>
</file>

<file path=ppt/notesSlides/_rels/notesSlide1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9.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0.xml"/></Relationships>
</file>

<file path=ppt/notesSlides/_rels/notesSlide1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1.xml"/></Relationships>
</file>

<file path=ppt/notesSlides/_rels/notesSlide1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2.xml"/></Relationships>
</file>

<file path=ppt/notesSlides/_rels/notesSlide1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3.xml"/></Relationships>
</file>

<file path=ppt/notesSlides/_rels/notesSlide1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4.xml"/></Relationships>
</file>

<file path=ppt/notesSlides/_rels/notesSlide1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5.xml"/></Relationships>
</file>

<file path=ppt/notesSlides/_rels/notesSlide1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6.xml"/></Relationships>
</file>

<file path=ppt/notesSlides/_rels/notesSlide17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7.xml"/></Relationships>
</file>

<file path=ppt/notesSlides/_rels/notesSlide17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8.xml"/></Relationships>
</file>

<file path=ppt/notesSlides/_rels/notesSlide17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0.xml"/></Relationships>
</file>

<file path=ppt/notesSlides/_rels/notesSlide18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1.xml"/></Relationships>
</file>

<file path=ppt/notesSlides/_rels/notesSlide18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2.xml"/></Relationships>
</file>

<file path=ppt/notesSlides/_rels/notesSlide18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3.xml"/></Relationships>
</file>

<file path=ppt/notesSlides/_rels/notesSlide18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4.xml"/></Relationships>
</file>

<file path=ppt/notesSlides/_rels/notesSlide18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5.xml"/></Relationships>
</file>

<file path=ppt/notesSlides/_rels/notesSlide18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6.xml"/></Relationships>
</file>

<file path=ppt/notesSlides/_rels/notesSlide18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7.xml"/></Relationships>
</file>

<file path=ppt/notesSlides/_rels/notesSlide18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8.xml"/></Relationships>
</file>

<file path=ppt/notesSlides/_rels/notesSlide18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0.xml"/></Relationships>
</file>

<file path=ppt/notesSlides/_rels/notesSlide19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1.xml"/></Relationships>
</file>

<file path=ppt/notesSlides/_rels/notesSlide19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2.xml"/></Relationships>
</file>

<file path=ppt/notesSlides/_rels/notesSlide19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3.xml"/></Relationships>
</file>

<file path=ppt/notesSlides/_rels/notesSlide19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4.xml"/></Relationships>
</file>

<file path=ppt/notesSlides/_rels/notesSlide19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5.xml"/></Relationships>
</file>

<file path=ppt/notesSlides/_rels/notesSlide19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6.xml"/></Relationships>
</file>

<file path=ppt/notesSlides/_rels/notesSlide19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7.xml"/></Relationships>
</file>

<file path=ppt/notesSlides/_rels/notesSlide19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8.xml"/></Relationships>
</file>

<file path=ppt/notesSlides/_rels/notesSlide19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0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0.xml"/></Relationships>
</file>

<file path=ppt/notesSlides/_rels/notesSlide20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1.xml"/></Relationships>
</file>

<file path=ppt/notesSlides/_rels/notesSlide20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2.xml"/></Relationships>
</file>

<file path=ppt/notesSlides/_rels/notesSlide20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3.xml"/></Relationships>
</file>

<file path=ppt/notesSlides/_rels/notesSlide20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4.xml"/></Relationships>
</file>

<file path=ppt/notesSlides/_rels/notesSlide20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5.xml"/></Relationships>
</file>

<file path=ppt/notesSlides/_rels/notesSlide20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6.xml"/></Relationships>
</file>

<file path=ppt/notesSlides/_rels/notesSlide20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7.xml"/></Relationships>
</file>

<file path=ppt/notesSlides/_rels/notesSlide20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8.xml"/></Relationships>
</file>

<file path=ppt/notesSlides/_rels/notesSlide20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9.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0.xml"/></Relationships>
</file>

<file path=ppt/notesSlides/_rels/notesSlide2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1.xml"/></Relationships>
</file>

<file path=ppt/notesSlides/_rels/notesSlide2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2.xml"/></Relationships>
</file>

<file path=ppt/notesSlides/_rels/notesSlide2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3.xml"/></Relationships>
</file>

<file path=ppt/notesSlides/_rels/notesSlide2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4.xml"/></Relationships>
</file>

<file path=ppt/notesSlides/_rels/notesSlide2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5.xml"/></Relationships>
</file>

<file path=ppt/notesSlides/_rels/notesSlide2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6.xml"/></Relationships>
</file>

<file path=ppt/notesSlides/_rels/notesSlide2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7.xml"/></Relationships>
</file>

<file path=ppt/notesSlides/_rels/notesSlide2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8.xml"/></Relationships>
</file>

<file path=ppt/notesSlides/_rels/notesSlide2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9.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0.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8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8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_rels/notesSlide8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8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8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8.xml"/></Relationships>
</file>

<file path=ppt/notesSlides/_rels/notesSlide8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0.xml"/></Relationships>
</file>

<file path=ppt/notesSlides/_rels/notesSlide9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1.xml"/></Relationships>
</file>

<file path=ppt/notesSlides/_rels/notesSlide9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2.xml"/></Relationships>
</file>

<file path=ppt/notesSlides/_rels/notesSlide9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3.xml"/></Relationships>
</file>

<file path=ppt/notesSlides/_rels/notesSlide9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4.xml"/></Relationships>
</file>

<file path=ppt/notesSlides/_rels/notesSlide9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5.xml"/></Relationships>
</file>

<file path=ppt/notesSlides/_rels/notesSlide9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6.xml"/></Relationships>
</file>

<file path=ppt/notesSlides/_rels/notesSlide9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7.xml"/></Relationships>
</file>

<file path=ppt/notesSlides/_rels/notesSlide9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8.xml"/></Relationships>
</file>

<file path=ppt/notesSlides/_rels/notesSlide9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9.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幻灯片图像占位符 28"/>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0" name="备注占位符 2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1"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a:latin typeface="等线" panose="02010600030101010101" charset="-122"/>
                <a:ea typeface="等线" panose="02010600030101010101" charset="-122"/>
                <a:cs typeface="等线" panose="02010600030101010101" charset="-122"/>
              </a:rPr>
            </a:fld>
            <a:endParaRPr lang="zh-CN" altLang="en-US">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 name="幻灯片图像占位符 111"/>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13" name="备注占位符 11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1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0" name="幻灯片图像占位符 809"/>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811" name="备注占位符 81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812"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 name="幻灯片图像占位符 818"/>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820" name="备注占位符 81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82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8" name="幻灯片图像占位符 827"/>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829" name="备注占位符 82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83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8" name="幻灯片图像占位符 837"/>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839" name="备注占位符 83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84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3" name="幻灯片图像占位符 842"/>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844" name="备注占位符 84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845"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8" name="幻灯片图像占位符 847"/>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849" name="备注占位符 84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85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53" name="幻灯片图像占位符 852"/>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854" name="备注占位符 85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855"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4" name="幻灯片图像占位符 86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865" name="备注占位符 86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86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2" name="幻灯片图像占位符 871"/>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873" name="备注占位符 87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87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2" name="幻灯片图像占位符 881"/>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883" name="备注占位符 88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88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 name="幻灯片图像占位符 119"/>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21" name="备注占位符 12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22"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7" name="幻灯片图像占位符 886"/>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888" name="备注占位符 88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88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2" name="幻灯片图像占位符 891"/>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893" name="备注占位符 89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89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 name="幻灯片图像占位符 900"/>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902" name="备注占位符 90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903"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2" name="幻灯片图像占位符 911"/>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913" name="备注占位符 91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91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8" name="幻灯片图像占位符 917"/>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919" name="备注占位符 91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92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9" name="幻灯片图像占位符 928"/>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930" name="备注占位符 92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93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8" name="幻灯片图像占位符 937"/>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939" name="备注占位符 93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94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7" name="幻灯片图像占位符 946"/>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948" name="备注占位符 94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94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6" name="幻灯片图像占位符 955"/>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957" name="备注占位符 956"/>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958"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6" name="幻灯片图像占位符 965"/>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967" name="备注占位符 966"/>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968"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 name="幻灯片图像占位符 125"/>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27" name="备注占位符 126"/>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28"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7" name="幻灯片图像占位符 976"/>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978" name="备注占位符 97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97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6" name="幻灯片图像占位符 985"/>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987" name="备注占位符 986"/>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988"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4" name="幻灯片图像占位符 99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995" name="备注占位符 99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99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9" name="幻灯片图像占位符 998"/>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000" name="备注占位符 99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00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8" name="幻灯片图像占位符 1007"/>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009" name="备注占位符 100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01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4" name="幻灯片图像占位符 101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015" name="备注占位符 101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01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幻灯片图像占位符 1024"/>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026" name="备注占位符 102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02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幻灯片图像占位符 1030"/>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032" name="备注占位符 103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033"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0" name="幻灯片图像占位符 1039"/>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041" name="备注占位符 104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042"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9" name="幻灯片图像占位符 1048"/>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050" name="备注占位符 104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05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幻灯片图像占位符 134"/>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36" name="备注占位符 13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3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5" name="幻灯片图像占位符 1054"/>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056" name="备注占位符 105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05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 name="幻灯片图像占位符 106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065" name="备注占位符 106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06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3" name="幻灯片图像占位符 1072"/>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074" name="备注占位符 107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075"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8" name="幻灯片图像占位符 1077"/>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079" name="备注占位符 107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08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3" name="幻灯片图像占位符 1082"/>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084" name="备注占位符 108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085"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8" name="幻灯片图像占位符 1087"/>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089" name="备注占位符 108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09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9" name="幻灯片图像占位符 1098"/>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100" name="备注占位符 109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10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7" name="幻灯片图像占位符 1106"/>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108" name="备注占位符 110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10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7" name="幻灯片图像占位符 1116"/>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118" name="备注占位符 111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11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2" name="幻灯片图像占位符 1121"/>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123" name="备注占位符 112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12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 name="幻灯片图像占位符 140"/>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42" name="备注占位符 14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43"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2" name="幻灯片图像占位符 1131"/>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133" name="备注占位符 113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13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0" name="幻灯片图像占位符 1139"/>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141" name="备注占位符 114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142"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1" name="幻灯片图像占位符 1150"/>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152" name="备注占位符 115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153"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9" name="幻灯片图像占位符 1158"/>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160" name="备注占位符 115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16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7" name="幻灯片图像占位符 1166"/>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168" name="备注占位符 116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16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6" name="幻灯片图像占位符 1175"/>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177" name="备注占位符 1176"/>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178"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1" name="幻灯片图像占位符 1180"/>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182" name="备注占位符 118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183"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2" name="幻灯片图像占位符 1191"/>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193" name="备注占位符 119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19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2" name="幻灯片图像占位符 1201"/>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203" name="备注占位符 120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20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7" name="幻灯片图像占位符 1206"/>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208" name="备注占位符 120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20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7" name="幻灯片图像占位符 146"/>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48" name="备注占位符 14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4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 name="幻灯片图像占位符 1217"/>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219" name="备注占位符 121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22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 name="幻灯片图像占位符 1227"/>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229" name="备注占位符 122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23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7" name="幻灯片图像占位符 1236"/>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238" name="备注占位符 123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23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3" name="幻灯片图像占位符 1242"/>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244" name="备注占位符 124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245"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 name="幻灯片图像占位符 1248"/>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250" name="备注占位符 124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25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7" name="幻灯片图像占位符 1256"/>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258" name="备注占位符 125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25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3" name="幻灯片图像占位符 1262"/>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264" name="备注占位符 126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265"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74" name="幻灯片图像占位符 127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275" name="备注占位符 127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27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1" name="幻灯片图像占位符 1280"/>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282" name="备注占位符 128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283"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 name="幻灯片图像占位符 1289"/>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291" name="备注占位符 129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292"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7" name="幻灯片图像占位符 156"/>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58" name="备注占位符 15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5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6" name="幻灯片图像占位符 1295"/>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297" name="备注占位符 1296"/>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298"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02" name="幻灯片图像占位符 1301"/>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303" name="备注占位符 130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30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0" name="幻灯片图像占位符 1309"/>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311" name="备注占位符 131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312"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9" name="幻灯片图像占位符 1318"/>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320" name="备注占位符 131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32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27" name="幻灯片图像占位符 1326"/>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328" name="备注占位符 132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32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6" name="幻灯片图像占位符 1335"/>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337" name="备注占位符 1336"/>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338"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43" name="幻灯片图像占位符 1342"/>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344" name="备注占位符 134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345"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6" name="幻灯片图像占位符 1355"/>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357" name="备注占位符 1356"/>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358"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2" name="幻灯片图像占位符 1361"/>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363" name="备注占位符 136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36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0" name="幻灯片图像占位符 1369"/>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371" name="备注占位符 137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372"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 name="幻灯片图像占位符 162"/>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64" name="备注占位符 16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65"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7" name="幻灯片图像占位符 1376"/>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378" name="备注占位符 137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37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6" name="幻灯片图像占位符 1385"/>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387" name="备注占位符 1386"/>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388"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2" name="幻灯片图像占位符 1391"/>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393" name="备注占位符 139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39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8" name="幻灯片图像占位符 1397"/>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399" name="备注占位符 139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40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9" name="幻灯片图像占位符 1408"/>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410" name="备注占位符 140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41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8" name="幻灯片图像占位符 1417"/>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419" name="备注占位符 141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42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7" name="幻灯片图像占位符 1426"/>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428" name="备注占位符 142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42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2" name="幻灯片图像占位符 1431"/>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433" name="备注占位符 143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43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41" name="幻灯片图像占位符 1440"/>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442" name="备注占位符 144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443"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47" name="幻灯片图像占位符 1446"/>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448" name="备注占位符 144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44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9" name="幻灯片图像占位符 168"/>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70" name="备注占位符 16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7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57" name="幻灯片图像占位符 1456"/>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458" name="备注占位符 145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45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70" name="幻灯片图像占位符 1469"/>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471" name="备注占位符 147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472"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81" name="幻灯片图像占位符 1480"/>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482" name="备注占位符 148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483"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4" name="幻灯片图像占位符 149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495" name="备注占位符 149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49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8" name="幻灯片图像占位符 1507"/>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509" name="备注占位符 150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51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14" name="幻灯片图像占位符 151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515" name="备注占位符 151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51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23" name="幻灯片图像占位符 1522"/>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524" name="备注占位符 152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525"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1" name="幻灯片图像占位符 1530"/>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532" name="备注占位符 153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533"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0" name="幻灯片图像占位符 1539"/>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541" name="备注占位符 154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542"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9" name="幻灯片图像占位符 1548"/>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550" name="备注占位符 154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55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8" name="幻灯片图像占位符 177"/>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79" name="备注占位符 17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8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4" name="幻灯片图像占位符 155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555" name="备注占位符 155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55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5" name="幻灯片图像占位符 1564"/>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566" name="备注占位符 156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56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71" name="幻灯片图像占位符 1570"/>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572" name="备注占位符 157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573"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78" name="幻灯片图像占位符 1577"/>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579" name="备注占位符 157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58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89" name="幻灯片图像占位符 1588"/>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590" name="备注占位符 158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59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95" name="幻灯片图像占位符 1594"/>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596" name="备注占位符 159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59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02" name="幻灯片图像占位符 1601"/>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603" name="备注占位符 160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60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13" name="幻灯片图像占位符 1612"/>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614" name="备注占位符 161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615"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18" name="幻灯片图像占位符 1617"/>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619" name="备注占位符 161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62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27" name="幻灯片图像占位符 1626"/>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628" name="备注占位符 162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62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幻灯片图像占位符 4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45" name="备注占位符 4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4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7" name="幻灯片图像占位符 186"/>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88" name="备注占位符 18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8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 name="幻灯片图像占位符 1637"/>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639" name="备注占位符 163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64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44" name="幻灯片图像占位符 164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645" name="备注占位符 164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64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51" name="幻灯片图像占位符 1650"/>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652" name="备注占位符 165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653"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58" name="幻灯片图像占位符 1657"/>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659" name="备注占位符 165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66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69" name="幻灯片图像占位符 1668"/>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670" name="备注占位符 166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67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77" name="幻灯片图像占位符 1676"/>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678" name="备注占位符 167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67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88" name="幻灯片图像占位符 1687"/>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689" name="备注占位符 168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69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98" name="幻灯片图像占位符 1697"/>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699" name="备注占位符 169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70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09" name="幻灯片图像占位符 1708"/>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710" name="备注占位符 170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71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15" name="幻灯片图像占位符 1714"/>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716" name="备注占位符 171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71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5" name="幻灯片图像占位符 194"/>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96" name="备注占位符 19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9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26" name="幻灯片图像占位符 1725"/>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727" name="备注占位符 1726"/>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728"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35" name="幻灯片图像占位符 1734"/>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736" name="备注占位符 173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73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4" name="幻灯片图像占位符 174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745" name="备注占位符 174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74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50" name="幻灯片图像占位符 1749"/>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751" name="备注占位符 175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752"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58" name="幻灯片图像占位符 1757"/>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759" name="备注占位符 175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76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67" name="幻灯片图像占位符 1766"/>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768" name="备注占位符 176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76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76" name="幻灯片图像占位符 1775"/>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777" name="备注占位符 1776"/>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778"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87" name="幻灯片图像占位符 1786"/>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788" name="备注占位符 178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78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96" name="幻灯片图像占位符 1795"/>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797" name="备注占位符 1796"/>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798"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05" name="幻灯片图像占位符 1804"/>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806" name="备注占位符 180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80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3" name="幻灯片图像占位符 202"/>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04" name="备注占位符 20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05"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10" name="幻灯片图像占位符 1809"/>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811" name="备注占位符 181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812"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2" name="幻灯片图像占位符 211"/>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13" name="备注占位符 21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1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 name="幻灯片图像占位符 224"/>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26" name="备注占位符 22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2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 name="幻灯片图像占位符 234"/>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36" name="备注占位符 23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3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2" name="幻灯片图像占位符 241"/>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43" name="备注占位符 24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4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8" name="幻灯片图像占位符 247"/>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49" name="备注占位符 24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5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4" name="幻灯片图像占位符 25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55" name="备注占位符 25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5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3" name="幻灯片图像占位符 262"/>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64" name="备注占位符 26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65"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 name="幻灯片图像占位符 57"/>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59" name="备注占位符 5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4" name="幻灯片图像占位符 27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75" name="备注占位符 27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7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4" name="幻灯片图像占位符 28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85" name="备注占位符 28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8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0" name="幻灯片图像占位符 289"/>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91" name="备注占位符 29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92"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9" name="幻灯片图像占位符 298"/>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00" name="备注占位符 29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0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 name="幻灯片图像占位符 306"/>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08" name="备注占位符 30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0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3" name="幻灯片图像占位符 312"/>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14" name="备注占位符 31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15"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2" name="幻灯片图像占位符 321"/>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23" name="备注占位符 32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2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1" name="幻灯片图像占位符 330"/>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32" name="备注占位符 33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33"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0" name="幻灯片图像占位符 339"/>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41" name="备注占位符 34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42"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9" name="幻灯片图像占位符 348"/>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50" name="备注占位符 34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5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 name="幻灯片图像占位符 6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65" name="备注占位符 6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4" name="幻灯片图像占位符 35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55" name="备注占位符 35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5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3" name="幻灯片图像占位符 362"/>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64" name="备注占位符 36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65"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4" name="幻灯片图像占位符 37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75" name="备注占位符 37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7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0" name="幻灯片图像占位符 379"/>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81" name="备注占位符 38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82"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5" name="幻灯片图像占位符 384"/>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86" name="备注占位符 38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8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4" name="幻灯片图像占位符 39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95" name="备注占位符 39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9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0" name="幻灯片图像占位符 399"/>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401" name="备注占位符 40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402"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 name="幻灯片图像占位符 408"/>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410" name="备注占位符 40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41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4" name="幻灯片图像占位符 41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415" name="备注占位符 41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41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 name="幻灯片图像占位符 418"/>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420" name="备注占位符 41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42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 name="幻灯片图像占位符 78"/>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80" name="备注占位符 7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8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8" name="幻灯片图像占位符 427"/>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429" name="备注占位符 42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43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8" name="幻灯片图像占位符 437"/>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439" name="备注占位符 43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44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7" name="幻灯片图像占位符 446"/>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448" name="备注占位符 44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44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2" name="幻灯片图像占位符 451"/>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453" name="备注占位符 45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45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5" name="幻灯片图像占位符 464"/>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466" name="备注占位符 46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46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0" name="幻灯片图像占位符 469"/>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471" name="备注占位符 47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472"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6" name="幻灯片图像占位符 475"/>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477" name="备注占位符 476"/>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478"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6" name="幻灯片图像占位符 485"/>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487" name="备注占位符 486"/>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488"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2" name="幻灯片图像占位符 491"/>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493" name="备注占位符 49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49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8" name="幻灯片图像占位符 497"/>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499" name="备注占位符 49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50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幻灯片图像占位符 89"/>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91" name="备注占位符 9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92"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4" name="幻灯片图像占位符 50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505" name="备注占位符 50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50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1" name="幻灯片图像占位符 510"/>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512" name="备注占位符 51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513"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0" name="幻灯片图像占位符 519"/>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521" name="备注占位符 52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522"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6" name="幻灯片图像占位符 525"/>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527" name="备注占位符 526"/>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528"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 name="幻灯片图像占位符 531"/>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533" name="备注占位符 53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53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8" name="幻灯片图像占位符 537"/>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539" name="备注占位符 53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54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8" name="幻灯片图像占位符 547"/>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549" name="备注占位符 54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55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9" name="幻灯片图像占位符 558"/>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560" name="备注占位符 55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56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5" name="幻灯片图像占位符 564"/>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566" name="备注占位符 56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56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0" name="幻灯片图像占位符 569"/>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571" name="备注占位符 57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572"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 name="幻灯片图像占位符 95"/>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97" name="备注占位符 96"/>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98"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0" name="幻灯片图像占位符 579"/>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581" name="备注占位符 58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582"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8" name="幻灯片图像占位符 587"/>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589" name="备注占位符 58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59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7" name="幻灯片图像占位符 596"/>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598" name="备注占位符 59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59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3" name="幻灯片图像占位符 602"/>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604" name="备注占位符 60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05"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8" name="幻灯片图像占位符 607"/>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609" name="备注占位符 60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1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3" name="幻灯片图像占位符 612"/>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614" name="备注占位符 61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15"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3" name="幻灯片图像占位符 622"/>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624" name="备注占位符 62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25"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9" name="幻灯片图像占位符 628"/>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630" name="备注占位符 62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3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8" name="幻灯片图像占位符 637"/>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639" name="备注占位符 63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4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9" name="幻灯片图像占位符 648"/>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650" name="备注占位符 64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5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 name="幻灯片图像占位符 100"/>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02" name="备注占位符 10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03"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 name="幻灯片图像占位符 654"/>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656" name="备注占位符 65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5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1" name="幻灯片图像占位符 660"/>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662" name="备注占位符 66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63"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9" name="幻灯片图像占位符 668"/>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670" name="备注占位符 66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7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 name="幻灯片图像占位符 674"/>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676" name="备注占位符 67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7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4" name="幻灯片图像占位符 68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685" name="备注占位符 68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8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3" name="幻灯片图像占位符 692"/>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694" name="备注占位符 69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95"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9" name="幻灯片图像占位符 698"/>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700" name="备注占位符 69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70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4" name="幻灯片图像占位符 70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705" name="备注占位符 70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70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3" name="幻灯片图像占位符 712"/>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714" name="备注占位符 71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715"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9" name="幻灯片图像占位符 718"/>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720" name="备注占位符 71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72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 name="幻灯片图像占位符 105"/>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07" name="备注占位符 106"/>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08"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8" name="幻灯片图像占位符 727"/>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729" name="备注占位符 72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73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6" name="幻灯片图像占位符 735"/>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737" name="备注占位符 736"/>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738"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5" name="幻灯片图像占位符 744"/>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746" name="备注占位符 74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74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1" name="幻灯片图像占位符 750"/>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752" name="备注占位符 75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753"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0" name="幻灯片图像占位符 759"/>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761" name="备注占位符 76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762"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 name="幻灯片图像占位符 767"/>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769" name="备注占位符 76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77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5" name="幻灯片图像占位符 774"/>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776" name="备注占位符 77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77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5" name="幻灯片图像占位符 784"/>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786" name="备注占位符 78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78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2" name="幻灯片图像占位符 791"/>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793" name="备注占位符 79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79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3" name="幻灯片图像占位符 802"/>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804" name="备注占位符 80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805"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7" name="日期占位符"/>
          <p:cNvSpPr>
            <a:spLocks noGrp="1"/>
          </p:cNvSpPr>
          <p:nvPr>
            <p:ph type="dt" idx="10"/>
          </p:nvPr>
        </p:nvSpPr>
        <p:spPr>
          <a:xfrm>
            <a:off x="838200" y="6356360"/>
            <a:ext cx="2743200" cy="365125"/>
          </a:xfrm>
          <a:prstGeom prst="rect">
            <a:avLst/>
          </a:prstGeom>
        </p:spPr>
        <p:txBody>
          <a:bodyPr/>
          <a:lstStyle>
            <a:lvl1pPr marL="0" indent="0" defTabSz="914400" eaLnBrk="1" fontAlgn="auto" latinLnBrk="0" hangingPunct="1">
              <a:defRPr>
                <a:latin typeface="Arial" panose="020B0604020202020204" pitchFamily="34" charset="0"/>
                <a:ea typeface="微软雅黑" panose="020B0503020204020204" charset="-122"/>
                <a:cs typeface="Arial" panose="020B0604020202020204" pitchFamily="34" charset="0"/>
              </a:defRPr>
            </a:lvl1pPr>
          </a:lstStyle>
          <a:p>
            <a:fld id="{CAD2D6BD-DE1B-4B5F-8B41-2702339687B9}" type="datetime5">
              <a:rPr lang="zh-CN" altLang="en-US"/>
            </a:fld>
            <a:endParaRPr lang="zh-CN" altLang="en-US"/>
          </a:p>
        </p:txBody>
      </p:sp>
      <p:sp>
        <p:nvSpPr>
          <p:cNvPr id="8" name="页脚占位符"/>
          <p:cNvSpPr>
            <a:spLocks noGrp="1"/>
          </p:cNvSpPr>
          <p:nvPr>
            <p:ph type="ftr" idx="11"/>
          </p:nvPr>
        </p:nvSpPr>
        <p:spPr>
          <a:xfrm>
            <a:off x="4038600" y="6356360"/>
            <a:ext cx="4114800" cy="365125"/>
          </a:xfrm>
          <a:prstGeom prst="rect">
            <a:avLst/>
          </a:prstGeom>
        </p:spPr>
        <p:txBody>
          <a:bodyPr/>
          <a:lstStyle>
            <a:lvl1pPr marL="0" indent="0" defTabSz="914400" eaLnBrk="1" fontAlgn="auto" latinLnBrk="0" hangingPunct="1">
              <a:defRPr>
                <a:latin typeface="Arial" panose="020B0604020202020204" pitchFamily="34" charset="0"/>
                <a:ea typeface="微软雅黑" panose="020B0503020204020204" charset="-122"/>
                <a:cs typeface="Arial" panose="020B0604020202020204" pitchFamily="34" charset="0"/>
              </a:defRPr>
            </a:lvl1pPr>
          </a:lstStyle>
          <a:p>
            <a:pPr marL="0" indent="0"/>
            <a:endParaRPr lang="zh-CN" altLang="en-US"/>
          </a:p>
        </p:txBody>
      </p:sp>
      <p:sp>
        <p:nvSpPr>
          <p:cNvPr id="9" name="编号占位符"/>
          <p:cNvSpPr>
            <a:spLocks noGrp="1"/>
          </p:cNvSpPr>
          <p:nvPr>
            <p:ph type="sldNum" idx="12"/>
          </p:nvPr>
        </p:nvSpPr>
        <p:spPr>
          <a:xfrm>
            <a:off x="8610600" y="6356360"/>
            <a:ext cx="2743200" cy="365125"/>
          </a:xfrm>
          <a:prstGeom prst="rect">
            <a:avLst/>
          </a:prstGeom>
        </p:spPr>
        <p:txBody>
          <a:bodyPr/>
          <a:lstStyle>
            <a:lvl1pPr marL="0" indent="0" defTabSz="914400" eaLnBrk="1" fontAlgn="auto" latinLnBrk="0" hangingPunct="1">
              <a:defRPr>
                <a:latin typeface="Arial" panose="020B0604020202020204" pitchFamily="34" charset="0"/>
                <a:ea typeface="微软雅黑" panose="020B0503020204020204" charset="-122"/>
                <a:cs typeface="Arial" panose="020B0604020202020204" pitchFamily="34" charset="0"/>
              </a:defRPr>
            </a:lvl1pPr>
          </a:lstStyle>
          <a:p>
            <a:pPr marL="0" indent="0"/>
            <a:fld id="{CAD2D6BD-DE1B-4B5F-8B41-2702339687B9}" type="slidenum">
              <a:rPr lang="zh-CN" altLang="en-US"/>
            </a:fld>
            <a:endParaRPr lang="zh-CN" altLang="en-US"/>
          </a:p>
        </p:txBody>
      </p:sp>
      <p:pic>
        <p:nvPicPr>
          <p:cNvPr id="3" name="图片 2" descr="4c44cad1a003417d7423c5bff65a25a"/>
          <p:cNvPicPr>
            <a:picLocks noChangeAspect="1"/>
          </p:cNvPicPr>
          <p:nvPr userDrawn="1"/>
        </p:nvPicPr>
        <p:blipFill>
          <a:blip r:embed="rId2"/>
          <a:stretch>
            <a:fillRect/>
          </a:stretch>
        </p:blipFill>
        <p:spPr>
          <a:xfrm>
            <a:off x="9626600" y="81280"/>
            <a:ext cx="2484755" cy="47752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a:blip r:embed="rId2"/>
          <a:stretch>
            <a:fillRect/>
          </a:stretch>
        </a:blipFill>
        <a:effectLst/>
      </p:bgPr>
    </p:bg>
    <p:spTree>
      <p:nvGrpSpPr>
        <p:cNvPr id="1" name=""/>
        <p:cNvGrpSpPr/>
        <p:nvPr/>
      </p:nvGrpSpPr>
      <p:grpSpPr>
        <a:xfrm>
          <a:off x="0" y="0"/>
          <a:ext cx="0" cy="0"/>
          <a:chOff x="0" y="0"/>
          <a:chExt cx="0" cy="0"/>
        </a:xfrm>
      </p:grpSpPr>
      <p:sp>
        <p:nvSpPr>
          <p:cNvPr id="10" name="曲线"/>
          <p:cNvSpPr/>
          <p:nvPr userDrawn="1"/>
        </p:nvSpPr>
        <p:spPr>
          <a:xfrm>
            <a:off x="2" y="6081451"/>
            <a:ext cx="12191999" cy="807075"/>
          </a:xfrm>
          <a:custGeom>
            <a:avLst/>
            <a:gdLst>
              <a:gd name="T1" fmla="*/ 0 w 21600"/>
              <a:gd name="T2" fmla="*/ 0 h 21600"/>
              <a:gd name="T3" fmla="*/ 21600 w 21600"/>
              <a:gd name="T4" fmla="*/ 21600 h 21600"/>
            </a:gdLst>
            <a:ahLst/>
            <a:cxnLst/>
            <a:rect l="T1" t="T2" r="T3" b="T4"/>
            <a:pathLst>
              <a:path w="21600" h="21600">
                <a:moveTo>
                  <a:pt x="10800" y="0"/>
                </a:moveTo>
                <a:cubicBezTo>
                  <a:pt x="14876" y="0"/>
                  <a:pt x="18611" y="3413"/>
                  <a:pt x="21516" y="9096"/>
                </a:cubicBezTo>
                <a:lnTo>
                  <a:pt x="21599" y="9231"/>
                </a:lnTo>
                <a:lnTo>
                  <a:pt x="21599" y="21597"/>
                </a:lnTo>
                <a:lnTo>
                  <a:pt x="0" y="21597"/>
                </a:lnTo>
                <a:lnTo>
                  <a:pt x="0" y="9231"/>
                </a:lnTo>
                <a:lnTo>
                  <a:pt x="65" y="9096"/>
                </a:lnTo>
                <a:cubicBezTo>
                  <a:pt x="2981" y="3413"/>
                  <a:pt x="6719" y="0"/>
                  <a:pt x="10800" y="0"/>
                </a:cubicBezTo>
                <a:close/>
              </a:path>
            </a:pathLst>
          </a:custGeom>
          <a:solidFill>
            <a:srgbClr val="00AAB7"/>
          </a:solidFill>
          <a:ln w="12700" cap="flat" cmpd="sng">
            <a:noFill/>
            <a:prstDash val="solid"/>
            <a:round/>
          </a:ln>
        </p:spPr>
        <p:txBody>
          <a:bodyPr rtlCol="0" anchor="ctr"/>
          <a:lstStyle/>
          <a:p>
            <a:pPr algn="ctr"/>
          </a:p>
        </p:txBody>
      </p:sp>
      <p:pic>
        <p:nvPicPr>
          <p:cNvPr id="12" name="图片"/>
          <p:cNvPicPr>
            <a:picLocks noChangeAspect="1"/>
          </p:cNvPicPr>
          <p:nvPr userDrawn="1"/>
        </p:nvPicPr>
        <p:blipFill>
          <a:blip r:embed="rId3" cstate="print"/>
          <a:stretch>
            <a:fillRect/>
          </a:stretch>
        </p:blipFill>
        <p:spPr>
          <a:xfrm>
            <a:off x="1884362" y="4457202"/>
            <a:ext cx="8423277" cy="1766599"/>
          </a:xfrm>
          <a:prstGeom prst="rect">
            <a:avLst/>
          </a:prstGeom>
          <a:noFill/>
          <a:ln w="9525" cap="flat" cmpd="sng">
            <a:noFill/>
            <a:prstDash val="solid"/>
            <a:miter/>
          </a:ln>
        </p:spPr>
      </p:pic>
      <p:pic>
        <p:nvPicPr>
          <p:cNvPr id="13" name="图片"/>
          <p:cNvPicPr>
            <a:picLocks noChangeAspect="1"/>
          </p:cNvPicPr>
          <p:nvPr userDrawn="1"/>
        </p:nvPicPr>
        <p:blipFill>
          <a:blip r:embed="rId4" cstate="print"/>
          <a:srcRect l="11967" r="12120" b="40133"/>
          <a:stretch>
            <a:fillRect/>
          </a:stretch>
        </p:blipFill>
        <p:spPr>
          <a:xfrm>
            <a:off x="-19050" y="6083268"/>
            <a:ext cx="12205508" cy="811017"/>
          </a:xfrm>
          <a:prstGeom prst="rect">
            <a:avLst/>
          </a:prstGeom>
          <a:noFill/>
          <a:ln w="9525" cap="flat" cmpd="sng">
            <a:noFill/>
            <a:prstDash val="solid"/>
            <a:miter/>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showMasterSp="0">
  <p:cSld name="空白">
    <p:bg>
      <p:bgPr>
        <a:blipFill>
          <a:blip r:embed="rId2"/>
          <a:stretch>
            <a:fillRect/>
          </a:stretch>
        </a:blipFill>
        <a:effectLst/>
      </p:bgPr>
    </p:bg>
    <p:spTree>
      <p:nvGrpSpPr>
        <p:cNvPr id="1" name=""/>
        <p:cNvGrpSpPr/>
        <p:nvPr/>
      </p:nvGrpSpPr>
      <p:grpSpPr>
        <a:xfrm>
          <a:off x="0" y="0"/>
          <a:ext cx="0" cy="0"/>
          <a:chOff x="0" y="0"/>
          <a:chExt cx="0" cy="0"/>
        </a:xfrm>
      </p:grpSpPr>
      <p:sp>
        <p:nvSpPr>
          <p:cNvPr id="14" name="矩形"/>
          <p:cNvSpPr/>
          <p:nvPr userDrawn="1"/>
        </p:nvSpPr>
        <p:spPr>
          <a:xfrm>
            <a:off x="0" y="0"/>
            <a:ext cx="12192000" cy="951719"/>
          </a:xfrm>
          <a:prstGeom prst="rect">
            <a:avLst/>
          </a:prstGeom>
          <a:solidFill>
            <a:schemeClr val="accent4"/>
          </a:solidFill>
          <a:ln w="12700" cap="flat" cmpd="sng">
            <a:noFill/>
            <a:prstDash val="solid"/>
            <a:round/>
          </a:ln>
        </p:spPr>
        <p:txBody>
          <a:bodyPr rtlCol="0" anchor="ctr"/>
          <a:lstStyle/>
          <a:p>
            <a:pPr algn="ctr"/>
          </a:p>
        </p:txBody>
      </p:sp>
      <p:sp>
        <p:nvSpPr>
          <p:cNvPr id="15" name="标题"/>
          <p:cNvSpPr>
            <a:spLocks noGrp="1"/>
          </p:cNvSpPr>
          <p:nvPr>
            <p:ph type="title"/>
          </p:nvPr>
        </p:nvSpPr>
        <p:spPr>
          <a:xfrm>
            <a:off x="1095374" y="345270"/>
            <a:ext cx="10008055" cy="559605"/>
          </a:xfrm>
          <a:prstGeom prst="rect">
            <a:avLst/>
          </a:prstGeom>
          <a:noFill/>
          <a:ln w="9525" cap="flat" cmpd="sng">
            <a:noFill/>
            <a:prstDash val="solid"/>
            <a:miter/>
          </a:ln>
        </p:spPr>
        <p:txBody>
          <a:bodyPr vert="horz" wrap="square" lIns="91440" tIns="45720" rIns="91440" bIns="45720" anchor="ctr" anchorCtr="0">
            <a:normAutofit/>
          </a:bodyPr>
          <a:lstStyle>
            <a:lvl1pPr marL="0" indent="0" defTabSz="914400" eaLnBrk="1" fontAlgn="auto" latinLnBrk="0" hangingPunct="1">
              <a:defRPr sz="2800">
                <a:solidFill>
                  <a:schemeClr val="bg1"/>
                </a:solidFill>
              </a:defRPr>
            </a:lvl1pPr>
          </a:lstStyle>
          <a:p>
            <a:pPr marL="0" indent="0"/>
            <a:r>
              <a:rPr lang="zh-CN" altLang="en-US"/>
              <a:t>单击此处编辑母版标题样式</a:t>
            </a:r>
            <a:endParaRPr lang="zh-CN" altLang="en-US"/>
          </a:p>
        </p:txBody>
      </p:sp>
      <p:sp>
        <p:nvSpPr>
          <p:cNvPr id="16" name="矩形"/>
          <p:cNvSpPr/>
          <p:nvPr userDrawn="1"/>
        </p:nvSpPr>
        <p:spPr>
          <a:xfrm rot="2700000">
            <a:off x="252462" y="308024"/>
            <a:ext cx="590452" cy="590451"/>
          </a:xfrm>
          <a:prstGeom prst="rect">
            <a:avLst/>
          </a:prstGeom>
          <a:solidFill>
            <a:schemeClr val="bg2"/>
          </a:solidFill>
          <a:ln w="12700" cap="flat" cmpd="sng">
            <a:noFill/>
            <a:prstDash val="solid"/>
            <a:round/>
          </a:ln>
        </p:spPr>
        <p:txBody>
          <a:bodyPr rtlCol="0" anchor="ctr"/>
          <a:lstStyle/>
          <a:p>
            <a:pPr algn="ctr"/>
          </a:p>
        </p:txBody>
      </p:sp>
      <p:sp>
        <p:nvSpPr>
          <p:cNvPr id="17" name="矩形"/>
          <p:cNvSpPr/>
          <p:nvPr userDrawn="1"/>
        </p:nvSpPr>
        <p:spPr>
          <a:xfrm rot="2700000">
            <a:off x="773043" y="453955"/>
            <a:ext cx="298590" cy="298591"/>
          </a:xfrm>
          <a:prstGeom prst="rect">
            <a:avLst/>
          </a:prstGeom>
          <a:solidFill>
            <a:schemeClr val="accent5"/>
          </a:solidFill>
          <a:ln w="12700" cap="flat" cmpd="sng">
            <a:noFill/>
            <a:prstDash val="solid"/>
            <a:round/>
          </a:ln>
        </p:spPr>
        <p:txBody>
          <a:bodyPr rtlCol="0" anchor="ctr"/>
          <a:lstStyle/>
          <a:p>
            <a:pPr algn="ctr"/>
          </a:p>
        </p:txBody>
      </p:sp>
      <p:pic>
        <p:nvPicPr>
          <p:cNvPr id="8" name="图片 7" descr="4c44cad1a003417d7423c5bff65a25a"/>
          <p:cNvPicPr>
            <a:picLocks noChangeAspect="1"/>
          </p:cNvPicPr>
          <p:nvPr userDrawn="1"/>
        </p:nvPicPr>
        <p:blipFill>
          <a:blip r:embed="rId3"/>
          <a:stretch>
            <a:fillRect/>
          </a:stretch>
        </p:blipFill>
        <p:spPr>
          <a:xfrm>
            <a:off x="9626600" y="81280"/>
            <a:ext cx="2484755" cy="47752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5"/>
          <a:stretch>
            <a:fillRect/>
          </a:stretch>
        </a:blipFill>
        <a:effectLst/>
      </p:bgPr>
    </p:bg>
    <p:spTree>
      <p:nvGrpSpPr>
        <p:cNvPr id="1" name=""/>
        <p:cNvGrpSpPr/>
        <p:nvPr/>
      </p:nvGrpSpPr>
      <p:grpSpPr>
        <a:xfrm>
          <a:off x="0" y="0"/>
          <a:ext cx="0" cy="0"/>
          <a:chOff x="0" y="0"/>
          <a:chExt cx="0" cy="0"/>
        </a:xfrm>
      </p:grpSpPr>
      <p:sp>
        <p:nvSpPr>
          <p:cNvPr id="2" name="日期占位符"/>
          <p:cNvSpPr>
            <a:spLocks noGrp="1"/>
          </p:cNvSpPr>
          <p:nvPr>
            <p:ph type="dt" idx="2"/>
          </p:nvPr>
        </p:nvSpPr>
        <p:spPr>
          <a:xfrm>
            <a:off x="838200" y="6356360"/>
            <a:ext cx="2743200" cy="365125"/>
          </a:xfrm>
          <a:prstGeom prst="rect">
            <a:avLst/>
          </a:prstGeom>
          <a:noFill/>
          <a:ln w="9525" cap="flat" cmpd="sng">
            <a:noFill/>
            <a:prstDash val="solid"/>
            <a:miter/>
          </a:ln>
        </p:spPr>
        <p:txBody>
          <a:bodyPr vert="horz" wrap="square" lIns="91440" tIns="45720" rIns="91440" bIns="45720" anchor="ctr" anchorCtr="0">
            <a:noAutofit/>
          </a:bodyPr>
          <a:lstStyle>
            <a:lvl1pPr algn="l" defTabSz="914400" eaLnBrk="1" fontAlgn="base" latinLnBrk="0" hangingPunct="0">
              <a:buNone/>
              <a:defRPr sz="900">
                <a:solidFill>
                  <a:srgbClr val="8E8E8E"/>
                </a:solidFill>
                <a:latin typeface="Arial" panose="020B0604020202020204" pitchFamily="34" charset="0"/>
                <a:ea typeface="微软雅黑" panose="020B0503020204020204" charset="-122"/>
                <a:cs typeface="Arial" panose="020B0604020202020204" pitchFamily="34" charset="0"/>
              </a:defRPr>
            </a:lvl1pPr>
          </a:lstStyle>
          <a:p>
            <a:fld id="{CAD2D6BD-DE1B-4B5F-8B41-2702339687B9}" type="datetime5">
              <a:rPr lang="zh-CN" altLang="en-US"/>
            </a:fld>
            <a:endParaRPr lang="zh-CN" altLang="en-US"/>
          </a:p>
        </p:txBody>
      </p:sp>
      <p:sp>
        <p:nvSpPr>
          <p:cNvPr id="3" name="页脚占位符"/>
          <p:cNvSpPr>
            <a:spLocks noGrp="1"/>
          </p:cNvSpPr>
          <p:nvPr>
            <p:ph type="ftr" idx="3"/>
          </p:nvPr>
        </p:nvSpPr>
        <p:spPr>
          <a:xfrm>
            <a:off x="4038600" y="6356360"/>
            <a:ext cx="4114800" cy="365125"/>
          </a:xfrm>
          <a:prstGeom prst="rect">
            <a:avLst/>
          </a:prstGeom>
          <a:noFill/>
          <a:ln w="9525" cap="flat" cmpd="sng">
            <a:noFill/>
            <a:prstDash val="solid"/>
            <a:miter/>
          </a:ln>
        </p:spPr>
        <p:txBody>
          <a:bodyPr vert="horz" wrap="square" lIns="91440" tIns="45720" rIns="91440" bIns="45720" anchor="ctr" anchorCtr="0">
            <a:noAutofit/>
          </a:bodyPr>
          <a:lstStyle>
            <a:lvl1pPr algn="ctr" defTabSz="914400" eaLnBrk="1" fontAlgn="base" latinLnBrk="0" hangingPunct="0">
              <a:buNone/>
              <a:defRPr sz="900">
                <a:solidFill>
                  <a:srgbClr val="8E8E8E"/>
                </a:solidFill>
                <a:latin typeface="Arial" panose="020B0604020202020204" pitchFamily="34" charset="0"/>
                <a:ea typeface="微软雅黑" panose="020B0503020204020204" charset="-122"/>
                <a:cs typeface="Arial" panose="020B0604020202020204" pitchFamily="34" charset="0"/>
              </a:defRPr>
            </a:lvl1pPr>
          </a:lstStyle>
          <a:p>
            <a:endParaRPr lang="zh-CN" altLang="en-US"/>
          </a:p>
        </p:txBody>
      </p:sp>
      <p:sp>
        <p:nvSpPr>
          <p:cNvPr id="4" name="编号占位符"/>
          <p:cNvSpPr>
            <a:spLocks noGrp="1"/>
          </p:cNvSpPr>
          <p:nvPr>
            <p:ph type="sldNum" idx="4"/>
          </p:nvPr>
        </p:nvSpPr>
        <p:spPr>
          <a:xfrm>
            <a:off x="8610600" y="6356360"/>
            <a:ext cx="2743200" cy="365125"/>
          </a:xfrm>
          <a:prstGeom prst="rect">
            <a:avLst/>
          </a:prstGeom>
          <a:noFill/>
          <a:ln w="9525" cap="flat" cmpd="sng">
            <a:noFill/>
            <a:prstDash val="solid"/>
            <a:miter/>
          </a:ln>
        </p:spPr>
        <p:txBody>
          <a:bodyPr vert="horz" wrap="square" lIns="91440" tIns="45720" rIns="91440" bIns="45720" anchor="ctr" anchorCtr="0">
            <a:noAutofit/>
          </a:bodyPr>
          <a:lstStyle>
            <a:lvl1pPr algn="r" defTabSz="914400" eaLnBrk="1" fontAlgn="base" latinLnBrk="0" hangingPunct="0">
              <a:buNone/>
              <a:defRPr sz="900">
                <a:solidFill>
                  <a:srgbClr val="8E8E8E"/>
                </a:solidFill>
                <a:latin typeface="Arial" panose="020B0604020202020204" pitchFamily="34" charset="0"/>
                <a:ea typeface="微软雅黑" panose="020B0503020204020204" charset="-122"/>
                <a:cs typeface="Arial" panose="020B0604020202020204" pitchFamily="34" charset="0"/>
              </a:defRPr>
            </a:lvl1pPr>
          </a:lstStyle>
          <a:p>
            <a:fld id="{CAD2D6BD-DE1B-4B5F-8B41-2702339687B9}" type="slidenum">
              <a:rPr lang="zh-CN" altLang="en-US"/>
            </a:fld>
            <a:endParaRPr lang="zh-CN" altLang="en-US"/>
          </a:p>
        </p:txBody>
      </p:sp>
      <p:sp>
        <p:nvSpPr>
          <p:cNvPr id="5" name="文本"/>
          <p:cNvSpPr>
            <a:spLocks noGrp="1"/>
          </p:cNvSpPr>
          <p:nvPr>
            <p:ph type="body" idx="1"/>
          </p:nvPr>
        </p:nvSpPr>
        <p:spPr>
          <a:xfrm>
            <a:off x="2057403" y="1147315"/>
            <a:ext cx="9640020" cy="5208024"/>
          </a:xfrm>
          <a:prstGeom prst="rect">
            <a:avLst/>
          </a:prstGeom>
          <a:noFill/>
          <a:ln w="9525" cap="flat" cmpd="sng">
            <a:noFill/>
            <a:prstDash val="solid"/>
            <a:miter/>
          </a:ln>
        </p:spPr>
        <p:txBody>
          <a:bodyPr vert="horz" wrap="square" lIns="91440" tIns="45720" rIns="91440" bIns="45720" anchor="t" anchorCtr="0">
            <a:normAutofit/>
          </a:bodyPr>
          <a:lstStyle/>
          <a:p>
            <a:r>
              <a:rPr lang="zh-CN" altLang="en-US"/>
              <a:t>单击此处编辑母版文本样式</a:t>
            </a:r>
            <a:endParaRPr lang="en-US" altLang="zh-CN"/>
          </a:p>
          <a:p>
            <a:pPr lvl="1"/>
            <a:r>
              <a:rPr lang="zh-CN" altLang="en-US"/>
              <a:t>第二级</a:t>
            </a:r>
            <a:endParaRPr lang="zh-CN" altLang="en-US"/>
          </a:p>
        </p:txBody>
      </p:sp>
      <p:sp>
        <p:nvSpPr>
          <p:cNvPr id="6" name="矩形"/>
          <p:cNvSpPr/>
          <p:nvPr userDrawn="1"/>
        </p:nvSpPr>
        <p:spPr>
          <a:xfrm>
            <a:off x="4318000" y="2971804"/>
            <a:ext cx="3556000" cy="230832"/>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300" b="0" i="0" u="none" strike="noStrike" kern="1200" cap="none" spc="0" baseline="0">
                <a:solidFill>
                  <a:srgbClr val="FFFFFF">
                    <a:alpha val="0"/>
                  </a:srgbClr>
                </a:solidFill>
                <a:latin typeface="微软雅黑" panose="020B0503020204020204" charset="-122"/>
                <a:ea typeface="微软雅黑" panose="020B0503020204020204" charset="-122"/>
                <a:cs typeface="Arial" panose="020B0604020202020204" pitchFamily="34" charset="0"/>
                <a:sym typeface="微软雅黑" panose="020B0503020204020204" charset="-122"/>
              </a:rPr>
              <a:t>感谢您下载包图网平台上提供的</a:t>
            </a:r>
            <a:r>
              <a:rPr lang="en-US" altLang="zh-CN" sz="300" b="0" i="0" u="none" strike="noStrike" kern="1200" cap="none" spc="0" baseline="0">
                <a:solidFill>
                  <a:srgbClr val="FFFFFF">
                    <a:alpha val="0"/>
                  </a:srgbClr>
                </a:solidFill>
                <a:latin typeface="微软雅黑" panose="020B0503020204020204" charset="-122"/>
                <a:ea typeface="微软雅黑" panose="020B0503020204020204" charset="-122"/>
                <a:cs typeface="Arial" panose="020B0604020202020204" pitchFamily="34" charset="0"/>
                <a:sym typeface="微软雅黑" panose="020B0503020204020204" charset="-122"/>
              </a:rPr>
              <a:t>PPT</a:t>
            </a:r>
            <a:r>
              <a:rPr lang="zh-CN" altLang="en-US" sz="300" b="0" i="0" u="none" strike="noStrike" kern="1200" cap="none" spc="0" baseline="0">
                <a:solidFill>
                  <a:srgbClr val="FFFFFF">
                    <a:alpha val="0"/>
                  </a:srgbClr>
                </a:solidFill>
                <a:latin typeface="微软雅黑" panose="020B0503020204020204" charset="-122"/>
                <a:ea typeface="微软雅黑" panose="020B0503020204020204" charset="-122"/>
                <a:cs typeface="Arial" panose="020B0604020202020204" pitchFamily="34" charset="0"/>
                <a:sym typeface="微软雅黑" panose="020B0503020204020204" charset="-122"/>
              </a:rPr>
              <a:t>作品，为了您和包图网以及原创作者的利益，请勿复制、传播、销售，否则将承担法律责任！包图网将对作品进行维权，按照传播下载次数进行十倍的索取赔偿！</a:t>
            </a:r>
            <a:endParaRPr lang="en-US" altLang="zh-CN" sz="300" b="0" i="0" u="none" strike="noStrike" kern="1200" cap="none" spc="0" baseline="0">
              <a:solidFill>
                <a:srgbClr val="FFFFFF">
                  <a:alpha val="0"/>
                </a:srgbClr>
              </a:solidFill>
              <a:latin typeface="微软雅黑" panose="020B0503020204020204" charset="-122"/>
              <a:ea typeface="微软雅黑" panose="020B0503020204020204" charset="-122"/>
              <a:cs typeface="Arial" panose="020B0604020202020204" pitchFamily="34" charset="0"/>
              <a:sym typeface="微软雅黑" panose="020B0503020204020204" charset="-122"/>
            </a:endParaRPr>
          </a:p>
          <a:p>
            <a:pPr marL="0" indent="0" algn="l">
              <a:lnSpc>
                <a:spcPct val="100000"/>
              </a:lnSpc>
              <a:spcBef>
                <a:spcPts val="0"/>
              </a:spcBef>
              <a:spcAft>
                <a:spcPts val="0"/>
              </a:spcAft>
              <a:buNone/>
            </a:pPr>
            <a:r>
              <a:rPr lang="en-US" altLang="zh-CN" sz="600" b="0" i="0" u="none" strike="noStrike" kern="1200" cap="none" spc="0" baseline="0">
                <a:solidFill>
                  <a:srgbClr val="FFFFFF">
                    <a:alpha val="0"/>
                  </a:srgbClr>
                </a:solidFill>
                <a:latin typeface="微软雅黑" panose="020B0503020204020204" charset="-122"/>
                <a:ea typeface="微软雅黑" panose="020B0503020204020204" charset="-122"/>
                <a:cs typeface="Arial" panose="020B0604020202020204" pitchFamily="34" charset="0"/>
                <a:sym typeface="微软雅黑" panose="020B0503020204020204" charset="-122"/>
              </a:rPr>
              <a:t>ibaotu.com</a:t>
            </a:r>
            <a:endParaRPr lang="zh-CN" altLang="en-US" sz="600" b="0" i="0" u="none" strike="noStrike" kern="1200" cap="none" spc="0" baseline="0">
              <a:solidFill>
                <a:srgbClr val="FFFFFF">
                  <a:alpha val="0"/>
                </a:srgbClr>
              </a:solidFill>
              <a:latin typeface="微软雅黑" panose="020B0503020204020204" charset="-122"/>
              <a:ea typeface="微软雅黑" panose="020B0503020204020204" charset="-122"/>
              <a:cs typeface="Arial" panose="020B0604020202020204" pitchFamily="34" charset="0"/>
              <a:sym typeface="微软雅黑" panose="020B0503020204020204" charset="-122"/>
            </a:endParaRPr>
          </a:p>
        </p:txBody>
      </p:sp>
      <p:pic>
        <p:nvPicPr>
          <p:cNvPr id="8" name="图片 7" descr="4c44cad1a003417d7423c5bff65a25a"/>
          <p:cNvPicPr>
            <a:picLocks noChangeAspect="1"/>
          </p:cNvPicPr>
          <p:nvPr userDrawn="1"/>
        </p:nvPicPr>
        <p:blipFill>
          <a:blip r:embed="rId6"/>
          <a:stretch>
            <a:fillRect/>
          </a:stretch>
        </p:blipFill>
        <p:spPr>
          <a:xfrm>
            <a:off x="9626600" y="81280"/>
            <a:ext cx="2484755" cy="47752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marL="0" indent="0" algn="l" defTabSz="914400" eaLnBrk="1" fontAlgn="auto" latinLnBrk="0" hangingPunct="1">
        <a:lnSpc>
          <a:spcPct val="90000"/>
        </a:lnSpc>
        <a:spcBef>
          <a:spcPts val="0"/>
        </a:spcBef>
        <a:buNone/>
        <a:defRPr sz="3200" b="1" i="0" kern="1200" baseline="0">
          <a:solidFill>
            <a:srgbClr val="14324C"/>
          </a:solidFill>
          <a:latin typeface="微软雅黑" panose="020B0503020204020204" charset="-122"/>
          <a:ea typeface="微软雅黑" panose="020B0503020204020204" charset="-122"/>
          <a:cs typeface="Arial Black" panose="020B0A04020102020204" charset="0"/>
        </a:defRPr>
      </a:lvl1pPr>
    </p:titleStyle>
    <p:bodyStyle>
      <a:lvl1pPr marL="267970" indent="-267970" algn="just" defTabSz="914400" eaLnBrk="1" fontAlgn="auto" latinLnBrk="0" hangingPunct="1">
        <a:lnSpc>
          <a:spcPct val="110000"/>
        </a:lnSpc>
        <a:spcBef>
          <a:spcPts val="1350"/>
        </a:spcBef>
        <a:spcAft>
          <a:spcPts val="0"/>
        </a:spcAft>
        <a:buClr>
          <a:schemeClr val="accent1"/>
        </a:buClr>
        <a:buSzPct val="100000"/>
        <a:buFont typeface="Wingdings" panose="05000000000000000000" pitchFamily="2" charset="2"/>
        <a:buChar char=""/>
        <a:defRPr sz="2400" kern="1200" baseline="0">
          <a:solidFill>
            <a:schemeClr val="accent1"/>
          </a:solidFill>
          <a:latin typeface="微软雅黑" panose="020B0503020204020204" charset="-122"/>
          <a:ea typeface="微软雅黑" panose="020B0503020204020204" charset="-122"/>
          <a:cs typeface="Arial" panose="020B0604020202020204" pitchFamily="34" charset="0"/>
        </a:defRPr>
      </a:lvl1pPr>
      <a:lvl2pPr marL="267970" indent="-267970" algn="just" defTabSz="914400" eaLnBrk="1" fontAlgn="auto" latinLnBrk="0" hangingPunct="1">
        <a:lnSpc>
          <a:spcPct val="150000"/>
        </a:lnSpc>
        <a:spcBef>
          <a:spcPts val="0"/>
        </a:spcBef>
        <a:spcAft>
          <a:spcPts val="450"/>
        </a:spcAft>
        <a:buClr>
          <a:srgbClr val="646EB8"/>
        </a:buClr>
        <a:buFont typeface="幼圆" panose="02010509060101010101" pitchFamily="49" charset="-122"/>
        <a:buChar char=" "/>
        <a:defRPr sz="1600" kern="1200" baseline="0">
          <a:solidFill>
            <a:schemeClr val="tx1"/>
          </a:solidFill>
          <a:latin typeface="微软雅黑" panose="020B0503020204020204" charset="-122"/>
          <a:ea typeface="微软雅黑" panose="020B0503020204020204" charset="-122"/>
          <a:cs typeface="Arial" panose="020B0604020202020204" pitchFamily="34" charset="0"/>
        </a:defRPr>
      </a:lvl2pPr>
      <a:lvl3pPr marL="857250" indent="-171450" algn="l" defTabSz="914400" eaLnBrk="1" fontAlgn="auto"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微软雅黑" panose="020B0503020204020204" charset="-122"/>
          <a:cs typeface="Arial" panose="020B0604020202020204" pitchFamily="34" charset="0"/>
        </a:defRPr>
      </a:lvl3pPr>
      <a:lvl4pPr marL="1200150" indent="-171450" algn="l" defTabSz="914400" eaLnBrk="1" fontAlgn="auto"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微软雅黑" panose="020B0503020204020204" charset="-122"/>
          <a:cs typeface="Arial" panose="020B0604020202020204" pitchFamily="34" charset="0"/>
        </a:defRPr>
      </a:lvl4pPr>
      <a:lvl5pPr marL="1543050" indent="-171450" algn="l" defTabSz="914400" eaLnBrk="1" fontAlgn="auto"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微软雅黑" panose="020B0503020204020204" charset="-122"/>
          <a:cs typeface="Arial" panose="020B0604020202020204" pitchFamily="34" charset="0"/>
        </a:defRPr>
      </a:lvl5pPr>
      <a:lvl6pPr marL="1885950" indent="-171450" algn="l" defTabSz="914400" eaLnBrk="1" fontAlgn="auto"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微软雅黑" panose="020B0503020204020204" charset="-122"/>
          <a:cs typeface="Arial" panose="020B0604020202020204" pitchFamily="34" charset="0"/>
        </a:defRPr>
      </a:lvl6pPr>
      <a:lvl7pPr marL="2228850" indent="-171450" algn="l" defTabSz="914400" eaLnBrk="1" fontAlgn="auto"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微软雅黑" panose="020B0503020204020204" charset="-122"/>
          <a:cs typeface="Arial" panose="020B0604020202020204" pitchFamily="34" charset="0"/>
        </a:defRPr>
      </a:lvl7pPr>
      <a:lvl8pPr marL="2571750" indent="-171450" algn="l" defTabSz="914400" eaLnBrk="1" fontAlgn="auto"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微软雅黑" panose="020B0503020204020204" charset="-122"/>
          <a:cs typeface="Arial" panose="020B0604020202020204" pitchFamily="34" charset="0"/>
        </a:defRPr>
      </a:lvl8pPr>
      <a:lvl9pPr marL="2571750" indent="-171450" algn="l" defTabSz="914400" eaLnBrk="1" fontAlgn="auto"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微软雅黑" panose="020B0503020204020204" charset="-122"/>
          <a:cs typeface="Arial" panose="020B060402020202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vmlDrawing" Target="../drawings/vmlDrawing2.vml"/><Relationship Id="rId4" Type="http://schemas.openxmlformats.org/officeDocument/2006/relationships/slideLayout" Target="../slideLayouts/slideLayout3.xml"/><Relationship Id="rId3" Type="http://schemas.openxmlformats.org/officeDocument/2006/relationships/image" Target="../media/image6.emf"/><Relationship Id="rId2" Type="http://schemas.openxmlformats.org/officeDocument/2006/relationships/oleObject" Target="../embeddings/oleObject2.bin"/><Relationship Id="rId1" Type="http://schemas.openxmlformats.org/officeDocument/2006/relationships/image" Target="../media/image2.png"/></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15.xml.rels><?xml version="1.0" encoding="UTF-8" standalone="yes"?>
<Relationships xmlns="http://schemas.openxmlformats.org/package/2006/relationships"><Relationship Id="rId6" Type="http://schemas.openxmlformats.org/officeDocument/2006/relationships/notesSlide" Target="../notesSlides/notesSlide115.xml"/><Relationship Id="rId5" Type="http://schemas.openxmlformats.org/officeDocument/2006/relationships/vmlDrawing" Target="../drawings/vmlDrawing9.vml"/><Relationship Id="rId4" Type="http://schemas.openxmlformats.org/officeDocument/2006/relationships/slideLayout" Target="../slideLayouts/slideLayout3.xml"/><Relationship Id="rId3" Type="http://schemas.openxmlformats.org/officeDocument/2006/relationships/image" Target="../media/image15.emf"/><Relationship Id="rId2" Type="http://schemas.openxmlformats.org/officeDocument/2006/relationships/oleObject" Target="../embeddings/oleObject11.bin"/><Relationship Id="rId1" Type="http://schemas.openxmlformats.org/officeDocument/2006/relationships/image" Target="../media/image2.png"/></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21.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23.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124.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25.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26.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127.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128.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129.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130.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131.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132.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133.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34.xml.rels><?xml version="1.0" encoding="UTF-8" standalone="yes"?>
<Relationships xmlns="http://schemas.openxmlformats.org/package/2006/relationships"><Relationship Id="rId3" Type="http://schemas.openxmlformats.org/officeDocument/2006/relationships/notesSlide" Target="../notesSlides/notesSlide134.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35.xml.rels><?xml version="1.0" encoding="UTF-8" standalone="yes"?>
<Relationships xmlns="http://schemas.openxmlformats.org/package/2006/relationships"><Relationship Id="rId3" Type="http://schemas.openxmlformats.org/officeDocument/2006/relationships/notesSlide" Target="../notesSlides/notesSlide135.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36.xml.rels><?xml version="1.0" encoding="UTF-8" standalone="yes"?>
<Relationships xmlns="http://schemas.openxmlformats.org/package/2006/relationships"><Relationship Id="rId7" Type="http://schemas.openxmlformats.org/officeDocument/2006/relationships/notesSlide" Target="../notesSlides/notesSlide136.xml"/><Relationship Id="rId6" Type="http://schemas.openxmlformats.org/officeDocument/2006/relationships/slideLayout" Target="../slideLayouts/slideLayout3.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2.png"/></Relationships>
</file>

<file path=ppt/slides/_rels/slide137.xml.rels><?xml version="1.0" encoding="UTF-8" standalone="yes"?>
<Relationships xmlns="http://schemas.openxmlformats.org/package/2006/relationships"><Relationship Id="rId3" Type="http://schemas.openxmlformats.org/officeDocument/2006/relationships/notesSlide" Target="../notesSlides/notesSlide137.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38.xml.rels><?xml version="1.0" encoding="UTF-8" standalone="yes"?>
<Relationships xmlns="http://schemas.openxmlformats.org/package/2006/relationships"><Relationship Id="rId3" Type="http://schemas.openxmlformats.org/officeDocument/2006/relationships/notesSlide" Target="../notesSlides/notesSlide138.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39.xml.rels><?xml version="1.0" encoding="UTF-8" standalone="yes"?>
<Relationships xmlns="http://schemas.openxmlformats.org/package/2006/relationships"><Relationship Id="rId3" Type="http://schemas.openxmlformats.org/officeDocument/2006/relationships/notesSlide" Target="../notesSlides/notesSlide139.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40.xml.rels><?xml version="1.0" encoding="UTF-8" standalone="yes"?>
<Relationships xmlns="http://schemas.openxmlformats.org/package/2006/relationships"><Relationship Id="rId6" Type="http://schemas.openxmlformats.org/officeDocument/2006/relationships/notesSlide" Target="../notesSlides/notesSlide140.xml"/><Relationship Id="rId5" Type="http://schemas.openxmlformats.org/officeDocument/2006/relationships/vmlDrawing" Target="../drawings/vmlDrawing10.vml"/><Relationship Id="rId4" Type="http://schemas.openxmlformats.org/officeDocument/2006/relationships/slideLayout" Target="../slideLayouts/slideLayout3.xml"/><Relationship Id="rId3" Type="http://schemas.openxmlformats.org/officeDocument/2006/relationships/image" Target="../media/image16.emf"/><Relationship Id="rId2" Type="http://schemas.openxmlformats.org/officeDocument/2006/relationships/oleObject" Target="../embeddings/oleObject12.bin"/><Relationship Id="rId1" Type="http://schemas.openxmlformats.org/officeDocument/2006/relationships/image" Target="../media/image2.png"/></Relationships>
</file>

<file path=ppt/slides/_rels/slide141.xml.rels><?xml version="1.0" encoding="UTF-8" standalone="yes"?>
<Relationships xmlns="http://schemas.openxmlformats.org/package/2006/relationships"><Relationship Id="rId6" Type="http://schemas.openxmlformats.org/officeDocument/2006/relationships/notesSlide" Target="../notesSlides/notesSlide141.xml"/><Relationship Id="rId5" Type="http://schemas.openxmlformats.org/officeDocument/2006/relationships/vmlDrawing" Target="../drawings/vmlDrawing11.vml"/><Relationship Id="rId4" Type="http://schemas.openxmlformats.org/officeDocument/2006/relationships/slideLayout" Target="../slideLayouts/slideLayout3.xml"/><Relationship Id="rId3" Type="http://schemas.openxmlformats.org/officeDocument/2006/relationships/image" Target="../media/image17.emf"/><Relationship Id="rId2" Type="http://schemas.openxmlformats.org/officeDocument/2006/relationships/oleObject" Target="../embeddings/oleObject13.bin"/><Relationship Id="rId1" Type="http://schemas.openxmlformats.org/officeDocument/2006/relationships/image" Target="../media/image2.png"/></Relationships>
</file>

<file path=ppt/slides/_rels/slide142.xml.rels><?xml version="1.0" encoding="UTF-8" standalone="yes"?>
<Relationships xmlns="http://schemas.openxmlformats.org/package/2006/relationships"><Relationship Id="rId3" Type="http://schemas.openxmlformats.org/officeDocument/2006/relationships/notesSlide" Target="../notesSlides/notesSlide142.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43.xml.rels><?xml version="1.0" encoding="UTF-8" standalone="yes"?>
<Relationships xmlns="http://schemas.openxmlformats.org/package/2006/relationships"><Relationship Id="rId3" Type="http://schemas.openxmlformats.org/officeDocument/2006/relationships/notesSlide" Target="../notesSlides/notesSlide143.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44.xml.rels><?xml version="1.0" encoding="UTF-8" standalone="yes"?>
<Relationships xmlns="http://schemas.openxmlformats.org/package/2006/relationships"><Relationship Id="rId3" Type="http://schemas.openxmlformats.org/officeDocument/2006/relationships/notesSlide" Target="../notesSlides/notesSlide144.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45.xml.rels><?xml version="1.0" encoding="UTF-8" standalone="yes"?>
<Relationships xmlns="http://schemas.openxmlformats.org/package/2006/relationships"><Relationship Id="rId3" Type="http://schemas.openxmlformats.org/officeDocument/2006/relationships/notesSlide" Target="../notesSlides/notesSlide145.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46.xml.rels><?xml version="1.0" encoding="UTF-8" standalone="yes"?>
<Relationships xmlns="http://schemas.openxmlformats.org/package/2006/relationships"><Relationship Id="rId3" Type="http://schemas.openxmlformats.org/officeDocument/2006/relationships/notesSlide" Target="../notesSlides/notesSlide146.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47.xml.rels><?xml version="1.0" encoding="UTF-8" standalone="yes"?>
<Relationships xmlns="http://schemas.openxmlformats.org/package/2006/relationships"><Relationship Id="rId3" Type="http://schemas.openxmlformats.org/officeDocument/2006/relationships/notesSlide" Target="../notesSlides/notesSlide147.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48.xml.rels><?xml version="1.0" encoding="UTF-8" standalone="yes"?>
<Relationships xmlns="http://schemas.openxmlformats.org/package/2006/relationships"><Relationship Id="rId3" Type="http://schemas.openxmlformats.org/officeDocument/2006/relationships/notesSlide" Target="../notesSlides/notesSlide148.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49.xml.rels><?xml version="1.0" encoding="UTF-8" standalone="yes"?>
<Relationships xmlns="http://schemas.openxmlformats.org/package/2006/relationships"><Relationship Id="rId3" Type="http://schemas.openxmlformats.org/officeDocument/2006/relationships/notesSlide" Target="../notesSlides/notesSlide149.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50.xml.rels><?xml version="1.0" encoding="UTF-8" standalone="yes"?>
<Relationships xmlns="http://schemas.openxmlformats.org/package/2006/relationships"><Relationship Id="rId6" Type="http://schemas.openxmlformats.org/officeDocument/2006/relationships/notesSlide" Target="../notesSlides/notesSlide150.xml"/><Relationship Id="rId5" Type="http://schemas.openxmlformats.org/officeDocument/2006/relationships/vmlDrawing" Target="../drawings/vmlDrawing12.vml"/><Relationship Id="rId4" Type="http://schemas.openxmlformats.org/officeDocument/2006/relationships/slideLayout" Target="../slideLayouts/slideLayout3.xml"/><Relationship Id="rId3" Type="http://schemas.openxmlformats.org/officeDocument/2006/relationships/image" Target="../media/image18.emf"/><Relationship Id="rId2" Type="http://schemas.openxmlformats.org/officeDocument/2006/relationships/oleObject" Target="../embeddings/oleObject14.bin"/><Relationship Id="rId1" Type="http://schemas.openxmlformats.org/officeDocument/2006/relationships/image" Target="../media/image2.png"/></Relationships>
</file>

<file path=ppt/slides/_rels/slide151.xml.rels><?xml version="1.0" encoding="UTF-8" standalone="yes"?>
<Relationships xmlns="http://schemas.openxmlformats.org/package/2006/relationships"><Relationship Id="rId3" Type="http://schemas.openxmlformats.org/officeDocument/2006/relationships/notesSlide" Target="../notesSlides/notesSlide151.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52.xml.rels><?xml version="1.0" encoding="UTF-8" standalone="yes"?>
<Relationships xmlns="http://schemas.openxmlformats.org/package/2006/relationships"><Relationship Id="rId3" Type="http://schemas.openxmlformats.org/officeDocument/2006/relationships/notesSlide" Target="../notesSlides/notesSlide152.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53.xml.rels><?xml version="1.0" encoding="UTF-8" standalone="yes"?>
<Relationships xmlns="http://schemas.openxmlformats.org/package/2006/relationships"><Relationship Id="rId3" Type="http://schemas.openxmlformats.org/officeDocument/2006/relationships/notesSlide" Target="../notesSlides/notesSlide153.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54.xml.rels><?xml version="1.0" encoding="UTF-8" standalone="yes"?>
<Relationships xmlns="http://schemas.openxmlformats.org/package/2006/relationships"><Relationship Id="rId3" Type="http://schemas.openxmlformats.org/officeDocument/2006/relationships/notesSlide" Target="../notesSlides/notesSlide154.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55.xml.rels><?xml version="1.0" encoding="UTF-8" standalone="yes"?>
<Relationships xmlns="http://schemas.openxmlformats.org/package/2006/relationships"><Relationship Id="rId3" Type="http://schemas.openxmlformats.org/officeDocument/2006/relationships/notesSlide" Target="../notesSlides/notesSlide155.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56.xml.rels><?xml version="1.0" encoding="UTF-8" standalone="yes"?>
<Relationships xmlns="http://schemas.openxmlformats.org/package/2006/relationships"><Relationship Id="rId3" Type="http://schemas.openxmlformats.org/officeDocument/2006/relationships/notesSlide" Target="../notesSlides/notesSlide156.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57.xml.rels><?xml version="1.0" encoding="UTF-8" standalone="yes"?>
<Relationships xmlns="http://schemas.openxmlformats.org/package/2006/relationships"><Relationship Id="rId3" Type="http://schemas.openxmlformats.org/officeDocument/2006/relationships/notesSlide" Target="../notesSlides/notesSlide157.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58.xml.rels><?xml version="1.0" encoding="UTF-8" standalone="yes"?>
<Relationships xmlns="http://schemas.openxmlformats.org/package/2006/relationships"><Relationship Id="rId6" Type="http://schemas.openxmlformats.org/officeDocument/2006/relationships/notesSlide" Target="../notesSlides/notesSlide158.xml"/><Relationship Id="rId5" Type="http://schemas.openxmlformats.org/officeDocument/2006/relationships/vmlDrawing" Target="../drawings/vmlDrawing13.vml"/><Relationship Id="rId4" Type="http://schemas.openxmlformats.org/officeDocument/2006/relationships/slideLayout" Target="../slideLayouts/slideLayout3.xml"/><Relationship Id="rId3" Type="http://schemas.openxmlformats.org/officeDocument/2006/relationships/image" Target="../media/image19.emf"/><Relationship Id="rId2" Type="http://schemas.openxmlformats.org/officeDocument/2006/relationships/oleObject" Target="../embeddings/oleObject15.bin"/><Relationship Id="rId1" Type="http://schemas.openxmlformats.org/officeDocument/2006/relationships/image" Target="../media/image2.png"/></Relationships>
</file>

<file path=ppt/slides/_rels/slide159.xml.rels><?xml version="1.0" encoding="UTF-8" standalone="yes"?>
<Relationships xmlns="http://schemas.openxmlformats.org/package/2006/relationships"><Relationship Id="rId3" Type="http://schemas.openxmlformats.org/officeDocument/2006/relationships/notesSlide" Target="../notesSlides/notesSlide159.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60.xml.rels><?xml version="1.0" encoding="UTF-8" standalone="yes"?>
<Relationships xmlns="http://schemas.openxmlformats.org/package/2006/relationships"><Relationship Id="rId3" Type="http://schemas.openxmlformats.org/officeDocument/2006/relationships/notesSlide" Target="../notesSlides/notesSlide160.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61.xml.rels><?xml version="1.0" encoding="UTF-8" standalone="yes"?>
<Relationships xmlns="http://schemas.openxmlformats.org/package/2006/relationships"><Relationship Id="rId3" Type="http://schemas.openxmlformats.org/officeDocument/2006/relationships/notesSlide" Target="../notesSlides/notesSlide161.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62.xml.rels><?xml version="1.0" encoding="UTF-8" standalone="yes"?>
<Relationships xmlns="http://schemas.openxmlformats.org/package/2006/relationships"><Relationship Id="rId3" Type="http://schemas.openxmlformats.org/officeDocument/2006/relationships/notesSlide" Target="../notesSlides/notesSlide162.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63.xml.rels><?xml version="1.0" encoding="UTF-8" standalone="yes"?>
<Relationships xmlns="http://schemas.openxmlformats.org/package/2006/relationships"><Relationship Id="rId3" Type="http://schemas.openxmlformats.org/officeDocument/2006/relationships/notesSlide" Target="../notesSlides/notesSlide163.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64.xml.rels><?xml version="1.0" encoding="UTF-8" standalone="yes"?>
<Relationships xmlns="http://schemas.openxmlformats.org/package/2006/relationships"><Relationship Id="rId3" Type="http://schemas.openxmlformats.org/officeDocument/2006/relationships/notesSlide" Target="../notesSlides/notesSlide164.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65.xml.rels><?xml version="1.0" encoding="UTF-8" standalone="yes"?>
<Relationships xmlns="http://schemas.openxmlformats.org/package/2006/relationships"><Relationship Id="rId3" Type="http://schemas.openxmlformats.org/officeDocument/2006/relationships/notesSlide" Target="../notesSlides/notesSlide165.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66.xml.rels><?xml version="1.0" encoding="UTF-8" standalone="yes"?>
<Relationships xmlns="http://schemas.openxmlformats.org/package/2006/relationships"><Relationship Id="rId3" Type="http://schemas.openxmlformats.org/officeDocument/2006/relationships/notesSlide" Target="../notesSlides/notesSlide166.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67.xml.rels><?xml version="1.0" encoding="UTF-8" standalone="yes"?>
<Relationships xmlns="http://schemas.openxmlformats.org/package/2006/relationships"><Relationship Id="rId3" Type="http://schemas.openxmlformats.org/officeDocument/2006/relationships/notesSlide" Target="../notesSlides/notesSlide167.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68.xml.rels><?xml version="1.0" encoding="UTF-8" standalone="yes"?>
<Relationships xmlns="http://schemas.openxmlformats.org/package/2006/relationships"><Relationship Id="rId3" Type="http://schemas.openxmlformats.org/officeDocument/2006/relationships/notesSlide" Target="../notesSlides/notesSlide168.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69.xml.rels><?xml version="1.0" encoding="UTF-8" standalone="yes"?>
<Relationships xmlns="http://schemas.openxmlformats.org/package/2006/relationships"><Relationship Id="rId3" Type="http://schemas.openxmlformats.org/officeDocument/2006/relationships/notesSlide" Target="../notesSlides/notesSlide169.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70.xml.rels><?xml version="1.0" encoding="UTF-8" standalone="yes"?>
<Relationships xmlns="http://schemas.openxmlformats.org/package/2006/relationships"><Relationship Id="rId3" Type="http://schemas.openxmlformats.org/officeDocument/2006/relationships/notesSlide" Target="../notesSlides/notesSlide170.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71.xml.rels><?xml version="1.0" encoding="UTF-8" standalone="yes"?>
<Relationships xmlns="http://schemas.openxmlformats.org/package/2006/relationships"><Relationship Id="rId3" Type="http://schemas.openxmlformats.org/officeDocument/2006/relationships/notesSlide" Target="../notesSlides/notesSlide171.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72.xml.rels><?xml version="1.0" encoding="UTF-8" standalone="yes"?>
<Relationships xmlns="http://schemas.openxmlformats.org/package/2006/relationships"><Relationship Id="rId3" Type="http://schemas.openxmlformats.org/officeDocument/2006/relationships/notesSlide" Target="../notesSlides/notesSlide172.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73.xml.rels><?xml version="1.0" encoding="UTF-8" standalone="yes"?>
<Relationships xmlns="http://schemas.openxmlformats.org/package/2006/relationships"><Relationship Id="rId3" Type="http://schemas.openxmlformats.org/officeDocument/2006/relationships/notesSlide" Target="../notesSlides/notesSlide173.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74.xml.rels><?xml version="1.0" encoding="UTF-8" standalone="yes"?>
<Relationships xmlns="http://schemas.openxmlformats.org/package/2006/relationships"><Relationship Id="rId3" Type="http://schemas.openxmlformats.org/officeDocument/2006/relationships/notesSlide" Target="../notesSlides/notesSlide174.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75.xml.rels><?xml version="1.0" encoding="UTF-8" standalone="yes"?>
<Relationships xmlns="http://schemas.openxmlformats.org/package/2006/relationships"><Relationship Id="rId3" Type="http://schemas.openxmlformats.org/officeDocument/2006/relationships/notesSlide" Target="../notesSlides/notesSlide175.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76.xml.rels><?xml version="1.0" encoding="UTF-8" standalone="yes"?>
<Relationships xmlns="http://schemas.openxmlformats.org/package/2006/relationships"><Relationship Id="rId3" Type="http://schemas.openxmlformats.org/officeDocument/2006/relationships/notesSlide" Target="../notesSlides/notesSlide176.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77.xml.rels><?xml version="1.0" encoding="UTF-8" standalone="yes"?>
<Relationships xmlns="http://schemas.openxmlformats.org/package/2006/relationships"><Relationship Id="rId3" Type="http://schemas.openxmlformats.org/officeDocument/2006/relationships/notesSlide" Target="../notesSlides/notesSlide177.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78.xml.rels><?xml version="1.0" encoding="UTF-8" standalone="yes"?>
<Relationships xmlns="http://schemas.openxmlformats.org/package/2006/relationships"><Relationship Id="rId3" Type="http://schemas.openxmlformats.org/officeDocument/2006/relationships/notesSlide" Target="../notesSlides/notesSlide178.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79.xml.rels><?xml version="1.0" encoding="UTF-8" standalone="yes"?>
<Relationships xmlns="http://schemas.openxmlformats.org/package/2006/relationships"><Relationship Id="rId3" Type="http://schemas.openxmlformats.org/officeDocument/2006/relationships/notesSlide" Target="../notesSlides/notesSlide179.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80.xml.rels><?xml version="1.0" encoding="UTF-8" standalone="yes"?>
<Relationships xmlns="http://schemas.openxmlformats.org/package/2006/relationships"><Relationship Id="rId3" Type="http://schemas.openxmlformats.org/officeDocument/2006/relationships/notesSlide" Target="../notesSlides/notesSlide180.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81.xml.rels><?xml version="1.0" encoding="UTF-8" standalone="yes"?>
<Relationships xmlns="http://schemas.openxmlformats.org/package/2006/relationships"><Relationship Id="rId3" Type="http://schemas.openxmlformats.org/officeDocument/2006/relationships/notesSlide" Target="../notesSlides/notesSlide181.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82.xml.rels><?xml version="1.0" encoding="UTF-8" standalone="yes"?>
<Relationships xmlns="http://schemas.openxmlformats.org/package/2006/relationships"><Relationship Id="rId3" Type="http://schemas.openxmlformats.org/officeDocument/2006/relationships/notesSlide" Target="../notesSlides/notesSlide182.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83.xml.rels><?xml version="1.0" encoding="UTF-8" standalone="yes"?>
<Relationships xmlns="http://schemas.openxmlformats.org/package/2006/relationships"><Relationship Id="rId6" Type="http://schemas.openxmlformats.org/officeDocument/2006/relationships/notesSlide" Target="../notesSlides/notesSlide183.xml"/><Relationship Id="rId5" Type="http://schemas.openxmlformats.org/officeDocument/2006/relationships/vmlDrawing" Target="../drawings/vmlDrawing14.vml"/><Relationship Id="rId4" Type="http://schemas.openxmlformats.org/officeDocument/2006/relationships/slideLayout" Target="../slideLayouts/slideLayout3.xml"/><Relationship Id="rId3" Type="http://schemas.openxmlformats.org/officeDocument/2006/relationships/image" Target="../media/image20.emf"/><Relationship Id="rId2" Type="http://schemas.openxmlformats.org/officeDocument/2006/relationships/oleObject" Target="../embeddings/oleObject16.bin"/><Relationship Id="rId1" Type="http://schemas.openxmlformats.org/officeDocument/2006/relationships/image" Target="../media/image2.png"/></Relationships>
</file>

<file path=ppt/slides/_rels/slide184.xml.rels><?xml version="1.0" encoding="UTF-8" standalone="yes"?>
<Relationships xmlns="http://schemas.openxmlformats.org/package/2006/relationships"><Relationship Id="rId3" Type="http://schemas.openxmlformats.org/officeDocument/2006/relationships/notesSlide" Target="../notesSlides/notesSlide184.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85.xml.rels><?xml version="1.0" encoding="UTF-8" standalone="yes"?>
<Relationships xmlns="http://schemas.openxmlformats.org/package/2006/relationships"><Relationship Id="rId3" Type="http://schemas.openxmlformats.org/officeDocument/2006/relationships/notesSlide" Target="../notesSlides/notesSlide185.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86.xml.rels><?xml version="1.0" encoding="UTF-8" standalone="yes"?>
<Relationships xmlns="http://schemas.openxmlformats.org/package/2006/relationships"><Relationship Id="rId3" Type="http://schemas.openxmlformats.org/officeDocument/2006/relationships/notesSlide" Target="../notesSlides/notesSlide186.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87.xml.rels><?xml version="1.0" encoding="UTF-8" standalone="yes"?>
<Relationships xmlns="http://schemas.openxmlformats.org/package/2006/relationships"><Relationship Id="rId3" Type="http://schemas.openxmlformats.org/officeDocument/2006/relationships/notesSlide" Target="../notesSlides/notesSlide187.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88.xml.rels><?xml version="1.0" encoding="UTF-8" standalone="yes"?>
<Relationships xmlns="http://schemas.openxmlformats.org/package/2006/relationships"><Relationship Id="rId3" Type="http://schemas.openxmlformats.org/officeDocument/2006/relationships/notesSlide" Target="../notesSlides/notesSlide188.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89.xml.rels><?xml version="1.0" encoding="UTF-8" standalone="yes"?>
<Relationships xmlns="http://schemas.openxmlformats.org/package/2006/relationships"><Relationship Id="rId3" Type="http://schemas.openxmlformats.org/officeDocument/2006/relationships/notesSlide" Target="../notesSlides/notesSlide189.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90.xml.rels><?xml version="1.0" encoding="UTF-8" standalone="yes"?>
<Relationships xmlns="http://schemas.openxmlformats.org/package/2006/relationships"><Relationship Id="rId3" Type="http://schemas.openxmlformats.org/officeDocument/2006/relationships/notesSlide" Target="../notesSlides/notesSlide190.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91.xml.rels><?xml version="1.0" encoding="UTF-8" standalone="yes"?>
<Relationships xmlns="http://schemas.openxmlformats.org/package/2006/relationships"><Relationship Id="rId3" Type="http://schemas.openxmlformats.org/officeDocument/2006/relationships/notesSlide" Target="../notesSlides/notesSlide191.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92.xml.rels><?xml version="1.0" encoding="UTF-8" standalone="yes"?>
<Relationships xmlns="http://schemas.openxmlformats.org/package/2006/relationships"><Relationship Id="rId3" Type="http://schemas.openxmlformats.org/officeDocument/2006/relationships/notesSlide" Target="../notesSlides/notesSlide192.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93.xml.rels><?xml version="1.0" encoding="UTF-8" standalone="yes"?>
<Relationships xmlns="http://schemas.openxmlformats.org/package/2006/relationships"><Relationship Id="rId3" Type="http://schemas.openxmlformats.org/officeDocument/2006/relationships/notesSlide" Target="../notesSlides/notesSlide193.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94.xml.rels><?xml version="1.0" encoding="UTF-8" standalone="yes"?>
<Relationships xmlns="http://schemas.openxmlformats.org/package/2006/relationships"><Relationship Id="rId3" Type="http://schemas.openxmlformats.org/officeDocument/2006/relationships/notesSlide" Target="../notesSlides/notesSlide194.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95.xml.rels><?xml version="1.0" encoding="UTF-8" standalone="yes"?>
<Relationships xmlns="http://schemas.openxmlformats.org/package/2006/relationships"><Relationship Id="rId3" Type="http://schemas.openxmlformats.org/officeDocument/2006/relationships/notesSlide" Target="../notesSlides/notesSlide195.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96.xml.rels><?xml version="1.0" encoding="UTF-8" standalone="yes"?>
<Relationships xmlns="http://schemas.openxmlformats.org/package/2006/relationships"><Relationship Id="rId3" Type="http://schemas.openxmlformats.org/officeDocument/2006/relationships/notesSlide" Target="../notesSlides/notesSlide196.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97.xml.rels><?xml version="1.0" encoding="UTF-8" standalone="yes"?>
<Relationships xmlns="http://schemas.openxmlformats.org/package/2006/relationships"><Relationship Id="rId3" Type="http://schemas.openxmlformats.org/officeDocument/2006/relationships/notesSlide" Target="../notesSlides/notesSlide197.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98.xml.rels><?xml version="1.0" encoding="UTF-8" standalone="yes"?>
<Relationships xmlns="http://schemas.openxmlformats.org/package/2006/relationships"><Relationship Id="rId3" Type="http://schemas.openxmlformats.org/officeDocument/2006/relationships/notesSlide" Target="../notesSlides/notesSlide198.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99.xml.rels><?xml version="1.0" encoding="UTF-8" standalone="yes"?>
<Relationships xmlns="http://schemas.openxmlformats.org/package/2006/relationships"><Relationship Id="rId3" Type="http://schemas.openxmlformats.org/officeDocument/2006/relationships/notesSlide" Target="../notesSlides/notesSlide199.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00.xml.rels><?xml version="1.0" encoding="UTF-8" standalone="yes"?>
<Relationships xmlns="http://schemas.openxmlformats.org/package/2006/relationships"><Relationship Id="rId3" Type="http://schemas.openxmlformats.org/officeDocument/2006/relationships/notesSlide" Target="../notesSlides/notesSlide200.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01.xml.rels><?xml version="1.0" encoding="UTF-8" standalone="yes"?>
<Relationships xmlns="http://schemas.openxmlformats.org/package/2006/relationships"><Relationship Id="rId3" Type="http://schemas.openxmlformats.org/officeDocument/2006/relationships/notesSlide" Target="../notesSlides/notesSlide201.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02.xml.rels><?xml version="1.0" encoding="UTF-8" standalone="yes"?>
<Relationships xmlns="http://schemas.openxmlformats.org/package/2006/relationships"><Relationship Id="rId6" Type="http://schemas.openxmlformats.org/officeDocument/2006/relationships/notesSlide" Target="../notesSlides/notesSlide202.xml"/><Relationship Id="rId5" Type="http://schemas.openxmlformats.org/officeDocument/2006/relationships/vmlDrawing" Target="../drawings/vmlDrawing15.vml"/><Relationship Id="rId4" Type="http://schemas.openxmlformats.org/officeDocument/2006/relationships/slideLayout" Target="../slideLayouts/slideLayout3.xml"/><Relationship Id="rId3" Type="http://schemas.openxmlformats.org/officeDocument/2006/relationships/image" Target="../media/image21.emf"/><Relationship Id="rId2" Type="http://schemas.openxmlformats.org/officeDocument/2006/relationships/oleObject" Target="../embeddings/oleObject17.bin"/><Relationship Id="rId1" Type="http://schemas.openxmlformats.org/officeDocument/2006/relationships/image" Target="../media/image2.png"/></Relationships>
</file>

<file path=ppt/slides/_rels/slide203.xml.rels><?xml version="1.0" encoding="UTF-8" standalone="yes"?>
<Relationships xmlns="http://schemas.openxmlformats.org/package/2006/relationships"><Relationship Id="rId3" Type="http://schemas.openxmlformats.org/officeDocument/2006/relationships/notesSlide" Target="../notesSlides/notesSlide203.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04.xml.rels><?xml version="1.0" encoding="UTF-8" standalone="yes"?>
<Relationships xmlns="http://schemas.openxmlformats.org/package/2006/relationships"><Relationship Id="rId3" Type="http://schemas.openxmlformats.org/officeDocument/2006/relationships/notesSlide" Target="../notesSlides/notesSlide204.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05.xml.rels><?xml version="1.0" encoding="UTF-8" standalone="yes"?>
<Relationships xmlns="http://schemas.openxmlformats.org/package/2006/relationships"><Relationship Id="rId3" Type="http://schemas.openxmlformats.org/officeDocument/2006/relationships/notesSlide" Target="../notesSlides/notesSlide205.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06.xml.rels><?xml version="1.0" encoding="UTF-8" standalone="yes"?>
<Relationships xmlns="http://schemas.openxmlformats.org/package/2006/relationships"><Relationship Id="rId6" Type="http://schemas.openxmlformats.org/officeDocument/2006/relationships/notesSlide" Target="../notesSlides/notesSlide206.xml"/><Relationship Id="rId5" Type="http://schemas.openxmlformats.org/officeDocument/2006/relationships/vmlDrawing" Target="../drawings/vmlDrawing16.vml"/><Relationship Id="rId4" Type="http://schemas.openxmlformats.org/officeDocument/2006/relationships/slideLayout" Target="../slideLayouts/slideLayout3.xml"/><Relationship Id="rId3" Type="http://schemas.openxmlformats.org/officeDocument/2006/relationships/image" Target="../media/image22.emf"/><Relationship Id="rId2" Type="http://schemas.openxmlformats.org/officeDocument/2006/relationships/oleObject" Target="../embeddings/oleObject18.bin"/><Relationship Id="rId1" Type="http://schemas.openxmlformats.org/officeDocument/2006/relationships/image" Target="../media/image2.png"/></Relationships>
</file>

<file path=ppt/slides/_rels/slide207.xml.rels><?xml version="1.0" encoding="UTF-8" standalone="yes"?>
<Relationships xmlns="http://schemas.openxmlformats.org/package/2006/relationships"><Relationship Id="rId3" Type="http://schemas.openxmlformats.org/officeDocument/2006/relationships/notesSlide" Target="../notesSlides/notesSlide207.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08.xml.rels><?xml version="1.0" encoding="UTF-8" standalone="yes"?>
<Relationships xmlns="http://schemas.openxmlformats.org/package/2006/relationships"><Relationship Id="rId3" Type="http://schemas.openxmlformats.org/officeDocument/2006/relationships/notesSlide" Target="../notesSlides/notesSlide208.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09.xml.rels><?xml version="1.0" encoding="UTF-8" standalone="yes"?>
<Relationships xmlns="http://schemas.openxmlformats.org/package/2006/relationships"><Relationship Id="rId3" Type="http://schemas.openxmlformats.org/officeDocument/2006/relationships/notesSlide" Target="../notesSlides/notesSlide209.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10.xml.rels><?xml version="1.0" encoding="UTF-8" standalone="yes"?>
<Relationships xmlns="http://schemas.openxmlformats.org/package/2006/relationships"><Relationship Id="rId6" Type="http://schemas.openxmlformats.org/officeDocument/2006/relationships/notesSlide" Target="../notesSlides/notesSlide210.xml"/><Relationship Id="rId5" Type="http://schemas.openxmlformats.org/officeDocument/2006/relationships/vmlDrawing" Target="../drawings/vmlDrawing17.vml"/><Relationship Id="rId4" Type="http://schemas.openxmlformats.org/officeDocument/2006/relationships/slideLayout" Target="../slideLayouts/slideLayout3.xml"/><Relationship Id="rId3" Type="http://schemas.openxmlformats.org/officeDocument/2006/relationships/image" Target="../media/image23.emf"/><Relationship Id="rId2" Type="http://schemas.openxmlformats.org/officeDocument/2006/relationships/oleObject" Target="../embeddings/oleObject19.bin"/><Relationship Id="rId1" Type="http://schemas.openxmlformats.org/officeDocument/2006/relationships/image" Target="../media/image2.png"/></Relationships>
</file>

<file path=ppt/slides/_rels/slide211.xml.rels><?xml version="1.0" encoding="UTF-8" standalone="yes"?>
<Relationships xmlns="http://schemas.openxmlformats.org/package/2006/relationships"><Relationship Id="rId3" Type="http://schemas.openxmlformats.org/officeDocument/2006/relationships/notesSlide" Target="../notesSlides/notesSlide211.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12.xml.rels><?xml version="1.0" encoding="UTF-8" standalone="yes"?>
<Relationships xmlns="http://schemas.openxmlformats.org/package/2006/relationships"><Relationship Id="rId3" Type="http://schemas.openxmlformats.org/officeDocument/2006/relationships/notesSlide" Target="../notesSlides/notesSlide212.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13.xml.rels><?xml version="1.0" encoding="UTF-8" standalone="yes"?>
<Relationships xmlns="http://schemas.openxmlformats.org/package/2006/relationships"><Relationship Id="rId3" Type="http://schemas.openxmlformats.org/officeDocument/2006/relationships/notesSlide" Target="../notesSlides/notesSlide213.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14.xml.rels><?xml version="1.0" encoding="UTF-8" standalone="yes"?>
<Relationships xmlns="http://schemas.openxmlformats.org/package/2006/relationships"><Relationship Id="rId3" Type="http://schemas.openxmlformats.org/officeDocument/2006/relationships/notesSlide" Target="../notesSlides/notesSlide214.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15.xml.rels><?xml version="1.0" encoding="UTF-8" standalone="yes"?>
<Relationships xmlns="http://schemas.openxmlformats.org/package/2006/relationships"><Relationship Id="rId3" Type="http://schemas.openxmlformats.org/officeDocument/2006/relationships/notesSlide" Target="../notesSlides/notesSlide215.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16.xml.rels><?xml version="1.0" encoding="UTF-8" standalone="yes"?>
<Relationships xmlns="http://schemas.openxmlformats.org/package/2006/relationships"><Relationship Id="rId3" Type="http://schemas.openxmlformats.org/officeDocument/2006/relationships/notesSlide" Target="../notesSlides/notesSlide216.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17.xml.rels><?xml version="1.0" encoding="UTF-8" standalone="yes"?>
<Relationships xmlns="http://schemas.openxmlformats.org/package/2006/relationships"><Relationship Id="rId3" Type="http://schemas.openxmlformats.org/officeDocument/2006/relationships/notesSlide" Target="../notesSlides/notesSlide217.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18.xml.rels><?xml version="1.0" encoding="UTF-8" standalone="yes"?>
<Relationships xmlns="http://schemas.openxmlformats.org/package/2006/relationships"><Relationship Id="rId3" Type="http://schemas.openxmlformats.org/officeDocument/2006/relationships/notesSlide" Target="../notesSlides/notesSlide218.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19.xml.rels><?xml version="1.0" encoding="UTF-8" standalone="yes"?>
<Relationships xmlns="http://schemas.openxmlformats.org/package/2006/relationships"><Relationship Id="rId3" Type="http://schemas.openxmlformats.org/officeDocument/2006/relationships/notesSlide" Target="../notesSlides/notesSlide219.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22.xml"/><Relationship Id="rId5" Type="http://schemas.openxmlformats.org/officeDocument/2006/relationships/vmlDrawing" Target="../drawings/vmlDrawing3.vml"/><Relationship Id="rId4" Type="http://schemas.openxmlformats.org/officeDocument/2006/relationships/slideLayout" Target="../slideLayouts/slideLayout3.xml"/><Relationship Id="rId3" Type="http://schemas.openxmlformats.org/officeDocument/2006/relationships/image" Target="../media/image7.emf"/><Relationship Id="rId2" Type="http://schemas.openxmlformats.org/officeDocument/2006/relationships/oleObject" Target="../embeddings/oleObject3.bin"/><Relationship Id="rId1" Type="http://schemas.openxmlformats.org/officeDocument/2006/relationships/image" Target="../media/image2.png"/></Relationships>
</file>

<file path=ppt/slides/_rels/slide220.xml.rels><?xml version="1.0" encoding="UTF-8" standalone="yes"?>
<Relationships xmlns="http://schemas.openxmlformats.org/package/2006/relationships"><Relationship Id="rId3" Type="http://schemas.openxmlformats.org/officeDocument/2006/relationships/notesSlide" Target="../notesSlides/notesSlide220.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42.xml.rels><?xml version="1.0" encoding="UTF-8" standalone="yes"?>
<Relationships xmlns="http://schemas.openxmlformats.org/package/2006/relationships"><Relationship Id="rId8" Type="http://schemas.openxmlformats.org/officeDocument/2006/relationships/notesSlide" Target="../notesSlides/notesSlide42.xml"/><Relationship Id="rId7" Type="http://schemas.openxmlformats.org/officeDocument/2006/relationships/vmlDrawing" Target="../drawings/vmlDrawing4.vml"/><Relationship Id="rId6" Type="http://schemas.openxmlformats.org/officeDocument/2006/relationships/slideLayout" Target="../slideLayouts/slideLayout3.xml"/><Relationship Id="rId5" Type="http://schemas.openxmlformats.org/officeDocument/2006/relationships/image" Target="../media/image9.emf"/><Relationship Id="rId4" Type="http://schemas.openxmlformats.org/officeDocument/2006/relationships/oleObject" Target="../embeddings/oleObject5.bin"/><Relationship Id="rId3" Type="http://schemas.openxmlformats.org/officeDocument/2006/relationships/image" Target="../media/image8.emf"/><Relationship Id="rId2" Type="http://schemas.openxmlformats.org/officeDocument/2006/relationships/oleObject" Target="../embeddings/oleObject4.bin"/><Relationship Id="rId1"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vmlDrawing" Target="../drawings/vmlDrawing1.vml"/><Relationship Id="rId4" Type="http://schemas.openxmlformats.org/officeDocument/2006/relationships/slideLayout" Target="../slideLayouts/slideLayout3.xml"/><Relationship Id="rId3" Type="http://schemas.openxmlformats.org/officeDocument/2006/relationships/image" Target="../media/image5.emf"/><Relationship Id="rId2" Type="http://schemas.openxmlformats.org/officeDocument/2006/relationships/oleObject" Target="../embeddings/oleObject1.bin"/><Relationship Id="rId1"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51.xml.rels><?xml version="1.0" encoding="UTF-8" standalone="yes"?>
<Relationships xmlns="http://schemas.openxmlformats.org/package/2006/relationships"><Relationship Id="rId6" Type="http://schemas.openxmlformats.org/officeDocument/2006/relationships/notesSlide" Target="../notesSlides/notesSlide51.xml"/><Relationship Id="rId5" Type="http://schemas.openxmlformats.org/officeDocument/2006/relationships/vmlDrawing" Target="../drawings/vmlDrawing5.vml"/><Relationship Id="rId4" Type="http://schemas.openxmlformats.org/officeDocument/2006/relationships/slideLayout" Target="../slideLayouts/slideLayout3.xml"/><Relationship Id="rId3" Type="http://schemas.openxmlformats.org/officeDocument/2006/relationships/image" Target="../media/image10.emf"/><Relationship Id="rId2" Type="http://schemas.openxmlformats.org/officeDocument/2006/relationships/oleObject" Target="../embeddings/oleObject6.bin"/><Relationship Id="rId1"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61.xml.rels><?xml version="1.0" encoding="UTF-8" standalone="yes"?>
<Relationships xmlns="http://schemas.openxmlformats.org/package/2006/relationships"><Relationship Id="rId8" Type="http://schemas.openxmlformats.org/officeDocument/2006/relationships/notesSlide" Target="../notesSlides/notesSlide61.xml"/><Relationship Id="rId7" Type="http://schemas.openxmlformats.org/officeDocument/2006/relationships/vmlDrawing" Target="../drawings/vmlDrawing6.vml"/><Relationship Id="rId6" Type="http://schemas.openxmlformats.org/officeDocument/2006/relationships/slideLayout" Target="../slideLayouts/slideLayout3.xml"/><Relationship Id="rId5" Type="http://schemas.openxmlformats.org/officeDocument/2006/relationships/image" Target="../media/image12.emf"/><Relationship Id="rId4" Type="http://schemas.openxmlformats.org/officeDocument/2006/relationships/oleObject" Target="../embeddings/oleObject8.bin"/><Relationship Id="rId3" Type="http://schemas.openxmlformats.org/officeDocument/2006/relationships/image" Target="../media/image11.emf"/><Relationship Id="rId2" Type="http://schemas.openxmlformats.org/officeDocument/2006/relationships/oleObject" Target="../embeddings/oleObject7.bin"/><Relationship Id="rId1" Type="http://schemas.openxmlformats.org/officeDocument/2006/relationships/image" Target="../media/image2.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65.xml.rels><?xml version="1.0" encoding="UTF-8" standalone="yes"?>
<Relationships xmlns="http://schemas.openxmlformats.org/package/2006/relationships"><Relationship Id="rId6" Type="http://schemas.openxmlformats.org/officeDocument/2006/relationships/notesSlide" Target="../notesSlides/notesSlide65.xml"/><Relationship Id="rId5" Type="http://schemas.openxmlformats.org/officeDocument/2006/relationships/vmlDrawing" Target="../drawings/vmlDrawing7.vml"/><Relationship Id="rId4" Type="http://schemas.openxmlformats.org/officeDocument/2006/relationships/slideLayout" Target="../slideLayouts/slideLayout3.xml"/><Relationship Id="rId3" Type="http://schemas.openxmlformats.org/officeDocument/2006/relationships/image" Target="../media/image13.emf"/><Relationship Id="rId2" Type="http://schemas.openxmlformats.org/officeDocument/2006/relationships/oleObject" Target="../embeddings/oleObject9.bin"/><Relationship Id="rId1" Type="http://schemas.openxmlformats.org/officeDocument/2006/relationships/image" Target="../media/image2.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71.xml.rels><?xml version="1.0" encoding="UTF-8" standalone="yes"?>
<Relationships xmlns="http://schemas.openxmlformats.org/package/2006/relationships"><Relationship Id="rId6" Type="http://schemas.openxmlformats.org/officeDocument/2006/relationships/notesSlide" Target="../notesSlides/notesSlide71.xml"/><Relationship Id="rId5" Type="http://schemas.openxmlformats.org/officeDocument/2006/relationships/vmlDrawing" Target="../drawings/vmlDrawing8.vml"/><Relationship Id="rId4" Type="http://schemas.openxmlformats.org/officeDocument/2006/relationships/slideLayout" Target="../slideLayouts/slideLayout3.xml"/><Relationship Id="rId3" Type="http://schemas.openxmlformats.org/officeDocument/2006/relationships/image" Target="../media/image14.emf"/><Relationship Id="rId2" Type="http://schemas.openxmlformats.org/officeDocument/2006/relationships/oleObject" Target="../embeddings/oleObject10.bin"/><Relationship Id="rId1" Type="http://schemas.openxmlformats.org/officeDocument/2006/relationships/image" Target="../media/image2.pn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3.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8" name="矩形"/>
          <p:cNvSpPr/>
          <p:nvPr/>
        </p:nvSpPr>
        <p:spPr>
          <a:xfrm>
            <a:off x="1366536" y="1418105"/>
            <a:ext cx="9455695" cy="2306320"/>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20000"/>
              </a:lnSpc>
              <a:spcBef>
                <a:spcPts val="0"/>
              </a:spcBef>
              <a:spcAft>
                <a:spcPts val="0"/>
              </a:spcAft>
              <a:buNone/>
            </a:pPr>
            <a:r>
              <a:rPr lang="zh-CN" altLang="en-US" sz="7200" b="0" i="0" u="none" strike="noStrike" kern="1200" cap="none" spc="0" baseline="0">
                <a:solidFill>
                  <a:schemeClr val="accent1"/>
                </a:solidFill>
                <a:latin typeface="微软雅黑" panose="020B0503020204020204" charset="-122"/>
                <a:ea typeface="微软雅黑" panose="020B0503020204020204" charset="-122"/>
                <a:cs typeface="经典综艺体简" pitchFamily="49" charset="-122"/>
              </a:rPr>
              <a:t>第四章</a:t>
            </a:r>
            <a:br>
              <a:rPr lang="zh-CN" altLang="en-US" sz="7200" b="0" i="0" u="none" strike="noStrike" kern="1200" cap="none" spc="0" baseline="0">
                <a:solidFill>
                  <a:schemeClr val="accent1"/>
                </a:solidFill>
                <a:latin typeface="微软雅黑" panose="020B0503020204020204" charset="-122"/>
                <a:ea typeface="微软雅黑" panose="020B0503020204020204" charset="-122"/>
                <a:cs typeface="经典综艺体简" pitchFamily="49" charset="-122"/>
              </a:rPr>
            </a:br>
            <a:r>
              <a:rPr lang="zh-CN" altLang="en-US" sz="4800" b="0" i="0" u="none" strike="noStrike" kern="1200" cap="none" spc="0" baseline="0">
                <a:solidFill>
                  <a:schemeClr val="accent1"/>
                </a:solidFill>
                <a:latin typeface="微软雅黑" panose="020B0503020204020204" charset="-122"/>
                <a:ea typeface="微软雅黑" panose="020B0503020204020204" charset="-122"/>
                <a:cs typeface="经典综艺体简" pitchFamily="49" charset="-122"/>
              </a:rPr>
              <a:t>税法概述及货物和劳务税法律制度</a:t>
            </a:r>
            <a:endParaRPr lang="zh-CN" altLang="en-US" sz="4800" b="0" i="0" u="none" strike="noStrike" kern="1200" cap="none" spc="0" baseline="0">
              <a:solidFill>
                <a:schemeClr val="accent1"/>
              </a:solidFill>
              <a:latin typeface="微软雅黑" panose="020B0503020204020204" charset="-122"/>
              <a:ea typeface="微软雅黑" panose="020B0503020204020204" charset="-122"/>
              <a:cs typeface="经典综艺体简"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type="lt">
                                    <p:tmPct val="10000"/>
                                  </p:iterate>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par>
                          <p:cTn id="9" fill="hold">
                            <p:stCondLst>
                              <p:cond delay="1350"/>
                            </p:stCondLst>
                            <p:childTnLst>
                              <p:par>
                                <p:cTn id="10" presetID="26" presetClass="emph" presetSubtype="0" fill="hold" grpId="1" nodeType="afterEffect">
                                  <p:stCondLst>
                                    <p:cond delay="0"/>
                                  </p:stCondLst>
                                  <p:iterate type="lt">
                                    <p:tmPct val="10000"/>
                                  </p:iterate>
                                  <p:childTnLst>
                                    <p:animEffect transition="out" filter="fade">
                                      <p:cBhvr>
                                        <p:cTn id="11" dur="500" tmFilter="0, 0; .2, .5; .8, .5; 1, 0"/>
                                        <p:tgtEl>
                                          <p:spTgt spid="28"/>
                                        </p:tgtEl>
                                      </p:cBhvr>
                                    </p:animEffect>
                                    <p:animScale>
                                      <p:cBhvr>
                                        <p:cTn id="12" dur="250" autoRev="1" fill="hold"/>
                                        <p:tgtEl>
                                          <p:spTgt spid="2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8"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09" name="矩形"/>
          <p:cNvSpPr/>
          <p:nvPr/>
        </p:nvSpPr>
        <p:spPr>
          <a:xfrm>
            <a:off x="1425064" y="305039"/>
            <a:ext cx="3139897" cy="461665"/>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dirty="0" smtClean="0">
                <a:solidFill>
                  <a:srgbClr val="FFFFFF"/>
                </a:solidFill>
                <a:latin typeface="微软雅黑" panose="020B0503020204020204" charset="-122"/>
                <a:ea typeface="微软雅黑" panose="020B0503020204020204" charset="-122"/>
                <a:cs typeface="Times New Roman" panose="02020603050405020304" charset="0"/>
              </a:rPr>
              <a:t>考点２：</a:t>
            </a:r>
            <a:r>
              <a:rPr lang="zh-CN" altLang="en-US" sz="2400" b="1" i="0" u="none" strike="noStrike" kern="1200" cap="none" spc="0" baseline="0" dirty="0">
                <a:solidFill>
                  <a:srgbClr val="FFFFFF"/>
                </a:solidFill>
                <a:latin typeface="微软雅黑" panose="020B0503020204020204" charset="-122"/>
                <a:ea typeface="微软雅黑" panose="020B0503020204020204" charset="-122"/>
                <a:cs typeface="Times New Roman" panose="02020603050405020304" charset="0"/>
              </a:rPr>
              <a:t>税法要素</a:t>
            </a:r>
            <a:r>
              <a:rPr lang="en-US" altLang="zh-CN" sz="2400" b="1" i="0" u="none" strike="noStrike" kern="1200" cap="none" spc="0" baseline="0" dirty="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dirty="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dirty="0">
              <a:solidFill>
                <a:srgbClr val="FFFFFF"/>
              </a:solidFill>
              <a:latin typeface="微软雅黑" panose="020B0503020204020204" charset="-122"/>
              <a:ea typeface="微软雅黑" panose="020B0503020204020204" charset="-122"/>
              <a:cs typeface="Times New Roman" panose="02020603050405020304" charset="0"/>
            </a:endParaRPr>
          </a:p>
        </p:txBody>
      </p:sp>
      <p:graphicFrame>
        <p:nvGraphicFramePr>
          <p:cNvPr id="110" name="对象"/>
          <p:cNvGraphicFramePr>
            <a:graphicFrameLocks noChangeAspect="1"/>
          </p:cNvGraphicFramePr>
          <p:nvPr/>
        </p:nvGraphicFramePr>
        <p:xfrm>
          <a:off x="2427401" y="1152482"/>
          <a:ext cx="8529571" cy="5448137"/>
        </p:xfrm>
        <a:graphic>
          <a:graphicData uri="http://schemas.openxmlformats.org/presentationml/2006/ole">
            <mc:AlternateContent xmlns:mc="http://schemas.openxmlformats.org/markup-compatibility/2006">
              <mc:Choice xmlns:v="urn:schemas-microsoft-com:vml" Requires="v">
                <p:oleObj spid="_x0000_s2051" name="package" r:id="rId2" imgW="6055360" imgH="3891915" progId="package">
                  <p:embed/>
                </p:oleObj>
              </mc:Choice>
              <mc:Fallback>
                <p:oleObj name="package" r:id="rId2" imgW="6055360" imgH="3891915" progId="package">
                  <p:embed/>
                  <p:pic>
                    <p:nvPicPr>
                      <p:cNvPr id="0" name="对象"/>
                      <p:cNvPicPr>
                        <a:picLocks noChangeAspect="1"/>
                      </p:cNvPicPr>
                      <p:nvPr/>
                    </p:nvPicPr>
                    <p:blipFill>
                      <a:blip r:embed="rId3" cstate="print"/>
                      <a:stretch>
                        <a:fillRect/>
                      </a:stretch>
                    </p:blipFill>
                    <p:spPr>
                      <a:xfrm>
                        <a:off x="2427401" y="1152482"/>
                        <a:ext cx="8529571" cy="5448137"/>
                      </a:xfrm>
                      <a:prstGeom prst="rect">
                        <a:avLst/>
                      </a:prstGeom>
                      <a:noFill/>
                      <a:ln w="9525" cap="flat" cmpd="sng">
                        <a:noFill/>
                        <a:prstDash val="solid"/>
                        <a:miter/>
                      </a:ln>
                    </p:spPr>
                  </p:pic>
                </p:oleObj>
              </mc:Fallback>
            </mc:AlternateContent>
          </a:graphicData>
        </a:graphic>
      </p:graphicFrame>
      <p:sp>
        <p:nvSpPr>
          <p:cNvPr id="111" name="矩形"/>
          <p:cNvSpPr/>
          <p:nvPr/>
        </p:nvSpPr>
        <p:spPr>
          <a:xfrm>
            <a:off x="905325" y="3699128"/>
            <a:ext cx="1417862"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税率的种类</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2000"/>
                                        <p:tgtEl>
                                          <p:spTgt spid="1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0"/>
                                        </p:tgtEl>
                                        <p:attrNameLst>
                                          <p:attrName>style.visibility</p:attrName>
                                        </p:attrNameLst>
                                      </p:cBhvr>
                                      <p:to>
                                        <p:strVal val="visible"/>
                                      </p:to>
                                    </p:set>
                                    <p:animEffect transition="in" filter="randombar(horizontal)">
                                      <p:cBhvr>
                                        <p:cTn id="12"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806" name="矩形"/>
          <p:cNvSpPr/>
          <p:nvPr/>
        </p:nvSpPr>
        <p:spPr>
          <a:xfrm>
            <a:off x="1425064" y="305039"/>
            <a:ext cx="5415513"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考点５：增值税应纳税额的计算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807" name="矩形"/>
          <p:cNvSpPr/>
          <p:nvPr/>
        </p:nvSpPr>
        <p:spPr>
          <a:xfrm>
            <a:off x="1500886" y="1837142"/>
            <a:ext cx="7922948" cy="491487"/>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（2）进口货物征收消费税的：组成计税价格=关税完税价格+关税+消费税</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808" name="矩形"/>
          <p:cNvSpPr/>
          <p:nvPr/>
        </p:nvSpPr>
        <p:spPr>
          <a:xfrm>
            <a:off x="1500886" y="2932500"/>
            <a:ext cx="5880011"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【提示1】消费税的内容会在本章第三节中进行讲解。</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809" name="矩形"/>
          <p:cNvSpPr/>
          <p:nvPr/>
        </p:nvSpPr>
        <p:spPr>
          <a:xfrm>
            <a:off x="1500886" y="3710652"/>
            <a:ext cx="9377075" cy="8915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【提示2】一般纳税人在进口环节缴纳的增值税，符合抵扣条件的（取得海关进口增值税专用缴款书+用途符合规定），可以作为进项税额抵扣。</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07"/>
                                        </p:tgtEl>
                                        <p:attrNameLst>
                                          <p:attrName>style.visibility</p:attrName>
                                        </p:attrNameLst>
                                      </p:cBhvr>
                                      <p:to>
                                        <p:strVal val="visible"/>
                                      </p:to>
                                    </p:set>
                                    <p:animEffect transition="in" filter="wipe(down)">
                                      <p:cBhvr>
                                        <p:cTn id="7" dur="500"/>
                                        <p:tgtEl>
                                          <p:spTgt spid="80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08"/>
                                        </p:tgtEl>
                                        <p:attrNameLst>
                                          <p:attrName>style.visibility</p:attrName>
                                        </p:attrNameLst>
                                      </p:cBhvr>
                                      <p:to>
                                        <p:strVal val="visible"/>
                                      </p:to>
                                    </p:set>
                                    <p:animEffect transition="in" filter="wipe(down)">
                                      <p:cBhvr>
                                        <p:cTn id="12" dur="500"/>
                                        <p:tgtEl>
                                          <p:spTgt spid="80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09"/>
                                        </p:tgtEl>
                                        <p:attrNameLst>
                                          <p:attrName>style.visibility</p:attrName>
                                        </p:attrNameLst>
                                      </p:cBhvr>
                                      <p:to>
                                        <p:strVal val="visible"/>
                                      </p:to>
                                    </p:set>
                                    <p:animEffect transition="in" filter="wipe(down)">
                                      <p:cBhvr>
                                        <p:cTn id="17" dur="500"/>
                                        <p:tgtEl>
                                          <p:spTgt spid="8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7" grpId="0" animBg="1"/>
      <p:bldP spid="808" grpId="0" animBg="1"/>
      <p:bldP spid="809"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813" name="矩形"/>
          <p:cNvSpPr/>
          <p:nvPr/>
        </p:nvSpPr>
        <p:spPr>
          <a:xfrm>
            <a:off x="1425064" y="305039"/>
            <a:ext cx="5415513"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考点５：增值税应纳税额的计算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816" name="组合"/>
          <p:cNvGrpSpPr/>
          <p:nvPr/>
        </p:nvGrpSpPr>
        <p:grpSpPr>
          <a:xfrm>
            <a:off x="1427311" y="1438798"/>
            <a:ext cx="5268949" cy="525778"/>
            <a:chOff x="1427311" y="1438798"/>
            <a:chExt cx="5268949" cy="525778"/>
          </a:xfrm>
        </p:grpSpPr>
        <p:sp>
          <p:nvSpPr>
            <p:cNvPr id="814" name="矩形"/>
            <p:cNvSpPr/>
            <p:nvPr/>
          </p:nvSpPr>
          <p:spPr>
            <a:xfrm>
              <a:off x="1547960" y="1438798"/>
              <a:ext cx="5148300" cy="52577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en-US" altLang="zh-CN"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 </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 进口货物应纳增值税的计算。</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815" name="剪去对角的矩形"/>
            <p:cNvSpPr/>
            <p:nvPr/>
          </p:nvSpPr>
          <p:spPr>
            <a:xfrm>
              <a:off x="1427311" y="1438798"/>
              <a:ext cx="5268949" cy="525777"/>
            </a:xfrm>
            <a:prstGeom prst="snip2DiagRect">
              <a:avLst>
                <a:gd name="adj1" fmla="val 0"/>
                <a:gd name="adj2" fmla="val 12736"/>
              </a:avLst>
            </a:prstGeom>
            <a:noFill/>
            <a:ln w="25400" cap="flat" cmpd="sng">
              <a:solidFill>
                <a:srgbClr val="4BACC6"/>
              </a:solidFill>
              <a:prstDash val="solid"/>
              <a:round/>
            </a:ln>
          </p:spPr>
          <p:txBody>
            <a:bodyPr rtlCol="0" anchor="ctr"/>
            <a:lstStyle/>
            <a:p>
              <a:pPr algn="ctr"/>
            </a:p>
          </p:txBody>
        </p:sp>
      </p:grpSp>
      <p:sp>
        <p:nvSpPr>
          <p:cNvPr id="817" name="矩形"/>
          <p:cNvSpPr/>
          <p:nvPr/>
        </p:nvSpPr>
        <p:spPr>
          <a:xfrm>
            <a:off x="1213723" y="2270956"/>
            <a:ext cx="10058798" cy="216852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【例题</a:t>
            </a:r>
            <a:r>
              <a:rPr lang="zh-CN" altLang="en-US" sz="1800" b="0" i="0" u="none" strike="noStrike" kern="1200" cap="none" spc="0" baseline="0" dirty="0">
                <a:solidFill>
                  <a:schemeClr val="tx1"/>
                </a:solidFill>
                <a:latin typeface="宋体" panose="02010600030101010101" pitchFamily="2"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单选】甲公司为增值税一般纳税人，2019年9月进口货物一批，海关审定的关税完税价格为116万元。已知增值税税率为13%，关税税率为10%。计算甲公司当月该笔业务应缴纳增值税税额的下列算式中，正确的是（   ）。</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 A. 116×（1+10%）÷（1+13%）×13%=14.68万元     B. 116÷（1+13%）×13%=13.35万元</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 C. 116×（1+10%）×13%=16.59万元                            D. 116×13%=15.08万元</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818" name="矩形"/>
          <p:cNvSpPr/>
          <p:nvPr/>
        </p:nvSpPr>
        <p:spPr>
          <a:xfrm>
            <a:off x="1209656" y="4524306"/>
            <a:ext cx="10032558" cy="16916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【解析】题目中未说明该货物属于应税消费品，不考虑消费税。组成计税价格=关税完税价格+关税= 116+116×10%=116×（1+10%）。应纳增值税=组成计税价格×增值税税率=116×（1+10%）×13%=16.59万元。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16"/>
                                        </p:tgtEl>
                                        <p:attrNameLst>
                                          <p:attrName>style.visibility</p:attrName>
                                        </p:attrNameLst>
                                      </p:cBhvr>
                                      <p:to>
                                        <p:strVal val="visible"/>
                                      </p:to>
                                    </p:set>
                                    <p:animEffect transition="in" filter="fade">
                                      <p:cBhvr>
                                        <p:cTn id="7" dur="1000"/>
                                        <p:tgtEl>
                                          <p:spTgt spid="816"/>
                                        </p:tgtEl>
                                      </p:cBhvr>
                                    </p:animEffect>
                                    <p:anim calcmode="lin" valueType="num">
                                      <p:cBhvr>
                                        <p:cTn id="8" dur="1000" fill="hold"/>
                                        <p:tgtEl>
                                          <p:spTgt spid="816"/>
                                        </p:tgtEl>
                                        <p:attrNameLst>
                                          <p:attrName>ppt_x</p:attrName>
                                        </p:attrNameLst>
                                      </p:cBhvr>
                                      <p:tavLst>
                                        <p:tav tm="0">
                                          <p:val>
                                            <p:strVal val="#ppt_x"/>
                                          </p:val>
                                        </p:tav>
                                        <p:tav tm="100000">
                                          <p:val>
                                            <p:strVal val="#ppt_x"/>
                                          </p:val>
                                        </p:tav>
                                      </p:tavLst>
                                    </p:anim>
                                    <p:anim calcmode="lin" valueType="num">
                                      <p:cBhvr>
                                        <p:cTn id="9" dur="1000" fill="hold"/>
                                        <p:tgtEl>
                                          <p:spTgt spid="8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817"/>
                                        </p:tgtEl>
                                        <p:attrNameLst>
                                          <p:attrName>style.visibility</p:attrName>
                                        </p:attrNameLst>
                                      </p:cBhvr>
                                      <p:to>
                                        <p:strVal val="visible"/>
                                      </p:to>
                                    </p:set>
                                    <p:animEffect transition="in" filter="wipe(down)">
                                      <p:cBhvr>
                                        <p:cTn id="14" dur="500"/>
                                        <p:tgtEl>
                                          <p:spTgt spid="81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18"/>
                                        </p:tgtEl>
                                        <p:attrNameLst>
                                          <p:attrName>style.visibility</p:attrName>
                                        </p:attrNameLst>
                                      </p:cBhvr>
                                      <p:to>
                                        <p:strVal val="visible"/>
                                      </p:to>
                                    </p:set>
                                    <p:animEffect transition="in" filter="wipe(down)">
                                      <p:cBhvr>
                                        <p:cTn id="19" dur="500"/>
                                        <p:tgtEl>
                                          <p:spTgt spid="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6" grpId="0" animBg="1"/>
      <p:bldP spid="817" grpId="0" animBg="1"/>
      <p:bldP spid="818"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822" name="矩形"/>
          <p:cNvSpPr/>
          <p:nvPr/>
        </p:nvSpPr>
        <p:spPr>
          <a:xfrm>
            <a:off x="1425064" y="305039"/>
            <a:ext cx="5415513"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考点５：增值税应纳税额的计算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823" name="矩形"/>
          <p:cNvSpPr/>
          <p:nvPr/>
        </p:nvSpPr>
        <p:spPr>
          <a:xfrm>
            <a:off x="2057657" y="2940582"/>
            <a:ext cx="7515975" cy="12915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境外单位或者个人在境内发生应税销售行为，在境内未设有经营机构的，</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扣缴义务人按照下列公式计算应扣缴税额：</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应扣缴税额=购买方支付的价款÷（1+税率）×税率</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pSp>
        <p:nvGrpSpPr>
          <p:cNvPr id="827" name="组合"/>
          <p:cNvGrpSpPr/>
          <p:nvPr/>
        </p:nvGrpSpPr>
        <p:grpSpPr>
          <a:xfrm>
            <a:off x="2143946" y="1979656"/>
            <a:ext cx="3956506" cy="601980"/>
            <a:chOff x="2143946" y="1979656"/>
            <a:chExt cx="3956506" cy="601980"/>
          </a:xfrm>
        </p:grpSpPr>
        <p:sp>
          <p:nvSpPr>
            <p:cNvPr id="824" name="圆角矩形"/>
            <p:cNvSpPr/>
            <p:nvPr/>
          </p:nvSpPr>
          <p:spPr>
            <a:xfrm>
              <a:off x="2143946" y="1986641"/>
              <a:ext cx="3956506" cy="594993"/>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825" name="流程图: 离页连接符"/>
            <p:cNvSpPr/>
            <p:nvPr/>
          </p:nvSpPr>
          <p:spPr>
            <a:xfrm>
              <a:off x="2467794" y="1979656"/>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（四）</a:t>
              </a:r>
              <a:endPar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826" name="矩形"/>
            <p:cNvSpPr/>
            <p:nvPr/>
          </p:nvSpPr>
          <p:spPr>
            <a:xfrm>
              <a:off x="3456952" y="2022837"/>
              <a:ext cx="23260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扣缴计税方法</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27"/>
                                        </p:tgtEl>
                                        <p:attrNameLst>
                                          <p:attrName>style.visibility</p:attrName>
                                        </p:attrNameLst>
                                      </p:cBhvr>
                                      <p:to>
                                        <p:strVal val="visible"/>
                                      </p:to>
                                    </p:set>
                                    <p:animEffect transition="in" filter="fade">
                                      <p:cBhvr>
                                        <p:cTn id="7" dur="1000"/>
                                        <p:tgtEl>
                                          <p:spTgt spid="827"/>
                                        </p:tgtEl>
                                      </p:cBhvr>
                                    </p:animEffect>
                                    <p:anim calcmode="lin" valueType="num">
                                      <p:cBhvr>
                                        <p:cTn id="8" dur="1000" fill="hold"/>
                                        <p:tgtEl>
                                          <p:spTgt spid="827"/>
                                        </p:tgtEl>
                                        <p:attrNameLst>
                                          <p:attrName>ppt_x</p:attrName>
                                        </p:attrNameLst>
                                      </p:cBhvr>
                                      <p:tavLst>
                                        <p:tav tm="0">
                                          <p:val>
                                            <p:strVal val="#ppt_x"/>
                                          </p:val>
                                        </p:tav>
                                        <p:tav tm="100000">
                                          <p:val>
                                            <p:strVal val="#ppt_x"/>
                                          </p:val>
                                        </p:tav>
                                      </p:tavLst>
                                    </p:anim>
                                    <p:anim calcmode="lin" valueType="num">
                                      <p:cBhvr>
                                        <p:cTn id="9" dur="1000" fill="hold"/>
                                        <p:tgtEl>
                                          <p:spTgt spid="8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23"/>
                                        </p:tgtEl>
                                        <p:attrNameLst>
                                          <p:attrName>style.visibility</p:attrName>
                                        </p:attrNameLst>
                                      </p:cBhvr>
                                      <p:to>
                                        <p:strVal val="visible"/>
                                      </p:to>
                                    </p:set>
                                    <p:animEffect transition="in" filter="fade">
                                      <p:cBhvr>
                                        <p:cTn id="14" dur="1000"/>
                                        <p:tgtEl>
                                          <p:spTgt spid="823"/>
                                        </p:tgtEl>
                                      </p:cBhvr>
                                    </p:animEffect>
                                    <p:anim calcmode="lin" valueType="num">
                                      <p:cBhvr>
                                        <p:cTn id="15" dur="1000" fill="hold"/>
                                        <p:tgtEl>
                                          <p:spTgt spid="823"/>
                                        </p:tgtEl>
                                        <p:attrNameLst>
                                          <p:attrName>ppt_x</p:attrName>
                                        </p:attrNameLst>
                                      </p:cBhvr>
                                      <p:tavLst>
                                        <p:tav tm="0">
                                          <p:val>
                                            <p:strVal val="#ppt_x"/>
                                          </p:val>
                                        </p:tav>
                                        <p:tav tm="100000">
                                          <p:val>
                                            <p:strVal val="#ppt_x"/>
                                          </p:val>
                                        </p:tav>
                                      </p:tavLst>
                                    </p:anim>
                                    <p:anim calcmode="lin" valueType="num">
                                      <p:cBhvr>
                                        <p:cTn id="16" dur="1000" fill="hold"/>
                                        <p:tgtEl>
                                          <p:spTgt spid="8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3" grpId="0" animBg="1"/>
      <p:bldP spid="827"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831" name="矩形"/>
          <p:cNvSpPr/>
          <p:nvPr/>
        </p:nvSpPr>
        <p:spPr>
          <a:xfrm>
            <a:off x="1425064" y="305039"/>
            <a:ext cx="4376436"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考点6：增值税税收优惠</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835" name="组合"/>
          <p:cNvGrpSpPr/>
          <p:nvPr/>
        </p:nvGrpSpPr>
        <p:grpSpPr>
          <a:xfrm>
            <a:off x="1566682" y="1402391"/>
            <a:ext cx="3389621" cy="601980"/>
            <a:chOff x="1566682" y="1402391"/>
            <a:chExt cx="3389621" cy="601980"/>
          </a:xfrm>
        </p:grpSpPr>
        <p:sp>
          <p:nvSpPr>
            <p:cNvPr id="832" name="圆角矩形"/>
            <p:cNvSpPr/>
            <p:nvPr/>
          </p:nvSpPr>
          <p:spPr>
            <a:xfrm>
              <a:off x="1566682" y="1409377"/>
              <a:ext cx="3389621" cy="594991"/>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833" name="流程图: 离页连接符"/>
            <p:cNvSpPr/>
            <p:nvPr/>
          </p:nvSpPr>
          <p:spPr>
            <a:xfrm>
              <a:off x="1890531" y="1402391"/>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（一）</a:t>
              </a:r>
              <a:endPar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834" name="矩形"/>
            <p:cNvSpPr/>
            <p:nvPr/>
          </p:nvSpPr>
          <p:spPr>
            <a:xfrm>
              <a:off x="3024004" y="1445572"/>
              <a:ext cx="1614803"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fontAlgn="auto">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免税项目</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836" name="矩形"/>
          <p:cNvSpPr/>
          <p:nvPr/>
        </p:nvSpPr>
        <p:spPr>
          <a:xfrm>
            <a:off x="5206054" y="1261321"/>
            <a:ext cx="4912227" cy="8915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免征增值税的优惠项目比较多，为了方便记忆，对其作了简单分类，主要内容如下图所示。</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837" name="表格"/>
          <p:cNvGraphicFramePr>
            <a:graphicFrameLocks noGrp="1"/>
          </p:cNvGraphicFramePr>
          <p:nvPr/>
        </p:nvGraphicFramePr>
        <p:xfrm>
          <a:off x="953376" y="2310274"/>
          <a:ext cx="10259568" cy="4114800"/>
        </p:xfrm>
        <a:graphic>
          <a:graphicData uri="http://schemas.openxmlformats.org/drawingml/2006/table">
            <a:tbl>
              <a:tblPr bandRow="1">
                <a:noFill/>
              </a:tblPr>
              <a:tblGrid>
                <a:gridCol w="1696085"/>
                <a:gridCol w="8563483"/>
              </a:tblGrid>
              <a:tr h="0">
                <a:tc>
                  <a:txBody>
                    <a:bodyPr/>
                    <a:lstStyle/>
                    <a:p>
                      <a:pPr marL="0" indent="0" algn="ctr">
                        <a:lnSpc>
                          <a:spcPct val="150000"/>
                        </a:lnSpc>
                        <a:spcBef>
                          <a:spcPts val="100"/>
                        </a:spcBef>
                        <a:spcAft>
                          <a:spcPts val="1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分类</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100"/>
                        </a:spcBef>
                        <a:spcAft>
                          <a:spcPts val="1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内容</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0">
                <a:tc>
                  <a:txBody>
                    <a:bodyPr/>
                    <a:lstStyle/>
                    <a:p>
                      <a:pPr marL="0" indent="0" algn="ctr">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农业和技术</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l">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（1）</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农业生产者销售的自产农产品</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（2）农业机耕、排灌、病虫害防治、植物保护、农牧保险以及相关技术培训业务，家禽、牲畜、水生动物的配种和疾病防治</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（3）将土地使用权转让给农业生产者用于农业生产</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（4）纳税人提供技术转让、技术开发和与之相关的技术咨询、技术服务</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r h="0">
                <a:tc>
                  <a:txBody>
                    <a:bodyPr/>
                    <a:lstStyle/>
                    <a:p>
                      <a:pPr marL="0" indent="0" algn="ctr">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教育和医疗</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l">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（1）</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直接用于</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科学研究、科学试验和教学的进口仪器、设备</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（2）</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托儿所、幼儿园</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提供的保育和教育服务</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（3）从事学历教育的学校（不包括职业培训机构）提供的教育服务</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（4）医疗机构提供的医疗服务</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bl>
          </a:graphicData>
        </a:graphic>
      </p:graphicFrame>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35"/>
                                        </p:tgtEl>
                                        <p:attrNameLst>
                                          <p:attrName>style.visibility</p:attrName>
                                        </p:attrNameLst>
                                      </p:cBhvr>
                                      <p:to>
                                        <p:strVal val="visible"/>
                                      </p:to>
                                    </p:set>
                                    <p:animEffect transition="in" filter="fade">
                                      <p:cBhvr>
                                        <p:cTn id="7" dur="1000"/>
                                        <p:tgtEl>
                                          <p:spTgt spid="835"/>
                                        </p:tgtEl>
                                      </p:cBhvr>
                                    </p:animEffect>
                                    <p:anim calcmode="lin" valueType="num">
                                      <p:cBhvr>
                                        <p:cTn id="8" dur="1000" fill="hold"/>
                                        <p:tgtEl>
                                          <p:spTgt spid="835"/>
                                        </p:tgtEl>
                                        <p:attrNameLst>
                                          <p:attrName>ppt_x</p:attrName>
                                        </p:attrNameLst>
                                      </p:cBhvr>
                                      <p:tavLst>
                                        <p:tav tm="0">
                                          <p:val>
                                            <p:strVal val="#ppt_x"/>
                                          </p:val>
                                        </p:tav>
                                        <p:tav tm="100000">
                                          <p:val>
                                            <p:strVal val="#ppt_x"/>
                                          </p:val>
                                        </p:tav>
                                      </p:tavLst>
                                    </p:anim>
                                    <p:anim calcmode="lin" valueType="num">
                                      <p:cBhvr>
                                        <p:cTn id="9" dur="1000" fill="hold"/>
                                        <p:tgtEl>
                                          <p:spTgt spid="83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836"/>
                                        </p:tgtEl>
                                        <p:attrNameLst>
                                          <p:attrName>style.visibility</p:attrName>
                                        </p:attrNameLst>
                                      </p:cBhvr>
                                      <p:to>
                                        <p:strVal val="visible"/>
                                      </p:to>
                                    </p:set>
                                    <p:animEffect transition="in" filter="fade">
                                      <p:cBhvr>
                                        <p:cTn id="13" dur="2000"/>
                                        <p:tgtEl>
                                          <p:spTgt spid="836"/>
                                        </p:tgtEl>
                                      </p:cBhvr>
                                    </p:animEffect>
                                  </p:childTnLst>
                                </p:cTn>
                              </p:par>
                            </p:childTnLst>
                          </p:cTn>
                        </p:par>
                        <p:par>
                          <p:cTn id="14" fill="hold">
                            <p:stCondLst>
                              <p:cond delay="3000"/>
                            </p:stCondLst>
                            <p:childTnLst>
                              <p:par>
                                <p:cTn id="15" presetID="14" presetClass="entr" presetSubtype="10" fill="hold" nodeType="afterEffect">
                                  <p:stCondLst>
                                    <p:cond delay="0"/>
                                  </p:stCondLst>
                                  <p:childTnLst>
                                    <p:set>
                                      <p:cBhvr>
                                        <p:cTn id="16" dur="1" fill="hold">
                                          <p:stCondLst>
                                            <p:cond delay="0"/>
                                          </p:stCondLst>
                                        </p:cTn>
                                        <p:tgtEl>
                                          <p:spTgt spid="837"/>
                                        </p:tgtEl>
                                        <p:attrNameLst>
                                          <p:attrName>style.visibility</p:attrName>
                                        </p:attrNameLst>
                                      </p:cBhvr>
                                      <p:to>
                                        <p:strVal val="visible"/>
                                      </p:to>
                                    </p:set>
                                    <p:animEffect transition="in" filter="randombar(horizontal)">
                                      <p:cBhvr>
                                        <p:cTn id="17" dur="500"/>
                                        <p:tgtEl>
                                          <p:spTgt spid="8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5" grpId="0" animBg="1"/>
      <p:bldP spid="836"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841" name="矩形"/>
          <p:cNvSpPr/>
          <p:nvPr/>
        </p:nvSpPr>
        <p:spPr>
          <a:xfrm>
            <a:off x="1425064" y="305039"/>
            <a:ext cx="4376436"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考点6：增值税税收优惠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aphicFrame>
        <p:nvGraphicFramePr>
          <p:cNvPr id="842" name="表格"/>
          <p:cNvGraphicFramePr>
            <a:graphicFrameLocks noGrp="1"/>
          </p:cNvGraphicFramePr>
          <p:nvPr/>
        </p:nvGraphicFramePr>
        <p:xfrm>
          <a:off x="981950" y="1458232"/>
          <a:ext cx="10259568" cy="4956885"/>
        </p:xfrm>
        <a:graphic>
          <a:graphicData uri="http://schemas.openxmlformats.org/drawingml/2006/table">
            <a:tbl>
              <a:tblPr bandRow="1">
                <a:noFill/>
              </a:tblPr>
              <a:tblGrid>
                <a:gridCol w="1696085"/>
                <a:gridCol w="8563483"/>
              </a:tblGrid>
              <a:tr h="490651">
                <a:tc>
                  <a:txBody>
                    <a:bodyPr/>
                    <a:lstStyle/>
                    <a:p>
                      <a:pPr marL="0" indent="0" algn="ctr">
                        <a:lnSpc>
                          <a:spcPct val="150000"/>
                        </a:lnSpc>
                        <a:spcBef>
                          <a:spcPts val="100"/>
                        </a:spcBef>
                        <a:spcAft>
                          <a:spcPts val="1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分类</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100"/>
                        </a:spcBef>
                        <a:spcAft>
                          <a:spcPts val="1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内容</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4466234">
                <a:tc>
                  <a:txBody>
                    <a:bodyPr/>
                    <a:lstStyle/>
                    <a:p>
                      <a:pPr marL="0" indent="0" algn="ctr">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文化和生活</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l">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（1）古旧图书</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（2）纪念馆、博物馆、文化馆、文物保护单位管理机构、美术馆、展览馆、书画院、图书馆在自己的场所提供文化体育服务取得的</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第一道门票收入</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（3）寺院、宫观、清真寺和教堂举办文化、宗教活动的</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门票收入</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（4）婚姻介绍服务</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（5）养老机构提供的养老服务</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（6）提供社区养老、托育、家政等服务取得的收入</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（7）殡葬服务</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（8）避孕药品和用具</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（9）福利彩票、体育彩票的发行收入</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bl>
          </a:graphicData>
        </a:graphic>
      </p:graphicFrame>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842"/>
                                        </p:tgtEl>
                                        <p:attrNameLst>
                                          <p:attrName>style.visibility</p:attrName>
                                        </p:attrNameLst>
                                      </p:cBhvr>
                                      <p:to>
                                        <p:strVal val="visible"/>
                                      </p:to>
                                    </p:set>
                                    <p:animEffect transition="in" filter="wheel(4)">
                                      <p:cBhvr>
                                        <p:cTn id="7" dur="2000"/>
                                        <p:tgtEl>
                                          <p:spTgt spid="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846" name="矩形"/>
          <p:cNvSpPr/>
          <p:nvPr/>
        </p:nvSpPr>
        <p:spPr>
          <a:xfrm>
            <a:off x="1425064" y="305039"/>
            <a:ext cx="4376436"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考点6：增值税税收优惠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aphicFrame>
        <p:nvGraphicFramePr>
          <p:cNvPr id="847" name="表格"/>
          <p:cNvGraphicFramePr>
            <a:graphicFrameLocks noGrp="1"/>
          </p:cNvGraphicFramePr>
          <p:nvPr/>
        </p:nvGraphicFramePr>
        <p:xfrm>
          <a:off x="897669" y="1741379"/>
          <a:ext cx="10259568" cy="4139781"/>
        </p:xfrm>
        <a:graphic>
          <a:graphicData uri="http://schemas.openxmlformats.org/drawingml/2006/table">
            <a:tbl>
              <a:tblPr bandRow="1">
                <a:noFill/>
              </a:tblPr>
              <a:tblGrid>
                <a:gridCol w="1696085"/>
                <a:gridCol w="8563483"/>
              </a:tblGrid>
              <a:tr h="494284">
                <a:tc>
                  <a:txBody>
                    <a:bodyPr/>
                    <a:lstStyle/>
                    <a:p>
                      <a:pPr marL="0" indent="0" algn="ctr">
                        <a:lnSpc>
                          <a:spcPct val="150000"/>
                        </a:lnSpc>
                        <a:spcBef>
                          <a:spcPts val="100"/>
                        </a:spcBef>
                        <a:spcAft>
                          <a:spcPts val="1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分类</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100"/>
                        </a:spcBef>
                        <a:spcAft>
                          <a:spcPts val="1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内容</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3645497">
                <a:tc>
                  <a:txBody>
                    <a:bodyPr/>
                    <a:lstStyle/>
                    <a:p>
                      <a:pPr marL="0" indent="0" algn="ctr">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个人</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l">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（1）</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其他个人</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销售的</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自己使用过的物品</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（2）个人转让</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著作权</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（3）个人销售</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自建自用住房</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（4）个人销售以下外购住房：</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① 北京市、上海市、广州市和深圳市：≥2年普通住房</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② 其他城市：≥2年“普通+非普通（如别墅）”住房</a:t>
                      </a:r>
                      <a:endParaRPr lang="en-US" altLang="zh-CN"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p>
                      <a:pPr marL="0" indent="12700" algn="l">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【提示】</a:t>
                      </a:r>
                      <a:r>
                        <a:rPr lang="zh-CN" altLang="en-US" sz="1800" b="0" i="0" u="none" strike="noStrike" kern="100" cap="none" spc="20" baseline="0">
                          <a:solidFill>
                            <a:srgbClr val="000000"/>
                          </a:solidFill>
                          <a:latin typeface="微软雅黑" panose="020B0503020204020204" charset="-122"/>
                          <a:ea typeface="微软雅黑" panose="020B0503020204020204" charset="-122"/>
                          <a:cs typeface="Times New Roman" panose="02020603050405020304" charset="0"/>
                        </a:rPr>
                        <a:t>深圳市自2020年7月15日起、上海市自2021年1月22日起、广州市</a:t>
                      </a:r>
                      <a:r>
                        <a:rPr lang="en-US" altLang="zh-CN"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9个区自2021年4月21日起，将个人住房转让增值税征免年限由2年调整到5年</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E7E8E9"/>
                    </a:solidFill>
                  </a:tcPr>
                </a:tc>
              </a:tr>
            </a:tbl>
          </a:graphicData>
        </a:graphic>
      </p:graphicFrame>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47"/>
                                        </p:tgtEl>
                                        <p:attrNameLst>
                                          <p:attrName>style.visibility</p:attrName>
                                        </p:attrNameLst>
                                      </p:cBhvr>
                                      <p:to>
                                        <p:strVal val="visible"/>
                                      </p:to>
                                    </p:set>
                                    <p:animEffect transition="in" filter="randombar(horizontal)">
                                      <p:cBhvr>
                                        <p:cTn id="7" dur="500"/>
                                        <p:tgtEl>
                                          <p:spTgt spid="8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851" name="矩形"/>
          <p:cNvSpPr/>
          <p:nvPr/>
        </p:nvSpPr>
        <p:spPr>
          <a:xfrm>
            <a:off x="1425064" y="305039"/>
            <a:ext cx="4376436"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考点6：增值税税收优惠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aphicFrame>
        <p:nvGraphicFramePr>
          <p:cNvPr id="852" name="表格"/>
          <p:cNvGraphicFramePr>
            <a:graphicFrameLocks noGrp="1"/>
          </p:cNvGraphicFramePr>
          <p:nvPr/>
        </p:nvGraphicFramePr>
        <p:xfrm>
          <a:off x="1422980" y="1651614"/>
          <a:ext cx="9308730" cy="4477727"/>
        </p:xfrm>
        <a:graphic>
          <a:graphicData uri="http://schemas.openxmlformats.org/drawingml/2006/table">
            <a:tbl>
              <a:tblPr bandRow="1">
                <a:noFill/>
              </a:tblPr>
              <a:tblGrid>
                <a:gridCol w="1538858"/>
                <a:gridCol w="7769872"/>
              </a:tblGrid>
              <a:tr h="521229">
                <a:tc>
                  <a:txBody>
                    <a:bodyPr/>
                    <a:lstStyle/>
                    <a:p>
                      <a:pPr marL="0" indent="0" algn="ctr">
                        <a:lnSpc>
                          <a:spcPct val="150000"/>
                        </a:lnSpc>
                        <a:spcBef>
                          <a:spcPts val="100"/>
                        </a:spcBef>
                        <a:spcAft>
                          <a:spcPts val="1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分类</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100"/>
                        </a:spcBef>
                        <a:spcAft>
                          <a:spcPts val="1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内容</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2474095">
                <a:tc>
                  <a:txBody>
                    <a:bodyPr/>
                    <a:lstStyle/>
                    <a:p>
                      <a:pPr marL="0" indent="0" algn="ctr">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弱势群体</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l">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（1）由残疾人的组织直接进口供残疾人专用的物品</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（2）残疾人福利机构提供的育养服务</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（3）残疾人员本人为社会提供的服务</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（4）</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学生勤工俭学提供的服务</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（5）家政服务企业由员工制家政服务员提供家政服务取得的收入</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r h="1482403">
                <a:tc>
                  <a:txBody>
                    <a:bodyPr/>
                    <a:lstStyle/>
                    <a:p>
                      <a:pPr marL="0" indent="0" algn="ctr">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其他</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l">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（1）</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外国政府、国际组织无偿援助</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的进口物资和设备</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（2）军队空余房产租赁收入</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（3）金融同业往来利息收入</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bl>
          </a:graphicData>
        </a:graphic>
      </p:graphicFrame>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52"/>
                                        </p:tgtEl>
                                        <p:attrNameLst>
                                          <p:attrName>style.visibility</p:attrName>
                                        </p:attrNameLst>
                                      </p:cBhvr>
                                      <p:to>
                                        <p:strVal val="visible"/>
                                      </p:to>
                                    </p:set>
                                    <p:animEffect transition="in" filter="wipe(down)">
                                      <p:cBhvr>
                                        <p:cTn id="7" dur="500"/>
                                        <p:tgtEl>
                                          <p:spTgt spid="8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856" name="矩形"/>
          <p:cNvSpPr/>
          <p:nvPr/>
        </p:nvSpPr>
        <p:spPr>
          <a:xfrm>
            <a:off x="1425064" y="305039"/>
            <a:ext cx="4376436"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考点6：增值税税收优惠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859" name="组合"/>
          <p:cNvGrpSpPr/>
          <p:nvPr/>
        </p:nvGrpSpPr>
        <p:grpSpPr>
          <a:xfrm>
            <a:off x="1298978" y="1518296"/>
            <a:ext cx="4574683" cy="586740"/>
            <a:chOff x="1298978" y="1518296"/>
            <a:chExt cx="4574683" cy="586740"/>
          </a:xfrm>
        </p:grpSpPr>
        <p:sp>
          <p:nvSpPr>
            <p:cNvPr id="857" name="矩形"/>
            <p:cNvSpPr/>
            <p:nvPr/>
          </p:nvSpPr>
          <p:spPr>
            <a:xfrm>
              <a:off x="1486301" y="1518296"/>
              <a:ext cx="4300768" cy="52577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 判断是否免征增值税。</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858" name="剪去对角的矩形"/>
            <p:cNvSpPr/>
            <p:nvPr/>
          </p:nvSpPr>
          <p:spPr>
            <a:xfrm>
              <a:off x="1298978" y="1518296"/>
              <a:ext cx="4574683" cy="586740"/>
            </a:xfrm>
            <a:prstGeom prst="snip2DiagRect">
              <a:avLst>
                <a:gd name="adj1" fmla="val 0"/>
                <a:gd name="adj2" fmla="val 12449"/>
              </a:avLst>
            </a:prstGeom>
            <a:noFill/>
            <a:ln w="25400" cap="flat" cmpd="sng">
              <a:solidFill>
                <a:srgbClr val="4BACC6"/>
              </a:solidFill>
              <a:prstDash val="solid"/>
              <a:round/>
            </a:ln>
          </p:spPr>
          <p:txBody>
            <a:bodyPr rtlCol="0" anchor="ctr"/>
            <a:lstStyle/>
            <a:p>
              <a:pPr algn="ctr"/>
            </a:p>
          </p:txBody>
        </p:sp>
      </p:grpSp>
      <p:sp>
        <p:nvSpPr>
          <p:cNvPr id="860" name="矩形"/>
          <p:cNvSpPr/>
          <p:nvPr/>
        </p:nvSpPr>
        <p:spPr>
          <a:xfrm>
            <a:off x="1080349" y="2375729"/>
            <a:ext cx="10319747" cy="133794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单选】根据增值税法律制度的规定，下列各项中，不属于免税项目的是（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．养老机构提供的养老服务                    　B．装修公司提供的装饰服务</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．婚介所提供的婚姻介绍服务                 　D．托儿所提供的保育服务</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861" name="矩形"/>
          <p:cNvSpPr/>
          <p:nvPr/>
        </p:nvSpPr>
        <p:spPr>
          <a:xfrm>
            <a:off x="1042250" y="3838516"/>
            <a:ext cx="1454416"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【答案】B</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862" name="矩形"/>
          <p:cNvSpPr/>
          <p:nvPr/>
        </p:nvSpPr>
        <p:spPr>
          <a:xfrm>
            <a:off x="1012232" y="4544799"/>
            <a:ext cx="8166264" cy="50673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判断】学生勤工俭学提供的服务免征增值税。	（   ）</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863" name="矩形"/>
          <p:cNvSpPr/>
          <p:nvPr/>
        </p:nvSpPr>
        <p:spPr>
          <a:xfrm>
            <a:off x="1042250" y="5226547"/>
            <a:ext cx="1324532"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59"/>
                                        </p:tgtEl>
                                        <p:attrNameLst>
                                          <p:attrName>style.visibility</p:attrName>
                                        </p:attrNameLst>
                                      </p:cBhvr>
                                      <p:to>
                                        <p:strVal val="visible"/>
                                      </p:to>
                                    </p:set>
                                    <p:animEffect transition="in" filter="fade">
                                      <p:cBhvr>
                                        <p:cTn id="7" dur="1000"/>
                                        <p:tgtEl>
                                          <p:spTgt spid="859"/>
                                        </p:tgtEl>
                                      </p:cBhvr>
                                    </p:animEffect>
                                    <p:anim calcmode="lin" valueType="num">
                                      <p:cBhvr>
                                        <p:cTn id="8" dur="1000" fill="hold"/>
                                        <p:tgtEl>
                                          <p:spTgt spid="859"/>
                                        </p:tgtEl>
                                        <p:attrNameLst>
                                          <p:attrName>ppt_x</p:attrName>
                                        </p:attrNameLst>
                                      </p:cBhvr>
                                      <p:tavLst>
                                        <p:tav tm="0">
                                          <p:val>
                                            <p:strVal val="#ppt_x"/>
                                          </p:val>
                                        </p:tav>
                                        <p:tav tm="100000">
                                          <p:val>
                                            <p:strVal val="#ppt_x"/>
                                          </p:val>
                                        </p:tav>
                                      </p:tavLst>
                                    </p:anim>
                                    <p:anim calcmode="lin" valueType="num">
                                      <p:cBhvr>
                                        <p:cTn id="9" dur="1000" fill="hold"/>
                                        <p:tgtEl>
                                          <p:spTgt spid="85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60"/>
                                        </p:tgtEl>
                                        <p:attrNameLst>
                                          <p:attrName>style.visibility</p:attrName>
                                        </p:attrNameLst>
                                      </p:cBhvr>
                                      <p:to>
                                        <p:strVal val="visible"/>
                                      </p:to>
                                    </p:set>
                                    <p:animEffect transition="in" filter="fade">
                                      <p:cBhvr>
                                        <p:cTn id="14" dur="1000"/>
                                        <p:tgtEl>
                                          <p:spTgt spid="860"/>
                                        </p:tgtEl>
                                      </p:cBhvr>
                                    </p:animEffect>
                                    <p:anim calcmode="lin" valueType="num">
                                      <p:cBhvr>
                                        <p:cTn id="15" dur="1000" fill="hold"/>
                                        <p:tgtEl>
                                          <p:spTgt spid="860"/>
                                        </p:tgtEl>
                                        <p:attrNameLst>
                                          <p:attrName>ppt_x</p:attrName>
                                        </p:attrNameLst>
                                      </p:cBhvr>
                                      <p:tavLst>
                                        <p:tav tm="0">
                                          <p:val>
                                            <p:strVal val="#ppt_x"/>
                                          </p:val>
                                        </p:tav>
                                        <p:tav tm="100000">
                                          <p:val>
                                            <p:strVal val="#ppt_x"/>
                                          </p:val>
                                        </p:tav>
                                      </p:tavLst>
                                    </p:anim>
                                    <p:anim calcmode="lin" valueType="num">
                                      <p:cBhvr>
                                        <p:cTn id="16" dur="1000" fill="hold"/>
                                        <p:tgtEl>
                                          <p:spTgt spid="86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61"/>
                                        </p:tgtEl>
                                        <p:attrNameLst>
                                          <p:attrName>style.visibility</p:attrName>
                                        </p:attrNameLst>
                                      </p:cBhvr>
                                      <p:to>
                                        <p:strVal val="visible"/>
                                      </p:to>
                                    </p:set>
                                    <p:animEffect transition="in" filter="fade">
                                      <p:cBhvr>
                                        <p:cTn id="21" dur="1000"/>
                                        <p:tgtEl>
                                          <p:spTgt spid="861"/>
                                        </p:tgtEl>
                                      </p:cBhvr>
                                    </p:animEffect>
                                    <p:anim calcmode="lin" valueType="num">
                                      <p:cBhvr>
                                        <p:cTn id="22" dur="1000" fill="hold"/>
                                        <p:tgtEl>
                                          <p:spTgt spid="861"/>
                                        </p:tgtEl>
                                        <p:attrNameLst>
                                          <p:attrName>ppt_x</p:attrName>
                                        </p:attrNameLst>
                                      </p:cBhvr>
                                      <p:tavLst>
                                        <p:tav tm="0">
                                          <p:val>
                                            <p:strVal val="#ppt_x"/>
                                          </p:val>
                                        </p:tav>
                                        <p:tav tm="100000">
                                          <p:val>
                                            <p:strVal val="#ppt_x"/>
                                          </p:val>
                                        </p:tav>
                                      </p:tavLst>
                                    </p:anim>
                                    <p:anim calcmode="lin" valueType="num">
                                      <p:cBhvr>
                                        <p:cTn id="23" dur="1000" fill="hold"/>
                                        <p:tgtEl>
                                          <p:spTgt spid="86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62"/>
                                        </p:tgtEl>
                                        <p:attrNameLst>
                                          <p:attrName>style.visibility</p:attrName>
                                        </p:attrNameLst>
                                      </p:cBhvr>
                                      <p:to>
                                        <p:strVal val="visible"/>
                                      </p:to>
                                    </p:set>
                                    <p:animEffect transition="in" filter="fade">
                                      <p:cBhvr>
                                        <p:cTn id="28" dur="1000"/>
                                        <p:tgtEl>
                                          <p:spTgt spid="862"/>
                                        </p:tgtEl>
                                      </p:cBhvr>
                                    </p:animEffect>
                                    <p:anim calcmode="lin" valueType="num">
                                      <p:cBhvr>
                                        <p:cTn id="29" dur="1000" fill="hold"/>
                                        <p:tgtEl>
                                          <p:spTgt spid="862"/>
                                        </p:tgtEl>
                                        <p:attrNameLst>
                                          <p:attrName>ppt_x</p:attrName>
                                        </p:attrNameLst>
                                      </p:cBhvr>
                                      <p:tavLst>
                                        <p:tav tm="0">
                                          <p:val>
                                            <p:strVal val="#ppt_x"/>
                                          </p:val>
                                        </p:tav>
                                        <p:tav tm="100000">
                                          <p:val>
                                            <p:strVal val="#ppt_x"/>
                                          </p:val>
                                        </p:tav>
                                      </p:tavLst>
                                    </p:anim>
                                    <p:anim calcmode="lin" valueType="num">
                                      <p:cBhvr>
                                        <p:cTn id="30" dur="1000" fill="hold"/>
                                        <p:tgtEl>
                                          <p:spTgt spid="86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63"/>
                                        </p:tgtEl>
                                        <p:attrNameLst>
                                          <p:attrName>style.visibility</p:attrName>
                                        </p:attrNameLst>
                                      </p:cBhvr>
                                      <p:to>
                                        <p:strVal val="visible"/>
                                      </p:to>
                                    </p:set>
                                    <p:animEffect transition="in" filter="fade">
                                      <p:cBhvr>
                                        <p:cTn id="35" dur="1000"/>
                                        <p:tgtEl>
                                          <p:spTgt spid="863"/>
                                        </p:tgtEl>
                                      </p:cBhvr>
                                    </p:animEffect>
                                    <p:anim calcmode="lin" valueType="num">
                                      <p:cBhvr>
                                        <p:cTn id="36" dur="1000" fill="hold"/>
                                        <p:tgtEl>
                                          <p:spTgt spid="863"/>
                                        </p:tgtEl>
                                        <p:attrNameLst>
                                          <p:attrName>ppt_x</p:attrName>
                                        </p:attrNameLst>
                                      </p:cBhvr>
                                      <p:tavLst>
                                        <p:tav tm="0">
                                          <p:val>
                                            <p:strVal val="#ppt_x"/>
                                          </p:val>
                                        </p:tav>
                                        <p:tav tm="100000">
                                          <p:val>
                                            <p:strVal val="#ppt_x"/>
                                          </p:val>
                                        </p:tav>
                                      </p:tavLst>
                                    </p:anim>
                                    <p:anim calcmode="lin" valueType="num">
                                      <p:cBhvr>
                                        <p:cTn id="37" dur="1000" fill="hold"/>
                                        <p:tgtEl>
                                          <p:spTgt spid="8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9" grpId="0" animBg="1"/>
      <p:bldP spid="860" grpId="0" animBg="1"/>
      <p:bldP spid="861" grpId="0" animBg="1"/>
      <p:bldP spid="862" grpId="0" animBg="1"/>
      <p:bldP spid="863"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867" name="矩形"/>
          <p:cNvSpPr/>
          <p:nvPr/>
        </p:nvSpPr>
        <p:spPr>
          <a:xfrm>
            <a:off x="1425064" y="305039"/>
            <a:ext cx="4376436"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考点6：增值税税收优惠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868" name="矩形"/>
          <p:cNvSpPr/>
          <p:nvPr/>
        </p:nvSpPr>
        <p:spPr>
          <a:xfrm>
            <a:off x="1333479" y="1593536"/>
            <a:ext cx="9689663" cy="216852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【拓展1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多选】根据增值税法律制度的规定，下列各项中，免征增值税的有（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．婚姻介绍所提供婚姻介绍服务</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B</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．医疗机构提供医疗服务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．电信公司提供语音通话服务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D</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．科研机构进口直接用于科学研究的仪器</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869" name="矩形"/>
          <p:cNvSpPr/>
          <p:nvPr/>
        </p:nvSpPr>
        <p:spPr>
          <a:xfrm>
            <a:off x="1284411" y="3889026"/>
            <a:ext cx="1688496"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【答案】ABD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870" name="矩形"/>
          <p:cNvSpPr/>
          <p:nvPr/>
        </p:nvSpPr>
        <p:spPr>
          <a:xfrm>
            <a:off x="1261321" y="4651015"/>
            <a:ext cx="8428054" cy="50673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【拓展2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判断】个人销售自建自用住房，应缴纳增值税。		   （   ）</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871" name="矩形"/>
          <p:cNvSpPr/>
          <p:nvPr/>
        </p:nvSpPr>
        <p:spPr>
          <a:xfrm>
            <a:off x="1284411" y="5346329"/>
            <a:ext cx="1414295"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68"/>
                                        </p:tgtEl>
                                        <p:attrNameLst>
                                          <p:attrName>style.visibility</p:attrName>
                                        </p:attrNameLst>
                                      </p:cBhvr>
                                      <p:to>
                                        <p:strVal val="visible"/>
                                      </p:to>
                                    </p:set>
                                    <p:animEffect transition="in" filter="wipe(down)">
                                      <p:cBhvr>
                                        <p:cTn id="7" dur="500"/>
                                        <p:tgtEl>
                                          <p:spTgt spid="86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69"/>
                                        </p:tgtEl>
                                        <p:attrNameLst>
                                          <p:attrName>style.visibility</p:attrName>
                                        </p:attrNameLst>
                                      </p:cBhvr>
                                      <p:to>
                                        <p:strVal val="visible"/>
                                      </p:to>
                                    </p:set>
                                    <p:animEffect transition="in" filter="wipe(down)">
                                      <p:cBhvr>
                                        <p:cTn id="12" dur="500"/>
                                        <p:tgtEl>
                                          <p:spTgt spid="86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70"/>
                                        </p:tgtEl>
                                        <p:attrNameLst>
                                          <p:attrName>style.visibility</p:attrName>
                                        </p:attrNameLst>
                                      </p:cBhvr>
                                      <p:to>
                                        <p:strVal val="visible"/>
                                      </p:to>
                                    </p:set>
                                    <p:animEffect transition="in" filter="wipe(down)">
                                      <p:cBhvr>
                                        <p:cTn id="17" dur="500"/>
                                        <p:tgtEl>
                                          <p:spTgt spid="87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71"/>
                                        </p:tgtEl>
                                        <p:attrNameLst>
                                          <p:attrName>style.visibility</p:attrName>
                                        </p:attrNameLst>
                                      </p:cBhvr>
                                      <p:to>
                                        <p:strVal val="visible"/>
                                      </p:to>
                                    </p:set>
                                    <p:animEffect transition="in" filter="wipe(down)">
                                      <p:cBhvr>
                                        <p:cTn id="22" dur="500"/>
                                        <p:tgtEl>
                                          <p:spTgt spid="8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8" grpId="0" animBg="1"/>
      <p:bldP spid="869" grpId="0" animBg="1"/>
      <p:bldP spid="870" grpId="0" animBg="1"/>
      <p:bldP spid="871"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875" name="矩形"/>
          <p:cNvSpPr/>
          <p:nvPr/>
        </p:nvSpPr>
        <p:spPr>
          <a:xfrm>
            <a:off x="1425064" y="305039"/>
            <a:ext cx="4376436"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考点6：增值税税收优惠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879" name="组合"/>
          <p:cNvGrpSpPr/>
          <p:nvPr/>
        </p:nvGrpSpPr>
        <p:grpSpPr>
          <a:xfrm>
            <a:off x="1422365" y="1402391"/>
            <a:ext cx="5095464" cy="601980"/>
            <a:chOff x="1422365" y="1402391"/>
            <a:chExt cx="5095464" cy="601980"/>
          </a:xfrm>
        </p:grpSpPr>
        <p:sp>
          <p:nvSpPr>
            <p:cNvPr id="876" name="圆角矩形"/>
            <p:cNvSpPr/>
            <p:nvPr/>
          </p:nvSpPr>
          <p:spPr>
            <a:xfrm>
              <a:off x="1422365" y="1409377"/>
              <a:ext cx="5095464" cy="594993"/>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877" name="流程图: 离页连接符"/>
            <p:cNvSpPr/>
            <p:nvPr/>
          </p:nvSpPr>
          <p:spPr>
            <a:xfrm>
              <a:off x="1746214" y="1402391"/>
              <a:ext cx="884552"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（二）</a:t>
              </a:r>
              <a:endPar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878" name="矩形"/>
            <p:cNvSpPr/>
            <p:nvPr/>
          </p:nvSpPr>
          <p:spPr>
            <a:xfrm>
              <a:off x="2879689" y="1445572"/>
              <a:ext cx="33928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跨境行为的免税优惠</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880" name="矩形"/>
          <p:cNvSpPr/>
          <p:nvPr/>
        </p:nvSpPr>
        <p:spPr>
          <a:xfrm>
            <a:off x="1345602" y="2187830"/>
            <a:ext cx="9795591" cy="8915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境内的单位和个人销售的下列服务和无形资产免征增值税，但财政部和国家税务总局规定适用增值税零税率的除外。</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881" name="表格"/>
          <p:cNvGraphicFramePr>
            <a:graphicFrameLocks noGrp="1"/>
          </p:cNvGraphicFramePr>
          <p:nvPr/>
        </p:nvGraphicFramePr>
        <p:xfrm>
          <a:off x="775001" y="3122484"/>
          <a:ext cx="10606976" cy="3310432"/>
        </p:xfrm>
        <a:graphic>
          <a:graphicData uri="http://schemas.openxmlformats.org/drawingml/2006/table">
            <a:tbl>
              <a:tblPr bandRow="1">
                <a:noFill/>
              </a:tblPr>
              <a:tblGrid>
                <a:gridCol w="2291842"/>
                <a:gridCol w="8315134"/>
              </a:tblGrid>
              <a:tr h="0">
                <a:tc>
                  <a:txBody>
                    <a:bodyPr/>
                    <a:lstStyle/>
                    <a:p>
                      <a:pPr marL="0" indent="0" algn="ctr">
                        <a:lnSpc>
                          <a:spcPct val="150000"/>
                        </a:lnSpc>
                        <a:spcBef>
                          <a:spcPts val="100"/>
                        </a:spcBef>
                        <a:spcAft>
                          <a:spcPts val="1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分类</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100"/>
                        </a:spcBef>
                        <a:spcAft>
                          <a:spcPts val="1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内容</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2898952">
                <a:tc>
                  <a:txBody>
                    <a:bodyPr/>
                    <a:lstStyle/>
                    <a:p>
                      <a:pPr marL="0" indent="0" algn="ctr">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地点在境外的</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l">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（1）工程项目在境外的建筑服务、工程监理服务</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（2）工程、矿产资源在境外的工程勘察勘探服务</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（3）会议展览地点在境外的会议展览服务</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（4）存储地点在境外的仓储服务</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（5）标的物在境外使用的有形动产租赁服务</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（6）在境外提供的广播影视节目（作品）的播映服务</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（7）在境外提供的文化体育服务、教育医疗服务、旅游服务</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79"/>
                                        </p:tgtEl>
                                        <p:attrNameLst>
                                          <p:attrName>style.visibility</p:attrName>
                                        </p:attrNameLst>
                                      </p:cBhvr>
                                      <p:to>
                                        <p:strVal val="visible"/>
                                      </p:to>
                                    </p:set>
                                    <p:animEffect transition="in" filter="fade">
                                      <p:cBhvr>
                                        <p:cTn id="7" dur="1000"/>
                                        <p:tgtEl>
                                          <p:spTgt spid="879"/>
                                        </p:tgtEl>
                                      </p:cBhvr>
                                    </p:animEffect>
                                    <p:anim calcmode="lin" valueType="num">
                                      <p:cBhvr>
                                        <p:cTn id="8" dur="1000" fill="hold"/>
                                        <p:tgtEl>
                                          <p:spTgt spid="879"/>
                                        </p:tgtEl>
                                        <p:attrNameLst>
                                          <p:attrName>ppt_x</p:attrName>
                                        </p:attrNameLst>
                                      </p:cBhvr>
                                      <p:tavLst>
                                        <p:tav tm="0">
                                          <p:val>
                                            <p:strVal val="#ppt_x"/>
                                          </p:val>
                                        </p:tav>
                                        <p:tav tm="100000">
                                          <p:val>
                                            <p:strVal val="#ppt_x"/>
                                          </p:val>
                                        </p:tav>
                                      </p:tavLst>
                                    </p:anim>
                                    <p:anim calcmode="lin" valueType="num">
                                      <p:cBhvr>
                                        <p:cTn id="9" dur="1000" fill="hold"/>
                                        <p:tgtEl>
                                          <p:spTgt spid="87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80"/>
                                        </p:tgtEl>
                                        <p:attrNameLst>
                                          <p:attrName>style.visibility</p:attrName>
                                        </p:attrNameLst>
                                      </p:cBhvr>
                                      <p:to>
                                        <p:strVal val="visible"/>
                                      </p:to>
                                    </p:set>
                                    <p:animEffect transition="in" filter="fade">
                                      <p:cBhvr>
                                        <p:cTn id="14" dur="1000"/>
                                        <p:tgtEl>
                                          <p:spTgt spid="880"/>
                                        </p:tgtEl>
                                      </p:cBhvr>
                                    </p:animEffect>
                                    <p:anim calcmode="lin" valueType="num">
                                      <p:cBhvr>
                                        <p:cTn id="15" dur="1000" fill="hold"/>
                                        <p:tgtEl>
                                          <p:spTgt spid="880"/>
                                        </p:tgtEl>
                                        <p:attrNameLst>
                                          <p:attrName>ppt_x</p:attrName>
                                        </p:attrNameLst>
                                      </p:cBhvr>
                                      <p:tavLst>
                                        <p:tav tm="0">
                                          <p:val>
                                            <p:strVal val="#ppt_x"/>
                                          </p:val>
                                        </p:tav>
                                        <p:tav tm="100000">
                                          <p:val>
                                            <p:strVal val="#ppt_x"/>
                                          </p:val>
                                        </p:tav>
                                      </p:tavLst>
                                    </p:anim>
                                    <p:anim calcmode="lin" valueType="num">
                                      <p:cBhvr>
                                        <p:cTn id="16" dur="1000" fill="hold"/>
                                        <p:tgtEl>
                                          <p:spTgt spid="88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881"/>
                                        </p:tgtEl>
                                        <p:attrNameLst>
                                          <p:attrName>style.visibility</p:attrName>
                                        </p:attrNameLst>
                                      </p:cBhvr>
                                      <p:to>
                                        <p:strVal val="visible"/>
                                      </p:to>
                                    </p:set>
                                    <p:animEffect transition="in" filter="randombar(horizontal)">
                                      <p:cBhvr>
                                        <p:cTn id="21" dur="500"/>
                                        <p:tgtEl>
                                          <p:spTgt spid="8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9" grpId="0" animBg="1"/>
      <p:bldP spid="88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15" name="矩形"/>
          <p:cNvSpPr/>
          <p:nvPr/>
        </p:nvSpPr>
        <p:spPr>
          <a:xfrm>
            <a:off x="1425064" y="305039"/>
            <a:ext cx="3139897" cy="461665"/>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dirty="0" smtClean="0">
                <a:solidFill>
                  <a:srgbClr val="FFFFFF"/>
                </a:solidFill>
                <a:latin typeface="微软雅黑" panose="020B0503020204020204" charset="-122"/>
                <a:ea typeface="微软雅黑" panose="020B0503020204020204" charset="-122"/>
                <a:cs typeface="Times New Roman" panose="02020603050405020304" charset="0"/>
              </a:rPr>
              <a:t>考点２：</a:t>
            </a:r>
            <a:r>
              <a:rPr lang="zh-CN" altLang="en-US" sz="2400" b="1" i="0" u="none" strike="noStrike" kern="1200" cap="none" spc="0" baseline="0" dirty="0">
                <a:solidFill>
                  <a:srgbClr val="FFFFFF"/>
                </a:solidFill>
                <a:latin typeface="微软雅黑" panose="020B0503020204020204" charset="-122"/>
                <a:ea typeface="微软雅黑" panose="020B0503020204020204" charset="-122"/>
                <a:cs typeface="Times New Roman" panose="02020603050405020304" charset="0"/>
              </a:rPr>
              <a:t>税法要素</a:t>
            </a:r>
            <a:r>
              <a:rPr lang="en-US" altLang="zh-CN" sz="2400" b="1" i="0" u="none" strike="noStrike" kern="1200" cap="none" spc="0" baseline="0" dirty="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dirty="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dirty="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16" name="矩形"/>
          <p:cNvSpPr/>
          <p:nvPr/>
        </p:nvSpPr>
        <p:spPr>
          <a:xfrm>
            <a:off x="1544885" y="1844104"/>
            <a:ext cx="7550190" cy="92202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【拓展1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单选】区别不同税种的重要标志是（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A．纳税环节	B．税目 　　　　C．税率		D．征税对象</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17" name="矩形"/>
          <p:cNvSpPr/>
          <p:nvPr/>
        </p:nvSpPr>
        <p:spPr>
          <a:xfrm>
            <a:off x="1544885" y="3294444"/>
            <a:ext cx="7550190" cy="1337945"/>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【拓展2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单选】下列税种中，采用超率累进税率的是（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A．土地增值税	　B．印花税</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C．个人所得税	　D．城镇土地使用税</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18" name="矩形"/>
          <p:cNvSpPr/>
          <p:nvPr/>
        </p:nvSpPr>
        <p:spPr>
          <a:xfrm>
            <a:off x="1544955" y="2650490"/>
            <a:ext cx="1400809" cy="4914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19" name="矩形"/>
          <p:cNvSpPr/>
          <p:nvPr/>
        </p:nvSpPr>
        <p:spPr>
          <a:xfrm>
            <a:off x="1544955" y="4586605"/>
            <a:ext cx="1508758" cy="4914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1000"/>
                                        <p:tgtEl>
                                          <p:spTgt spid="116"/>
                                        </p:tgtEl>
                                      </p:cBhvr>
                                    </p:animEffect>
                                    <p:anim calcmode="lin" valueType="num">
                                      <p:cBhvr>
                                        <p:cTn id="8" dur="1000" fill="hold"/>
                                        <p:tgtEl>
                                          <p:spTgt spid="116"/>
                                        </p:tgtEl>
                                        <p:attrNameLst>
                                          <p:attrName>ppt_x</p:attrName>
                                        </p:attrNameLst>
                                      </p:cBhvr>
                                      <p:tavLst>
                                        <p:tav tm="0">
                                          <p:val>
                                            <p:strVal val="#ppt_x"/>
                                          </p:val>
                                        </p:tav>
                                        <p:tav tm="100000">
                                          <p:val>
                                            <p:strVal val="#ppt_x"/>
                                          </p:val>
                                        </p:tav>
                                      </p:tavLst>
                                    </p:anim>
                                    <p:anim calcmode="lin" valueType="num">
                                      <p:cBhvr>
                                        <p:cTn id="9" dur="1000" fill="hold"/>
                                        <p:tgtEl>
                                          <p:spTgt spid="1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8"/>
                                        </p:tgtEl>
                                        <p:attrNameLst>
                                          <p:attrName>style.visibility</p:attrName>
                                        </p:attrNameLst>
                                      </p:cBhvr>
                                      <p:to>
                                        <p:strVal val="visible"/>
                                      </p:to>
                                    </p:set>
                                    <p:animEffect transition="in" filter="fade">
                                      <p:cBhvr>
                                        <p:cTn id="14" dur="1000"/>
                                        <p:tgtEl>
                                          <p:spTgt spid="118"/>
                                        </p:tgtEl>
                                      </p:cBhvr>
                                    </p:animEffect>
                                    <p:anim calcmode="lin" valueType="num">
                                      <p:cBhvr>
                                        <p:cTn id="15" dur="1000" fill="hold"/>
                                        <p:tgtEl>
                                          <p:spTgt spid="118"/>
                                        </p:tgtEl>
                                        <p:attrNameLst>
                                          <p:attrName>ppt_x</p:attrName>
                                        </p:attrNameLst>
                                      </p:cBhvr>
                                      <p:tavLst>
                                        <p:tav tm="0">
                                          <p:val>
                                            <p:strVal val="#ppt_x"/>
                                          </p:val>
                                        </p:tav>
                                        <p:tav tm="100000">
                                          <p:val>
                                            <p:strVal val="#ppt_x"/>
                                          </p:val>
                                        </p:tav>
                                      </p:tavLst>
                                    </p:anim>
                                    <p:anim calcmode="lin" valueType="num">
                                      <p:cBhvr>
                                        <p:cTn id="16"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7"/>
                                        </p:tgtEl>
                                        <p:attrNameLst>
                                          <p:attrName>style.visibility</p:attrName>
                                        </p:attrNameLst>
                                      </p:cBhvr>
                                      <p:to>
                                        <p:strVal val="visible"/>
                                      </p:to>
                                    </p:set>
                                    <p:animEffect transition="in" filter="fade">
                                      <p:cBhvr>
                                        <p:cTn id="21" dur="1000"/>
                                        <p:tgtEl>
                                          <p:spTgt spid="117"/>
                                        </p:tgtEl>
                                      </p:cBhvr>
                                    </p:animEffect>
                                    <p:anim calcmode="lin" valueType="num">
                                      <p:cBhvr>
                                        <p:cTn id="22" dur="1000" fill="hold"/>
                                        <p:tgtEl>
                                          <p:spTgt spid="117"/>
                                        </p:tgtEl>
                                        <p:attrNameLst>
                                          <p:attrName>ppt_x</p:attrName>
                                        </p:attrNameLst>
                                      </p:cBhvr>
                                      <p:tavLst>
                                        <p:tav tm="0">
                                          <p:val>
                                            <p:strVal val="#ppt_x"/>
                                          </p:val>
                                        </p:tav>
                                        <p:tav tm="100000">
                                          <p:val>
                                            <p:strVal val="#ppt_x"/>
                                          </p:val>
                                        </p:tav>
                                      </p:tavLst>
                                    </p:anim>
                                    <p:anim calcmode="lin" valueType="num">
                                      <p:cBhvr>
                                        <p:cTn id="23"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9"/>
                                        </p:tgtEl>
                                        <p:attrNameLst>
                                          <p:attrName>style.visibility</p:attrName>
                                        </p:attrNameLst>
                                      </p:cBhvr>
                                      <p:to>
                                        <p:strVal val="visible"/>
                                      </p:to>
                                    </p:set>
                                    <p:animEffect transition="in" filter="fade">
                                      <p:cBhvr>
                                        <p:cTn id="28" dur="1000"/>
                                        <p:tgtEl>
                                          <p:spTgt spid="119"/>
                                        </p:tgtEl>
                                      </p:cBhvr>
                                    </p:animEffect>
                                    <p:anim calcmode="lin" valueType="num">
                                      <p:cBhvr>
                                        <p:cTn id="29" dur="1000" fill="hold"/>
                                        <p:tgtEl>
                                          <p:spTgt spid="119"/>
                                        </p:tgtEl>
                                        <p:attrNameLst>
                                          <p:attrName>ppt_x</p:attrName>
                                        </p:attrNameLst>
                                      </p:cBhvr>
                                      <p:tavLst>
                                        <p:tav tm="0">
                                          <p:val>
                                            <p:strVal val="#ppt_x"/>
                                          </p:val>
                                        </p:tav>
                                        <p:tav tm="100000">
                                          <p:val>
                                            <p:strVal val="#ppt_x"/>
                                          </p:val>
                                        </p:tav>
                                      </p:tavLst>
                                    </p:anim>
                                    <p:anim calcmode="lin" valueType="num">
                                      <p:cBhvr>
                                        <p:cTn id="30"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885" name="矩形"/>
          <p:cNvSpPr/>
          <p:nvPr/>
        </p:nvSpPr>
        <p:spPr>
          <a:xfrm>
            <a:off x="1425064" y="305039"/>
            <a:ext cx="4376436"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考点6：增值税税收优惠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aphicFrame>
        <p:nvGraphicFramePr>
          <p:cNvPr id="886" name="表格"/>
          <p:cNvGraphicFramePr>
            <a:graphicFrameLocks noGrp="1"/>
          </p:cNvGraphicFramePr>
          <p:nvPr/>
        </p:nvGraphicFramePr>
        <p:xfrm>
          <a:off x="1331773" y="1714248"/>
          <a:ext cx="9309620" cy="4235106"/>
        </p:xfrm>
        <a:graphic>
          <a:graphicData uri="http://schemas.openxmlformats.org/drawingml/2006/table">
            <a:tbl>
              <a:tblPr bandRow="1">
                <a:noFill/>
              </a:tblPr>
              <a:tblGrid>
                <a:gridCol w="2011476"/>
                <a:gridCol w="7298144"/>
              </a:tblGrid>
              <a:tr h="571254">
                <a:tc>
                  <a:txBody>
                    <a:bodyPr/>
                    <a:lstStyle/>
                    <a:p>
                      <a:pPr marL="0" indent="0" algn="ctr">
                        <a:lnSpc>
                          <a:spcPct val="150000"/>
                        </a:lnSpc>
                        <a:spcBef>
                          <a:spcPts val="100"/>
                        </a:spcBef>
                        <a:spcAft>
                          <a:spcPts val="1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分类</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100"/>
                        </a:spcBef>
                        <a:spcAft>
                          <a:spcPts val="1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内容</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3092598">
                <a:tc>
                  <a:txBody>
                    <a:bodyPr/>
                    <a:lstStyle/>
                    <a:p>
                      <a:pPr marL="0" indent="0" algn="ctr">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地点在境外的</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l">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（1）工程项目在境外的建筑服务、工程监理服务</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（2）工程、矿产资源在境外的工程勘察勘探服务</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（3）会议展览地点在境外的会议展览服务</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（4）存储地点在境外的仓储服务</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（5）标的物在境外使用的有形动产租赁服务</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（6）在境外提供的广播影视节目（作品）的播映服务</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（7）在境外提供的文化体育服务、教育医疗服务、旅游服务</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r h="571254">
                <a:tc>
                  <a:txBody>
                    <a:bodyPr/>
                    <a:lstStyle/>
                    <a:p>
                      <a:pPr marL="0" indent="0" algn="ctr">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为出口货物提供的</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l">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为出口货物提供的邮政服务、收派服务、保险服务</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886"/>
                                        </p:tgtEl>
                                        <p:attrNameLst>
                                          <p:attrName>style.visibility</p:attrName>
                                        </p:attrNameLst>
                                      </p:cBhvr>
                                      <p:to>
                                        <p:strVal val="visible"/>
                                      </p:to>
                                    </p:set>
                                    <p:animEffect transition="in" filter="barn(inHorizontal)">
                                      <p:cBhvr>
                                        <p:cTn id="7" dur="500"/>
                                        <p:tgtEl>
                                          <p:spTgt spid="8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890" name="矩形"/>
          <p:cNvSpPr/>
          <p:nvPr/>
        </p:nvSpPr>
        <p:spPr>
          <a:xfrm>
            <a:off x="1425064" y="305039"/>
            <a:ext cx="4376436"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考点6：增值税税收优惠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aphicFrame>
        <p:nvGraphicFramePr>
          <p:cNvPr id="891" name="表格"/>
          <p:cNvGraphicFramePr>
            <a:graphicFrameLocks noGrp="1"/>
          </p:cNvGraphicFramePr>
          <p:nvPr/>
        </p:nvGraphicFramePr>
        <p:xfrm>
          <a:off x="1597024" y="1619000"/>
          <a:ext cx="8658135" cy="4526280"/>
        </p:xfrm>
        <a:graphic>
          <a:graphicData uri="http://schemas.openxmlformats.org/drawingml/2006/table">
            <a:tbl>
              <a:tblPr bandRow="1">
                <a:noFill/>
              </a:tblPr>
              <a:tblGrid>
                <a:gridCol w="2028406"/>
                <a:gridCol w="6629729"/>
              </a:tblGrid>
              <a:tr h="0">
                <a:tc>
                  <a:txBody>
                    <a:bodyPr/>
                    <a:lstStyle/>
                    <a:p>
                      <a:pPr marL="0" indent="0" algn="ctr">
                        <a:lnSpc>
                          <a:spcPct val="150000"/>
                        </a:lnSpc>
                        <a:spcBef>
                          <a:spcPts val="100"/>
                        </a:spcBef>
                        <a:spcAft>
                          <a:spcPts val="1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分类</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100"/>
                        </a:spcBef>
                        <a:spcAft>
                          <a:spcPts val="1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内容</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0">
                <a:tc>
                  <a:txBody>
                    <a:bodyPr/>
                    <a:lstStyle/>
                    <a:p>
                      <a:pPr marL="0" indent="0" algn="ctr">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向境外单位提供、</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完全在境外消费的</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l">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向境外单位提供的完全在境外消费的下列服务和无形资产：</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（1）电信服务</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（2）知识产权服务</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（3）物流辅助服务（仓储服务、收派服务除外）</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（4）鉴证咨询服务</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（5）专业技术服务</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（6）商务辅助服务</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（7）广告投放地在境外的广告服务</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（8）无形资产</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r h="0">
                <a:tc>
                  <a:txBody>
                    <a:bodyPr/>
                    <a:lstStyle/>
                    <a:p>
                      <a:pPr marL="0" indent="0" algn="ctr">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其他</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l">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以无运输工具承运方式提供的</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国际运输服务</a:t>
                      </a:r>
                      <a:endPar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891"/>
                                        </p:tgtEl>
                                        <p:attrNameLst>
                                          <p:attrName>style.visibility</p:attrName>
                                        </p:attrNameLst>
                                      </p:cBhvr>
                                      <p:to>
                                        <p:strVal val="visible"/>
                                      </p:to>
                                    </p:set>
                                    <p:animEffect transition="in" filter="barn(inHorizontal)">
                                      <p:cBhvr>
                                        <p:cTn id="7" dur="500"/>
                                        <p:tgtEl>
                                          <p:spTgt spid="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895" name="矩形"/>
          <p:cNvSpPr/>
          <p:nvPr/>
        </p:nvSpPr>
        <p:spPr>
          <a:xfrm>
            <a:off x="1425064" y="305039"/>
            <a:ext cx="4376436"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考点6：增值税税收优惠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899" name="组合"/>
          <p:cNvGrpSpPr/>
          <p:nvPr/>
        </p:nvGrpSpPr>
        <p:grpSpPr>
          <a:xfrm>
            <a:off x="1205892" y="1691023"/>
            <a:ext cx="3389623" cy="601980"/>
            <a:chOff x="1205892" y="1691023"/>
            <a:chExt cx="3389623" cy="601980"/>
          </a:xfrm>
        </p:grpSpPr>
        <p:sp>
          <p:nvSpPr>
            <p:cNvPr id="896" name="圆角矩形"/>
            <p:cNvSpPr/>
            <p:nvPr/>
          </p:nvSpPr>
          <p:spPr>
            <a:xfrm>
              <a:off x="1205892" y="1698010"/>
              <a:ext cx="3389623" cy="594993"/>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897" name="流程图: 离页连接符"/>
            <p:cNvSpPr/>
            <p:nvPr/>
          </p:nvSpPr>
          <p:spPr>
            <a:xfrm>
              <a:off x="1529741" y="1691023"/>
              <a:ext cx="884553"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（三）</a:t>
              </a:r>
              <a:endPar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898" name="矩形"/>
            <p:cNvSpPr/>
            <p:nvPr/>
          </p:nvSpPr>
          <p:spPr>
            <a:xfrm>
              <a:off x="2663215" y="1734205"/>
              <a:ext cx="1614803"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其他规定</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900" name="矩形"/>
          <p:cNvSpPr/>
          <p:nvPr/>
        </p:nvSpPr>
        <p:spPr>
          <a:xfrm>
            <a:off x="971535" y="2592203"/>
            <a:ext cx="10501586" cy="28917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（1）纳税人发生应税销售行为的销售额</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未达到</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增值税起征点的，</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免征</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增值税；</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达到</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起征点的，</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全额</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计算缴纳增值税。增值税起征点的适用范围限于个人，且</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不适用于登记为一般纳税人的个体工商户</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（2）纳税人兼营免税、减税项目的，应当分别核算免税、减税项目的销售额；未分别核算销售额的，不得免税、减税。</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（3）纳税人发生应税行为适用免税规定的，可以选择放弃免税。纳税人放弃免税后，</a:t>
            </a:r>
            <a:r>
              <a:rPr lang="en-US" altLang="zh-CN"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36个月内</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不得再申请免税。</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（4）纳税人发生应税销售行为同时适用免税和零税率规定的，纳税人可以选择适用免税或者零税率。</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99"/>
                                        </p:tgtEl>
                                        <p:attrNameLst>
                                          <p:attrName>style.visibility</p:attrName>
                                        </p:attrNameLst>
                                      </p:cBhvr>
                                      <p:to>
                                        <p:strVal val="visible"/>
                                      </p:to>
                                    </p:set>
                                    <p:animEffect transition="in" filter="fade">
                                      <p:cBhvr>
                                        <p:cTn id="7" dur="1000"/>
                                        <p:tgtEl>
                                          <p:spTgt spid="899"/>
                                        </p:tgtEl>
                                      </p:cBhvr>
                                    </p:animEffect>
                                    <p:anim calcmode="lin" valueType="num">
                                      <p:cBhvr>
                                        <p:cTn id="8" dur="1000" fill="hold"/>
                                        <p:tgtEl>
                                          <p:spTgt spid="899"/>
                                        </p:tgtEl>
                                        <p:attrNameLst>
                                          <p:attrName>ppt_x</p:attrName>
                                        </p:attrNameLst>
                                      </p:cBhvr>
                                      <p:tavLst>
                                        <p:tav tm="0">
                                          <p:val>
                                            <p:strVal val="#ppt_x"/>
                                          </p:val>
                                        </p:tav>
                                        <p:tav tm="100000">
                                          <p:val>
                                            <p:strVal val="#ppt_x"/>
                                          </p:val>
                                        </p:tav>
                                      </p:tavLst>
                                    </p:anim>
                                    <p:anim calcmode="lin" valueType="num">
                                      <p:cBhvr>
                                        <p:cTn id="9" dur="1000" fill="hold"/>
                                        <p:tgtEl>
                                          <p:spTgt spid="89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900"/>
                                        </p:tgtEl>
                                        <p:attrNameLst>
                                          <p:attrName>style.visibility</p:attrName>
                                        </p:attrNameLst>
                                      </p:cBhvr>
                                      <p:to>
                                        <p:strVal val="visible"/>
                                      </p:to>
                                    </p:set>
                                    <p:animEffect transition="in" filter="wipe(down)">
                                      <p:cBhvr>
                                        <p:cTn id="14" dur="500"/>
                                        <p:tgtEl>
                                          <p:spTgt spid="9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9" grpId="0" animBg="1"/>
      <p:bldP spid="900"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904" name="矩形"/>
          <p:cNvSpPr/>
          <p:nvPr/>
        </p:nvSpPr>
        <p:spPr>
          <a:xfrm>
            <a:off x="1425064" y="305039"/>
            <a:ext cx="4376436"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考点6：增值税税收优惠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907" name="组合"/>
          <p:cNvGrpSpPr/>
          <p:nvPr/>
        </p:nvGrpSpPr>
        <p:grpSpPr>
          <a:xfrm>
            <a:off x="1323448" y="1565213"/>
            <a:ext cx="9760018" cy="586739"/>
            <a:chOff x="1323448" y="1565213"/>
            <a:chExt cx="9760018" cy="586739"/>
          </a:xfrm>
        </p:grpSpPr>
        <p:sp>
          <p:nvSpPr>
            <p:cNvPr id="905" name="矩形"/>
            <p:cNvSpPr/>
            <p:nvPr/>
          </p:nvSpPr>
          <p:spPr>
            <a:xfrm>
              <a:off x="1510773" y="1565213"/>
              <a:ext cx="9356219" cy="52577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增值税起征点的适用范围及具体规定、放弃免税后再申请免税的期限</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906" name="剪去对角的矩形"/>
            <p:cNvSpPr/>
            <p:nvPr/>
          </p:nvSpPr>
          <p:spPr>
            <a:xfrm>
              <a:off x="1323448" y="1565213"/>
              <a:ext cx="9760018" cy="586739"/>
            </a:xfrm>
            <a:prstGeom prst="snip2DiagRect">
              <a:avLst>
                <a:gd name="adj1" fmla="val 0"/>
                <a:gd name="adj2" fmla="val 14023"/>
              </a:avLst>
            </a:prstGeom>
            <a:noFill/>
            <a:ln w="25400" cap="flat" cmpd="sng">
              <a:solidFill>
                <a:srgbClr val="4BACC6"/>
              </a:solidFill>
              <a:prstDash val="solid"/>
              <a:round/>
            </a:ln>
          </p:spPr>
          <p:txBody>
            <a:bodyPr rtlCol="0" anchor="ctr"/>
            <a:lstStyle/>
            <a:p>
              <a:pPr algn="ctr"/>
            </a:p>
          </p:txBody>
        </p:sp>
      </p:grpSp>
      <p:sp>
        <p:nvSpPr>
          <p:cNvPr id="908" name="矩形"/>
          <p:cNvSpPr/>
          <p:nvPr/>
        </p:nvSpPr>
        <p:spPr>
          <a:xfrm>
            <a:off x="1107480" y="2611252"/>
            <a:ext cx="8292395" cy="36830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判断】增值税纳税人销售额未达到起征点的，免征增值税。（   ）</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909" name="矩形"/>
          <p:cNvSpPr/>
          <p:nvPr/>
        </p:nvSpPr>
        <p:spPr>
          <a:xfrm>
            <a:off x="1085833" y="3173219"/>
            <a:ext cx="1498865"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910" name="矩形"/>
          <p:cNvSpPr/>
          <p:nvPr/>
        </p:nvSpPr>
        <p:spPr>
          <a:xfrm>
            <a:off x="1104883" y="3893067"/>
            <a:ext cx="9372457" cy="92202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判断】增值税起征点的适用范围限于个人，且不适用于登记为一般纳税人的个体工商户。　　　（   ）</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911" name="矩形"/>
          <p:cNvSpPr/>
          <p:nvPr/>
        </p:nvSpPr>
        <p:spPr>
          <a:xfrm>
            <a:off x="1104883" y="5001992"/>
            <a:ext cx="1479815"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07"/>
                                        </p:tgtEl>
                                        <p:attrNameLst>
                                          <p:attrName>style.visibility</p:attrName>
                                        </p:attrNameLst>
                                      </p:cBhvr>
                                      <p:to>
                                        <p:strVal val="visible"/>
                                      </p:to>
                                    </p:set>
                                    <p:animEffect transition="in" filter="fade">
                                      <p:cBhvr>
                                        <p:cTn id="7" dur="1000"/>
                                        <p:tgtEl>
                                          <p:spTgt spid="907"/>
                                        </p:tgtEl>
                                      </p:cBhvr>
                                    </p:animEffect>
                                    <p:anim calcmode="lin" valueType="num">
                                      <p:cBhvr>
                                        <p:cTn id="8" dur="1000" fill="hold"/>
                                        <p:tgtEl>
                                          <p:spTgt spid="907"/>
                                        </p:tgtEl>
                                        <p:attrNameLst>
                                          <p:attrName>ppt_x</p:attrName>
                                        </p:attrNameLst>
                                      </p:cBhvr>
                                      <p:tavLst>
                                        <p:tav tm="0">
                                          <p:val>
                                            <p:strVal val="#ppt_x"/>
                                          </p:val>
                                        </p:tav>
                                        <p:tav tm="100000">
                                          <p:val>
                                            <p:strVal val="#ppt_x"/>
                                          </p:val>
                                        </p:tav>
                                      </p:tavLst>
                                    </p:anim>
                                    <p:anim calcmode="lin" valueType="num">
                                      <p:cBhvr>
                                        <p:cTn id="9" dur="1000" fill="hold"/>
                                        <p:tgtEl>
                                          <p:spTgt spid="90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08"/>
                                        </p:tgtEl>
                                        <p:attrNameLst>
                                          <p:attrName>style.visibility</p:attrName>
                                        </p:attrNameLst>
                                      </p:cBhvr>
                                      <p:to>
                                        <p:strVal val="visible"/>
                                      </p:to>
                                    </p:set>
                                    <p:animEffect transition="in" filter="fade">
                                      <p:cBhvr>
                                        <p:cTn id="14" dur="1000"/>
                                        <p:tgtEl>
                                          <p:spTgt spid="908"/>
                                        </p:tgtEl>
                                      </p:cBhvr>
                                    </p:animEffect>
                                    <p:anim calcmode="lin" valueType="num">
                                      <p:cBhvr>
                                        <p:cTn id="15" dur="1000" fill="hold"/>
                                        <p:tgtEl>
                                          <p:spTgt spid="908"/>
                                        </p:tgtEl>
                                        <p:attrNameLst>
                                          <p:attrName>ppt_x</p:attrName>
                                        </p:attrNameLst>
                                      </p:cBhvr>
                                      <p:tavLst>
                                        <p:tav tm="0">
                                          <p:val>
                                            <p:strVal val="#ppt_x"/>
                                          </p:val>
                                        </p:tav>
                                        <p:tav tm="100000">
                                          <p:val>
                                            <p:strVal val="#ppt_x"/>
                                          </p:val>
                                        </p:tav>
                                      </p:tavLst>
                                    </p:anim>
                                    <p:anim calcmode="lin" valueType="num">
                                      <p:cBhvr>
                                        <p:cTn id="16" dur="1000" fill="hold"/>
                                        <p:tgtEl>
                                          <p:spTgt spid="90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09"/>
                                        </p:tgtEl>
                                        <p:attrNameLst>
                                          <p:attrName>style.visibility</p:attrName>
                                        </p:attrNameLst>
                                      </p:cBhvr>
                                      <p:to>
                                        <p:strVal val="visible"/>
                                      </p:to>
                                    </p:set>
                                    <p:animEffect transition="in" filter="fade">
                                      <p:cBhvr>
                                        <p:cTn id="21" dur="1000"/>
                                        <p:tgtEl>
                                          <p:spTgt spid="909"/>
                                        </p:tgtEl>
                                      </p:cBhvr>
                                    </p:animEffect>
                                    <p:anim calcmode="lin" valueType="num">
                                      <p:cBhvr>
                                        <p:cTn id="22" dur="1000" fill="hold"/>
                                        <p:tgtEl>
                                          <p:spTgt spid="909"/>
                                        </p:tgtEl>
                                        <p:attrNameLst>
                                          <p:attrName>ppt_x</p:attrName>
                                        </p:attrNameLst>
                                      </p:cBhvr>
                                      <p:tavLst>
                                        <p:tav tm="0">
                                          <p:val>
                                            <p:strVal val="#ppt_x"/>
                                          </p:val>
                                        </p:tav>
                                        <p:tav tm="100000">
                                          <p:val>
                                            <p:strVal val="#ppt_x"/>
                                          </p:val>
                                        </p:tav>
                                      </p:tavLst>
                                    </p:anim>
                                    <p:anim calcmode="lin" valueType="num">
                                      <p:cBhvr>
                                        <p:cTn id="23" dur="1000" fill="hold"/>
                                        <p:tgtEl>
                                          <p:spTgt spid="90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10"/>
                                        </p:tgtEl>
                                        <p:attrNameLst>
                                          <p:attrName>style.visibility</p:attrName>
                                        </p:attrNameLst>
                                      </p:cBhvr>
                                      <p:to>
                                        <p:strVal val="visible"/>
                                      </p:to>
                                    </p:set>
                                    <p:animEffect transition="in" filter="fade">
                                      <p:cBhvr>
                                        <p:cTn id="28" dur="1000"/>
                                        <p:tgtEl>
                                          <p:spTgt spid="910"/>
                                        </p:tgtEl>
                                      </p:cBhvr>
                                    </p:animEffect>
                                    <p:anim calcmode="lin" valueType="num">
                                      <p:cBhvr>
                                        <p:cTn id="29" dur="1000" fill="hold"/>
                                        <p:tgtEl>
                                          <p:spTgt spid="910"/>
                                        </p:tgtEl>
                                        <p:attrNameLst>
                                          <p:attrName>ppt_x</p:attrName>
                                        </p:attrNameLst>
                                      </p:cBhvr>
                                      <p:tavLst>
                                        <p:tav tm="0">
                                          <p:val>
                                            <p:strVal val="#ppt_x"/>
                                          </p:val>
                                        </p:tav>
                                        <p:tav tm="100000">
                                          <p:val>
                                            <p:strVal val="#ppt_x"/>
                                          </p:val>
                                        </p:tav>
                                      </p:tavLst>
                                    </p:anim>
                                    <p:anim calcmode="lin" valueType="num">
                                      <p:cBhvr>
                                        <p:cTn id="30" dur="1000" fill="hold"/>
                                        <p:tgtEl>
                                          <p:spTgt spid="9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11"/>
                                        </p:tgtEl>
                                        <p:attrNameLst>
                                          <p:attrName>style.visibility</p:attrName>
                                        </p:attrNameLst>
                                      </p:cBhvr>
                                      <p:to>
                                        <p:strVal val="visible"/>
                                      </p:to>
                                    </p:set>
                                    <p:animEffect transition="in" filter="fade">
                                      <p:cBhvr>
                                        <p:cTn id="35" dur="1000"/>
                                        <p:tgtEl>
                                          <p:spTgt spid="911"/>
                                        </p:tgtEl>
                                      </p:cBhvr>
                                    </p:animEffect>
                                    <p:anim calcmode="lin" valueType="num">
                                      <p:cBhvr>
                                        <p:cTn id="36" dur="1000" fill="hold"/>
                                        <p:tgtEl>
                                          <p:spTgt spid="911"/>
                                        </p:tgtEl>
                                        <p:attrNameLst>
                                          <p:attrName>ppt_x</p:attrName>
                                        </p:attrNameLst>
                                      </p:cBhvr>
                                      <p:tavLst>
                                        <p:tav tm="0">
                                          <p:val>
                                            <p:strVal val="#ppt_x"/>
                                          </p:val>
                                        </p:tav>
                                        <p:tav tm="100000">
                                          <p:val>
                                            <p:strVal val="#ppt_x"/>
                                          </p:val>
                                        </p:tav>
                                      </p:tavLst>
                                    </p:anim>
                                    <p:anim calcmode="lin" valueType="num">
                                      <p:cBhvr>
                                        <p:cTn id="37" dur="1000" fill="hold"/>
                                        <p:tgtEl>
                                          <p:spTgt spid="9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7" grpId="0" animBg="1"/>
      <p:bldP spid="908" grpId="0" animBg="1"/>
      <p:bldP spid="909" grpId="0" animBg="1"/>
      <p:bldP spid="910" grpId="0" animBg="1"/>
      <p:bldP spid="911"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915" name="矩形"/>
          <p:cNvSpPr/>
          <p:nvPr/>
        </p:nvSpPr>
        <p:spPr>
          <a:xfrm>
            <a:off x="1425064" y="305039"/>
            <a:ext cx="4376436"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考点6：增值税税收优惠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916" name="矩形"/>
          <p:cNvSpPr/>
          <p:nvPr/>
        </p:nvSpPr>
        <p:spPr>
          <a:xfrm>
            <a:off x="1533499" y="1868314"/>
            <a:ext cx="9160312" cy="133794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【例题3</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单选】根据增值税法律制度的规定，纳税人销售货物或者应税劳务适用免税规定的，可以放弃免税，但放弃免税后，一定期限内不得再申请免税，该期限为（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 42个月	　B. 36个月	　C. 60个月	　　D. 48个月</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917" name="矩形"/>
          <p:cNvSpPr/>
          <p:nvPr/>
        </p:nvSpPr>
        <p:spPr>
          <a:xfrm>
            <a:off x="1533499" y="3458965"/>
            <a:ext cx="1512430"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【答案】B</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16"/>
                                        </p:tgtEl>
                                        <p:attrNameLst>
                                          <p:attrName>style.visibility</p:attrName>
                                        </p:attrNameLst>
                                      </p:cBhvr>
                                      <p:to>
                                        <p:strVal val="visible"/>
                                      </p:to>
                                    </p:set>
                                    <p:animEffect transition="in" filter="fade">
                                      <p:cBhvr>
                                        <p:cTn id="7" dur="1000"/>
                                        <p:tgtEl>
                                          <p:spTgt spid="916"/>
                                        </p:tgtEl>
                                      </p:cBhvr>
                                    </p:animEffect>
                                    <p:anim calcmode="lin" valueType="num">
                                      <p:cBhvr>
                                        <p:cTn id="8" dur="1000" fill="hold"/>
                                        <p:tgtEl>
                                          <p:spTgt spid="916"/>
                                        </p:tgtEl>
                                        <p:attrNameLst>
                                          <p:attrName>ppt_x</p:attrName>
                                        </p:attrNameLst>
                                      </p:cBhvr>
                                      <p:tavLst>
                                        <p:tav tm="0">
                                          <p:val>
                                            <p:strVal val="#ppt_x"/>
                                          </p:val>
                                        </p:tav>
                                        <p:tav tm="100000">
                                          <p:val>
                                            <p:strVal val="#ppt_x"/>
                                          </p:val>
                                        </p:tav>
                                      </p:tavLst>
                                    </p:anim>
                                    <p:anim calcmode="lin" valueType="num">
                                      <p:cBhvr>
                                        <p:cTn id="9" dur="1000" fill="hold"/>
                                        <p:tgtEl>
                                          <p:spTgt spid="9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17"/>
                                        </p:tgtEl>
                                        <p:attrNameLst>
                                          <p:attrName>style.visibility</p:attrName>
                                        </p:attrNameLst>
                                      </p:cBhvr>
                                      <p:to>
                                        <p:strVal val="visible"/>
                                      </p:to>
                                    </p:set>
                                    <p:animEffect transition="in" filter="fade">
                                      <p:cBhvr>
                                        <p:cTn id="14" dur="1000"/>
                                        <p:tgtEl>
                                          <p:spTgt spid="917"/>
                                        </p:tgtEl>
                                      </p:cBhvr>
                                    </p:animEffect>
                                    <p:anim calcmode="lin" valueType="num">
                                      <p:cBhvr>
                                        <p:cTn id="15" dur="1000" fill="hold"/>
                                        <p:tgtEl>
                                          <p:spTgt spid="917"/>
                                        </p:tgtEl>
                                        <p:attrNameLst>
                                          <p:attrName>ppt_x</p:attrName>
                                        </p:attrNameLst>
                                      </p:cBhvr>
                                      <p:tavLst>
                                        <p:tav tm="0">
                                          <p:val>
                                            <p:strVal val="#ppt_x"/>
                                          </p:val>
                                        </p:tav>
                                        <p:tav tm="100000">
                                          <p:val>
                                            <p:strVal val="#ppt_x"/>
                                          </p:val>
                                        </p:tav>
                                      </p:tavLst>
                                    </p:anim>
                                    <p:anim calcmode="lin" valueType="num">
                                      <p:cBhvr>
                                        <p:cTn id="16" dur="1000" fill="hold"/>
                                        <p:tgtEl>
                                          <p:spTgt spid="9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6" grpId="0" animBg="1"/>
      <p:bldP spid="917"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921" name="矩形"/>
          <p:cNvSpPr/>
          <p:nvPr/>
        </p:nvSpPr>
        <p:spPr>
          <a:xfrm>
            <a:off x="1425064" y="305039"/>
            <a:ext cx="5718577"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考点７：增值税专用发票使用规定</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925" name="组合"/>
          <p:cNvGrpSpPr/>
          <p:nvPr/>
        </p:nvGrpSpPr>
        <p:grpSpPr>
          <a:xfrm>
            <a:off x="1494524" y="1618865"/>
            <a:ext cx="7229065" cy="601980"/>
            <a:chOff x="1494524" y="1618865"/>
            <a:chExt cx="7229065" cy="601980"/>
          </a:xfrm>
        </p:grpSpPr>
        <p:sp>
          <p:nvSpPr>
            <p:cNvPr id="922" name="圆角矩形"/>
            <p:cNvSpPr/>
            <p:nvPr/>
          </p:nvSpPr>
          <p:spPr>
            <a:xfrm>
              <a:off x="1494524" y="1625850"/>
              <a:ext cx="7229065" cy="594993"/>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923" name="流程图: 离页连接符"/>
            <p:cNvSpPr/>
            <p:nvPr/>
          </p:nvSpPr>
          <p:spPr>
            <a:xfrm>
              <a:off x="1818373" y="1618865"/>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（一）</a:t>
              </a:r>
              <a:endPar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924" name="矩形"/>
            <p:cNvSpPr/>
            <p:nvPr/>
          </p:nvSpPr>
          <p:spPr>
            <a:xfrm>
              <a:off x="2951847" y="1662046"/>
              <a:ext cx="5526405"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增值税专用发票的基本联次及用途</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graphicFrame>
        <p:nvGraphicFramePr>
          <p:cNvPr id="926" name="对象"/>
          <p:cNvGraphicFramePr>
            <a:graphicFrameLocks noChangeAspect="1"/>
          </p:cNvGraphicFramePr>
          <p:nvPr/>
        </p:nvGraphicFramePr>
        <p:xfrm>
          <a:off x="1084644" y="3712811"/>
          <a:ext cx="9978843" cy="1536825"/>
        </p:xfrm>
        <a:graphic>
          <a:graphicData uri="http://schemas.openxmlformats.org/presentationml/2006/ole">
            <mc:AlternateContent xmlns:mc="http://schemas.openxmlformats.org/markup-compatibility/2006">
              <mc:Choice xmlns:v="urn:schemas-microsoft-com:vml" Requires="v">
                <p:oleObj spid="_x0000_s9219" name="package" r:id="rId2" imgW="5296535" imgH="825500" progId="package">
                  <p:embed/>
                </p:oleObj>
              </mc:Choice>
              <mc:Fallback>
                <p:oleObj name="package" r:id="rId2" imgW="5296535" imgH="825500" progId="package">
                  <p:embed/>
                  <p:pic>
                    <p:nvPicPr>
                      <p:cNvPr id="0" name="对象"/>
                      <p:cNvPicPr>
                        <a:picLocks noChangeAspect="1"/>
                      </p:cNvPicPr>
                      <p:nvPr/>
                    </p:nvPicPr>
                    <p:blipFill>
                      <a:blip r:embed="rId3" cstate="print"/>
                      <a:stretch>
                        <a:fillRect/>
                      </a:stretch>
                    </p:blipFill>
                    <p:spPr>
                      <a:xfrm>
                        <a:off x="1084644" y="3712811"/>
                        <a:ext cx="9978843" cy="1536825"/>
                      </a:xfrm>
                      <a:prstGeom prst="rect">
                        <a:avLst/>
                      </a:prstGeom>
                      <a:noFill/>
                      <a:ln w="9525" cap="flat" cmpd="sng">
                        <a:noFill/>
                        <a:prstDash val="solid"/>
                        <a:miter/>
                      </a:ln>
                    </p:spPr>
                  </p:pic>
                </p:oleObj>
              </mc:Fallback>
            </mc:AlternateContent>
          </a:graphicData>
        </a:graphic>
      </p:graphicFrame>
      <p:sp>
        <p:nvSpPr>
          <p:cNvPr id="927" name="矩形"/>
          <p:cNvSpPr/>
          <p:nvPr/>
        </p:nvSpPr>
        <p:spPr>
          <a:xfrm>
            <a:off x="3848041" y="2691493"/>
            <a:ext cx="3732011"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增值税专用发票的基本联次及用途</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928" name="下箭头"/>
          <p:cNvSpPr/>
          <p:nvPr/>
        </p:nvSpPr>
        <p:spPr>
          <a:xfrm>
            <a:off x="5490646" y="3135696"/>
            <a:ext cx="447379" cy="360789"/>
          </a:xfrm>
          <a:prstGeom prst="downArrow">
            <a:avLst>
              <a:gd name="adj1" fmla="val 50000"/>
              <a:gd name="adj2" fmla="val 25000"/>
            </a:avLst>
          </a:prstGeom>
          <a:solidFill>
            <a:schemeClr val="accent1"/>
          </a:solidFill>
          <a:ln w="12700" cap="flat" cmpd="sng">
            <a:noFill/>
            <a:prstDash val="solid"/>
            <a:round/>
          </a:ln>
        </p:spPr>
        <p:txBody>
          <a:bodyPr rtlCol="0" anchor="ctr"/>
          <a:lstStyle/>
          <a:p>
            <a:pPr algn="ctr"/>
          </a:p>
        </p:txBody>
      </p:sp>
    </p:spTree>
  </p:cSld>
  <p:clrMapOvr>
    <a:masterClrMapping/>
  </p:clrMapOvr>
  <mc:AlternateContent xmlns:mc="http://schemas.openxmlformats.org/markup-compatibility/2006">
    <mc:Choice xmlns:p14="http://schemas.microsoft.com/office/powerpoint/2010/main" Requires="p14">
      <p:transition spd="slow" p14:dur="150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25"/>
                                        </p:tgtEl>
                                        <p:attrNameLst>
                                          <p:attrName>style.visibility</p:attrName>
                                        </p:attrNameLst>
                                      </p:cBhvr>
                                      <p:to>
                                        <p:strVal val="visible"/>
                                      </p:to>
                                    </p:set>
                                    <p:animEffect transition="in" filter="fade">
                                      <p:cBhvr>
                                        <p:cTn id="7" dur="1000"/>
                                        <p:tgtEl>
                                          <p:spTgt spid="925"/>
                                        </p:tgtEl>
                                      </p:cBhvr>
                                    </p:animEffect>
                                    <p:anim calcmode="lin" valueType="num">
                                      <p:cBhvr>
                                        <p:cTn id="8" dur="1000" fill="hold"/>
                                        <p:tgtEl>
                                          <p:spTgt spid="925"/>
                                        </p:tgtEl>
                                        <p:attrNameLst>
                                          <p:attrName>ppt_x</p:attrName>
                                        </p:attrNameLst>
                                      </p:cBhvr>
                                      <p:tavLst>
                                        <p:tav tm="0">
                                          <p:val>
                                            <p:strVal val="#ppt_x"/>
                                          </p:val>
                                        </p:tav>
                                        <p:tav tm="100000">
                                          <p:val>
                                            <p:strVal val="#ppt_x"/>
                                          </p:val>
                                        </p:tav>
                                      </p:tavLst>
                                    </p:anim>
                                    <p:anim calcmode="lin" valueType="num">
                                      <p:cBhvr>
                                        <p:cTn id="9" dur="1000" fill="hold"/>
                                        <p:tgtEl>
                                          <p:spTgt spid="9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27"/>
                                        </p:tgtEl>
                                        <p:attrNameLst>
                                          <p:attrName>style.visibility</p:attrName>
                                        </p:attrNameLst>
                                      </p:cBhvr>
                                      <p:to>
                                        <p:strVal val="visible"/>
                                      </p:to>
                                    </p:set>
                                    <p:animEffect transition="in" filter="fade">
                                      <p:cBhvr>
                                        <p:cTn id="14" dur="1000"/>
                                        <p:tgtEl>
                                          <p:spTgt spid="927"/>
                                        </p:tgtEl>
                                      </p:cBhvr>
                                    </p:animEffect>
                                    <p:anim calcmode="lin" valueType="num">
                                      <p:cBhvr>
                                        <p:cTn id="15" dur="1000" fill="hold"/>
                                        <p:tgtEl>
                                          <p:spTgt spid="927"/>
                                        </p:tgtEl>
                                        <p:attrNameLst>
                                          <p:attrName>ppt_x</p:attrName>
                                        </p:attrNameLst>
                                      </p:cBhvr>
                                      <p:tavLst>
                                        <p:tav tm="0">
                                          <p:val>
                                            <p:strVal val="#ppt_x"/>
                                          </p:val>
                                        </p:tav>
                                        <p:tav tm="100000">
                                          <p:val>
                                            <p:strVal val="#ppt_x"/>
                                          </p:val>
                                        </p:tav>
                                      </p:tavLst>
                                    </p:anim>
                                    <p:anim calcmode="lin" valueType="num">
                                      <p:cBhvr>
                                        <p:cTn id="16" dur="1000" fill="hold"/>
                                        <p:tgtEl>
                                          <p:spTgt spid="9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28"/>
                                        </p:tgtEl>
                                        <p:attrNameLst>
                                          <p:attrName>style.visibility</p:attrName>
                                        </p:attrNameLst>
                                      </p:cBhvr>
                                      <p:to>
                                        <p:strVal val="visible"/>
                                      </p:to>
                                    </p:set>
                                    <p:animEffect transition="in" filter="fade">
                                      <p:cBhvr>
                                        <p:cTn id="21" dur="1000"/>
                                        <p:tgtEl>
                                          <p:spTgt spid="928"/>
                                        </p:tgtEl>
                                      </p:cBhvr>
                                    </p:animEffect>
                                    <p:anim calcmode="lin" valueType="num">
                                      <p:cBhvr>
                                        <p:cTn id="22" dur="1000" fill="hold"/>
                                        <p:tgtEl>
                                          <p:spTgt spid="928"/>
                                        </p:tgtEl>
                                        <p:attrNameLst>
                                          <p:attrName>ppt_x</p:attrName>
                                        </p:attrNameLst>
                                      </p:cBhvr>
                                      <p:tavLst>
                                        <p:tav tm="0">
                                          <p:val>
                                            <p:strVal val="#ppt_x"/>
                                          </p:val>
                                        </p:tav>
                                        <p:tav tm="100000">
                                          <p:val>
                                            <p:strVal val="#ppt_x"/>
                                          </p:val>
                                        </p:tav>
                                      </p:tavLst>
                                    </p:anim>
                                    <p:anim calcmode="lin" valueType="num">
                                      <p:cBhvr>
                                        <p:cTn id="23" dur="1000" fill="hold"/>
                                        <p:tgtEl>
                                          <p:spTgt spid="92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926"/>
                                        </p:tgtEl>
                                        <p:attrNameLst>
                                          <p:attrName>style.visibility</p:attrName>
                                        </p:attrNameLst>
                                      </p:cBhvr>
                                      <p:to>
                                        <p:strVal val="visible"/>
                                      </p:to>
                                    </p:set>
                                    <p:animEffect transition="in" filter="wipe(down)">
                                      <p:cBhvr>
                                        <p:cTn id="28" dur="500"/>
                                        <p:tgtEl>
                                          <p:spTgt spid="9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5" grpId="0" animBg="1"/>
      <p:bldP spid="927" grpId="0" animBg="1"/>
      <p:bldP spid="928"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grpSp>
        <p:nvGrpSpPr>
          <p:cNvPr id="934" name="组合"/>
          <p:cNvGrpSpPr/>
          <p:nvPr/>
        </p:nvGrpSpPr>
        <p:grpSpPr>
          <a:xfrm>
            <a:off x="1539924" y="1493056"/>
            <a:ext cx="6282002" cy="586739"/>
            <a:chOff x="1539924" y="1493056"/>
            <a:chExt cx="6282002" cy="586739"/>
          </a:xfrm>
        </p:grpSpPr>
        <p:sp>
          <p:nvSpPr>
            <p:cNvPr id="932" name="矩形"/>
            <p:cNvSpPr/>
            <p:nvPr/>
          </p:nvSpPr>
          <p:spPr>
            <a:xfrm>
              <a:off x="1727247" y="1493056"/>
              <a:ext cx="5878204" cy="52577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增值税专用发票基本联次各自的用途</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933" name="剪去对角的矩形"/>
            <p:cNvSpPr/>
            <p:nvPr/>
          </p:nvSpPr>
          <p:spPr>
            <a:xfrm>
              <a:off x="1539924" y="1493056"/>
              <a:ext cx="6282002" cy="586739"/>
            </a:xfrm>
            <a:prstGeom prst="snip2DiagRect">
              <a:avLst>
                <a:gd name="adj1" fmla="val 0"/>
                <a:gd name="adj2" fmla="val 13333"/>
              </a:avLst>
            </a:prstGeom>
            <a:noFill/>
            <a:ln w="25400" cap="flat" cmpd="sng">
              <a:solidFill>
                <a:srgbClr val="4BACC6"/>
              </a:solidFill>
              <a:prstDash val="solid"/>
              <a:round/>
            </a:ln>
          </p:spPr>
          <p:txBody>
            <a:bodyPr rtlCol="0" anchor="ctr"/>
            <a:lstStyle/>
            <a:p>
              <a:pPr algn="ctr"/>
            </a:p>
          </p:txBody>
        </p:sp>
      </p:grpSp>
      <p:sp>
        <p:nvSpPr>
          <p:cNvPr id="935" name="矩形"/>
          <p:cNvSpPr/>
          <p:nvPr/>
        </p:nvSpPr>
        <p:spPr>
          <a:xfrm>
            <a:off x="1323954" y="2413829"/>
            <a:ext cx="9409402" cy="258445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单选】根据增值税法律制度的规定，下列关于增值税专用发票记账联用途的表述中正确的是（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A．作为购买方报送税务机关认证和留存备查的扣税凭证</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B．作为销售方核算销售收入和增值税销项税额的记账凭证</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C．作为购买方核算采购成本的记账凭证</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D．作为购买方核算增值税进项税额的记账凭证</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936" name="矩形"/>
          <p:cNvSpPr/>
          <p:nvPr/>
        </p:nvSpPr>
        <p:spPr>
          <a:xfrm>
            <a:off x="1323954" y="5167954"/>
            <a:ext cx="1371001"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【答案】B</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937" name="矩形"/>
          <p:cNvSpPr/>
          <p:nvPr/>
        </p:nvSpPr>
        <p:spPr>
          <a:xfrm>
            <a:off x="1425064" y="305039"/>
            <a:ext cx="5718577"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考点７：增值税专用发票使用规定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34"/>
                                        </p:tgtEl>
                                        <p:attrNameLst>
                                          <p:attrName>style.visibility</p:attrName>
                                        </p:attrNameLst>
                                      </p:cBhvr>
                                      <p:to>
                                        <p:strVal val="visible"/>
                                      </p:to>
                                    </p:set>
                                    <p:animEffect transition="in" filter="fade">
                                      <p:cBhvr>
                                        <p:cTn id="7" dur="1000"/>
                                        <p:tgtEl>
                                          <p:spTgt spid="934"/>
                                        </p:tgtEl>
                                      </p:cBhvr>
                                    </p:animEffect>
                                    <p:anim calcmode="lin" valueType="num">
                                      <p:cBhvr>
                                        <p:cTn id="8" dur="1000" fill="hold"/>
                                        <p:tgtEl>
                                          <p:spTgt spid="934"/>
                                        </p:tgtEl>
                                        <p:attrNameLst>
                                          <p:attrName>ppt_x</p:attrName>
                                        </p:attrNameLst>
                                      </p:cBhvr>
                                      <p:tavLst>
                                        <p:tav tm="0">
                                          <p:val>
                                            <p:strVal val="#ppt_x"/>
                                          </p:val>
                                        </p:tav>
                                        <p:tav tm="100000">
                                          <p:val>
                                            <p:strVal val="#ppt_x"/>
                                          </p:val>
                                        </p:tav>
                                      </p:tavLst>
                                    </p:anim>
                                    <p:anim calcmode="lin" valueType="num">
                                      <p:cBhvr>
                                        <p:cTn id="9" dur="1000" fill="hold"/>
                                        <p:tgtEl>
                                          <p:spTgt spid="9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935"/>
                                        </p:tgtEl>
                                        <p:attrNameLst>
                                          <p:attrName>style.visibility</p:attrName>
                                        </p:attrNameLst>
                                      </p:cBhvr>
                                      <p:to>
                                        <p:strVal val="visible"/>
                                      </p:to>
                                    </p:set>
                                    <p:animEffect transition="in" filter="wipe(down)">
                                      <p:cBhvr>
                                        <p:cTn id="14" dur="500"/>
                                        <p:tgtEl>
                                          <p:spTgt spid="93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936"/>
                                        </p:tgtEl>
                                        <p:attrNameLst>
                                          <p:attrName>style.visibility</p:attrName>
                                        </p:attrNameLst>
                                      </p:cBhvr>
                                      <p:to>
                                        <p:strVal val="visible"/>
                                      </p:to>
                                    </p:set>
                                    <p:animEffect transition="in" filter="wipe(down)">
                                      <p:cBhvr>
                                        <p:cTn id="19" dur="500"/>
                                        <p:tgtEl>
                                          <p:spTgt spid="9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4" grpId="0" animBg="1"/>
      <p:bldP spid="935" grpId="0" animBg="1"/>
      <p:bldP spid="936"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grpSp>
        <p:nvGrpSpPr>
          <p:cNvPr id="944" name="组合"/>
          <p:cNvGrpSpPr/>
          <p:nvPr/>
        </p:nvGrpSpPr>
        <p:grpSpPr>
          <a:xfrm>
            <a:off x="1494524" y="1618865"/>
            <a:ext cx="5634686" cy="601980"/>
            <a:chOff x="1494524" y="1618865"/>
            <a:chExt cx="5634686" cy="601980"/>
          </a:xfrm>
        </p:grpSpPr>
        <p:sp>
          <p:nvSpPr>
            <p:cNvPr id="941" name="圆角矩形"/>
            <p:cNvSpPr/>
            <p:nvPr/>
          </p:nvSpPr>
          <p:spPr>
            <a:xfrm>
              <a:off x="1494524" y="1625850"/>
              <a:ext cx="5634686" cy="594993"/>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942" name="流程图: 离页连接符"/>
            <p:cNvSpPr/>
            <p:nvPr/>
          </p:nvSpPr>
          <p:spPr>
            <a:xfrm>
              <a:off x="1818373" y="1618865"/>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（二）</a:t>
              </a:r>
              <a:endPar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943" name="矩形"/>
            <p:cNvSpPr/>
            <p:nvPr/>
          </p:nvSpPr>
          <p:spPr>
            <a:xfrm>
              <a:off x="2951847" y="1662046"/>
              <a:ext cx="3748403"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增值税专用发票的领购</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945" name="矩形"/>
          <p:cNvSpPr/>
          <p:nvPr/>
        </p:nvSpPr>
        <p:spPr>
          <a:xfrm>
            <a:off x="1425064" y="2548619"/>
            <a:ext cx="9716131" cy="32918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增值税一般纳税人有下列情形之一的，不得领购开具专用发票：</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会计核算不健全</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，不能向税务机关</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准确提供</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增值税销项税额、进项税额、应纳税额数据及其他有关增值税</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税务资料</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的。</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（2）有《税收征管法》规定的税收违法行为，拒不接受税务机关处理的。</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（3）有下列行为之一，经税务机关责令限期改正而仍未改正的：① 虚开增值税专用发票；② 私自印制专用发票；③ 向税务机关以外的单位和个人购买专用发票；④ 借用他人专用发票；⑤ 未按规定开具专用发票；⑥ 未按规定保管专用发票和专用设备；⑦ 未按规定申请办理防伪税控系统变更发行；⑧ 未按规定接受税务机关检查。</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946" name="矩形"/>
          <p:cNvSpPr/>
          <p:nvPr/>
        </p:nvSpPr>
        <p:spPr>
          <a:xfrm>
            <a:off x="1425064" y="305039"/>
            <a:ext cx="5718577"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考点７：增值税专用发票使用规定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44"/>
                                        </p:tgtEl>
                                        <p:attrNameLst>
                                          <p:attrName>style.visibility</p:attrName>
                                        </p:attrNameLst>
                                      </p:cBhvr>
                                      <p:to>
                                        <p:strVal val="visible"/>
                                      </p:to>
                                    </p:set>
                                    <p:animEffect transition="in" filter="fade">
                                      <p:cBhvr>
                                        <p:cTn id="7" dur="1000"/>
                                        <p:tgtEl>
                                          <p:spTgt spid="944"/>
                                        </p:tgtEl>
                                      </p:cBhvr>
                                    </p:animEffect>
                                    <p:anim calcmode="lin" valueType="num">
                                      <p:cBhvr>
                                        <p:cTn id="8" dur="1000" fill="hold"/>
                                        <p:tgtEl>
                                          <p:spTgt spid="944"/>
                                        </p:tgtEl>
                                        <p:attrNameLst>
                                          <p:attrName>ppt_x</p:attrName>
                                        </p:attrNameLst>
                                      </p:cBhvr>
                                      <p:tavLst>
                                        <p:tav tm="0">
                                          <p:val>
                                            <p:strVal val="#ppt_x"/>
                                          </p:val>
                                        </p:tav>
                                        <p:tav tm="100000">
                                          <p:val>
                                            <p:strVal val="#ppt_x"/>
                                          </p:val>
                                        </p:tav>
                                      </p:tavLst>
                                    </p:anim>
                                    <p:anim calcmode="lin" valueType="num">
                                      <p:cBhvr>
                                        <p:cTn id="9" dur="1000" fill="hold"/>
                                        <p:tgtEl>
                                          <p:spTgt spid="94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945"/>
                                        </p:tgtEl>
                                        <p:attrNameLst>
                                          <p:attrName>style.visibility</p:attrName>
                                        </p:attrNameLst>
                                      </p:cBhvr>
                                      <p:to>
                                        <p:strVal val="visible"/>
                                      </p:to>
                                    </p:set>
                                    <p:animEffect transition="in" filter="wipe(down)">
                                      <p:cBhvr>
                                        <p:cTn id="14" dur="500"/>
                                        <p:tgtEl>
                                          <p:spTgt spid="9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4" grpId="0" animBg="1"/>
      <p:bldP spid="945"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950" name="矩形"/>
          <p:cNvSpPr/>
          <p:nvPr/>
        </p:nvSpPr>
        <p:spPr>
          <a:xfrm>
            <a:off x="1425064" y="305039"/>
            <a:ext cx="5718577"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考点７：增值税专用发票使用规定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953" name="组合"/>
          <p:cNvGrpSpPr/>
          <p:nvPr/>
        </p:nvGrpSpPr>
        <p:grpSpPr>
          <a:xfrm>
            <a:off x="1684240" y="1709530"/>
            <a:ext cx="5603718" cy="586739"/>
            <a:chOff x="1684240" y="1709530"/>
            <a:chExt cx="5603718" cy="586739"/>
          </a:xfrm>
        </p:grpSpPr>
        <p:sp>
          <p:nvSpPr>
            <p:cNvPr id="951" name="矩形"/>
            <p:cNvSpPr/>
            <p:nvPr/>
          </p:nvSpPr>
          <p:spPr>
            <a:xfrm>
              <a:off x="1871562" y="1709530"/>
              <a:ext cx="5257646" cy="52577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不得领购开具专用发票的情形。</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952" name="剪去对角的矩形"/>
            <p:cNvSpPr/>
            <p:nvPr/>
          </p:nvSpPr>
          <p:spPr>
            <a:xfrm>
              <a:off x="1684240" y="1709530"/>
              <a:ext cx="5603718" cy="586739"/>
            </a:xfrm>
            <a:prstGeom prst="snip2DiagRect">
              <a:avLst>
                <a:gd name="adj1" fmla="val 0"/>
                <a:gd name="adj2" fmla="val 13236"/>
              </a:avLst>
            </a:prstGeom>
            <a:noFill/>
            <a:ln w="25400" cap="flat" cmpd="sng">
              <a:solidFill>
                <a:srgbClr val="4BACC6"/>
              </a:solidFill>
              <a:prstDash val="solid"/>
              <a:round/>
            </a:ln>
          </p:spPr>
          <p:txBody>
            <a:bodyPr rtlCol="0" anchor="ctr"/>
            <a:lstStyle/>
            <a:p>
              <a:pPr algn="ctr"/>
            </a:p>
          </p:txBody>
        </p:sp>
      </p:grpSp>
      <p:sp>
        <p:nvSpPr>
          <p:cNvPr id="954" name="矩形"/>
          <p:cNvSpPr/>
          <p:nvPr/>
        </p:nvSpPr>
        <p:spPr>
          <a:xfrm>
            <a:off x="1428728" y="2688894"/>
            <a:ext cx="9322813" cy="92202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判断】会计核算不健全，不能向税务机关准确提供增值税销项税额、进项税额以及应纳税额数据的增值税一般纳税人，不得领购开具增值税专用发票。（   ）</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955" name="矩形"/>
          <p:cNvSpPr/>
          <p:nvPr/>
        </p:nvSpPr>
        <p:spPr>
          <a:xfrm>
            <a:off x="1428728" y="3898551"/>
            <a:ext cx="1507235"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53"/>
                                        </p:tgtEl>
                                        <p:attrNameLst>
                                          <p:attrName>style.visibility</p:attrName>
                                        </p:attrNameLst>
                                      </p:cBhvr>
                                      <p:to>
                                        <p:strVal val="visible"/>
                                      </p:to>
                                    </p:set>
                                    <p:animEffect transition="in" filter="fade">
                                      <p:cBhvr>
                                        <p:cTn id="7" dur="1000"/>
                                        <p:tgtEl>
                                          <p:spTgt spid="953"/>
                                        </p:tgtEl>
                                      </p:cBhvr>
                                    </p:animEffect>
                                    <p:anim calcmode="lin" valueType="num">
                                      <p:cBhvr>
                                        <p:cTn id="8" dur="1000" fill="hold"/>
                                        <p:tgtEl>
                                          <p:spTgt spid="953"/>
                                        </p:tgtEl>
                                        <p:attrNameLst>
                                          <p:attrName>ppt_x</p:attrName>
                                        </p:attrNameLst>
                                      </p:cBhvr>
                                      <p:tavLst>
                                        <p:tav tm="0">
                                          <p:val>
                                            <p:strVal val="#ppt_x"/>
                                          </p:val>
                                        </p:tav>
                                        <p:tav tm="100000">
                                          <p:val>
                                            <p:strVal val="#ppt_x"/>
                                          </p:val>
                                        </p:tav>
                                      </p:tavLst>
                                    </p:anim>
                                    <p:anim calcmode="lin" valueType="num">
                                      <p:cBhvr>
                                        <p:cTn id="9" dur="1000" fill="hold"/>
                                        <p:tgtEl>
                                          <p:spTgt spid="95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54"/>
                                        </p:tgtEl>
                                        <p:attrNameLst>
                                          <p:attrName>style.visibility</p:attrName>
                                        </p:attrNameLst>
                                      </p:cBhvr>
                                      <p:to>
                                        <p:strVal val="visible"/>
                                      </p:to>
                                    </p:set>
                                    <p:animEffect transition="in" filter="fade">
                                      <p:cBhvr>
                                        <p:cTn id="14" dur="1000"/>
                                        <p:tgtEl>
                                          <p:spTgt spid="954"/>
                                        </p:tgtEl>
                                      </p:cBhvr>
                                    </p:animEffect>
                                    <p:anim calcmode="lin" valueType="num">
                                      <p:cBhvr>
                                        <p:cTn id="15" dur="1000" fill="hold"/>
                                        <p:tgtEl>
                                          <p:spTgt spid="954"/>
                                        </p:tgtEl>
                                        <p:attrNameLst>
                                          <p:attrName>ppt_x</p:attrName>
                                        </p:attrNameLst>
                                      </p:cBhvr>
                                      <p:tavLst>
                                        <p:tav tm="0">
                                          <p:val>
                                            <p:strVal val="#ppt_x"/>
                                          </p:val>
                                        </p:tav>
                                        <p:tav tm="100000">
                                          <p:val>
                                            <p:strVal val="#ppt_x"/>
                                          </p:val>
                                        </p:tav>
                                      </p:tavLst>
                                    </p:anim>
                                    <p:anim calcmode="lin" valueType="num">
                                      <p:cBhvr>
                                        <p:cTn id="16" dur="1000" fill="hold"/>
                                        <p:tgtEl>
                                          <p:spTgt spid="95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55"/>
                                        </p:tgtEl>
                                        <p:attrNameLst>
                                          <p:attrName>style.visibility</p:attrName>
                                        </p:attrNameLst>
                                      </p:cBhvr>
                                      <p:to>
                                        <p:strVal val="visible"/>
                                      </p:to>
                                    </p:set>
                                    <p:animEffect transition="in" filter="fade">
                                      <p:cBhvr>
                                        <p:cTn id="21" dur="1000"/>
                                        <p:tgtEl>
                                          <p:spTgt spid="955"/>
                                        </p:tgtEl>
                                      </p:cBhvr>
                                    </p:animEffect>
                                    <p:anim calcmode="lin" valueType="num">
                                      <p:cBhvr>
                                        <p:cTn id="22" dur="1000" fill="hold"/>
                                        <p:tgtEl>
                                          <p:spTgt spid="955"/>
                                        </p:tgtEl>
                                        <p:attrNameLst>
                                          <p:attrName>ppt_x</p:attrName>
                                        </p:attrNameLst>
                                      </p:cBhvr>
                                      <p:tavLst>
                                        <p:tav tm="0">
                                          <p:val>
                                            <p:strVal val="#ppt_x"/>
                                          </p:val>
                                        </p:tav>
                                        <p:tav tm="100000">
                                          <p:val>
                                            <p:strVal val="#ppt_x"/>
                                          </p:val>
                                        </p:tav>
                                      </p:tavLst>
                                    </p:anim>
                                    <p:anim calcmode="lin" valueType="num">
                                      <p:cBhvr>
                                        <p:cTn id="23" dur="1000" fill="hold"/>
                                        <p:tgtEl>
                                          <p:spTgt spid="9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3" grpId="0" animBg="1"/>
      <p:bldP spid="954" grpId="0" animBg="1"/>
      <p:bldP spid="955"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959" name="矩形"/>
          <p:cNvSpPr/>
          <p:nvPr/>
        </p:nvSpPr>
        <p:spPr>
          <a:xfrm>
            <a:off x="1425064" y="305039"/>
            <a:ext cx="5718577"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考点７：增值税专用发票使用规定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963" name="组合"/>
          <p:cNvGrpSpPr/>
          <p:nvPr/>
        </p:nvGrpSpPr>
        <p:grpSpPr>
          <a:xfrm>
            <a:off x="1494524" y="1474549"/>
            <a:ext cx="6234422" cy="601980"/>
            <a:chOff x="1494524" y="1474549"/>
            <a:chExt cx="6234422" cy="601980"/>
          </a:xfrm>
        </p:grpSpPr>
        <p:sp>
          <p:nvSpPr>
            <p:cNvPr id="960" name="圆角矩形"/>
            <p:cNvSpPr/>
            <p:nvPr/>
          </p:nvSpPr>
          <p:spPr>
            <a:xfrm>
              <a:off x="1494524" y="1481535"/>
              <a:ext cx="6234422" cy="594993"/>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961" name="流程图: 离页连接符"/>
            <p:cNvSpPr/>
            <p:nvPr/>
          </p:nvSpPr>
          <p:spPr>
            <a:xfrm>
              <a:off x="1818373" y="1474549"/>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（三）</a:t>
              </a:r>
              <a:endPar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962" name="矩形"/>
            <p:cNvSpPr/>
            <p:nvPr/>
          </p:nvSpPr>
          <p:spPr>
            <a:xfrm>
              <a:off x="2951847" y="1517730"/>
              <a:ext cx="44596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增值税专用发票的使用管理</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964" name="矩形"/>
          <p:cNvSpPr/>
          <p:nvPr/>
        </p:nvSpPr>
        <p:spPr>
          <a:xfrm>
            <a:off x="1057258" y="2428838"/>
            <a:ext cx="10102119" cy="8915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a:t>
            </a: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．增值税专用发票开票限额</a:t>
            </a:r>
            <a:endPar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增值税专用发票实行最高开票限额管理。最高开票限额由一般纳税人申请，区县税务机关依法审批。</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965" name="矩形"/>
          <p:cNvSpPr/>
          <p:nvPr/>
        </p:nvSpPr>
        <p:spPr>
          <a:xfrm>
            <a:off x="1057258" y="3585386"/>
            <a:ext cx="10069503" cy="24917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a:t>
            </a: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．增值税专用发票开具范围</a:t>
            </a:r>
            <a:endPar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属于下列情形之一的，不得开具增值税专用发票：</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商业企业</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一般纳税人</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零售的烟、酒、食品、服装、鞋帽（不含劳保用品）、化妆品</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等消费品。</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（2）应税销售行为的</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购买方为消费者个人</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的。</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（3）发生应税销售行为适用</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免税</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规定的。</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（4）金融商品转让。</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63"/>
                                        </p:tgtEl>
                                        <p:attrNameLst>
                                          <p:attrName>style.visibility</p:attrName>
                                        </p:attrNameLst>
                                      </p:cBhvr>
                                      <p:to>
                                        <p:strVal val="visible"/>
                                      </p:to>
                                    </p:set>
                                    <p:animEffect transition="in" filter="fade">
                                      <p:cBhvr>
                                        <p:cTn id="7" dur="1000"/>
                                        <p:tgtEl>
                                          <p:spTgt spid="963"/>
                                        </p:tgtEl>
                                      </p:cBhvr>
                                    </p:animEffect>
                                    <p:anim calcmode="lin" valueType="num">
                                      <p:cBhvr>
                                        <p:cTn id="8" dur="1000" fill="hold"/>
                                        <p:tgtEl>
                                          <p:spTgt spid="963"/>
                                        </p:tgtEl>
                                        <p:attrNameLst>
                                          <p:attrName>ppt_x</p:attrName>
                                        </p:attrNameLst>
                                      </p:cBhvr>
                                      <p:tavLst>
                                        <p:tav tm="0">
                                          <p:val>
                                            <p:strVal val="#ppt_x"/>
                                          </p:val>
                                        </p:tav>
                                        <p:tav tm="100000">
                                          <p:val>
                                            <p:strVal val="#ppt_x"/>
                                          </p:val>
                                        </p:tav>
                                      </p:tavLst>
                                    </p:anim>
                                    <p:anim calcmode="lin" valueType="num">
                                      <p:cBhvr>
                                        <p:cTn id="9" dur="1000" fill="hold"/>
                                        <p:tgtEl>
                                          <p:spTgt spid="96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64"/>
                                        </p:tgtEl>
                                        <p:attrNameLst>
                                          <p:attrName>style.visibility</p:attrName>
                                        </p:attrNameLst>
                                      </p:cBhvr>
                                      <p:to>
                                        <p:strVal val="visible"/>
                                      </p:to>
                                    </p:set>
                                    <p:animEffect transition="in" filter="fade">
                                      <p:cBhvr>
                                        <p:cTn id="14" dur="1000"/>
                                        <p:tgtEl>
                                          <p:spTgt spid="964"/>
                                        </p:tgtEl>
                                      </p:cBhvr>
                                    </p:animEffect>
                                    <p:anim calcmode="lin" valueType="num">
                                      <p:cBhvr>
                                        <p:cTn id="15" dur="1000" fill="hold"/>
                                        <p:tgtEl>
                                          <p:spTgt spid="964"/>
                                        </p:tgtEl>
                                        <p:attrNameLst>
                                          <p:attrName>ppt_x</p:attrName>
                                        </p:attrNameLst>
                                      </p:cBhvr>
                                      <p:tavLst>
                                        <p:tav tm="0">
                                          <p:val>
                                            <p:strVal val="#ppt_x"/>
                                          </p:val>
                                        </p:tav>
                                        <p:tav tm="100000">
                                          <p:val>
                                            <p:strVal val="#ppt_x"/>
                                          </p:val>
                                        </p:tav>
                                      </p:tavLst>
                                    </p:anim>
                                    <p:anim calcmode="lin" valueType="num">
                                      <p:cBhvr>
                                        <p:cTn id="16" dur="1000" fill="hold"/>
                                        <p:tgtEl>
                                          <p:spTgt spid="96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65"/>
                                        </p:tgtEl>
                                        <p:attrNameLst>
                                          <p:attrName>style.visibility</p:attrName>
                                        </p:attrNameLst>
                                      </p:cBhvr>
                                      <p:to>
                                        <p:strVal val="visible"/>
                                      </p:to>
                                    </p:set>
                                    <p:animEffect transition="in" filter="fade">
                                      <p:cBhvr>
                                        <p:cTn id="21" dur="1000"/>
                                        <p:tgtEl>
                                          <p:spTgt spid="965"/>
                                        </p:tgtEl>
                                      </p:cBhvr>
                                    </p:animEffect>
                                    <p:anim calcmode="lin" valueType="num">
                                      <p:cBhvr>
                                        <p:cTn id="22" dur="1000" fill="hold"/>
                                        <p:tgtEl>
                                          <p:spTgt spid="965"/>
                                        </p:tgtEl>
                                        <p:attrNameLst>
                                          <p:attrName>ppt_x</p:attrName>
                                        </p:attrNameLst>
                                      </p:cBhvr>
                                      <p:tavLst>
                                        <p:tav tm="0">
                                          <p:val>
                                            <p:strVal val="#ppt_x"/>
                                          </p:val>
                                        </p:tav>
                                        <p:tav tm="100000">
                                          <p:val>
                                            <p:strVal val="#ppt_x"/>
                                          </p:val>
                                        </p:tav>
                                      </p:tavLst>
                                    </p:anim>
                                    <p:anim calcmode="lin" valueType="num">
                                      <p:cBhvr>
                                        <p:cTn id="23" dur="1000" fill="hold"/>
                                        <p:tgtEl>
                                          <p:spTgt spid="9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3" grpId="0" animBg="1"/>
      <p:bldP spid="964" grpId="0" animBg="1"/>
      <p:bldP spid="96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23" name="矩形"/>
          <p:cNvSpPr/>
          <p:nvPr/>
        </p:nvSpPr>
        <p:spPr>
          <a:xfrm>
            <a:off x="1425064" y="305039"/>
            <a:ext cx="4654034"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3</a:t>
            </a: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现行税种与征收机关</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aphicFrame>
        <p:nvGraphicFramePr>
          <p:cNvPr id="124" name="表格"/>
          <p:cNvGraphicFramePr>
            <a:graphicFrameLocks noGrp="1"/>
          </p:cNvGraphicFramePr>
          <p:nvPr/>
        </p:nvGraphicFramePr>
        <p:xfrm>
          <a:off x="1556684" y="2666734"/>
          <a:ext cx="9078442" cy="1990686"/>
        </p:xfrm>
        <a:graphic>
          <a:graphicData uri="http://schemas.openxmlformats.org/drawingml/2006/table">
            <a:tbl>
              <a:tblPr bandRow="1">
                <a:noFill/>
              </a:tblPr>
              <a:tblGrid>
                <a:gridCol w="1668538"/>
                <a:gridCol w="7409904"/>
              </a:tblGrid>
              <a:tr h="626296">
                <a:tc>
                  <a:txBody>
                    <a:bodyPr/>
                    <a:lstStyle/>
                    <a:p>
                      <a:pPr marL="0" indent="0" algn="ctr">
                        <a:lnSpc>
                          <a:spcPct val="100000"/>
                        </a:lnSpc>
                        <a:spcBef>
                          <a:spcPts val="200"/>
                        </a:spcBef>
                        <a:spcAft>
                          <a:spcPts val="200"/>
                        </a:spcAft>
                        <a:buNone/>
                      </a:pPr>
                      <a:b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b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征收机关</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00000"/>
                        </a:lnSpc>
                        <a:spcBef>
                          <a:spcPts val="200"/>
                        </a:spcBef>
                        <a:spcAft>
                          <a:spcPts val="200"/>
                        </a:spcAft>
                        <a:buNone/>
                      </a:pPr>
                      <a:b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b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负责征收与管理的税种</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738094">
                <a:tc>
                  <a:txBody>
                    <a:bodyPr/>
                    <a:lstStyle/>
                    <a:p>
                      <a:pPr marL="0" indent="0" algn="ctr">
                        <a:lnSpc>
                          <a:spcPct val="10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海关</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l">
                        <a:lnSpc>
                          <a:spcPct val="10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① 关税；② 船舶吨税；③ 委托代征的</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进口环节</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增值税、消费税</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r h="626296">
                <a:tc>
                  <a:txBody>
                    <a:bodyPr/>
                    <a:lstStyle/>
                    <a:p>
                      <a:pPr marL="0" indent="0" algn="ctr">
                        <a:lnSpc>
                          <a:spcPct val="10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税务机关</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l">
                        <a:lnSpc>
                          <a:spcPct val="10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除海关征收之外的其他税种、社会保险费等</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bl>
          </a:graphicData>
        </a:graphic>
      </p:graphicFrame>
      <p:sp>
        <p:nvSpPr>
          <p:cNvPr id="125" name="矩形"/>
          <p:cNvSpPr/>
          <p:nvPr/>
        </p:nvSpPr>
        <p:spPr>
          <a:xfrm>
            <a:off x="1555913" y="1997418"/>
            <a:ext cx="8851391" cy="358136"/>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目前我国税收征收管理机关有税务机关和海关，它们具体负责征收管理的税种如下图：</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1000"/>
                                        <p:tgtEl>
                                          <p:spTgt spid="125"/>
                                        </p:tgtEl>
                                      </p:cBhvr>
                                    </p:animEffect>
                                    <p:anim calcmode="lin" valueType="num">
                                      <p:cBhvr>
                                        <p:cTn id="8" dur="1000" fill="hold"/>
                                        <p:tgtEl>
                                          <p:spTgt spid="125"/>
                                        </p:tgtEl>
                                        <p:attrNameLst>
                                          <p:attrName>ppt_x</p:attrName>
                                        </p:attrNameLst>
                                      </p:cBhvr>
                                      <p:tavLst>
                                        <p:tav tm="0">
                                          <p:val>
                                            <p:strVal val="#ppt_x"/>
                                          </p:val>
                                        </p:tav>
                                        <p:tav tm="100000">
                                          <p:val>
                                            <p:strVal val="#ppt_x"/>
                                          </p:val>
                                        </p:tav>
                                      </p:tavLst>
                                    </p:anim>
                                    <p:anim calcmode="lin" valueType="num">
                                      <p:cBhvr>
                                        <p:cTn id="9" dur="1000" fill="hold"/>
                                        <p:tgtEl>
                                          <p:spTgt spid="1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24"/>
                                        </p:tgtEl>
                                        <p:attrNameLst>
                                          <p:attrName>style.visibility</p:attrName>
                                        </p:attrNameLst>
                                      </p:cBhvr>
                                      <p:to>
                                        <p:strVal val="visible"/>
                                      </p:to>
                                    </p:set>
                                    <p:animEffect transition="in" filter="wipe(down)">
                                      <p:cBhvr>
                                        <p:cTn id="14"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969" name="矩形"/>
          <p:cNvSpPr/>
          <p:nvPr/>
        </p:nvSpPr>
        <p:spPr>
          <a:xfrm>
            <a:off x="1425064" y="305039"/>
            <a:ext cx="5718577"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考点７：增值税专用发票使用规定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972" name="组合"/>
          <p:cNvGrpSpPr/>
          <p:nvPr/>
        </p:nvGrpSpPr>
        <p:grpSpPr>
          <a:xfrm>
            <a:off x="1293719" y="1245407"/>
            <a:ext cx="5849054" cy="586739"/>
            <a:chOff x="1293719" y="1245407"/>
            <a:chExt cx="5849054" cy="586739"/>
          </a:xfrm>
        </p:grpSpPr>
        <p:sp>
          <p:nvSpPr>
            <p:cNvPr id="970" name="矩形"/>
            <p:cNvSpPr/>
            <p:nvPr/>
          </p:nvSpPr>
          <p:spPr>
            <a:xfrm>
              <a:off x="1481045" y="1245407"/>
              <a:ext cx="5416393" cy="525777"/>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 不得开具增值税专用发票的情形。</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971" name="剪去对角的矩形"/>
            <p:cNvSpPr/>
            <p:nvPr/>
          </p:nvSpPr>
          <p:spPr>
            <a:xfrm>
              <a:off x="1293719" y="1245407"/>
              <a:ext cx="5849054" cy="586739"/>
            </a:xfrm>
            <a:prstGeom prst="snip2DiagRect">
              <a:avLst>
                <a:gd name="adj1" fmla="val 0"/>
                <a:gd name="adj2" fmla="val 14462"/>
              </a:avLst>
            </a:prstGeom>
            <a:noFill/>
            <a:ln w="25400" cap="flat" cmpd="sng">
              <a:solidFill>
                <a:srgbClr val="4BACC6"/>
              </a:solidFill>
              <a:prstDash val="solid"/>
              <a:round/>
            </a:ln>
          </p:spPr>
          <p:txBody>
            <a:bodyPr rtlCol="0" anchor="ctr"/>
            <a:lstStyle/>
            <a:p>
              <a:pPr algn="ctr"/>
            </a:p>
          </p:txBody>
        </p:sp>
      </p:grpSp>
      <p:sp>
        <p:nvSpPr>
          <p:cNvPr id="973" name="矩形"/>
          <p:cNvSpPr/>
          <p:nvPr/>
        </p:nvSpPr>
        <p:spPr>
          <a:xfrm>
            <a:off x="1082369" y="1971356"/>
            <a:ext cx="10333025" cy="92202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多选】商业企业一般纳税人零售的下列商品中，不得开具增值税专用发票的有（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．红酒		B．食品		　C．化妆品	　　　D．劳保鞋</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974" name="矩形"/>
          <p:cNvSpPr/>
          <p:nvPr/>
        </p:nvSpPr>
        <p:spPr>
          <a:xfrm>
            <a:off x="1085833" y="2989361"/>
            <a:ext cx="1757190"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【答案】ABC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975" name="矩形"/>
          <p:cNvSpPr/>
          <p:nvPr/>
        </p:nvSpPr>
        <p:spPr>
          <a:xfrm>
            <a:off x="1085833" y="3529679"/>
            <a:ext cx="10215263" cy="175323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【例题2·单选】根据增值税法律制度的规定，一般纳税人发生的下列业务中，允许开具增值税专用发票的是（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 房地产开发企业向消费者个人销售房屋　　　　　　　B. 百货公司向小规模纳税人零售食品</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 超市向消费者个人销售红酒　　　　　　D. 住宿业小规模纳税人向一般纳税人提供住宿服务</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976" name="矩形"/>
          <p:cNvSpPr/>
          <p:nvPr/>
        </p:nvSpPr>
        <p:spPr>
          <a:xfrm>
            <a:off x="1085833" y="5219620"/>
            <a:ext cx="9984068" cy="12915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【解析】选项A、C，购买方为消费者个人，不得开具增值税专用发票；选项B属于商业企业零售食品，不得开具增值税专用发票。</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72"/>
                                        </p:tgtEl>
                                        <p:attrNameLst>
                                          <p:attrName>style.visibility</p:attrName>
                                        </p:attrNameLst>
                                      </p:cBhvr>
                                      <p:to>
                                        <p:strVal val="visible"/>
                                      </p:to>
                                    </p:set>
                                    <p:animEffect transition="in" filter="fade">
                                      <p:cBhvr>
                                        <p:cTn id="7" dur="1000"/>
                                        <p:tgtEl>
                                          <p:spTgt spid="972"/>
                                        </p:tgtEl>
                                      </p:cBhvr>
                                    </p:animEffect>
                                    <p:anim calcmode="lin" valueType="num">
                                      <p:cBhvr>
                                        <p:cTn id="8" dur="1000" fill="hold"/>
                                        <p:tgtEl>
                                          <p:spTgt spid="972"/>
                                        </p:tgtEl>
                                        <p:attrNameLst>
                                          <p:attrName>ppt_x</p:attrName>
                                        </p:attrNameLst>
                                      </p:cBhvr>
                                      <p:tavLst>
                                        <p:tav tm="0">
                                          <p:val>
                                            <p:strVal val="#ppt_x"/>
                                          </p:val>
                                        </p:tav>
                                        <p:tav tm="100000">
                                          <p:val>
                                            <p:strVal val="#ppt_x"/>
                                          </p:val>
                                        </p:tav>
                                      </p:tavLst>
                                    </p:anim>
                                    <p:anim calcmode="lin" valueType="num">
                                      <p:cBhvr>
                                        <p:cTn id="9" dur="1000" fill="hold"/>
                                        <p:tgtEl>
                                          <p:spTgt spid="97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73"/>
                                        </p:tgtEl>
                                        <p:attrNameLst>
                                          <p:attrName>style.visibility</p:attrName>
                                        </p:attrNameLst>
                                      </p:cBhvr>
                                      <p:to>
                                        <p:strVal val="visible"/>
                                      </p:to>
                                    </p:set>
                                    <p:animEffect transition="in" filter="fade">
                                      <p:cBhvr>
                                        <p:cTn id="14" dur="1000"/>
                                        <p:tgtEl>
                                          <p:spTgt spid="973"/>
                                        </p:tgtEl>
                                      </p:cBhvr>
                                    </p:animEffect>
                                    <p:anim calcmode="lin" valueType="num">
                                      <p:cBhvr>
                                        <p:cTn id="15" dur="1000" fill="hold"/>
                                        <p:tgtEl>
                                          <p:spTgt spid="973"/>
                                        </p:tgtEl>
                                        <p:attrNameLst>
                                          <p:attrName>ppt_x</p:attrName>
                                        </p:attrNameLst>
                                      </p:cBhvr>
                                      <p:tavLst>
                                        <p:tav tm="0">
                                          <p:val>
                                            <p:strVal val="#ppt_x"/>
                                          </p:val>
                                        </p:tav>
                                        <p:tav tm="100000">
                                          <p:val>
                                            <p:strVal val="#ppt_x"/>
                                          </p:val>
                                        </p:tav>
                                      </p:tavLst>
                                    </p:anim>
                                    <p:anim calcmode="lin" valueType="num">
                                      <p:cBhvr>
                                        <p:cTn id="16" dur="1000" fill="hold"/>
                                        <p:tgtEl>
                                          <p:spTgt spid="97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74"/>
                                        </p:tgtEl>
                                        <p:attrNameLst>
                                          <p:attrName>style.visibility</p:attrName>
                                        </p:attrNameLst>
                                      </p:cBhvr>
                                      <p:to>
                                        <p:strVal val="visible"/>
                                      </p:to>
                                    </p:set>
                                    <p:animEffect transition="in" filter="fade">
                                      <p:cBhvr>
                                        <p:cTn id="21" dur="1000"/>
                                        <p:tgtEl>
                                          <p:spTgt spid="974"/>
                                        </p:tgtEl>
                                      </p:cBhvr>
                                    </p:animEffect>
                                    <p:anim calcmode="lin" valueType="num">
                                      <p:cBhvr>
                                        <p:cTn id="22" dur="1000" fill="hold"/>
                                        <p:tgtEl>
                                          <p:spTgt spid="974"/>
                                        </p:tgtEl>
                                        <p:attrNameLst>
                                          <p:attrName>ppt_x</p:attrName>
                                        </p:attrNameLst>
                                      </p:cBhvr>
                                      <p:tavLst>
                                        <p:tav tm="0">
                                          <p:val>
                                            <p:strVal val="#ppt_x"/>
                                          </p:val>
                                        </p:tav>
                                        <p:tav tm="100000">
                                          <p:val>
                                            <p:strVal val="#ppt_x"/>
                                          </p:val>
                                        </p:tav>
                                      </p:tavLst>
                                    </p:anim>
                                    <p:anim calcmode="lin" valueType="num">
                                      <p:cBhvr>
                                        <p:cTn id="23" dur="1000" fill="hold"/>
                                        <p:tgtEl>
                                          <p:spTgt spid="97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75"/>
                                        </p:tgtEl>
                                        <p:attrNameLst>
                                          <p:attrName>style.visibility</p:attrName>
                                        </p:attrNameLst>
                                      </p:cBhvr>
                                      <p:to>
                                        <p:strVal val="visible"/>
                                      </p:to>
                                    </p:set>
                                    <p:animEffect transition="in" filter="fade">
                                      <p:cBhvr>
                                        <p:cTn id="28" dur="1000"/>
                                        <p:tgtEl>
                                          <p:spTgt spid="975"/>
                                        </p:tgtEl>
                                      </p:cBhvr>
                                    </p:animEffect>
                                    <p:anim calcmode="lin" valueType="num">
                                      <p:cBhvr>
                                        <p:cTn id="29" dur="1000" fill="hold"/>
                                        <p:tgtEl>
                                          <p:spTgt spid="975"/>
                                        </p:tgtEl>
                                        <p:attrNameLst>
                                          <p:attrName>ppt_x</p:attrName>
                                        </p:attrNameLst>
                                      </p:cBhvr>
                                      <p:tavLst>
                                        <p:tav tm="0">
                                          <p:val>
                                            <p:strVal val="#ppt_x"/>
                                          </p:val>
                                        </p:tav>
                                        <p:tav tm="100000">
                                          <p:val>
                                            <p:strVal val="#ppt_x"/>
                                          </p:val>
                                        </p:tav>
                                      </p:tavLst>
                                    </p:anim>
                                    <p:anim calcmode="lin" valueType="num">
                                      <p:cBhvr>
                                        <p:cTn id="30" dur="1000" fill="hold"/>
                                        <p:tgtEl>
                                          <p:spTgt spid="97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76"/>
                                        </p:tgtEl>
                                        <p:attrNameLst>
                                          <p:attrName>style.visibility</p:attrName>
                                        </p:attrNameLst>
                                      </p:cBhvr>
                                      <p:to>
                                        <p:strVal val="visible"/>
                                      </p:to>
                                    </p:set>
                                    <p:animEffect transition="in" filter="fade">
                                      <p:cBhvr>
                                        <p:cTn id="35" dur="1000"/>
                                        <p:tgtEl>
                                          <p:spTgt spid="976"/>
                                        </p:tgtEl>
                                      </p:cBhvr>
                                    </p:animEffect>
                                    <p:anim calcmode="lin" valueType="num">
                                      <p:cBhvr>
                                        <p:cTn id="36" dur="1000" fill="hold"/>
                                        <p:tgtEl>
                                          <p:spTgt spid="976"/>
                                        </p:tgtEl>
                                        <p:attrNameLst>
                                          <p:attrName>ppt_x</p:attrName>
                                        </p:attrNameLst>
                                      </p:cBhvr>
                                      <p:tavLst>
                                        <p:tav tm="0">
                                          <p:val>
                                            <p:strVal val="#ppt_x"/>
                                          </p:val>
                                        </p:tav>
                                        <p:tav tm="100000">
                                          <p:val>
                                            <p:strVal val="#ppt_x"/>
                                          </p:val>
                                        </p:tav>
                                      </p:tavLst>
                                    </p:anim>
                                    <p:anim calcmode="lin" valueType="num">
                                      <p:cBhvr>
                                        <p:cTn id="37" dur="1000" fill="hold"/>
                                        <p:tgtEl>
                                          <p:spTgt spid="9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 grpId="0" animBg="1"/>
      <p:bldP spid="973" grpId="0" animBg="1"/>
      <p:bldP spid="974" grpId="0" animBg="1"/>
      <p:bldP spid="975" grpId="0" animBg="1"/>
      <p:bldP spid="976"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980" name="矩形"/>
          <p:cNvSpPr/>
          <p:nvPr/>
        </p:nvSpPr>
        <p:spPr>
          <a:xfrm>
            <a:off x="1425064" y="305039"/>
            <a:ext cx="4289849"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考点８：增值税征收管理</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984" name="组合"/>
          <p:cNvGrpSpPr/>
          <p:nvPr/>
        </p:nvGrpSpPr>
        <p:grpSpPr>
          <a:xfrm>
            <a:off x="989418" y="1474549"/>
            <a:ext cx="4812022" cy="601980"/>
            <a:chOff x="989418" y="1474549"/>
            <a:chExt cx="4812022" cy="601980"/>
          </a:xfrm>
        </p:grpSpPr>
        <p:sp>
          <p:nvSpPr>
            <p:cNvPr id="981" name="圆角矩形"/>
            <p:cNvSpPr/>
            <p:nvPr/>
          </p:nvSpPr>
          <p:spPr>
            <a:xfrm>
              <a:off x="989418" y="1481535"/>
              <a:ext cx="4812022" cy="594993"/>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982" name="流程图: 离页连接符"/>
            <p:cNvSpPr/>
            <p:nvPr/>
          </p:nvSpPr>
          <p:spPr>
            <a:xfrm>
              <a:off x="1313267" y="1474549"/>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（一）</a:t>
              </a:r>
              <a:endPar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983" name="矩形"/>
            <p:cNvSpPr/>
            <p:nvPr/>
          </p:nvSpPr>
          <p:spPr>
            <a:xfrm>
              <a:off x="2446742" y="1517730"/>
              <a:ext cx="3037202"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纳税义务发生时间</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graphicFrame>
        <p:nvGraphicFramePr>
          <p:cNvPr id="985" name="表格"/>
          <p:cNvGraphicFramePr>
            <a:graphicFrameLocks noGrp="1"/>
          </p:cNvGraphicFramePr>
          <p:nvPr/>
        </p:nvGraphicFramePr>
        <p:xfrm>
          <a:off x="818296" y="2381213"/>
          <a:ext cx="10606899" cy="3832222"/>
        </p:xfrm>
        <a:graphic>
          <a:graphicData uri="http://schemas.openxmlformats.org/drawingml/2006/table">
            <a:tbl>
              <a:tblPr bandRow="1">
                <a:noFill/>
              </a:tblPr>
              <a:tblGrid>
                <a:gridCol w="4509706"/>
                <a:gridCol w="4937442"/>
                <a:gridCol w="1159751"/>
              </a:tblGrid>
              <a:tr h="727900">
                <a:tc>
                  <a:txBody>
                    <a:bodyPr/>
                    <a:lstStyle/>
                    <a:p>
                      <a:pPr marL="0" indent="0" algn="ctr">
                        <a:lnSpc>
                          <a:spcPct val="150000"/>
                        </a:lnSpc>
                        <a:spcBef>
                          <a:spcPts val="100"/>
                        </a:spcBef>
                        <a:spcAft>
                          <a:spcPts val="1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分类</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100"/>
                        </a:spcBef>
                        <a:spcAft>
                          <a:spcPts val="1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纳税义务发生时间</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100"/>
                        </a:spcBef>
                        <a:spcAft>
                          <a:spcPts val="1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备注</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871219">
                <a:tc>
                  <a:txBody>
                    <a:bodyPr/>
                    <a:lstStyle/>
                    <a:p>
                      <a:pPr marL="0" indent="12700" algn="just">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（1）采取直接收款方式销售货物</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100"/>
                        </a:spcBef>
                        <a:spcAft>
                          <a:spcPts val="10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不论货物是否发出，均为收到销售款或取得索取销售款凭据的当天</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rowSpan="3">
                  <a:txBody>
                    <a:bodyPr/>
                    <a:lstStyle/>
                    <a:p>
                      <a:pPr marL="0" indent="12700" algn="just">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先开具发票的，为开具发票的当天</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r h="845400">
                <a:tc>
                  <a:txBody>
                    <a:bodyPr/>
                    <a:lstStyle/>
                    <a:p>
                      <a:pPr marL="0" indent="12700" algn="just">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（2）采取托收承付和委托银行收款方式销售货物</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just">
                        <a:lnSpc>
                          <a:spcPct val="150000"/>
                        </a:lnSpc>
                        <a:spcBef>
                          <a:spcPts val="100"/>
                        </a:spcBef>
                        <a:spcAft>
                          <a:spcPts val="10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发出货物并办妥托收手续的当天</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v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r h="1387703">
                <a:tc>
                  <a:txBody>
                    <a:bodyPr/>
                    <a:lstStyle/>
                    <a:p>
                      <a:pPr marL="0" indent="12700" algn="just">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（3）采取赊销和分期收款方式销售货物</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100"/>
                        </a:spcBef>
                        <a:spcAft>
                          <a:spcPts val="10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书面合同约定的收款日期当天，无书面合同的或者书面合同没有约定收款日期的，为货物发出的当天</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v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bl>
          </a:graphicData>
        </a:graphic>
      </p:graphicFrame>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84"/>
                                        </p:tgtEl>
                                        <p:attrNameLst>
                                          <p:attrName>style.visibility</p:attrName>
                                        </p:attrNameLst>
                                      </p:cBhvr>
                                      <p:to>
                                        <p:strVal val="visible"/>
                                      </p:to>
                                    </p:set>
                                    <p:animEffect transition="in" filter="fade">
                                      <p:cBhvr>
                                        <p:cTn id="7" dur="1000"/>
                                        <p:tgtEl>
                                          <p:spTgt spid="984"/>
                                        </p:tgtEl>
                                      </p:cBhvr>
                                    </p:animEffect>
                                    <p:anim calcmode="lin" valueType="num">
                                      <p:cBhvr>
                                        <p:cTn id="8" dur="1000" fill="hold"/>
                                        <p:tgtEl>
                                          <p:spTgt spid="984"/>
                                        </p:tgtEl>
                                        <p:attrNameLst>
                                          <p:attrName>ppt_x</p:attrName>
                                        </p:attrNameLst>
                                      </p:cBhvr>
                                      <p:tavLst>
                                        <p:tav tm="0">
                                          <p:val>
                                            <p:strVal val="#ppt_x"/>
                                          </p:val>
                                        </p:tav>
                                        <p:tav tm="100000">
                                          <p:val>
                                            <p:strVal val="#ppt_x"/>
                                          </p:val>
                                        </p:tav>
                                      </p:tavLst>
                                    </p:anim>
                                    <p:anim calcmode="lin" valueType="num">
                                      <p:cBhvr>
                                        <p:cTn id="9" dur="1000" fill="hold"/>
                                        <p:tgtEl>
                                          <p:spTgt spid="98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985"/>
                                        </p:tgtEl>
                                        <p:attrNameLst>
                                          <p:attrName>style.visibility</p:attrName>
                                        </p:attrNameLst>
                                      </p:cBhvr>
                                      <p:to>
                                        <p:strVal val="visible"/>
                                      </p:to>
                                    </p:set>
                                    <p:animEffect transition="in" filter="randombar(horizontal)">
                                      <p:cBhvr>
                                        <p:cTn id="14" dur="500"/>
                                        <p:tgtEl>
                                          <p:spTgt spid="9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4"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989" name="矩形"/>
          <p:cNvSpPr/>
          <p:nvPr/>
        </p:nvSpPr>
        <p:spPr>
          <a:xfrm>
            <a:off x="1425064" y="305039"/>
            <a:ext cx="4289849"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考点８：增值税征收管理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aphicFrame>
        <p:nvGraphicFramePr>
          <p:cNvPr id="990" name="表格"/>
          <p:cNvGraphicFramePr>
            <a:graphicFrameLocks noGrp="1"/>
          </p:cNvGraphicFramePr>
          <p:nvPr/>
        </p:nvGraphicFramePr>
        <p:xfrm>
          <a:off x="730263" y="1518267"/>
          <a:ext cx="10767833" cy="4795797"/>
        </p:xfrm>
        <a:graphic>
          <a:graphicData uri="http://schemas.openxmlformats.org/drawingml/2006/table">
            <a:tbl>
              <a:tblPr bandRow="1">
                <a:noFill/>
              </a:tblPr>
              <a:tblGrid>
                <a:gridCol w="1246492"/>
                <a:gridCol w="2670340"/>
                <a:gridCol w="5577268"/>
                <a:gridCol w="1273733"/>
              </a:tblGrid>
              <a:tr h="445380">
                <a:tc gridSpan="2">
                  <a:txBody>
                    <a:bodyPr/>
                    <a:lstStyle/>
                    <a:p>
                      <a:pPr marL="0" indent="0" algn="ctr">
                        <a:lnSpc>
                          <a:spcPct val="150000"/>
                        </a:lnSpc>
                        <a:spcBef>
                          <a:spcPts val="100"/>
                        </a:spcBef>
                        <a:spcAft>
                          <a:spcPts val="1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分类</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hMerge="1">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100"/>
                        </a:spcBef>
                        <a:spcAft>
                          <a:spcPts val="1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纳税义务发生时间</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100"/>
                        </a:spcBef>
                        <a:spcAft>
                          <a:spcPts val="1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备注</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1310758">
                <a:tc rowSpan="3">
                  <a:txBody>
                    <a:bodyPr/>
                    <a:lstStyle/>
                    <a:p>
                      <a:pPr marL="0" indent="12700" algn="just">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（4）</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采取预收款</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方式销售</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just">
                        <a:lnSpc>
                          <a:spcPct val="150000"/>
                        </a:lnSpc>
                        <a:spcBef>
                          <a:spcPts val="100"/>
                        </a:spcBef>
                        <a:spcAft>
                          <a:spcPts val="10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生产工期超过12个月的大型机械设备、船舶、飞机等货物</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just">
                        <a:lnSpc>
                          <a:spcPct val="150000"/>
                        </a:lnSpc>
                        <a:spcBef>
                          <a:spcPts val="100"/>
                        </a:spcBef>
                        <a:spcAft>
                          <a:spcPts val="10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收到预收款或书面合同约定的收款日期的当天</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E7E8E9"/>
                    </a:solidFill>
                  </a:tcPr>
                </a:tc>
                <a:tc rowSpan="5">
                  <a:txBody>
                    <a:bodyPr/>
                    <a:lstStyle/>
                    <a:p>
                      <a:pPr marL="0" indent="0" algn="ctr">
                        <a:lnSpc>
                          <a:spcPct val="150000"/>
                        </a:lnSpc>
                        <a:spcBef>
                          <a:spcPts val="100"/>
                        </a:spcBef>
                        <a:spcAft>
                          <a:spcPts val="100"/>
                        </a:spcAft>
                        <a:buNone/>
                      </a:pP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先开具发票的，为开具发票的当天</a:t>
                      </a:r>
                      <a:endPar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E7E8E9"/>
                    </a:solidFill>
                  </a:tcPr>
                </a:tc>
              </a:tr>
              <a:tr h="445380">
                <a:tc v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just">
                        <a:lnSpc>
                          <a:spcPct val="150000"/>
                        </a:lnSpc>
                        <a:spcBef>
                          <a:spcPts val="100"/>
                        </a:spcBef>
                        <a:spcAft>
                          <a:spcPts val="10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其他货物</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100"/>
                        </a:spcBef>
                        <a:spcAft>
                          <a:spcPts val="100"/>
                        </a:spcAft>
                        <a:buNone/>
                      </a:pP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货物发出的当天</a:t>
                      </a:r>
                      <a:endPar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v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445380">
                <a:tc v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just">
                        <a:lnSpc>
                          <a:spcPct val="150000"/>
                        </a:lnSpc>
                        <a:spcBef>
                          <a:spcPts val="100"/>
                        </a:spcBef>
                        <a:spcAft>
                          <a:spcPts val="100"/>
                        </a:spcAft>
                        <a:buNone/>
                      </a:pP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租赁服务</a:t>
                      </a:r>
                      <a:endPar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just">
                        <a:lnSpc>
                          <a:spcPct val="150000"/>
                        </a:lnSpc>
                        <a:spcBef>
                          <a:spcPts val="100"/>
                        </a:spcBef>
                        <a:spcAft>
                          <a:spcPts val="100"/>
                        </a:spcAft>
                        <a:buNone/>
                      </a:pP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收到预收款的当天</a:t>
                      </a:r>
                      <a:endPar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v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445380">
                <a:tc gridSpan="2">
                  <a:txBody>
                    <a:bodyPr/>
                    <a:lstStyle/>
                    <a:p>
                      <a:pPr marL="0" indent="12700" algn="just">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（5）转让金融商品</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h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100"/>
                        </a:spcBef>
                        <a:spcAft>
                          <a:spcPts val="10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金融商品所有权转移的当天</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v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1703519">
                <a:tc gridSpan="2">
                  <a:txBody>
                    <a:bodyPr/>
                    <a:lstStyle/>
                    <a:p>
                      <a:pPr marL="0" indent="12700" algn="just">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（6）委托其他纳税人代销货物</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h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l">
                        <a:lnSpc>
                          <a:spcPct val="150000"/>
                        </a:lnSpc>
                        <a:spcBef>
                          <a:spcPts val="100"/>
                        </a:spcBef>
                        <a:spcAft>
                          <a:spcPts val="100"/>
                        </a:spcAft>
                        <a:buNone/>
                      </a:pPr>
                      <a:r>
                        <a:rPr lang="en-US" altLang="zh-CN"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  </a:t>
                      </a: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① 收到代销单位的</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代销清单</a:t>
                      </a:r>
                      <a:r>
                        <a:rPr lang="zh-CN" altLang="en-US" sz="1800" b="0" i="0" u="none" strike="noStrike" kern="100" cap="none" spc="0" baseline="0">
                          <a:solidFill>
                            <a:schemeClr val="tx1"/>
                          </a:solidFill>
                          <a:latin typeface="微软雅黑" panose="020B0503020204020204" charset="-122"/>
                          <a:ea typeface="微软雅黑" panose="020B0503020204020204" charset="-122"/>
                          <a:cs typeface="Times New Roman" panose="02020603050405020304" charset="0"/>
                        </a:rPr>
                        <a:t>的当天</a:t>
                      </a:r>
                      <a:br>
                        <a:rPr lang="zh-CN" altLang="en-US" sz="1800" b="0" i="0" u="none" strike="noStrike" kern="1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  ② 收到全部或者部分</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货款</a:t>
                      </a: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的当天</a:t>
                      </a:r>
                      <a:b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  ③ 发出代销货物满</a:t>
                      </a:r>
                      <a:r>
                        <a:rPr lang="en-US" altLang="zh-CN"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180天</a:t>
                      </a: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的当天</a:t>
                      </a:r>
                      <a:b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  ④ 开具</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发票</a:t>
                      </a: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的当天</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v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bl>
          </a:graphicData>
        </a:graphic>
      </p:graphicFrame>
      <p:grpSp>
        <p:nvGrpSpPr>
          <p:cNvPr id="993" name="组合"/>
          <p:cNvGrpSpPr/>
          <p:nvPr/>
        </p:nvGrpSpPr>
        <p:grpSpPr>
          <a:xfrm>
            <a:off x="8581893" y="4666770"/>
            <a:ext cx="1248623" cy="1528291"/>
            <a:chOff x="8581893" y="4666770"/>
            <a:chExt cx="1248623" cy="1528291"/>
          </a:xfrm>
        </p:grpSpPr>
        <p:sp>
          <p:nvSpPr>
            <p:cNvPr id="991" name="右大括号"/>
            <p:cNvSpPr/>
            <p:nvPr/>
          </p:nvSpPr>
          <p:spPr>
            <a:xfrm>
              <a:off x="8581893" y="4666770"/>
              <a:ext cx="255035" cy="1528291"/>
            </a:xfrm>
            <a:prstGeom prst="rightBrace">
              <a:avLst>
                <a:gd name="adj1" fmla="val 49826"/>
                <a:gd name="adj2" fmla="val 50000"/>
              </a:avLst>
            </a:prstGeom>
            <a:noFill/>
            <a:ln w="6350" cap="flat" cmpd="sng">
              <a:solidFill>
                <a:srgbClr val="E4007F"/>
              </a:solidFill>
              <a:prstDash val="solid"/>
              <a:miter/>
            </a:ln>
          </p:spPr>
          <p:txBody>
            <a:bodyPr rtlCol="0" anchor="ctr"/>
            <a:lstStyle/>
            <a:p>
              <a:pPr algn="ctr"/>
            </a:p>
          </p:txBody>
        </p:sp>
        <p:sp>
          <p:nvSpPr>
            <p:cNvPr id="992" name="矩形"/>
            <p:cNvSpPr/>
            <p:nvPr/>
          </p:nvSpPr>
          <p:spPr>
            <a:xfrm>
              <a:off x="8943835" y="4924982"/>
              <a:ext cx="886681" cy="980292"/>
            </a:xfrm>
            <a:prstGeom prst="rect">
              <a:avLst/>
            </a:prstGeom>
            <a:noFill/>
            <a:ln w="9525" cap="flat" cmpd="sng">
              <a:noFill/>
              <a:prstDash val="solid"/>
              <a:miter/>
            </a:ln>
          </p:spPr>
          <p:txBody>
            <a:bodyPr vert="horz" wrap="square" lIns="91440" tIns="45720" rIns="91440" bIns="45720" anchor="t" anchorCtr="0" upright="1">
              <a:noAutofit/>
            </a:bodyPr>
            <a:lstStyle/>
            <a:p>
              <a:pPr marL="0" indent="0" algn="just" fontAlgn="auto">
                <a:lnSpc>
                  <a:spcPct val="150000"/>
                </a:lnSpc>
                <a:spcBef>
                  <a:spcPts val="0"/>
                </a:spcBef>
                <a:spcAft>
                  <a:spcPts val="0"/>
                </a:spcAft>
                <a:buNone/>
              </a:pPr>
              <a:r>
                <a:rPr lang="zh-CN" altLang="en-US" sz="1800" b="0" i="0" u="none" strike="noStrike" kern="100" cap="none" spc="0" baseline="0">
                  <a:solidFill>
                    <a:srgbClr val="E4007F"/>
                  </a:solidFill>
                  <a:latin typeface="微软雅黑" panose="020B0503020204020204" charset="-122"/>
                  <a:ea typeface="微软雅黑" panose="020B0503020204020204" charset="-122"/>
                  <a:cs typeface="Times New Roman" panose="02020603050405020304" charset="0"/>
                </a:rPr>
                <a:t>哪个早</a:t>
              </a:r>
              <a:br>
                <a:rPr lang="zh-CN" altLang="en-US" sz="1800" b="0" i="0" u="none" strike="noStrike" kern="100" cap="none" spc="0" baseline="0">
                  <a:solidFill>
                    <a:srgbClr val="E4007F"/>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E4007F"/>
                  </a:solidFill>
                  <a:latin typeface="微软雅黑" panose="020B0503020204020204" charset="-122"/>
                  <a:ea typeface="微软雅黑" panose="020B0503020204020204" charset="-122"/>
                  <a:cs typeface="Times New Roman" panose="02020603050405020304" charset="0"/>
                </a:rPr>
                <a:t>按哪个</a:t>
              </a:r>
              <a:endParaRPr lang="zh-CN" altLang="en-US" sz="1800" b="0" i="0" u="none" strike="noStrike" kern="100" cap="none" spc="0" baseline="0">
                <a:solidFill>
                  <a:srgbClr val="E4007F"/>
                </a:solidFill>
                <a:latin typeface="微软雅黑" panose="020B0503020204020204" charset="-122"/>
                <a:ea typeface="微软雅黑" panose="020B0503020204020204" charset="-122"/>
                <a:cs typeface="Times New Roman" panose="0202060305040502030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90"/>
                                        </p:tgtEl>
                                        <p:attrNameLst>
                                          <p:attrName>style.visibility</p:attrName>
                                        </p:attrNameLst>
                                      </p:cBhvr>
                                      <p:to>
                                        <p:strVal val="visible"/>
                                      </p:to>
                                    </p:set>
                                    <p:animEffect transition="in" filter="randombar(horizontal)">
                                      <p:cBhvr>
                                        <p:cTn id="7" dur="500"/>
                                        <p:tgtEl>
                                          <p:spTgt spid="9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997" name="矩形"/>
          <p:cNvSpPr/>
          <p:nvPr/>
        </p:nvSpPr>
        <p:spPr>
          <a:xfrm>
            <a:off x="1425064" y="305039"/>
            <a:ext cx="4289849"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考点８：增值税征收管理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aphicFrame>
        <p:nvGraphicFramePr>
          <p:cNvPr id="998" name="表格"/>
          <p:cNvGraphicFramePr>
            <a:graphicFrameLocks noGrp="1"/>
          </p:cNvGraphicFramePr>
          <p:nvPr/>
        </p:nvGraphicFramePr>
        <p:xfrm>
          <a:off x="901711" y="1933320"/>
          <a:ext cx="10233887" cy="3388397"/>
        </p:xfrm>
        <a:graphic>
          <a:graphicData uri="http://schemas.openxmlformats.org/drawingml/2006/table">
            <a:tbl>
              <a:tblPr bandRow="1">
                <a:noFill/>
              </a:tblPr>
              <a:tblGrid>
                <a:gridCol w="1184744"/>
                <a:gridCol w="2537930"/>
                <a:gridCol w="5300662"/>
                <a:gridCol w="1210551"/>
              </a:tblGrid>
              <a:tr h="593902">
                <a:tc gridSpan="2">
                  <a:txBody>
                    <a:bodyPr/>
                    <a:lstStyle/>
                    <a:p>
                      <a:pPr marL="0" indent="0" algn="ctr">
                        <a:lnSpc>
                          <a:spcPct val="150000"/>
                        </a:lnSpc>
                        <a:spcBef>
                          <a:spcPts val="100"/>
                        </a:spcBef>
                        <a:spcAft>
                          <a:spcPts val="1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分类</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hMerge="1">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100"/>
                        </a:spcBef>
                        <a:spcAft>
                          <a:spcPts val="1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纳税义务发生时间</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100"/>
                        </a:spcBef>
                        <a:spcAft>
                          <a:spcPts val="1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备注</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629285">
                <a:tc rowSpan="2">
                  <a:txBody>
                    <a:bodyPr/>
                    <a:lstStyle/>
                    <a:p>
                      <a:pPr marL="0" indent="0" algn="l">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（７）视同销售</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100"/>
                        </a:spcBef>
                        <a:spcAft>
                          <a:spcPts val="10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货物</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100"/>
                        </a:spcBef>
                        <a:spcAft>
                          <a:spcPts val="10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货物移送的当天</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rowSpan="2">
                  <a:txBody>
                    <a:bodyPr/>
                    <a:lstStyle/>
                    <a:p>
                      <a:pPr marL="0" indent="0" algn="ctr">
                        <a:lnSpc>
                          <a:spcPct val="150000"/>
                        </a:lnSpc>
                        <a:spcBef>
                          <a:spcPts val="0"/>
                        </a:spcBef>
                        <a:spcAft>
                          <a:spcPts val="0"/>
                        </a:spcAft>
                        <a:buNone/>
                      </a:pPr>
                      <a:r>
                        <a:rPr lang="zh-CN" altLang="en-US" sz="1800" b="0" i="0" u="none" strike="noStrike" kern="1200" cap="none" spc="0" baseline="0">
                          <a:solidFill>
                            <a:srgbClr val="000000"/>
                          </a:solidFill>
                          <a:latin typeface="微软雅黑" panose="020B0503020204020204" charset="-122"/>
                          <a:ea typeface="微软雅黑" panose="020B0503020204020204" charset="-122"/>
                          <a:cs typeface="Times New Roman" panose="02020603050405020304" charset="0"/>
                        </a:rPr>
                        <a:t>先开具发票的，为开具发票的当天</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r h="1322997">
                <a:tc v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100"/>
                        </a:spcBef>
                        <a:spcAft>
                          <a:spcPts val="10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应税劳务、服务、无形资产或者不动产</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just">
                        <a:lnSpc>
                          <a:spcPct val="150000"/>
                        </a:lnSpc>
                        <a:spcBef>
                          <a:spcPts val="100"/>
                        </a:spcBef>
                        <a:spcAft>
                          <a:spcPts val="10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应税劳务、服务、无形资产转让完成的当天或者不动产权属变更的当天</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v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r h="842213">
                <a:tc gridSpan="2">
                  <a:txBody>
                    <a:bodyPr/>
                    <a:lstStyle/>
                    <a:p>
                      <a:pPr marL="0" indent="12700" algn="just">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（8）进口货物</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h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100"/>
                        </a:spcBef>
                        <a:spcAft>
                          <a:spcPts val="100"/>
                        </a:spcAft>
                        <a:buNone/>
                      </a:pP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报关进口的当天</a:t>
                      </a:r>
                      <a:endPar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just">
                        <a:lnSpc>
                          <a:spcPct val="150000"/>
                        </a:lnSpc>
                        <a:spcBef>
                          <a:spcPts val="100"/>
                        </a:spcBef>
                        <a:spcAft>
                          <a:spcPts val="100"/>
                        </a:spcAft>
                        <a:buNone/>
                      </a:pP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bl>
          </a:graphicData>
        </a:graphic>
      </p:graphicFrame>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98"/>
                                        </p:tgtEl>
                                        <p:attrNameLst>
                                          <p:attrName>style.visibility</p:attrName>
                                        </p:attrNameLst>
                                      </p:cBhvr>
                                      <p:to>
                                        <p:strVal val="visible"/>
                                      </p:to>
                                    </p:set>
                                    <p:animEffect transition="in" filter="wipe(down)">
                                      <p:cBhvr>
                                        <p:cTn id="7" dur="500"/>
                                        <p:tgtEl>
                                          <p:spTgt spid="9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002" name="矩形"/>
          <p:cNvSpPr/>
          <p:nvPr/>
        </p:nvSpPr>
        <p:spPr>
          <a:xfrm>
            <a:off x="1425064" y="305039"/>
            <a:ext cx="4289849"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考点８：增值税征收管理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005" name="组合"/>
          <p:cNvGrpSpPr/>
          <p:nvPr/>
        </p:nvGrpSpPr>
        <p:grpSpPr>
          <a:xfrm>
            <a:off x="1438037" y="1606199"/>
            <a:ext cx="5041751" cy="586739"/>
            <a:chOff x="1438037" y="1606199"/>
            <a:chExt cx="5041751" cy="586739"/>
          </a:xfrm>
        </p:grpSpPr>
        <p:sp>
          <p:nvSpPr>
            <p:cNvPr id="1003" name="矩形"/>
            <p:cNvSpPr/>
            <p:nvPr/>
          </p:nvSpPr>
          <p:spPr>
            <a:xfrm>
              <a:off x="1625361" y="1606199"/>
              <a:ext cx="4753405" cy="525777"/>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en-US" altLang="zh-CN"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 </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判断纳税义务的发生时间。</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1004" name="剪去对角的矩形"/>
            <p:cNvSpPr/>
            <p:nvPr/>
          </p:nvSpPr>
          <p:spPr>
            <a:xfrm>
              <a:off x="1438037" y="1606199"/>
              <a:ext cx="5041751" cy="586739"/>
            </a:xfrm>
            <a:prstGeom prst="snip2DiagRect">
              <a:avLst>
                <a:gd name="adj1" fmla="val 0"/>
                <a:gd name="adj2" fmla="val 13481"/>
              </a:avLst>
            </a:prstGeom>
            <a:noFill/>
            <a:ln w="25400" cap="flat" cmpd="sng">
              <a:solidFill>
                <a:srgbClr val="4BACC6"/>
              </a:solidFill>
              <a:prstDash val="solid"/>
              <a:round/>
            </a:ln>
          </p:spPr>
          <p:txBody>
            <a:bodyPr rtlCol="0" anchor="ctr"/>
            <a:lstStyle/>
            <a:p>
              <a:pPr algn="ctr"/>
            </a:p>
          </p:txBody>
        </p:sp>
      </p:grpSp>
      <p:sp>
        <p:nvSpPr>
          <p:cNvPr id="1006" name="矩形"/>
          <p:cNvSpPr/>
          <p:nvPr/>
        </p:nvSpPr>
        <p:spPr>
          <a:xfrm>
            <a:off x="1242272" y="2462896"/>
            <a:ext cx="9843215" cy="258445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单选】根据增值税法律制度的规定，下列关于增值税纳税义务发生时间的表述中，不正确的是（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．进口货物，为报关进口的当天</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B</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．提供租赁服务采取预收款方式的，为收到预收款的当天</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．采取托收承付和委托银行收款方式销售货物，为收到银行款项的当天</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D</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．从事金融商品转让的，为金融商品所有权转移的当天</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007" name="矩形"/>
          <p:cNvSpPr/>
          <p:nvPr/>
        </p:nvSpPr>
        <p:spPr>
          <a:xfrm>
            <a:off x="1238231" y="5211538"/>
            <a:ext cx="1392649"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05"/>
                                        </p:tgtEl>
                                        <p:attrNameLst>
                                          <p:attrName>style.visibility</p:attrName>
                                        </p:attrNameLst>
                                      </p:cBhvr>
                                      <p:to>
                                        <p:strVal val="visible"/>
                                      </p:to>
                                    </p:set>
                                    <p:animEffect transition="in" filter="fade">
                                      <p:cBhvr>
                                        <p:cTn id="7" dur="1000"/>
                                        <p:tgtEl>
                                          <p:spTgt spid="1005"/>
                                        </p:tgtEl>
                                      </p:cBhvr>
                                    </p:animEffect>
                                    <p:anim calcmode="lin" valueType="num">
                                      <p:cBhvr>
                                        <p:cTn id="8" dur="1000" fill="hold"/>
                                        <p:tgtEl>
                                          <p:spTgt spid="1005"/>
                                        </p:tgtEl>
                                        <p:attrNameLst>
                                          <p:attrName>ppt_x</p:attrName>
                                        </p:attrNameLst>
                                      </p:cBhvr>
                                      <p:tavLst>
                                        <p:tav tm="0">
                                          <p:val>
                                            <p:strVal val="#ppt_x"/>
                                          </p:val>
                                        </p:tav>
                                        <p:tav tm="100000">
                                          <p:val>
                                            <p:strVal val="#ppt_x"/>
                                          </p:val>
                                        </p:tav>
                                      </p:tavLst>
                                    </p:anim>
                                    <p:anim calcmode="lin" valueType="num">
                                      <p:cBhvr>
                                        <p:cTn id="9" dur="1000" fill="hold"/>
                                        <p:tgtEl>
                                          <p:spTgt spid="100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06"/>
                                        </p:tgtEl>
                                        <p:attrNameLst>
                                          <p:attrName>style.visibility</p:attrName>
                                        </p:attrNameLst>
                                      </p:cBhvr>
                                      <p:to>
                                        <p:strVal val="visible"/>
                                      </p:to>
                                    </p:set>
                                    <p:animEffect transition="in" filter="fade">
                                      <p:cBhvr>
                                        <p:cTn id="14" dur="1000"/>
                                        <p:tgtEl>
                                          <p:spTgt spid="1006"/>
                                        </p:tgtEl>
                                      </p:cBhvr>
                                    </p:animEffect>
                                    <p:anim calcmode="lin" valueType="num">
                                      <p:cBhvr>
                                        <p:cTn id="15" dur="1000" fill="hold"/>
                                        <p:tgtEl>
                                          <p:spTgt spid="1006"/>
                                        </p:tgtEl>
                                        <p:attrNameLst>
                                          <p:attrName>ppt_x</p:attrName>
                                        </p:attrNameLst>
                                      </p:cBhvr>
                                      <p:tavLst>
                                        <p:tav tm="0">
                                          <p:val>
                                            <p:strVal val="#ppt_x"/>
                                          </p:val>
                                        </p:tav>
                                        <p:tav tm="100000">
                                          <p:val>
                                            <p:strVal val="#ppt_x"/>
                                          </p:val>
                                        </p:tav>
                                      </p:tavLst>
                                    </p:anim>
                                    <p:anim calcmode="lin" valueType="num">
                                      <p:cBhvr>
                                        <p:cTn id="16" dur="1000" fill="hold"/>
                                        <p:tgtEl>
                                          <p:spTgt spid="100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07"/>
                                        </p:tgtEl>
                                        <p:attrNameLst>
                                          <p:attrName>style.visibility</p:attrName>
                                        </p:attrNameLst>
                                      </p:cBhvr>
                                      <p:to>
                                        <p:strVal val="visible"/>
                                      </p:to>
                                    </p:set>
                                    <p:animEffect transition="in" filter="fade">
                                      <p:cBhvr>
                                        <p:cTn id="21" dur="1000"/>
                                        <p:tgtEl>
                                          <p:spTgt spid="1007"/>
                                        </p:tgtEl>
                                      </p:cBhvr>
                                    </p:animEffect>
                                    <p:anim calcmode="lin" valueType="num">
                                      <p:cBhvr>
                                        <p:cTn id="22" dur="1000" fill="hold"/>
                                        <p:tgtEl>
                                          <p:spTgt spid="1007"/>
                                        </p:tgtEl>
                                        <p:attrNameLst>
                                          <p:attrName>ppt_x</p:attrName>
                                        </p:attrNameLst>
                                      </p:cBhvr>
                                      <p:tavLst>
                                        <p:tav tm="0">
                                          <p:val>
                                            <p:strVal val="#ppt_x"/>
                                          </p:val>
                                        </p:tav>
                                        <p:tav tm="100000">
                                          <p:val>
                                            <p:strVal val="#ppt_x"/>
                                          </p:val>
                                        </p:tav>
                                      </p:tavLst>
                                    </p:anim>
                                    <p:anim calcmode="lin" valueType="num">
                                      <p:cBhvr>
                                        <p:cTn id="23" dur="1000" fill="hold"/>
                                        <p:tgtEl>
                                          <p:spTgt spid="10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5" grpId="0" animBg="1"/>
      <p:bldP spid="1006" grpId="0" animBg="1"/>
      <p:bldP spid="1007"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011" name="矩形"/>
          <p:cNvSpPr/>
          <p:nvPr/>
        </p:nvSpPr>
        <p:spPr>
          <a:xfrm>
            <a:off x="1425064" y="305039"/>
            <a:ext cx="4289849"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考点８：增值税征收管理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012" name="矩形"/>
          <p:cNvSpPr/>
          <p:nvPr/>
        </p:nvSpPr>
        <p:spPr>
          <a:xfrm>
            <a:off x="1428728" y="1725441"/>
            <a:ext cx="9265085" cy="216852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单选】2018年9月5日，甲公司与乙超市签订一份房屋租赁合同，10月25日收到乙超市预付的一年房租，11月1日将房屋交付乙超市使用，11月5日向乙超市开具了发票。甲公司该笔业务的增值税纳税义务发生时间是（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10月25日			B</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11月5日</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9月5日			D</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11月1日</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013" name="矩形"/>
          <p:cNvSpPr/>
          <p:nvPr/>
        </p:nvSpPr>
        <p:spPr>
          <a:xfrm>
            <a:off x="1428728" y="4125705"/>
            <a:ext cx="1486454"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12"/>
                                        </p:tgtEl>
                                        <p:attrNameLst>
                                          <p:attrName>style.visibility</p:attrName>
                                        </p:attrNameLst>
                                      </p:cBhvr>
                                      <p:to>
                                        <p:strVal val="visible"/>
                                      </p:to>
                                    </p:set>
                                    <p:animEffect transition="in" filter="fade">
                                      <p:cBhvr>
                                        <p:cTn id="7" dur="1000"/>
                                        <p:tgtEl>
                                          <p:spTgt spid="1012"/>
                                        </p:tgtEl>
                                      </p:cBhvr>
                                    </p:animEffect>
                                    <p:anim calcmode="lin" valueType="num">
                                      <p:cBhvr>
                                        <p:cTn id="8" dur="1000" fill="hold"/>
                                        <p:tgtEl>
                                          <p:spTgt spid="1012"/>
                                        </p:tgtEl>
                                        <p:attrNameLst>
                                          <p:attrName>ppt_x</p:attrName>
                                        </p:attrNameLst>
                                      </p:cBhvr>
                                      <p:tavLst>
                                        <p:tav tm="0">
                                          <p:val>
                                            <p:strVal val="#ppt_x"/>
                                          </p:val>
                                        </p:tav>
                                        <p:tav tm="100000">
                                          <p:val>
                                            <p:strVal val="#ppt_x"/>
                                          </p:val>
                                        </p:tav>
                                      </p:tavLst>
                                    </p:anim>
                                    <p:anim calcmode="lin" valueType="num">
                                      <p:cBhvr>
                                        <p:cTn id="9" dur="1000" fill="hold"/>
                                        <p:tgtEl>
                                          <p:spTgt spid="10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13"/>
                                        </p:tgtEl>
                                        <p:attrNameLst>
                                          <p:attrName>style.visibility</p:attrName>
                                        </p:attrNameLst>
                                      </p:cBhvr>
                                      <p:to>
                                        <p:strVal val="visible"/>
                                      </p:to>
                                    </p:set>
                                    <p:animEffect transition="in" filter="fade">
                                      <p:cBhvr>
                                        <p:cTn id="14" dur="1000"/>
                                        <p:tgtEl>
                                          <p:spTgt spid="1013"/>
                                        </p:tgtEl>
                                      </p:cBhvr>
                                    </p:animEffect>
                                    <p:anim calcmode="lin" valueType="num">
                                      <p:cBhvr>
                                        <p:cTn id="15" dur="1000" fill="hold"/>
                                        <p:tgtEl>
                                          <p:spTgt spid="1013"/>
                                        </p:tgtEl>
                                        <p:attrNameLst>
                                          <p:attrName>ppt_x</p:attrName>
                                        </p:attrNameLst>
                                      </p:cBhvr>
                                      <p:tavLst>
                                        <p:tav tm="0">
                                          <p:val>
                                            <p:strVal val="#ppt_x"/>
                                          </p:val>
                                        </p:tav>
                                        <p:tav tm="100000">
                                          <p:val>
                                            <p:strVal val="#ppt_x"/>
                                          </p:val>
                                        </p:tav>
                                      </p:tavLst>
                                    </p:anim>
                                    <p:anim calcmode="lin" valueType="num">
                                      <p:cBhvr>
                                        <p:cTn id="16" dur="1000" fill="hold"/>
                                        <p:tgtEl>
                                          <p:spTgt spid="10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2" grpId="0" animBg="1"/>
      <p:bldP spid="1013"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017" name="矩形"/>
          <p:cNvSpPr/>
          <p:nvPr/>
        </p:nvSpPr>
        <p:spPr>
          <a:xfrm>
            <a:off x="1425064" y="305039"/>
            <a:ext cx="4289849"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考点８：增值税征收管理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021" name="组合"/>
          <p:cNvGrpSpPr/>
          <p:nvPr/>
        </p:nvGrpSpPr>
        <p:grpSpPr>
          <a:xfrm>
            <a:off x="1061576" y="1402391"/>
            <a:ext cx="3389623" cy="601980"/>
            <a:chOff x="1061576" y="1402391"/>
            <a:chExt cx="3389623" cy="601980"/>
          </a:xfrm>
        </p:grpSpPr>
        <p:sp>
          <p:nvSpPr>
            <p:cNvPr id="1018" name="圆角矩形"/>
            <p:cNvSpPr/>
            <p:nvPr/>
          </p:nvSpPr>
          <p:spPr>
            <a:xfrm>
              <a:off x="1061576" y="1409377"/>
              <a:ext cx="3389623" cy="594993"/>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019" name="流程图: 离页连接符"/>
            <p:cNvSpPr/>
            <p:nvPr/>
          </p:nvSpPr>
          <p:spPr>
            <a:xfrm>
              <a:off x="1385425" y="1402391"/>
              <a:ext cx="884553"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（二）</a:t>
              </a:r>
              <a:endPar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020" name="矩形"/>
            <p:cNvSpPr/>
            <p:nvPr/>
          </p:nvSpPr>
          <p:spPr>
            <a:xfrm>
              <a:off x="2518899" y="1445572"/>
              <a:ext cx="16148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fontAlgn="auto">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纳税地点</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graphicFrame>
        <p:nvGraphicFramePr>
          <p:cNvPr id="1022" name="表格"/>
          <p:cNvGraphicFramePr>
            <a:graphicFrameLocks noGrp="1"/>
          </p:cNvGraphicFramePr>
          <p:nvPr/>
        </p:nvGraphicFramePr>
        <p:xfrm>
          <a:off x="957417" y="2322396"/>
          <a:ext cx="10262919" cy="4132072"/>
        </p:xfrm>
        <a:graphic>
          <a:graphicData uri="http://schemas.openxmlformats.org/drawingml/2006/table">
            <a:tbl>
              <a:tblPr bandRow="1">
                <a:noFill/>
              </a:tblPr>
              <a:tblGrid>
                <a:gridCol w="1358061"/>
                <a:gridCol w="2375166"/>
                <a:gridCol w="6529692"/>
              </a:tblGrid>
              <a:tr h="361467">
                <a:tc gridSpan="2">
                  <a:txBody>
                    <a:bodyPr/>
                    <a:lstStyle/>
                    <a:p>
                      <a:pPr marL="0" indent="0" algn="ctr">
                        <a:lnSpc>
                          <a:spcPct val="150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分类</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h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纳税地点</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428752">
                <a:tc gridSpan="2">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固定业户</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h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l">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机构所在地</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r h="1017270">
                <a:tc gridSpan="2">
                  <a:txBody>
                    <a:bodyPr/>
                    <a:lstStyle/>
                    <a:p>
                      <a:pPr marL="0" indent="0" algn="ctr">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非固定业户</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h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l">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销售地或者劳务发生地</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【提示】未向销售地或者劳务发生地申报纳税的，由其机构所在地或者居住地的税务机关补征税款</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361467">
                <a:tc rowSpan="3">
                  <a:txBody>
                    <a:bodyPr/>
                    <a:lstStyle/>
                    <a:p>
                      <a:pPr marL="0" indent="0" algn="ctr">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其他个人</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ctr">
                        <a:lnSpc>
                          <a:spcPct val="150000"/>
                        </a:lnSpc>
                        <a:spcBef>
                          <a:spcPts val="100"/>
                        </a:spcBef>
                        <a:spcAft>
                          <a:spcPts val="10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提供建筑服务</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l">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建筑服务发生地</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r h="361467">
                <a:tc v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ctr">
                        <a:lnSpc>
                          <a:spcPct val="150000"/>
                        </a:lnSpc>
                        <a:spcBef>
                          <a:spcPts val="100"/>
                        </a:spcBef>
                        <a:spcAft>
                          <a:spcPts val="10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销售或者租赁不动产</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l">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不动产所在地</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361467">
                <a:tc v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ctr">
                        <a:lnSpc>
                          <a:spcPct val="150000"/>
                        </a:lnSpc>
                        <a:spcBef>
                          <a:spcPts val="100"/>
                        </a:spcBef>
                        <a:spcAft>
                          <a:spcPts val="10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转让自然资源使用权</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l">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自然资源所在地</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r h="361467">
                <a:tc gridSpan="2">
                  <a:txBody>
                    <a:bodyPr/>
                    <a:lstStyle/>
                    <a:p>
                      <a:pPr marL="0" indent="0" algn="ctr">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进口货物</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h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l">
                        <a:lnSpc>
                          <a:spcPct val="150000"/>
                        </a:lnSpc>
                        <a:spcBef>
                          <a:spcPts val="100"/>
                        </a:spcBef>
                        <a:spcAft>
                          <a:spcPts val="100"/>
                        </a:spcAft>
                        <a:buNone/>
                      </a:pP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报关地海关</a:t>
                      </a:r>
                      <a:endPar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361467">
                <a:tc gridSpan="2">
                  <a:txBody>
                    <a:bodyPr/>
                    <a:lstStyle/>
                    <a:p>
                      <a:pPr marL="0" indent="0" algn="ctr">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扣缴义务人扣缴的税款</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h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l">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扣缴义务人机构所在地或居住地</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bl>
          </a:graphicData>
        </a:graphic>
      </p:graphicFrame>
      <p:sp>
        <p:nvSpPr>
          <p:cNvPr id="1023" name="矩形"/>
          <p:cNvSpPr/>
          <p:nvPr/>
        </p:nvSpPr>
        <p:spPr>
          <a:xfrm>
            <a:off x="5171995" y="1379659"/>
            <a:ext cx="1884188" cy="358136"/>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增值税纳税地点</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024" name="下箭头"/>
          <p:cNvSpPr/>
          <p:nvPr/>
        </p:nvSpPr>
        <p:spPr>
          <a:xfrm>
            <a:off x="5844797" y="1818381"/>
            <a:ext cx="447379" cy="317492"/>
          </a:xfrm>
          <a:prstGeom prst="downArrow">
            <a:avLst>
              <a:gd name="adj1" fmla="val 50000"/>
              <a:gd name="adj2" fmla="val 25000"/>
            </a:avLst>
          </a:prstGeom>
          <a:solidFill>
            <a:schemeClr val="accent1"/>
          </a:solidFill>
          <a:ln w="12700" cap="flat" cmpd="sng">
            <a:noFill/>
            <a:prstDash val="solid"/>
            <a:round/>
          </a:ln>
        </p:spPr>
        <p:txBody>
          <a:bodyPr rtlCol="0" anchor="ctr"/>
          <a:lstStyle/>
          <a:p>
            <a:pPr algn="ct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21"/>
                                        </p:tgtEl>
                                        <p:attrNameLst>
                                          <p:attrName>style.visibility</p:attrName>
                                        </p:attrNameLst>
                                      </p:cBhvr>
                                      <p:to>
                                        <p:strVal val="visible"/>
                                      </p:to>
                                    </p:set>
                                    <p:animEffect transition="in" filter="fade">
                                      <p:cBhvr>
                                        <p:cTn id="7" dur="1000"/>
                                        <p:tgtEl>
                                          <p:spTgt spid="1021"/>
                                        </p:tgtEl>
                                      </p:cBhvr>
                                    </p:animEffect>
                                    <p:anim calcmode="lin" valueType="num">
                                      <p:cBhvr>
                                        <p:cTn id="8" dur="1000" fill="hold"/>
                                        <p:tgtEl>
                                          <p:spTgt spid="1021"/>
                                        </p:tgtEl>
                                        <p:attrNameLst>
                                          <p:attrName>ppt_x</p:attrName>
                                        </p:attrNameLst>
                                      </p:cBhvr>
                                      <p:tavLst>
                                        <p:tav tm="0">
                                          <p:val>
                                            <p:strVal val="#ppt_x"/>
                                          </p:val>
                                        </p:tav>
                                        <p:tav tm="100000">
                                          <p:val>
                                            <p:strVal val="#ppt_x"/>
                                          </p:val>
                                        </p:tav>
                                      </p:tavLst>
                                    </p:anim>
                                    <p:anim calcmode="lin" valueType="num">
                                      <p:cBhvr>
                                        <p:cTn id="9" dur="1000" fill="hold"/>
                                        <p:tgtEl>
                                          <p:spTgt spid="10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23"/>
                                        </p:tgtEl>
                                        <p:attrNameLst>
                                          <p:attrName>style.visibility</p:attrName>
                                        </p:attrNameLst>
                                      </p:cBhvr>
                                      <p:to>
                                        <p:strVal val="visible"/>
                                      </p:to>
                                    </p:set>
                                    <p:animEffect transition="in" filter="fade">
                                      <p:cBhvr>
                                        <p:cTn id="14" dur="1000"/>
                                        <p:tgtEl>
                                          <p:spTgt spid="1023"/>
                                        </p:tgtEl>
                                      </p:cBhvr>
                                    </p:animEffect>
                                    <p:anim calcmode="lin" valueType="num">
                                      <p:cBhvr>
                                        <p:cTn id="15" dur="1000" fill="hold"/>
                                        <p:tgtEl>
                                          <p:spTgt spid="1023"/>
                                        </p:tgtEl>
                                        <p:attrNameLst>
                                          <p:attrName>ppt_x</p:attrName>
                                        </p:attrNameLst>
                                      </p:cBhvr>
                                      <p:tavLst>
                                        <p:tav tm="0">
                                          <p:val>
                                            <p:strVal val="#ppt_x"/>
                                          </p:val>
                                        </p:tav>
                                        <p:tav tm="100000">
                                          <p:val>
                                            <p:strVal val="#ppt_x"/>
                                          </p:val>
                                        </p:tav>
                                      </p:tavLst>
                                    </p:anim>
                                    <p:anim calcmode="lin" valueType="num">
                                      <p:cBhvr>
                                        <p:cTn id="16" dur="1000" fill="hold"/>
                                        <p:tgtEl>
                                          <p:spTgt spid="102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24"/>
                                        </p:tgtEl>
                                        <p:attrNameLst>
                                          <p:attrName>style.visibility</p:attrName>
                                        </p:attrNameLst>
                                      </p:cBhvr>
                                      <p:to>
                                        <p:strVal val="visible"/>
                                      </p:to>
                                    </p:set>
                                    <p:animEffect transition="in" filter="fade">
                                      <p:cBhvr>
                                        <p:cTn id="21" dur="1000"/>
                                        <p:tgtEl>
                                          <p:spTgt spid="1024"/>
                                        </p:tgtEl>
                                      </p:cBhvr>
                                    </p:animEffect>
                                    <p:anim calcmode="lin" valueType="num">
                                      <p:cBhvr>
                                        <p:cTn id="22" dur="1000" fill="hold"/>
                                        <p:tgtEl>
                                          <p:spTgt spid="1024"/>
                                        </p:tgtEl>
                                        <p:attrNameLst>
                                          <p:attrName>ppt_x</p:attrName>
                                        </p:attrNameLst>
                                      </p:cBhvr>
                                      <p:tavLst>
                                        <p:tav tm="0">
                                          <p:val>
                                            <p:strVal val="#ppt_x"/>
                                          </p:val>
                                        </p:tav>
                                        <p:tav tm="100000">
                                          <p:val>
                                            <p:strVal val="#ppt_x"/>
                                          </p:val>
                                        </p:tav>
                                      </p:tavLst>
                                    </p:anim>
                                    <p:anim calcmode="lin" valueType="num">
                                      <p:cBhvr>
                                        <p:cTn id="23" dur="1000" fill="hold"/>
                                        <p:tgtEl>
                                          <p:spTgt spid="102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022"/>
                                        </p:tgtEl>
                                        <p:attrNameLst>
                                          <p:attrName>style.visibility</p:attrName>
                                        </p:attrNameLst>
                                      </p:cBhvr>
                                      <p:to>
                                        <p:strVal val="visible"/>
                                      </p:to>
                                    </p:set>
                                    <p:animEffect transition="in" filter="wipe(down)">
                                      <p:cBhvr>
                                        <p:cTn id="28" dur="500"/>
                                        <p:tgtEl>
                                          <p:spTgt spid="10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1" grpId="0" animBg="1"/>
      <p:bldP spid="1023" grpId="0" animBg="1"/>
      <p:bldP spid="1024"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028" name="矩形"/>
          <p:cNvSpPr/>
          <p:nvPr/>
        </p:nvSpPr>
        <p:spPr>
          <a:xfrm>
            <a:off x="1425064" y="305039"/>
            <a:ext cx="4289849"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考点８：增值税征收管理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029" name="矩形"/>
          <p:cNvSpPr/>
          <p:nvPr/>
        </p:nvSpPr>
        <p:spPr>
          <a:xfrm>
            <a:off x="1428728" y="2069778"/>
            <a:ext cx="7591020" cy="491487"/>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【提示1】除进口货物是向海关申报纳税外，其余均向税务机关申报纳税。</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030" name="矩形"/>
          <p:cNvSpPr/>
          <p:nvPr/>
        </p:nvSpPr>
        <p:spPr>
          <a:xfrm>
            <a:off x="1425653" y="2933466"/>
            <a:ext cx="9351677" cy="169163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提示2】固定业户到外县（市）销售货物或者劳务，应当向其机构所在地的税务机关报告外出经营事项，并向其机构所在地的税务机关申报纳税；未报告的，应当向销售地或者劳务发生地的税务机关申报纳税；未向销售地或者劳务发生地的税务机关申报纳税的，由其机构所在地的税务机关补征税款。</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1000"/>
                                        <p:tgtEl>
                                          <p:spTgt spid="1029"/>
                                        </p:tgtEl>
                                      </p:cBhvr>
                                    </p:animEffect>
                                    <p:anim calcmode="lin" valueType="num">
                                      <p:cBhvr>
                                        <p:cTn id="8" dur="1000" fill="hold"/>
                                        <p:tgtEl>
                                          <p:spTgt spid="1029"/>
                                        </p:tgtEl>
                                        <p:attrNameLst>
                                          <p:attrName>ppt_x</p:attrName>
                                        </p:attrNameLst>
                                      </p:cBhvr>
                                      <p:tavLst>
                                        <p:tav tm="0">
                                          <p:val>
                                            <p:strVal val="#ppt_x"/>
                                          </p:val>
                                        </p:tav>
                                        <p:tav tm="100000">
                                          <p:val>
                                            <p:strVal val="#ppt_x"/>
                                          </p:val>
                                        </p:tav>
                                      </p:tavLst>
                                    </p:anim>
                                    <p:anim calcmode="lin" valueType="num">
                                      <p:cBhvr>
                                        <p:cTn id="9" dur="1000" fill="hold"/>
                                        <p:tgtEl>
                                          <p:spTgt spid="10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30"/>
                                        </p:tgtEl>
                                        <p:attrNameLst>
                                          <p:attrName>style.visibility</p:attrName>
                                        </p:attrNameLst>
                                      </p:cBhvr>
                                      <p:to>
                                        <p:strVal val="visible"/>
                                      </p:to>
                                    </p:set>
                                    <p:animEffect transition="in" filter="fade">
                                      <p:cBhvr>
                                        <p:cTn id="14" dur="1000"/>
                                        <p:tgtEl>
                                          <p:spTgt spid="1030"/>
                                        </p:tgtEl>
                                      </p:cBhvr>
                                    </p:animEffect>
                                    <p:anim calcmode="lin" valueType="num">
                                      <p:cBhvr>
                                        <p:cTn id="15" dur="1000" fill="hold"/>
                                        <p:tgtEl>
                                          <p:spTgt spid="1030"/>
                                        </p:tgtEl>
                                        <p:attrNameLst>
                                          <p:attrName>ppt_x</p:attrName>
                                        </p:attrNameLst>
                                      </p:cBhvr>
                                      <p:tavLst>
                                        <p:tav tm="0">
                                          <p:val>
                                            <p:strVal val="#ppt_x"/>
                                          </p:val>
                                        </p:tav>
                                        <p:tav tm="100000">
                                          <p:val>
                                            <p:strVal val="#ppt_x"/>
                                          </p:val>
                                        </p:tav>
                                      </p:tavLst>
                                    </p:anim>
                                    <p:anim calcmode="lin" valueType="num">
                                      <p:cBhvr>
                                        <p:cTn id="16"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034" name="矩形"/>
          <p:cNvSpPr/>
          <p:nvPr/>
        </p:nvSpPr>
        <p:spPr>
          <a:xfrm>
            <a:off x="1425064" y="305039"/>
            <a:ext cx="4289849"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考点８：增值税征收管理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037" name="组合"/>
          <p:cNvGrpSpPr/>
          <p:nvPr/>
        </p:nvGrpSpPr>
        <p:grpSpPr>
          <a:xfrm>
            <a:off x="1077247" y="1678357"/>
            <a:ext cx="4810845" cy="586739"/>
            <a:chOff x="1077247" y="1678357"/>
            <a:chExt cx="4810845" cy="586739"/>
          </a:xfrm>
        </p:grpSpPr>
        <p:sp>
          <p:nvSpPr>
            <p:cNvPr id="1035" name="矩形"/>
            <p:cNvSpPr/>
            <p:nvPr/>
          </p:nvSpPr>
          <p:spPr>
            <a:xfrm>
              <a:off x="1264571" y="1678357"/>
              <a:ext cx="4407047" cy="52577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en-US" altLang="zh-CN"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 </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判断增值税的纳税地点。</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1036" name="剪去对角的矩形"/>
            <p:cNvSpPr/>
            <p:nvPr/>
          </p:nvSpPr>
          <p:spPr>
            <a:xfrm>
              <a:off x="1077247" y="1678357"/>
              <a:ext cx="4810845" cy="586739"/>
            </a:xfrm>
            <a:prstGeom prst="snip2DiagRect">
              <a:avLst>
                <a:gd name="adj1" fmla="val 0"/>
                <a:gd name="adj2" fmla="val 13282"/>
              </a:avLst>
            </a:prstGeom>
            <a:noFill/>
            <a:ln w="25400" cap="flat" cmpd="sng">
              <a:solidFill>
                <a:srgbClr val="4BACC6"/>
              </a:solidFill>
              <a:prstDash val="solid"/>
              <a:round/>
            </a:ln>
          </p:spPr>
          <p:txBody>
            <a:bodyPr rtlCol="0" anchor="ctr"/>
            <a:lstStyle/>
            <a:p>
              <a:pPr algn="ctr"/>
            </a:p>
          </p:txBody>
        </p:sp>
      </p:grpSp>
      <p:sp>
        <p:nvSpPr>
          <p:cNvPr id="1038" name="矩形"/>
          <p:cNvSpPr/>
          <p:nvPr/>
        </p:nvSpPr>
        <p:spPr>
          <a:xfrm>
            <a:off x="838186" y="2524086"/>
            <a:ext cx="10982446" cy="216852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单选】根据增值税法律制度的规定，下列关于增值税纳税地点的表述中，不正确的是（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．固定业户应当向其机构所在地的税务机关申报纳税</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B</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．非固定业户销售货物或者应税劳务，应当向其机构所在地或者居住地的税务机关申报税款</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．进口货物，应当向报关地海关申报纳税</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D</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．扣缴义务人应当向其机构所在地或者居住地的税务机关申报缴纳其扣缴的税款</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039" name="矩形"/>
          <p:cNvSpPr/>
          <p:nvPr/>
        </p:nvSpPr>
        <p:spPr>
          <a:xfrm>
            <a:off x="808169" y="4933875"/>
            <a:ext cx="1342138"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【答案】B</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37"/>
                                        </p:tgtEl>
                                        <p:attrNameLst>
                                          <p:attrName>style.visibility</p:attrName>
                                        </p:attrNameLst>
                                      </p:cBhvr>
                                      <p:to>
                                        <p:strVal val="visible"/>
                                      </p:to>
                                    </p:set>
                                    <p:animEffect transition="in" filter="fade">
                                      <p:cBhvr>
                                        <p:cTn id="7" dur="1000"/>
                                        <p:tgtEl>
                                          <p:spTgt spid="1037"/>
                                        </p:tgtEl>
                                      </p:cBhvr>
                                    </p:animEffect>
                                    <p:anim calcmode="lin" valueType="num">
                                      <p:cBhvr>
                                        <p:cTn id="8" dur="1000" fill="hold"/>
                                        <p:tgtEl>
                                          <p:spTgt spid="1037"/>
                                        </p:tgtEl>
                                        <p:attrNameLst>
                                          <p:attrName>ppt_x</p:attrName>
                                        </p:attrNameLst>
                                      </p:cBhvr>
                                      <p:tavLst>
                                        <p:tav tm="0">
                                          <p:val>
                                            <p:strVal val="#ppt_x"/>
                                          </p:val>
                                        </p:tav>
                                        <p:tav tm="100000">
                                          <p:val>
                                            <p:strVal val="#ppt_x"/>
                                          </p:val>
                                        </p:tav>
                                      </p:tavLst>
                                    </p:anim>
                                    <p:anim calcmode="lin" valueType="num">
                                      <p:cBhvr>
                                        <p:cTn id="9" dur="1000" fill="hold"/>
                                        <p:tgtEl>
                                          <p:spTgt spid="103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38"/>
                                        </p:tgtEl>
                                        <p:attrNameLst>
                                          <p:attrName>style.visibility</p:attrName>
                                        </p:attrNameLst>
                                      </p:cBhvr>
                                      <p:to>
                                        <p:strVal val="visible"/>
                                      </p:to>
                                    </p:set>
                                    <p:animEffect transition="in" filter="fade">
                                      <p:cBhvr>
                                        <p:cTn id="14" dur="1000"/>
                                        <p:tgtEl>
                                          <p:spTgt spid="1038"/>
                                        </p:tgtEl>
                                      </p:cBhvr>
                                    </p:animEffect>
                                    <p:anim calcmode="lin" valueType="num">
                                      <p:cBhvr>
                                        <p:cTn id="15" dur="1000" fill="hold"/>
                                        <p:tgtEl>
                                          <p:spTgt spid="1038"/>
                                        </p:tgtEl>
                                        <p:attrNameLst>
                                          <p:attrName>ppt_x</p:attrName>
                                        </p:attrNameLst>
                                      </p:cBhvr>
                                      <p:tavLst>
                                        <p:tav tm="0">
                                          <p:val>
                                            <p:strVal val="#ppt_x"/>
                                          </p:val>
                                        </p:tav>
                                        <p:tav tm="100000">
                                          <p:val>
                                            <p:strVal val="#ppt_x"/>
                                          </p:val>
                                        </p:tav>
                                      </p:tavLst>
                                    </p:anim>
                                    <p:anim calcmode="lin" valueType="num">
                                      <p:cBhvr>
                                        <p:cTn id="16" dur="1000" fill="hold"/>
                                        <p:tgtEl>
                                          <p:spTgt spid="103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39"/>
                                        </p:tgtEl>
                                        <p:attrNameLst>
                                          <p:attrName>style.visibility</p:attrName>
                                        </p:attrNameLst>
                                      </p:cBhvr>
                                      <p:to>
                                        <p:strVal val="visible"/>
                                      </p:to>
                                    </p:set>
                                    <p:animEffect transition="in" filter="fade">
                                      <p:cBhvr>
                                        <p:cTn id="21" dur="1000"/>
                                        <p:tgtEl>
                                          <p:spTgt spid="1039"/>
                                        </p:tgtEl>
                                      </p:cBhvr>
                                    </p:animEffect>
                                    <p:anim calcmode="lin" valueType="num">
                                      <p:cBhvr>
                                        <p:cTn id="22" dur="1000" fill="hold"/>
                                        <p:tgtEl>
                                          <p:spTgt spid="1039"/>
                                        </p:tgtEl>
                                        <p:attrNameLst>
                                          <p:attrName>ppt_x</p:attrName>
                                        </p:attrNameLst>
                                      </p:cBhvr>
                                      <p:tavLst>
                                        <p:tav tm="0">
                                          <p:val>
                                            <p:strVal val="#ppt_x"/>
                                          </p:val>
                                        </p:tav>
                                        <p:tav tm="100000">
                                          <p:val>
                                            <p:strVal val="#ppt_x"/>
                                          </p:val>
                                        </p:tav>
                                      </p:tavLst>
                                    </p:anim>
                                    <p:anim calcmode="lin" valueType="num">
                                      <p:cBhvr>
                                        <p:cTn id="23" dur="1000" fill="hold"/>
                                        <p:tgtEl>
                                          <p:spTgt spid="10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7" grpId="0" animBg="1"/>
      <p:bldP spid="1038" grpId="0" animBg="1"/>
      <p:bldP spid="1039"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043" name="矩形"/>
          <p:cNvSpPr/>
          <p:nvPr/>
        </p:nvSpPr>
        <p:spPr>
          <a:xfrm>
            <a:off x="1425064" y="305039"/>
            <a:ext cx="4289849"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考点８：增值税征收管理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047" name="组合"/>
          <p:cNvGrpSpPr/>
          <p:nvPr/>
        </p:nvGrpSpPr>
        <p:grpSpPr>
          <a:xfrm>
            <a:off x="1566682" y="1763181"/>
            <a:ext cx="3389622" cy="601980"/>
            <a:chOff x="1566682" y="1763181"/>
            <a:chExt cx="3389622" cy="601980"/>
          </a:xfrm>
        </p:grpSpPr>
        <p:sp>
          <p:nvSpPr>
            <p:cNvPr id="1044" name="圆角矩形"/>
            <p:cNvSpPr/>
            <p:nvPr/>
          </p:nvSpPr>
          <p:spPr>
            <a:xfrm>
              <a:off x="1566682" y="1770166"/>
              <a:ext cx="3389622" cy="594993"/>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045" name="流程图: 离页连接符"/>
            <p:cNvSpPr/>
            <p:nvPr/>
          </p:nvSpPr>
          <p:spPr>
            <a:xfrm>
              <a:off x="1890531" y="1763181"/>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（三）</a:t>
              </a:r>
              <a:endPar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046" name="矩形"/>
            <p:cNvSpPr/>
            <p:nvPr/>
          </p:nvSpPr>
          <p:spPr>
            <a:xfrm>
              <a:off x="3024004" y="1806361"/>
              <a:ext cx="1614803"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纳税期限</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1048" name="矩形"/>
          <p:cNvSpPr/>
          <p:nvPr/>
        </p:nvSpPr>
        <p:spPr>
          <a:xfrm>
            <a:off x="1423244" y="2740560"/>
            <a:ext cx="9212844" cy="16916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（1）增值税的纳税期限分别为1日、3日、5日、10日、15日、1个月或者1个季度。以1个季度为纳税期限的适用于：① 小规模纳税人；② 银行；③ 财务公司；④ 信托投资公司；⑤ 信用社等。</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（2）纳税人进口货物，应当自海关填发进口增值税专用缴款书之日起15日内缴纳税款。</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47"/>
                                        </p:tgtEl>
                                        <p:attrNameLst>
                                          <p:attrName>style.visibility</p:attrName>
                                        </p:attrNameLst>
                                      </p:cBhvr>
                                      <p:to>
                                        <p:strVal val="visible"/>
                                      </p:to>
                                    </p:set>
                                    <p:animEffect transition="in" filter="fade">
                                      <p:cBhvr>
                                        <p:cTn id="7" dur="1000"/>
                                        <p:tgtEl>
                                          <p:spTgt spid="1047"/>
                                        </p:tgtEl>
                                      </p:cBhvr>
                                    </p:animEffect>
                                    <p:anim calcmode="lin" valueType="num">
                                      <p:cBhvr>
                                        <p:cTn id="8" dur="1000" fill="hold"/>
                                        <p:tgtEl>
                                          <p:spTgt spid="1047"/>
                                        </p:tgtEl>
                                        <p:attrNameLst>
                                          <p:attrName>ppt_x</p:attrName>
                                        </p:attrNameLst>
                                      </p:cBhvr>
                                      <p:tavLst>
                                        <p:tav tm="0">
                                          <p:val>
                                            <p:strVal val="#ppt_x"/>
                                          </p:val>
                                        </p:tav>
                                        <p:tav tm="100000">
                                          <p:val>
                                            <p:strVal val="#ppt_x"/>
                                          </p:val>
                                        </p:tav>
                                      </p:tavLst>
                                    </p:anim>
                                    <p:anim calcmode="lin" valueType="num">
                                      <p:cBhvr>
                                        <p:cTn id="9" dur="1000" fill="hold"/>
                                        <p:tgtEl>
                                          <p:spTgt spid="104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048"/>
                                        </p:tgtEl>
                                        <p:attrNameLst>
                                          <p:attrName>style.visibility</p:attrName>
                                        </p:attrNameLst>
                                      </p:cBhvr>
                                      <p:to>
                                        <p:strVal val="visible"/>
                                      </p:to>
                                    </p:set>
                                    <p:animEffect transition="in" filter="wipe(down)">
                                      <p:cBhvr>
                                        <p:cTn id="14" dur="500"/>
                                        <p:tgtEl>
                                          <p:spTgt spid="10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7" grpId="0" animBg="1"/>
      <p:bldP spid="104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29" name="矩形"/>
          <p:cNvSpPr/>
          <p:nvPr/>
        </p:nvSpPr>
        <p:spPr>
          <a:xfrm>
            <a:off x="1425064" y="305039"/>
            <a:ext cx="4654034"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考点3： 现行税种与征收机关</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32" name="组合"/>
          <p:cNvGrpSpPr/>
          <p:nvPr/>
        </p:nvGrpSpPr>
        <p:grpSpPr>
          <a:xfrm>
            <a:off x="2127191" y="1749468"/>
            <a:ext cx="6935428" cy="529588"/>
            <a:chOff x="2127191" y="1749468"/>
            <a:chExt cx="6935428" cy="529588"/>
          </a:xfrm>
        </p:grpSpPr>
        <p:sp>
          <p:nvSpPr>
            <p:cNvPr id="130" name="矩形"/>
            <p:cNvSpPr/>
            <p:nvPr/>
          </p:nvSpPr>
          <p:spPr>
            <a:xfrm>
              <a:off x="2254825" y="1749468"/>
              <a:ext cx="6639708" cy="525777"/>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辨析海关与税务机关负责征收和管理的税种</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131" name="剪去对角的矩形"/>
            <p:cNvSpPr/>
            <p:nvPr/>
          </p:nvSpPr>
          <p:spPr>
            <a:xfrm>
              <a:off x="2127191" y="1753279"/>
              <a:ext cx="6935428" cy="525777"/>
            </a:xfrm>
            <a:prstGeom prst="snip2DiagRect">
              <a:avLst>
                <a:gd name="adj1" fmla="val 0"/>
                <a:gd name="adj2" fmla="val 17157"/>
              </a:avLst>
            </a:prstGeom>
            <a:noFill/>
            <a:ln w="25400" cap="flat" cmpd="sng">
              <a:solidFill>
                <a:srgbClr val="4BACC6"/>
              </a:solidFill>
              <a:prstDash val="solid"/>
              <a:round/>
            </a:ln>
          </p:spPr>
          <p:txBody>
            <a:bodyPr rtlCol="0" anchor="ctr"/>
            <a:lstStyle/>
            <a:p>
              <a:pPr algn="ctr"/>
            </a:p>
          </p:txBody>
        </p:sp>
      </p:grpSp>
      <p:sp>
        <p:nvSpPr>
          <p:cNvPr id="133" name="矩形"/>
          <p:cNvSpPr/>
          <p:nvPr/>
        </p:nvSpPr>
        <p:spPr>
          <a:xfrm>
            <a:off x="1935225" y="2550979"/>
            <a:ext cx="7617082" cy="92202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多选】下列税种中，由税务局负责征收和管理的有（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 企业所得税         B. 关税         C. 资源税       D. 土地增值税</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34" name="矩形"/>
          <p:cNvSpPr/>
          <p:nvPr/>
        </p:nvSpPr>
        <p:spPr>
          <a:xfrm>
            <a:off x="1938587" y="3635693"/>
            <a:ext cx="8600384" cy="8915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【解析】采用排除法记忆，记住海关负责征收和管理的三类，其余由税务机关负责。</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fade">
                                      <p:cBhvr>
                                        <p:cTn id="7" dur="1000"/>
                                        <p:tgtEl>
                                          <p:spTgt spid="132"/>
                                        </p:tgtEl>
                                      </p:cBhvr>
                                    </p:animEffect>
                                    <p:anim calcmode="lin" valueType="num">
                                      <p:cBhvr>
                                        <p:cTn id="8" dur="1000" fill="hold"/>
                                        <p:tgtEl>
                                          <p:spTgt spid="132"/>
                                        </p:tgtEl>
                                        <p:attrNameLst>
                                          <p:attrName>ppt_x</p:attrName>
                                        </p:attrNameLst>
                                      </p:cBhvr>
                                      <p:tavLst>
                                        <p:tav tm="0">
                                          <p:val>
                                            <p:strVal val="#ppt_x"/>
                                          </p:val>
                                        </p:tav>
                                        <p:tav tm="100000">
                                          <p:val>
                                            <p:strVal val="#ppt_x"/>
                                          </p:val>
                                        </p:tav>
                                      </p:tavLst>
                                    </p:anim>
                                    <p:anim calcmode="lin" valueType="num">
                                      <p:cBhvr>
                                        <p:cTn id="9" dur="1000" fill="hold"/>
                                        <p:tgtEl>
                                          <p:spTgt spid="1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3"/>
                                        </p:tgtEl>
                                        <p:attrNameLst>
                                          <p:attrName>style.visibility</p:attrName>
                                        </p:attrNameLst>
                                      </p:cBhvr>
                                      <p:to>
                                        <p:strVal val="visible"/>
                                      </p:to>
                                    </p:set>
                                    <p:animEffect transition="in" filter="fade">
                                      <p:cBhvr>
                                        <p:cTn id="14" dur="1000"/>
                                        <p:tgtEl>
                                          <p:spTgt spid="133"/>
                                        </p:tgtEl>
                                      </p:cBhvr>
                                    </p:animEffect>
                                    <p:anim calcmode="lin" valueType="num">
                                      <p:cBhvr>
                                        <p:cTn id="15" dur="1000" fill="hold"/>
                                        <p:tgtEl>
                                          <p:spTgt spid="133"/>
                                        </p:tgtEl>
                                        <p:attrNameLst>
                                          <p:attrName>ppt_x</p:attrName>
                                        </p:attrNameLst>
                                      </p:cBhvr>
                                      <p:tavLst>
                                        <p:tav tm="0">
                                          <p:val>
                                            <p:strVal val="#ppt_x"/>
                                          </p:val>
                                        </p:tav>
                                        <p:tav tm="100000">
                                          <p:val>
                                            <p:strVal val="#ppt_x"/>
                                          </p:val>
                                        </p:tav>
                                      </p:tavLst>
                                    </p:anim>
                                    <p:anim calcmode="lin" valueType="num">
                                      <p:cBhvr>
                                        <p:cTn id="16" dur="1000" fill="hold"/>
                                        <p:tgtEl>
                                          <p:spTgt spid="13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4"/>
                                        </p:tgtEl>
                                        <p:attrNameLst>
                                          <p:attrName>style.visibility</p:attrName>
                                        </p:attrNameLst>
                                      </p:cBhvr>
                                      <p:to>
                                        <p:strVal val="visible"/>
                                      </p:to>
                                    </p:set>
                                    <p:animEffect transition="in" filter="fade">
                                      <p:cBhvr>
                                        <p:cTn id="21" dur="1000"/>
                                        <p:tgtEl>
                                          <p:spTgt spid="134"/>
                                        </p:tgtEl>
                                      </p:cBhvr>
                                    </p:animEffect>
                                    <p:anim calcmode="lin" valueType="num">
                                      <p:cBhvr>
                                        <p:cTn id="22" dur="1000" fill="hold"/>
                                        <p:tgtEl>
                                          <p:spTgt spid="134"/>
                                        </p:tgtEl>
                                        <p:attrNameLst>
                                          <p:attrName>ppt_x</p:attrName>
                                        </p:attrNameLst>
                                      </p:cBhvr>
                                      <p:tavLst>
                                        <p:tav tm="0">
                                          <p:val>
                                            <p:strVal val="#ppt_x"/>
                                          </p:val>
                                        </p:tav>
                                        <p:tav tm="100000">
                                          <p:val>
                                            <p:strVal val="#ppt_x"/>
                                          </p:val>
                                        </p:tav>
                                      </p:tavLst>
                                    </p:anim>
                                    <p:anim calcmode="lin" valueType="num">
                                      <p:cBhvr>
                                        <p:cTn id="23"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animBg="1"/>
      <p:bldP spid="133" grpId="0" animBg="1"/>
      <p:bldP spid="134"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052" name="椭圆"/>
          <p:cNvSpPr/>
          <p:nvPr/>
        </p:nvSpPr>
        <p:spPr>
          <a:xfrm>
            <a:off x="5082443" y="1149061"/>
            <a:ext cx="2036774" cy="2049536"/>
          </a:xfrm>
          <a:prstGeom prst="ellipse">
            <a:avLst/>
          </a:prstGeom>
          <a:solidFill>
            <a:schemeClr val="accent4"/>
          </a:solidFill>
          <a:ln w="12700" cap="flat" cmpd="sng">
            <a:noFill/>
            <a:prstDash val="solid"/>
            <a:round/>
          </a:ln>
        </p:spPr>
        <p:txBody>
          <a:bodyPr rtlCol="0" anchor="ctr"/>
          <a:lstStyle/>
          <a:p>
            <a:pPr algn="ctr"/>
          </a:p>
        </p:txBody>
      </p:sp>
      <p:sp>
        <p:nvSpPr>
          <p:cNvPr id="1053" name="矩形"/>
          <p:cNvSpPr/>
          <p:nvPr/>
        </p:nvSpPr>
        <p:spPr>
          <a:xfrm>
            <a:off x="4703446" y="3366135"/>
            <a:ext cx="2795632" cy="591502"/>
          </a:xfrm>
          <a:prstGeom prst="rect">
            <a:avLst/>
          </a:prstGeom>
          <a:noFill/>
          <a:ln w="9525" cap="flat" cmpd="sng">
            <a:noFill/>
            <a:prstDash val="solid"/>
            <a:miter/>
          </a:ln>
        </p:spPr>
        <p:txBody>
          <a:bodyPr vert="horz" wrap="square" lIns="91440" tIns="45720" rIns="91440" bIns="45720" anchor="t" anchorCtr="0">
            <a:spAutoFit/>
          </a:bodyPr>
          <a:lstStyle/>
          <a:p>
            <a:pPr marL="0" indent="25400" algn="ctr">
              <a:lnSpc>
                <a:spcPct val="150000"/>
              </a:lnSpc>
              <a:spcBef>
                <a:spcPts val="0"/>
              </a:spcBef>
              <a:spcAft>
                <a:spcPts val="0"/>
              </a:spcAft>
              <a:buNone/>
            </a:pPr>
            <a:r>
              <a:rPr lang="en-US" altLang="zh-CN" sz="2200" b="1" i="0" u="none" strike="noStrike" kern="100" cap="none" spc="0" baseline="0">
                <a:solidFill>
                  <a:schemeClr val="accent1"/>
                </a:solidFill>
                <a:latin typeface="微软雅黑" panose="020B0503020204020204" charset="-122"/>
                <a:ea typeface="微软雅黑" panose="020B0503020204020204" charset="-122"/>
                <a:cs typeface="Times New Roman" panose="02020603050405020304" charset="0"/>
              </a:rPr>
              <a:t> </a:t>
            </a:r>
            <a:r>
              <a:rPr lang="zh-CN" altLang="en-US" sz="2200" b="1" i="0" u="none" strike="noStrike" kern="100" cap="none" spc="0" baseline="0">
                <a:solidFill>
                  <a:schemeClr val="accent1"/>
                </a:solidFill>
                <a:latin typeface="微软雅黑" panose="020B0503020204020204" charset="-122"/>
                <a:ea typeface="微软雅黑" panose="020B0503020204020204" charset="-122"/>
                <a:cs typeface="Times New Roman" panose="02020603050405020304" charset="0"/>
              </a:rPr>
              <a:t>消费税法律制度</a:t>
            </a:r>
            <a:endParaRPr lang="zh-CN" altLang="en-US" sz="2200" b="1" i="0" u="none" strike="noStrike" kern="1200" cap="none" spc="0" baseline="0">
              <a:solidFill>
                <a:schemeClr val="accent1"/>
              </a:solidFill>
              <a:latin typeface="微软雅黑" panose="020B0503020204020204" charset="-122"/>
              <a:ea typeface="微软雅黑" panose="020B0503020204020204" charset="-122"/>
              <a:cs typeface="Arial" panose="020B0604020202020204" pitchFamily="34" charset="0"/>
            </a:endParaRPr>
          </a:p>
        </p:txBody>
      </p:sp>
      <p:sp>
        <p:nvSpPr>
          <p:cNvPr id="1054" name="矩形"/>
          <p:cNvSpPr/>
          <p:nvPr/>
        </p:nvSpPr>
        <p:spPr>
          <a:xfrm>
            <a:off x="5086455" y="1832499"/>
            <a:ext cx="1972436" cy="634365"/>
          </a:xfrm>
          <a:prstGeom prst="rect">
            <a:avLst/>
          </a:prstGeom>
          <a:noFill/>
          <a:ln w="9525" cap="flat" cmpd="sng">
            <a:noFill/>
            <a:prstDash val="solid"/>
            <a:miter/>
          </a:ln>
        </p:spPr>
        <p:txBody>
          <a:bodyPr vert="horz" wrap="square" lIns="91440" tIns="45720" rIns="91440" bIns="45720" anchor="t" anchorCtr="0">
            <a:spAutoFit/>
          </a:bodyPr>
          <a:lstStyle/>
          <a:p>
            <a:pPr marL="0" indent="0" algn="ctr" fontAlgn="auto">
              <a:lnSpc>
                <a:spcPct val="100000"/>
              </a:lnSpc>
              <a:spcBef>
                <a:spcPts val="0"/>
              </a:spcBef>
              <a:spcAft>
                <a:spcPts val="0"/>
              </a:spcAft>
              <a:buNone/>
            </a:pPr>
            <a:r>
              <a:rPr lang="zh-CN" altLang="en-US" sz="3600" b="1" i="0" u="none" strike="noStrike" kern="1200" cap="none" spc="-150" baseline="0">
                <a:solidFill>
                  <a:schemeClr val="bg1"/>
                </a:solidFill>
                <a:latin typeface="微软雅黑" panose="020B0503020204020204" charset="-122"/>
                <a:ea typeface="微软雅黑" panose="020B0503020204020204" charset="-122"/>
                <a:cs typeface="Arial" panose="020B0604020202020204" pitchFamily="34" charset="0"/>
              </a:rPr>
              <a:t>第三节</a:t>
            </a:r>
            <a:endParaRPr lang="zh-CN" altLang="en-US" sz="3600" b="1" i="0" u="none" strike="noStrike" kern="1200" cap="none" spc="-150" baseline="0">
              <a:solidFill>
                <a:schemeClr val="bg1"/>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52"/>
                                        </p:tgtEl>
                                        <p:attrNameLst>
                                          <p:attrName>style.visibility</p:attrName>
                                        </p:attrNameLst>
                                      </p:cBhvr>
                                      <p:to>
                                        <p:strVal val="visible"/>
                                      </p:to>
                                    </p:set>
                                    <p:anim calcmode="lin" valueType="num">
                                      <p:cBhvr>
                                        <p:cTn id="7" dur="500" fill="hold"/>
                                        <p:tgtEl>
                                          <p:spTgt spid="1052"/>
                                        </p:tgtEl>
                                        <p:attrNameLst>
                                          <p:attrName>ppt_w</p:attrName>
                                        </p:attrNameLst>
                                      </p:cBhvr>
                                      <p:tavLst>
                                        <p:tav tm="0">
                                          <p:val>
                                            <p:fltVal val="0"/>
                                          </p:val>
                                        </p:tav>
                                        <p:tav tm="100000">
                                          <p:val>
                                            <p:strVal val="#ppt_w"/>
                                          </p:val>
                                        </p:tav>
                                      </p:tavLst>
                                    </p:anim>
                                    <p:anim calcmode="lin" valueType="num">
                                      <p:cBhvr>
                                        <p:cTn id="8" dur="500" fill="hold"/>
                                        <p:tgtEl>
                                          <p:spTgt spid="1052"/>
                                        </p:tgtEl>
                                        <p:attrNameLst>
                                          <p:attrName>ppt_h</p:attrName>
                                        </p:attrNameLst>
                                      </p:cBhvr>
                                      <p:tavLst>
                                        <p:tav tm="0">
                                          <p:val>
                                            <p:fltVal val="0"/>
                                          </p:val>
                                        </p:tav>
                                        <p:tav tm="100000">
                                          <p:val>
                                            <p:strVal val="#ppt_h"/>
                                          </p:val>
                                        </p:tav>
                                      </p:tavLst>
                                    </p:anim>
                                    <p:animEffect transition="in" filter="fade">
                                      <p:cBhvr>
                                        <p:cTn id="9" dur="500"/>
                                        <p:tgtEl>
                                          <p:spTgt spid="1052"/>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54"/>
                                        </p:tgtEl>
                                        <p:attrNameLst>
                                          <p:attrName>style.visibility</p:attrName>
                                        </p:attrNameLst>
                                      </p:cBhvr>
                                      <p:to>
                                        <p:strVal val="visible"/>
                                      </p:to>
                                    </p:set>
                                    <p:animEffect transition="in" filter="fade">
                                      <p:cBhvr>
                                        <p:cTn id="13" dur="500"/>
                                        <p:tgtEl>
                                          <p:spTgt spid="1054"/>
                                        </p:tgtEl>
                                      </p:cBhvr>
                                    </p:animEffect>
                                  </p:childTnLst>
                                </p:cTn>
                              </p:par>
                            </p:childTnLst>
                          </p:cTn>
                        </p:par>
                        <p:par>
                          <p:cTn id="14" fill="hold">
                            <p:stCondLst>
                              <p:cond delay="1000"/>
                            </p:stCondLst>
                            <p:childTnLst>
                              <p:par>
                                <p:cTn id="15" presetID="42" presetClass="entr" presetSubtype="0" fill="hold" grpId="0" nodeType="afterEffect">
                                  <p:stCondLst>
                                    <p:cond delay="0"/>
                                  </p:stCondLst>
                                  <p:iterate type="lt">
                                    <p:tmPct val="0"/>
                                  </p:iterate>
                                  <p:childTnLst>
                                    <p:set>
                                      <p:cBhvr>
                                        <p:cTn id="16" dur="1" fill="hold">
                                          <p:stCondLst>
                                            <p:cond delay="0"/>
                                          </p:stCondLst>
                                        </p:cTn>
                                        <p:tgtEl>
                                          <p:spTgt spid="1053"/>
                                        </p:tgtEl>
                                        <p:attrNameLst>
                                          <p:attrName>style.visibility</p:attrName>
                                        </p:attrNameLst>
                                      </p:cBhvr>
                                      <p:to>
                                        <p:strVal val="visible"/>
                                      </p:to>
                                    </p:set>
                                    <p:animEffect transition="in" filter="fade">
                                      <p:cBhvr>
                                        <p:cTn id="17" dur="1000"/>
                                        <p:tgtEl>
                                          <p:spTgt spid="1053"/>
                                        </p:tgtEl>
                                      </p:cBhvr>
                                    </p:animEffect>
                                    <p:anim calcmode="lin" valueType="num">
                                      <p:cBhvr>
                                        <p:cTn id="18" dur="1000" fill="hold"/>
                                        <p:tgtEl>
                                          <p:spTgt spid="1053"/>
                                        </p:tgtEl>
                                        <p:attrNameLst>
                                          <p:attrName>ppt_x</p:attrName>
                                        </p:attrNameLst>
                                      </p:cBhvr>
                                      <p:tavLst>
                                        <p:tav tm="0">
                                          <p:val>
                                            <p:strVal val="#ppt_x"/>
                                          </p:val>
                                        </p:tav>
                                        <p:tav tm="100000">
                                          <p:val>
                                            <p:strVal val="#ppt_x"/>
                                          </p:val>
                                        </p:tav>
                                      </p:tavLst>
                                    </p:anim>
                                    <p:anim calcmode="lin" valueType="num">
                                      <p:cBhvr>
                                        <p:cTn id="19" dur="1000" fill="hold"/>
                                        <p:tgtEl>
                                          <p:spTgt spid="1053"/>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6" presetClass="emph" presetSubtype="0" fill="hold" grpId="1" nodeType="afterEffect">
                                  <p:stCondLst>
                                    <p:cond delay="0"/>
                                  </p:stCondLst>
                                  <p:iterate type="lt">
                                    <p:tmPct val="10000"/>
                                  </p:iterate>
                                  <p:childTnLst>
                                    <p:animEffect transition="out" filter="fade">
                                      <p:cBhvr>
                                        <p:cTn id="22" dur="500" tmFilter="0, 0; .2, .5; .8, .5; 1, 0"/>
                                        <p:tgtEl>
                                          <p:spTgt spid="1053"/>
                                        </p:tgtEl>
                                      </p:cBhvr>
                                    </p:animEffect>
                                    <p:animScale>
                                      <p:cBhvr>
                                        <p:cTn id="23" dur="250" autoRev="1" fill="hold"/>
                                        <p:tgtEl>
                                          <p:spTgt spid="105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2" grpId="0" animBg="1"/>
      <p:bldP spid="1053" grpId="0"/>
      <p:bldP spid="1053" grpId="1"/>
      <p:bldP spid="1054" grpId="0"/>
    </p:bldLst>
  </p:timing>
</p:sld>
</file>

<file path=ppt/slides/slide13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058" name="矩形"/>
          <p:cNvSpPr/>
          <p:nvPr/>
        </p:nvSpPr>
        <p:spPr>
          <a:xfrm>
            <a:off x="1425064" y="305039"/>
            <a:ext cx="6714356"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考点１：消费税的纳税人、税目与纳税环节</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062" name="组合"/>
          <p:cNvGrpSpPr/>
          <p:nvPr/>
        </p:nvGrpSpPr>
        <p:grpSpPr>
          <a:xfrm>
            <a:off x="1638840" y="1835339"/>
            <a:ext cx="3946188" cy="601980"/>
            <a:chOff x="1638840" y="1835339"/>
            <a:chExt cx="3946188" cy="601980"/>
          </a:xfrm>
        </p:grpSpPr>
        <p:sp>
          <p:nvSpPr>
            <p:cNvPr id="1059" name="圆角矩形"/>
            <p:cNvSpPr/>
            <p:nvPr/>
          </p:nvSpPr>
          <p:spPr>
            <a:xfrm>
              <a:off x="1638840" y="1842326"/>
              <a:ext cx="3946188" cy="594993"/>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060" name="流程图: 离页连接符"/>
            <p:cNvSpPr/>
            <p:nvPr/>
          </p:nvSpPr>
          <p:spPr>
            <a:xfrm>
              <a:off x="1962689" y="1835339"/>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（一）</a:t>
              </a:r>
              <a:endPar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061" name="矩形"/>
            <p:cNvSpPr/>
            <p:nvPr/>
          </p:nvSpPr>
          <p:spPr>
            <a:xfrm>
              <a:off x="3096162" y="1878521"/>
              <a:ext cx="23260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消费税纳税人</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1063" name="矩形"/>
          <p:cNvSpPr/>
          <p:nvPr/>
        </p:nvSpPr>
        <p:spPr>
          <a:xfrm>
            <a:off x="1562076" y="2834365"/>
            <a:ext cx="9045149" cy="12915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在中国境内生产、委托加工、进口15类消费品（不含金银首饰、铂金首饰、钻石及钻石饰品），批发销售卷烟，零售金、银、铂、钻首饰和超豪华小汽车的单位和个人，为消费税纳税人。</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62"/>
                                        </p:tgtEl>
                                        <p:attrNameLst>
                                          <p:attrName>style.visibility</p:attrName>
                                        </p:attrNameLst>
                                      </p:cBhvr>
                                      <p:to>
                                        <p:strVal val="visible"/>
                                      </p:to>
                                    </p:set>
                                    <p:animEffect transition="in" filter="fade">
                                      <p:cBhvr>
                                        <p:cTn id="7" dur="1000"/>
                                        <p:tgtEl>
                                          <p:spTgt spid="1062"/>
                                        </p:tgtEl>
                                      </p:cBhvr>
                                    </p:animEffect>
                                    <p:anim calcmode="lin" valueType="num">
                                      <p:cBhvr>
                                        <p:cTn id="8" dur="1000" fill="hold"/>
                                        <p:tgtEl>
                                          <p:spTgt spid="1062"/>
                                        </p:tgtEl>
                                        <p:attrNameLst>
                                          <p:attrName>ppt_x</p:attrName>
                                        </p:attrNameLst>
                                      </p:cBhvr>
                                      <p:tavLst>
                                        <p:tav tm="0">
                                          <p:val>
                                            <p:strVal val="#ppt_x"/>
                                          </p:val>
                                        </p:tav>
                                        <p:tav tm="100000">
                                          <p:val>
                                            <p:strVal val="#ppt_x"/>
                                          </p:val>
                                        </p:tav>
                                      </p:tavLst>
                                    </p:anim>
                                    <p:anim calcmode="lin" valueType="num">
                                      <p:cBhvr>
                                        <p:cTn id="9" dur="1000" fill="hold"/>
                                        <p:tgtEl>
                                          <p:spTgt spid="106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063"/>
                                        </p:tgtEl>
                                        <p:attrNameLst>
                                          <p:attrName>style.visibility</p:attrName>
                                        </p:attrNameLst>
                                      </p:cBhvr>
                                      <p:to>
                                        <p:strVal val="visible"/>
                                      </p:to>
                                    </p:set>
                                    <p:animEffect transition="in" filter="fade">
                                      <p:cBhvr>
                                        <p:cTn id="13" dur="1000"/>
                                        <p:tgtEl>
                                          <p:spTgt spid="1063"/>
                                        </p:tgtEl>
                                      </p:cBhvr>
                                    </p:animEffect>
                                    <p:anim calcmode="lin" valueType="num">
                                      <p:cBhvr>
                                        <p:cTn id="14" dur="1000" fill="hold"/>
                                        <p:tgtEl>
                                          <p:spTgt spid="1063"/>
                                        </p:tgtEl>
                                        <p:attrNameLst>
                                          <p:attrName>ppt_x</p:attrName>
                                        </p:attrNameLst>
                                      </p:cBhvr>
                                      <p:tavLst>
                                        <p:tav tm="0">
                                          <p:val>
                                            <p:strVal val="#ppt_x"/>
                                          </p:val>
                                        </p:tav>
                                        <p:tav tm="100000">
                                          <p:val>
                                            <p:strVal val="#ppt_x"/>
                                          </p:val>
                                        </p:tav>
                                      </p:tavLst>
                                    </p:anim>
                                    <p:anim calcmode="lin" valueType="num">
                                      <p:cBhvr>
                                        <p:cTn id="15" dur="1000" fill="hold"/>
                                        <p:tgtEl>
                                          <p:spTgt spid="10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2" grpId="0" animBg="1"/>
      <p:bldP spid="1063"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grpSp>
        <p:nvGrpSpPr>
          <p:cNvPr id="1070" name="组合"/>
          <p:cNvGrpSpPr/>
          <p:nvPr/>
        </p:nvGrpSpPr>
        <p:grpSpPr>
          <a:xfrm>
            <a:off x="1566682" y="1402391"/>
            <a:ext cx="3946187" cy="601980"/>
            <a:chOff x="1566682" y="1402391"/>
            <a:chExt cx="3946187" cy="601980"/>
          </a:xfrm>
        </p:grpSpPr>
        <p:sp>
          <p:nvSpPr>
            <p:cNvPr id="1067" name="圆角矩形"/>
            <p:cNvSpPr/>
            <p:nvPr/>
          </p:nvSpPr>
          <p:spPr>
            <a:xfrm>
              <a:off x="1566682" y="1409377"/>
              <a:ext cx="3946187" cy="594993"/>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068" name="流程图: 离页连接符"/>
            <p:cNvSpPr/>
            <p:nvPr/>
          </p:nvSpPr>
          <p:spPr>
            <a:xfrm>
              <a:off x="1890531" y="1402391"/>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（二）</a:t>
              </a:r>
              <a:endPar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069" name="矩形"/>
            <p:cNvSpPr/>
            <p:nvPr/>
          </p:nvSpPr>
          <p:spPr>
            <a:xfrm>
              <a:off x="3024004" y="1445572"/>
              <a:ext cx="19704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fontAlgn="auto">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消费税税目</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graphicFrame>
        <p:nvGraphicFramePr>
          <p:cNvPr id="1071" name="表格"/>
          <p:cNvGraphicFramePr>
            <a:graphicFrameLocks noGrp="1"/>
          </p:cNvGraphicFramePr>
          <p:nvPr/>
        </p:nvGraphicFramePr>
        <p:xfrm>
          <a:off x="625490" y="2289781"/>
          <a:ext cx="11030623" cy="4114800"/>
        </p:xfrm>
        <a:graphic>
          <a:graphicData uri="http://schemas.openxmlformats.org/drawingml/2006/table">
            <a:tbl>
              <a:tblPr bandRow="1">
                <a:noFill/>
              </a:tblPr>
              <a:tblGrid>
                <a:gridCol w="2213991"/>
                <a:gridCol w="5066030"/>
                <a:gridCol w="3750602"/>
              </a:tblGrid>
              <a:tr h="160274">
                <a:tc>
                  <a:txBody>
                    <a:bodyPr/>
                    <a:lstStyle/>
                    <a:p>
                      <a:pPr marL="0" indent="0" algn="ctr">
                        <a:lnSpc>
                          <a:spcPct val="150000"/>
                        </a:lnSpc>
                        <a:spcBef>
                          <a:spcPts val="300"/>
                        </a:spcBef>
                        <a:spcAft>
                          <a:spcPts val="3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税目</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300"/>
                        </a:spcBef>
                        <a:spcAft>
                          <a:spcPts val="3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包括</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300"/>
                        </a:spcBef>
                        <a:spcAft>
                          <a:spcPts val="3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不包括</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190119">
                <a:tc>
                  <a:txBody>
                    <a:bodyPr/>
                    <a:lstStyle/>
                    <a:p>
                      <a:pPr marL="0" indent="12700" algn="l">
                        <a:lnSpc>
                          <a:spcPct val="150000"/>
                        </a:lnSpc>
                        <a:spcBef>
                          <a:spcPts val="300"/>
                        </a:spcBef>
                        <a:spcAft>
                          <a:spcPts val="3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（1）烟</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l">
                        <a:lnSpc>
                          <a:spcPct val="150000"/>
                        </a:lnSpc>
                        <a:spcBef>
                          <a:spcPts val="300"/>
                        </a:spcBef>
                        <a:spcAft>
                          <a:spcPts val="30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① 卷烟；② 雪茄烟；③ 烟丝</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l">
                        <a:lnSpc>
                          <a:spcPct val="150000"/>
                        </a:lnSpc>
                        <a:spcBef>
                          <a:spcPts val="300"/>
                        </a:spcBef>
                        <a:spcAft>
                          <a:spcPts val="300"/>
                        </a:spcAft>
                        <a:buNone/>
                      </a:pP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烟叶</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（烟的原材料）</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r h="1177988">
                <a:tc>
                  <a:txBody>
                    <a:bodyPr/>
                    <a:lstStyle/>
                    <a:p>
                      <a:pPr marL="0" indent="12700" algn="l">
                        <a:lnSpc>
                          <a:spcPct val="150000"/>
                        </a:lnSpc>
                        <a:spcBef>
                          <a:spcPts val="300"/>
                        </a:spcBef>
                        <a:spcAft>
                          <a:spcPts val="3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（2）酒</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l">
                        <a:lnSpc>
                          <a:spcPct val="150000"/>
                        </a:lnSpc>
                        <a:spcBef>
                          <a:spcPts val="300"/>
                        </a:spcBef>
                        <a:spcAft>
                          <a:spcPts val="30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① 白酒（仅指粮食白酒和薯类白酒）；② 黄酒；③ 啤酒；④ 其他酒（</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果木酒</a:t>
                      </a: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、土甜酒、</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葡萄酒</a:t>
                      </a: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、药酒、汽酒等）</a:t>
                      </a:r>
                      <a:b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10" baseline="0">
                          <a:solidFill>
                            <a:srgbClr val="2F2F2F"/>
                          </a:solidFill>
                          <a:latin typeface="微软雅黑" panose="020B0503020204020204" charset="-122"/>
                          <a:ea typeface="微软雅黑" panose="020B0503020204020204" charset="-122"/>
                          <a:cs typeface="Times New Roman" panose="02020603050405020304" charset="0"/>
                        </a:rPr>
                        <a:t>  【提示1】对饮食业、商业、娱乐业举办的啤酒屋（啤酒坊）利用啤酒生产设备生产的啤酒，应当征收消费税</a:t>
                      </a:r>
                      <a:b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br>
                      <a:r>
                        <a:rPr lang="en-US" altLang="zh-CN" sz="1800" b="0" i="0" u="none" strike="noStrike" kern="100" cap="none" spc="-10" baseline="0">
                          <a:solidFill>
                            <a:srgbClr val="2F2F2F"/>
                          </a:solidFill>
                          <a:latin typeface="微软雅黑" panose="020B0503020204020204" charset="-122"/>
                          <a:ea typeface="微软雅黑" panose="020B0503020204020204" charset="-122"/>
                          <a:cs typeface="Times New Roman" panose="02020603050405020304" charset="0"/>
                        </a:rPr>
                        <a:t>  </a:t>
                      </a: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【提示2】以黄酒为酒基生产的配制或泡制酒，按“其他酒”征收消费税</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l">
                        <a:lnSpc>
                          <a:spcPct val="150000"/>
                        </a:lnSpc>
                        <a:spcBef>
                          <a:spcPts val="300"/>
                        </a:spcBef>
                        <a:spcAft>
                          <a:spcPts val="300"/>
                        </a:spcAft>
                        <a:buNone/>
                      </a:pP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酒精、调味料酒</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（不能喝）</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bl>
          </a:graphicData>
        </a:graphic>
      </p:graphicFrame>
      <p:sp>
        <p:nvSpPr>
          <p:cNvPr id="1072" name="矩形"/>
          <p:cNvSpPr/>
          <p:nvPr/>
        </p:nvSpPr>
        <p:spPr>
          <a:xfrm>
            <a:off x="1425064" y="305039"/>
            <a:ext cx="6714356"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考点１：消费税的纳税人、税目与纳税环节</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70"/>
                                        </p:tgtEl>
                                        <p:attrNameLst>
                                          <p:attrName>style.visibility</p:attrName>
                                        </p:attrNameLst>
                                      </p:cBhvr>
                                      <p:to>
                                        <p:strVal val="visible"/>
                                      </p:to>
                                    </p:set>
                                    <p:animEffect transition="in" filter="fade">
                                      <p:cBhvr>
                                        <p:cTn id="7" dur="1000"/>
                                        <p:tgtEl>
                                          <p:spTgt spid="1070"/>
                                        </p:tgtEl>
                                      </p:cBhvr>
                                    </p:animEffect>
                                    <p:anim calcmode="lin" valueType="num">
                                      <p:cBhvr>
                                        <p:cTn id="8" dur="1000" fill="hold"/>
                                        <p:tgtEl>
                                          <p:spTgt spid="1070"/>
                                        </p:tgtEl>
                                        <p:attrNameLst>
                                          <p:attrName>ppt_x</p:attrName>
                                        </p:attrNameLst>
                                      </p:cBhvr>
                                      <p:tavLst>
                                        <p:tav tm="0">
                                          <p:val>
                                            <p:strVal val="#ppt_x"/>
                                          </p:val>
                                        </p:tav>
                                        <p:tav tm="100000">
                                          <p:val>
                                            <p:strVal val="#ppt_x"/>
                                          </p:val>
                                        </p:tav>
                                      </p:tavLst>
                                    </p:anim>
                                    <p:anim calcmode="lin" valueType="num">
                                      <p:cBhvr>
                                        <p:cTn id="9" dur="1000" fill="hold"/>
                                        <p:tgtEl>
                                          <p:spTgt spid="107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071"/>
                                        </p:tgtEl>
                                        <p:attrNameLst>
                                          <p:attrName>style.visibility</p:attrName>
                                        </p:attrNameLst>
                                      </p:cBhvr>
                                      <p:to>
                                        <p:strVal val="visible"/>
                                      </p:to>
                                    </p:set>
                                    <p:animEffect transition="in" filter="randombar(horizontal)">
                                      <p:cBhvr>
                                        <p:cTn id="14" dur="500"/>
                                        <p:tgtEl>
                                          <p:spTgt spid="10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0"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graphicFrame>
        <p:nvGraphicFramePr>
          <p:cNvPr id="1076" name="表格"/>
          <p:cNvGraphicFramePr>
            <a:graphicFrameLocks noGrp="1"/>
          </p:cNvGraphicFramePr>
          <p:nvPr/>
        </p:nvGraphicFramePr>
        <p:xfrm>
          <a:off x="553332" y="1856833"/>
          <a:ext cx="11030623" cy="3488182"/>
        </p:xfrm>
        <a:graphic>
          <a:graphicData uri="http://schemas.openxmlformats.org/drawingml/2006/table">
            <a:tbl>
              <a:tblPr bandRow="1">
                <a:noFill/>
              </a:tblPr>
              <a:tblGrid>
                <a:gridCol w="2213991"/>
                <a:gridCol w="5066030"/>
                <a:gridCol w="3750602"/>
              </a:tblGrid>
              <a:tr h="607822">
                <a:tc>
                  <a:txBody>
                    <a:bodyPr/>
                    <a:lstStyle/>
                    <a:p>
                      <a:pPr marL="0" indent="0" algn="ctr">
                        <a:lnSpc>
                          <a:spcPct val="150000"/>
                        </a:lnSpc>
                        <a:spcBef>
                          <a:spcPts val="300"/>
                        </a:spcBef>
                        <a:spcAft>
                          <a:spcPts val="3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税目</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300"/>
                        </a:spcBef>
                        <a:spcAft>
                          <a:spcPts val="3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包括</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300"/>
                        </a:spcBef>
                        <a:spcAft>
                          <a:spcPts val="3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不包括</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451027">
                <a:tc>
                  <a:txBody>
                    <a:bodyPr/>
                    <a:lstStyle/>
                    <a:p>
                      <a:pPr marL="0" indent="12700" algn="l">
                        <a:lnSpc>
                          <a:spcPct val="150000"/>
                        </a:lnSpc>
                        <a:spcBef>
                          <a:spcPts val="300"/>
                        </a:spcBef>
                        <a:spcAft>
                          <a:spcPts val="3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（3）高档化妆品</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l">
                        <a:lnSpc>
                          <a:spcPct val="150000"/>
                        </a:lnSpc>
                        <a:spcBef>
                          <a:spcPts val="300"/>
                        </a:spcBef>
                        <a:spcAft>
                          <a:spcPts val="30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① 高档美容、修饰类化妆品；② 高档护肤类化妆品；③ 成套化妆品</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l">
                        <a:lnSpc>
                          <a:spcPct val="150000"/>
                        </a:lnSpc>
                        <a:spcBef>
                          <a:spcPts val="300"/>
                        </a:spcBef>
                        <a:spcAft>
                          <a:spcPts val="300"/>
                        </a:spcAft>
                        <a:buNone/>
                      </a:pPr>
                      <a:r>
                        <a:rPr lang="zh-CN" altLang="en-US" sz="1800" b="1" i="0" u="none" strike="noStrike" kern="100" cap="none" spc="-30" baseline="0">
                          <a:solidFill>
                            <a:srgbClr val="C00000"/>
                          </a:solidFill>
                          <a:latin typeface="微软雅黑" panose="020B0503020204020204" charset="-122"/>
                          <a:ea typeface="微软雅黑" panose="020B0503020204020204" charset="-122"/>
                          <a:cs typeface="Times New Roman" panose="02020603050405020304" charset="0"/>
                        </a:rPr>
                        <a:t>舞台、戏剧、影视演员化妆用的上妆油、卸妆油、油彩</a:t>
                      </a:r>
                      <a:r>
                        <a:rPr lang="zh-CN" altLang="en-US" sz="1800" b="0" i="0" u="none" strike="noStrike" kern="100" cap="none" spc="-30" baseline="0">
                          <a:solidFill>
                            <a:srgbClr val="000000"/>
                          </a:solidFill>
                          <a:latin typeface="微软雅黑" panose="020B0503020204020204" charset="-122"/>
                          <a:ea typeface="微软雅黑" panose="020B0503020204020204" charset="-122"/>
                          <a:cs typeface="Times New Roman" panose="02020603050405020304" charset="0"/>
                        </a:rPr>
                        <a:t>（表演用品）</a:t>
                      </a:r>
                      <a:endParaRPr lang="zh-CN" altLang="en-US" sz="1800" b="0" i="0" u="none" strike="noStrike" kern="100" cap="none" spc="-3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r h="741819">
                <a:tc>
                  <a:txBody>
                    <a:bodyPr/>
                    <a:lstStyle/>
                    <a:p>
                      <a:pPr marL="0" indent="12700" algn="l">
                        <a:lnSpc>
                          <a:spcPct val="150000"/>
                        </a:lnSpc>
                        <a:spcBef>
                          <a:spcPts val="300"/>
                        </a:spcBef>
                        <a:spcAft>
                          <a:spcPts val="3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（4）贵重首饰及珠宝玉石</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l">
                        <a:lnSpc>
                          <a:spcPct val="150000"/>
                        </a:lnSpc>
                        <a:spcBef>
                          <a:spcPts val="300"/>
                        </a:spcBef>
                        <a:spcAft>
                          <a:spcPts val="3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① 金银首饰、铂金首饰、钻石及钻石饰品；② 其他贵重首饰和珠宝玉石（珍珠、玉石、玻璃仿制品等）</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en-US" altLang="zh-CN" sz="1800" b="0" i="0" u="none" strike="noStrike" kern="100" cap="none" spc="-10" baseline="0">
                          <a:solidFill>
                            <a:srgbClr val="000000"/>
                          </a:solidFill>
                          <a:latin typeface="微软雅黑" panose="020B0503020204020204" charset="-122"/>
                          <a:ea typeface="微软雅黑" panose="020B0503020204020204" charset="-122"/>
                          <a:cs typeface="Times New Roman" panose="02020603050405020304" charset="0"/>
                        </a:rPr>
                        <a:t>  </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【提示】对宝石坯（经采掘、打磨、初级加工的珠宝玉石半成品）应按规定征收消费税</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l">
                        <a:lnSpc>
                          <a:spcPct val="150000"/>
                        </a:lnSpc>
                        <a:spcBef>
                          <a:spcPts val="300"/>
                        </a:spcBef>
                        <a:spcAft>
                          <a:spcPts val="3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bl>
          </a:graphicData>
        </a:graphic>
      </p:graphicFrame>
      <p:sp>
        <p:nvSpPr>
          <p:cNvPr id="1077" name="矩形"/>
          <p:cNvSpPr/>
          <p:nvPr/>
        </p:nvSpPr>
        <p:spPr>
          <a:xfrm>
            <a:off x="1425064" y="305039"/>
            <a:ext cx="6714356"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考点１：消费税的纳税人、税目与纳税环节</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1076"/>
                                        </p:tgtEl>
                                        <p:attrNameLst>
                                          <p:attrName>style.visibility</p:attrName>
                                        </p:attrNameLst>
                                      </p:cBhvr>
                                      <p:to>
                                        <p:strVal val="visible"/>
                                      </p:to>
                                    </p:set>
                                    <p:animEffect transition="in" filter="barn(inHorizontal)">
                                      <p:cBhvr>
                                        <p:cTn id="7" dur="500"/>
                                        <p:tgtEl>
                                          <p:spTgt spid="1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graphicFrame>
        <p:nvGraphicFramePr>
          <p:cNvPr id="1081" name="表格"/>
          <p:cNvGraphicFramePr>
            <a:graphicFrameLocks noGrp="1"/>
          </p:cNvGraphicFramePr>
          <p:nvPr/>
        </p:nvGraphicFramePr>
        <p:xfrm>
          <a:off x="458083" y="1338738"/>
          <a:ext cx="11284483" cy="5231446"/>
        </p:xfrm>
        <a:graphic>
          <a:graphicData uri="http://schemas.openxmlformats.org/drawingml/2006/table">
            <a:tbl>
              <a:tblPr bandRow="1">
                <a:noFill/>
              </a:tblPr>
              <a:tblGrid>
                <a:gridCol w="2187143"/>
                <a:gridCol w="5260467"/>
                <a:gridCol w="3836873"/>
              </a:tblGrid>
              <a:tr h="555307">
                <a:tc>
                  <a:txBody>
                    <a:bodyPr/>
                    <a:lstStyle/>
                    <a:p>
                      <a:pPr marL="0" indent="0" algn="ctr">
                        <a:lnSpc>
                          <a:spcPct val="150000"/>
                        </a:lnSpc>
                        <a:spcBef>
                          <a:spcPts val="300"/>
                        </a:spcBef>
                        <a:spcAft>
                          <a:spcPts val="3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税目</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300"/>
                        </a:spcBef>
                        <a:spcAft>
                          <a:spcPts val="3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包括</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300"/>
                        </a:spcBef>
                        <a:spcAft>
                          <a:spcPts val="3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不包括</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880618">
                <a:tc>
                  <a:txBody>
                    <a:bodyPr/>
                    <a:lstStyle/>
                    <a:p>
                      <a:pPr marL="0" indent="12700" algn="just">
                        <a:lnSpc>
                          <a:spcPct val="150000"/>
                        </a:lnSpc>
                        <a:spcBef>
                          <a:spcPts val="300"/>
                        </a:spcBef>
                        <a:spcAft>
                          <a:spcPts val="3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（5）鞭炮、焰火</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300"/>
                        </a:spcBef>
                        <a:spcAft>
                          <a:spcPts val="30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各种鞭炮、焰火（包括炮竹类、礼花弹类等）</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300"/>
                        </a:spcBef>
                        <a:spcAft>
                          <a:spcPts val="300"/>
                        </a:spcAft>
                        <a:buNone/>
                      </a:pP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体育上用的发令纸、鞭炮药引线</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（体育用品）</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r h="1265174">
                <a:tc>
                  <a:txBody>
                    <a:bodyPr/>
                    <a:lstStyle/>
                    <a:p>
                      <a:pPr marL="0" indent="12700" algn="just">
                        <a:lnSpc>
                          <a:spcPct val="150000"/>
                        </a:lnSpc>
                        <a:spcBef>
                          <a:spcPts val="300"/>
                        </a:spcBef>
                        <a:spcAft>
                          <a:spcPts val="3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（6）成品油</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just">
                        <a:lnSpc>
                          <a:spcPct val="150000"/>
                        </a:lnSpc>
                        <a:spcBef>
                          <a:spcPts val="300"/>
                        </a:spcBef>
                        <a:spcAft>
                          <a:spcPts val="30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① 汽油；② 柴油；③ 石脑油；④ 溶剂油；⑤ 航空煤油；⑥ 润滑油；⑦ 燃料油</a:t>
                      </a:r>
                      <a:r>
                        <a:rPr lang="zh-CN" altLang="en-US" sz="1800" b="0" i="0" u="none" strike="noStrike" kern="0" cap="none" spc="0" baseline="0">
                          <a:solidFill>
                            <a:srgbClr val="2F2F2F"/>
                          </a:solidFill>
                          <a:latin typeface="微软雅黑" panose="020B0503020204020204" charset="-122"/>
                          <a:ea typeface="微软雅黑" panose="020B0503020204020204" charset="-122"/>
                          <a:cs typeface="Calibri" panose="020F0502020204030204" charset="0"/>
                        </a:rPr>
                        <a:t>（包括催化料、焦化料）</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ctr">
                        <a:lnSpc>
                          <a:spcPct val="150000"/>
                        </a:lnSpc>
                        <a:spcBef>
                          <a:spcPts val="300"/>
                        </a:spcBef>
                        <a:spcAft>
                          <a:spcPts val="3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443928">
                <a:tc>
                  <a:txBody>
                    <a:bodyPr/>
                    <a:lstStyle/>
                    <a:p>
                      <a:pPr marL="0" indent="12700" algn="just">
                        <a:lnSpc>
                          <a:spcPct val="150000"/>
                        </a:lnSpc>
                        <a:spcBef>
                          <a:spcPts val="300"/>
                        </a:spcBef>
                        <a:spcAft>
                          <a:spcPts val="3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（7）摩托车</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300"/>
                        </a:spcBef>
                        <a:spcAft>
                          <a:spcPts val="30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气缸容量≥250毫升的摩托车</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ctr">
                        <a:lnSpc>
                          <a:spcPct val="150000"/>
                        </a:lnSpc>
                        <a:spcBef>
                          <a:spcPts val="300"/>
                        </a:spcBef>
                        <a:spcAft>
                          <a:spcPts val="3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r h="2086419">
                <a:tc>
                  <a:txBody>
                    <a:bodyPr/>
                    <a:lstStyle/>
                    <a:p>
                      <a:pPr marL="0" indent="12700" algn="just">
                        <a:lnSpc>
                          <a:spcPct val="150000"/>
                        </a:lnSpc>
                        <a:spcBef>
                          <a:spcPts val="300"/>
                        </a:spcBef>
                        <a:spcAft>
                          <a:spcPts val="3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（8）小汽车</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just">
                        <a:lnSpc>
                          <a:spcPct val="150000"/>
                        </a:lnSpc>
                        <a:spcBef>
                          <a:spcPts val="300"/>
                        </a:spcBef>
                        <a:spcAft>
                          <a:spcPts val="300"/>
                        </a:spcAft>
                        <a:buNone/>
                      </a:pPr>
                      <a:r>
                        <a:rPr lang="zh-CN" altLang="en-US" sz="1800" b="0" i="0" u="none" strike="noStrike" kern="100" cap="none" spc="-20" baseline="0">
                          <a:solidFill>
                            <a:srgbClr val="2F2F2F"/>
                          </a:solidFill>
                          <a:latin typeface="微软雅黑" panose="020B0503020204020204" charset="-122"/>
                          <a:ea typeface="微软雅黑" panose="020B0503020204020204" charset="-122"/>
                          <a:cs typeface="Times New Roman" panose="02020603050405020304" charset="0"/>
                        </a:rPr>
                        <a:t>① 乘用车；② 中轻型商用客车；③ 超豪华小汽车（是指不含增值税零售价格在130万元/辆及以上的乘用车和中轻型商用客车）</a:t>
                      </a:r>
                      <a:br>
                        <a:rPr lang="zh-CN" altLang="en-US" sz="1800" b="0" i="0" u="none" strike="noStrike" kern="100" cap="none" spc="-20" baseline="0">
                          <a:solidFill>
                            <a:srgbClr val="2F2F2F"/>
                          </a:solidFill>
                          <a:latin typeface="微软雅黑" panose="020B0503020204020204" charset="-122"/>
                          <a:ea typeface="微软雅黑" panose="020B0503020204020204" charset="-122"/>
                          <a:cs typeface="Times New Roman" panose="02020603050405020304" charset="0"/>
                        </a:rPr>
                      </a:br>
                      <a:r>
                        <a:rPr lang="en-US" altLang="zh-CN" sz="1800" b="0" i="0" u="none" strike="noStrike" kern="100" cap="none" spc="-10" baseline="0">
                          <a:solidFill>
                            <a:srgbClr val="2F2F2F"/>
                          </a:solidFill>
                          <a:latin typeface="微软雅黑" panose="020B0503020204020204" charset="-122"/>
                          <a:ea typeface="微软雅黑" panose="020B0503020204020204" charset="-122"/>
                          <a:cs typeface="Times New Roman" panose="02020603050405020304" charset="0"/>
                        </a:rPr>
                        <a:t>  </a:t>
                      </a: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【提示】对购进乘用车和中轻型商用客车整车改装生产的汽车，应征收消费税</a:t>
                      </a:r>
                      <a:endParaRPr lang="zh-CN" altLang="en-US" sz="1800" b="0" i="0" u="none" strike="noStrike" kern="100" cap="none" spc="-2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l">
                        <a:lnSpc>
                          <a:spcPct val="150000"/>
                        </a:lnSpc>
                        <a:spcBef>
                          <a:spcPts val="300"/>
                        </a:spcBef>
                        <a:spcAft>
                          <a:spcPts val="3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① </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电动汽车</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（新能源汽车</a:t>
                      </a:r>
                      <a:r>
                        <a:rPr lang="zh-CN" altLang="en-US" sz="1800" b="0" i="0" u="none" strike="noStrike" kern="100" cap="none" spc="-20" baseline="0">
                          <a:solidFill>
                            <a:srgbClr val="000000"/>
                          </a:solidFill>
                          <a:latin typeface="微软雅黑" panose="020B0503020204020204" charset="-122"/>
                          <a:ea typeface="微软雅黑" panose="020B0503020204020204" charset="-122"/>
                          <a:cs typeface="Times New Roman" panose="02020603050405020304" charset="0"/>
                        </a:rPr>
                        <a:t>）</a:t>
                      </a:r>
                      <a:br>
                        <a:rPr lang="zh-CN" altLang="en-US" sz="1800" b="0" i="0" u="none" strike="noStrike" kern="100" cap="none" spc="-2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20" baseline="0">
                          <a:solidFill>
                            <a:srgbClr val="000000"/>
                          </a:solidFill>
                          <a:latin typeface="微软雅黑" panose="020B0503020204020204" charset="-122"/>
                          <a:ea typeface="微软雅黑" panose="020B0503020204020204" charset="-122"/>
                          <a:cs typeface="Times New Roman" panose="02020603050405020304" charset="0"/>
                        </a:rPr>
                        <a:t>  ② </a:t>
                      </a:r>
                      <a:r>
                        <a:rPr lang="zh-CN" altLang="en-US" sz="1800" b="1" i="0" u="none" strike="noStrike" kern="100" cap="none" spc="-20" baseline="0">
                          <a:solidFill>
                            <a:srgbClr val="C00000"/>
                          </a:solidFill>
                          <a:latin typeface="微软雅黑" panose="020B0503020204020204" charset="-122"/>
                          <a:ea typeface="微软雅黑" panose="020B0503020204020204" charset="-122"/>
                          <a:cs typeface="Times New Roman" panose="02020603050405020304" charset="0"/>
                        </a:rPr>
                        <a:t>沙滩车、雪地车、卡丁车、高</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尔夫车</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（不能开去上班）</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20" baseline="0">
                          <a:solidFill>
                            <a:srgbClr val="000000"/>
                          </a:solidFill>
                          <a:latin typeface="微软雅黑" panose="020B0503020204020204" charset="-122"/>
                          <a:ea typeface="微软雅黑" panose="020B0503020204020204" charset="-122"/>
                          <a:cs typeface="Times New Roman" panose="02020603050405020304" charset="0"/>
                        </a:rPr>
                        <a:t>  ③ </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企业购进货车或厢式货车</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改装生产的商务车、卫星通讯车</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等专用汽车</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bl>
          </a:graphicData>
        </a:graphic>
      </p:graphicFrame>
      <p:sp>
        <p:nvSpPr>
          <p:cNvPr id="1082" name="矩形"/>
          <p:cNvSpPr/>
          <p:nvPr/>
        </p:nvSpPr>
        <p:spPr>
          <a:xfrm>
            <a:off x="1425064" y="305039"/>
            <a:ext cx="6714356"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考点１：消费税的纳税人、税目与纳税环节</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1081"/>
                                        </p:tgtEl>
                                        <p:attrNameLst>
                                          <p:attrName>style.visibility</p:attrName>
                                        </p:attrNameLst>
                                      </p:cBhvr>
                                      <p:to>
                                        <p:strVal val="visible"/>
                                      </p:to>
                                    </p:set>
                                    <p:animEffect transition="in" filter="barn(inHorizontal)">
                                      <p:cBhvr>
                                        <p:cTn id="7" dur="500"/>
                                        <p:tgtEl>
                                          <p:spTgt spid="1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graphicFrame>
        <p:nvGraphicFramePr>
          <p:cNvPr id="1086" name="表格"/>
          <p:cNvGraphicFramePr>
            <a:graphicFrameLocks noGrp="1"/>
          </p:cNvGraphicFramePr>
          <p:nvPr/>
        </p:nvGraphicFramePr>
        <p:xfrm>
          <a:off x="334260" y="1257056"/>
          <a:ext cx="11526976" cy="5196980"/>
        </p:xfrm>
        <a:graphic>
          <a:graphicData uri="http://schemas.openxmlformats.org/drawingml/2006/table">
            <a:tbl>
              <a:tblPr bandRow="1">
                <a:noFill/>
              </a:tblPr>
              <a:tblGrid>
                <a:gridCol w="1767230"/>
                <a:gridCol w="7635595"/>
                <a:gridCol w="2124151"/>
              </a:tblGrid>
              <a:tr h="439229">
                <a:tc>
                  <a:txBody>
                    <a:bodyPr/>
                    <a:lstStyle/>
                    <a:p>
                      <a:pPr marL="0" indent="0" algn="ctr">
                        <a:lnSpc>
                          <a:spcPct val="129000"/>
                        </a:lnSpc>
                        <a:spcBef>
                          <a:spcPts val="300"/>
                        </a:spcBef>
                        <a:spcAft>
                          <a:spcPts val="3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税目</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29000"/>
                        </a:lnSpc>
                        <a:spcBef>
                          <a:spcPts val="300"/>
                        </a:spcBef>
                        <a:spcAft>
                          <a:spcPts val="3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包括</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29000"/>
                        </a:lnSpc>
                        <a:spcBef>
                          <a:spcPts val="300"/>
                        </a:spcBef>
                        <a:spcAft>
                          <a:spcPts val="3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不包括</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608203">
                <a:tc>
                  <a:txBody>
                    <a:bodyPr/>
                    <a:lstStyle/>
                    <a:p>
                      <a:pPr marL="0" indent="12700" algn="l">
                        <a:lnSpc>
                          <a:spcPct val="129000"/>
                        </a:lnSpc>
                        <a:spcBef>
                          <a:spcPts val="300"/>
                        </a:spcBef>
                        <a:spcAft>
                          <a:spcPts val="3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（9）高尔夫球及球具</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l">
                        <a:lnSpc>
                          <a:spcPct val="129000"/>
                        </a:lnSpc>
                        <a:spcBef>
                          <a:spcPts val="300"/>
                        </a:spcBef>
                        <a:spcAft>
                          <a:spcPts val="30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① 高尔夫球；② 高尔夫球杆及其杆头、杆身和握把；③ 高尔夫球包（袋）</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l">
                        <a:lnSpc>
                          <a:spcPct val="129000"/>
                        </a:lnSpc>
                        <a:spcBef>
                          <a:spcPts val="300"/>
                        </a:spcBef>
                        <a:spcAft>
                          <a:spcPts val="300"/>
                        </a:spcAft>
                        <a:buNone/>
                      </a:pP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高尔夫车</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（不是球具）</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r h="288036">
                <a:tc>
                  <a:txBody>
                    <a:bodyPr/>
                    <a:lstStyle/>
                    <a:p>
                      <a:pPr marL="0" indent="12700" algn="l">
                        <a:lnSpc>
                          <a:spcPct val="129000"/>
                        </a:lnSpc>
                        <a:spcBef>
                          <a:spcPts val="300"/>
                        </a:spcBef>
                        <a:spcAft>
                          <a:spcPts val="3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（10）高档手表</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l">
                        <a:lnSpc>
                          <a:spcPct val="129000"/>
                        </a:lnSpc>
                        <a:spcBef>
                          <a:spcPts val="300"/>
                        </a:spcBef>
                        <a:spcAft>
                          <a:spcPts val="30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每只销售价格（不含增值税）≥10 000元的各类手表</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l">
                        <a:lnSpc>
                          <a:spcPct val="129000"/>
                        </a:lnSpc>
                        <a:spcBef>
                          <a:spcPts val="300"/>
                        </a:spcBef>
                        <a:spcAft>
                          <a:spcPts val="3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297307">
                <a:tc>
                  <a:txBody>
                    <a:bodyPr/>
                    <a:lstStyle/>
                    <a:p>
                      <a:pPr marL="0" indent="12700" algn="l">
                        <a:lnSpc>
                          <a:spcPct val="129000"/>
                        </a:lnSpc>
                        <a:spcBef>
                          <a:spcPts val="300"/>
                        </a:spcBef>
                        <a:spcAft>
                          <a:spcPts val="3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（11）游艇</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l">
                        <a:lnSpc>
                          <a:spcPct val="129000"/>
                        </a:lnSpc>
                        <a:spcBef>
                          <a:spcPts val="300"/>
                        </a:spcBef>
                        <a:spcAft>
                          <a:spcPts val="30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主要指机动艇</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l">
                        <a:lnSpc>
                          <a:spcPct val="129000"/>
                        </a:lnSpc>
                        <a:spcBef>
                          <a:spcPts val="300"/>
                        </a:spcBef>
                        <a:spcAft>
                          <a:spcPts val="300"/>
                        </a:spcAft>
                        <a:buNone/>
                      </a:pP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无动力艇、帆艇</a:t>
                      </a:r>
                      <a:endPar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r h="581164">
                <a:tc>
                  <a:txBody>
                    <a:bodyPr/>
                    <a:lstStyle/>
                    <a:p>
                      <a:pPr marL="0" indent="12700" algn="l">
                        <a:lnSpc>
                          <a:spcPct val="129000"/>
                        </a:lnSpc>
                        <a:spcBef>
                          <a:spcPts val="300"/>
                        </a:spcBef>
                        <a:spcAft>
                          <a:spcPts val="3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（12）木制一次性筷子</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l">
                        <a:lnSpc>
                          <a:spcPct val="129000"/>
                        </a:lnSpc>
                        <a:spcBef>
                          <a:spcPts val="300"/>
                        </a:spcBef>
                        <a:spcAft>
                          <a:spcPts val="300"/>
                        </a:spcAft>
                        <a:buNone/>
                      </a:pPr>
                      <a:r>
                        <a:rPr lang="zh-CN" altLang="en-US" sz="1800" b="0" i="0" u="none" strike="noStrike" kern="100" cap="none" spc="-20" baseline="0">
                          <a:solidFill>
                            <a:srgbClr val="2F2F2F"/>
                          </a:solidFill>
                          <a:latin typeface="微软雅黑" panose="020B0503020204020204" charset="-122"/>
                          <a:ea typeface="微软雅黑" panose="020B0503020204020204" charset="-122"/>
                          <a:cs typeface="Times New Roman" panose="02020603050405020304" charset="0"/>
                        </a:rPr>
                        <a:t>包括各种规格的木制一次性筷子和未经打磨、倒角的木制一次性筷子</a:t>
                      </a:r>
                      <a:endParaRPr lang="zh-CN" altLang="en-US" sz="1800" b="0" i="0" u="none" strike="noStrike" kern="100" cap="none" spc="-2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l">
                        <a:lnSpc>
                          <a:spcPct val="129000"/>
                        </a:lnSpc>
                        <a:spcBef>
                          <a:spcPts val="300"/>
                        </a:spcBef>
                        <a:spcAft>
                          <a:spcPts val="3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竹制筷子</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865009">
                <a:tc>
                  <a:txBody>
                    <a:bodyPr/>
                    <a:lstStyle/>
                    <a:p>
                      <a:pPr marL="0" indent="12700" algn="l">
                        <a:lnSpc>
                          <a:spcPct val="129000"/>
                        </a:lnSpc>
                        <a:spcBef>
                          <a:spcPts val="300"/>
                        </a:spcBef>
                        <a:spcAft>
                          <a:spcPts val="3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（13）实木地板</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l">
                        <a:lnSpc>
                          <a:spcPct val="129000"/>
                        </a:lnSpc>
                        <a:spcBef>
                          <a:spcPts val="300"/>
                        </a:spcBef>
                        <a:spcAft>
                          <a:spcPts val="30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包括各类规格的实木地板、实木指接地板、实木复合地板及用于装饰墙壁、天棚的侧端面为榫、槽的实木装饰板以及未经涂饰的素板</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l">
                        <a:lnSpc>
                          <a:spcPct val="129000"/>
                        </a:lnSpc>
                        <a:spcBef>
                          <a:spcPts val="300"/>
                        </a:spcBef>
                        <a:spcAft>
                          <a:spcPts val="3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r h="1028738">
                <a:tc>
                  <a:txBody>
                    <a:bodyPr/>
                    <a:lstStyle/>
                    <a:p>
                      <a:pPr marL="0" indent="12700" algn="l">
                        <a:lnSpc>
                          <a:spcPct val="129000"/>
                        </a:lnSpc>
                        <a:spcBef>
                          <a:spcPts val="300"/>
                        </a:spcBef>
                        <a:spcAft>
                          <a:spcPts val="3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（14）电池</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l">
                        <a:lnSpc>
                          <a:spcPct val="129000"/>
                        </a:lnSpc>
                        <a:spcBef>
                          <a:spcPts val="300"/>
                        </a:spcBef>
                        <a:spcAft>
                          <a:spcPts val="30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原电池、蓄电池、燃料电池、铅蓄电池、太阳能电池和其他电池</a:t>
                      </a:r>
                      <a:b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br>
                      <a:r>
                        <a:rPr lang="en-US" altLang="zh-CN" sz="1800" b="0" i="0" u="none" strike="noStrike" kern="100" cap="none" spc="-10" baseline="0">
                          <a:solidFill>
                            <a:srgbClr val="2F2F2F"/>
                          </a:solidFill>
                          <a:latin typeface="微软雅黑" panose="020B0503020204020204" charset="-122"/>
                          <a:ea typeface="微软雅黑" panose="020B0503020204020204" charset="-122"/>
                          <a:cs typeface="Times New Roman" panose="02020603050405020304" charset="0"/>
                        </a:rPr>
                        <a:t>  </a:t>
                      </a: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【提示】对无汞原电池、金属氢化物镍蓄电池、锂原电池、锂离子蓄电池、太</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阳能电池、燃料电池</a:t>
                      </a: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和全钒液流电池，</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免征消费税</a:t>
                      </a:r>
                      <a:endPar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l">
                        <a:lnSpc>
                          <a:spcPct val="129000"/>
                        </a:lnSpc>
                        <a:spcBef>
                          <a:spcPts val="300"/>
                        </a:spcBef>
                        <a:spcAft>
                          <a:spcPts val="3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297307">
                <a:tc>
                  <a:txBody>
                    <a:bodyPr/>
                    <a:lstStyle/>
                    <a:p>
                      <a:pPr marL="0" indent="12700" algn="l">
                        <a:lnSpc>
                          <a:spcPct val="129000"/>
                        </a:lnSpc>
                        <a:spcBef>
                          <a:spcPts val="300"/>
                        </a:spcBef>
                        <a:spcAft>
                          <a:spcPts val="3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（15）涂料</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l">
                        <a:lnSpc>
                          <a:spcPct val="129000"/>
                        </a:lnSpc>
                        <a:spcBef>
                          <a:spcPts val="300"/>
                        </a:spcBef>
                        <a:spcAft>
                          <a:spcPts val="3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l">
                        <a:lnSpc>
                          <a:spcPct val="129000"/>
                        </a:lnSpc>
                        <a:spcBef>
                          <a:spcPts val="300"/>
                        </a:spcBef>
                        <a:spcAft>
                          <a:spcPts val="3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bl>
          </a:graphicData>
        </a:graphic>
      </p:graphicFrame>
      <p:sp>
        <p:nvSpPr>
          <p:cNvPr id="1087" name="矩形"/>
          <p:cNvSpPr/>
          <p:nvPr/>
        </p:nvSpPr>
        <p:spPr>
          <a:xfrm>
            <a:off x="1425064" y="305039"/>
            <a:ext cx="6714356"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考点１：消费税的纳税人、税目与纳税环节</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86"/>
                                        </p:tgtEl>
                                        <p:attrNameLst>
                                          <p:attrName>style.visibility</p:attrName>
                                        </p:attrNameLst>
                                      </p:cBhvr>
                                      <p:to>
                                        <p:strVal val="visible"/>
                                      </p:to>
                                    </p:set>
                                    <p:animEffect transition="in" filter="randombar(horizontal)">
                                      <p:cBhvr>
                                        <p:cTn id="7" dur="500"/>
                                        <p:tgtEl>
                                          <p:spTgt spid="1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grpSp>
        <p:nvGrpSpPr>
          <p:cNvPr id="1093" name="组合"/>
          <p:cNvGrpSpPr/>
          <p:nvPr/>
        </p:nvGrpSpPr>
        <p:grpSpPr>
          <a:xfrm>
            <a:off x="1293719" y="1534041"/>
            <a:ext cx="4810845" cy="586739"/>
            <a:chOff x="1293719" y="1534041"/>
            <a:chExt cx="4810845" cy="586739"/>
          </a:xfrm>
        </p:grpSpPr>
        <p:sp>
          <p:nvSpPr>
            <p:cNvPr id="1091" name="矩形"/>
            <p:cNvSpPr/>
            <p:nvPr/>
          </p:nvSpPr>
          <p:spPr>
            <a:xfrm>
              <a:off x="1481045" y="1534041"/>
              <a:ext cx="4407047" cy="52577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en-US" altLang="zh-CN"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 </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消费税税目及征税范围。</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1092" name="剪去对角的矩形"/>
            <p:cNvSpPr/>
            <p:nvPr/>
          </p:nvSpPr>
          <p:spPr>
            <a:xfrm>
              <a:off x="1293719" y="1534041"/>
              <a:ext cx="4810845" cy="586739"/>
            </a:xfrm>
            <a:prstGeom prst="snip2DiagRect">
              <a:avLst>
                <a:gd name="adj1" fmla="val 0"/>
                <a:gd name="adj2" fmla="val 14462"/>
              </a:avLst>
            </a:prstGeom>
            <a:noFill/>
            <a:ln w="25400" cap="flat" cmpd="sng">
              <a:solidFill>
                <a:srgbClr val="4BACC6"/>
              </a:solidFill>
              <a:prstDash val="solid"/>
              <a:round/>
            </a:ln>
          </p:spPr>
          <p:txBody>
            <a:bodyPr rtlCol="0" anchor="ctr"/>
            <a:lstStyle/>
            <a:p>
              <a:pPr algn="ctr"/>
            </a:p>
          </p:txBody>
        </p:sp>
      </p:grpSp>
      <p:sp>
        <p:nvSpPr>
          <p:cNvPr id="1094" name="矩形"/>
          <p:cNvSpPr/>
          <p:nvPr>
            <p:custDataLst>
              <p:tags r:id="rId2"/>
            </p:custDataLst>
          </p:nvPr>
        </p:nvSpPr>
        <p:spPr>
          <a:xfrm>
            <a:off x="1082169" y="2381213"/>
            <a:ext cx="10293393" cy="92202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多选】根据消费税法律制度的规定，下列各项中，属于消费税征税范围的有（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．私人飞机		B．高档手表　　　　　　 C．珠宝玉石	　　D．游艇</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095" name="矩形"/>
          <p:cNvSpPr/>
          <p:nvPr>
            <p:custDataLst>
              <p:tags r:id="rId3"/>
            </p:custDataLst>
          </p:nvPr>
        </p:nvSpPr>
        <p:spPr>
          <a:xfrm>
            <a:off x="1085833" y="3428947"/>
            <a:ext cx="1690226"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【答案】BCD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096" name="矩形"/>
          <p:cNvSpPr/>
          <p:nvPr>
            <p:custDataLst>
              <p:tags r:id="rId4"/>
            </p:custDataLst>
          </p:nvPr>
        </p:nvSpPr>
        <p:spPr>
          <a:xfrm>
            <a:off x="1051774" y="4105212"/>
            <a:ext cx="10046125" cy="92202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多选】根据消费税法律制度的规定，下列各项中，属于消费税征税范围的有（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A．黄酒  　　　　 B</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．调味料酒		C．啤酒   　　　　　D．白酒</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097" name="矩形"/>
          <p:cNvSpPr/>
          <p:nvPr>
            <p:custDataLst>
              <p:tags r:id="rId5"/>
            </p:custDataLst>
          </p:nvPr>
        </p:nvSpPr>
        <p:spPr>
          <a:xfrm>
            <a:off x="1046290" y="5143421"/>
            <a:ext cx="1681281"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098" name="矩形"/>
          <p:cNvSpPr/>
          <p:nvPr/>
        </p:nvSpPr>
        <p:spPr>
          <a:xfrm>
            <a:off x="1425064" y="305039"/>
            <a:ext cx="6714356"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考点１：消费税的纳税人、税目与纳税环节</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93"/>
                                        </p:tgtEl>
                                        <p:attrNameLst>
                                          <p:attrName>style.visibility</p:attrName>
                                        </p:attrNameLst>
                                      </p:cBhvr>
                                      <p:to>
                                        <p:strVal val="visible"/>
                                      </p:to>
                                    </p:set>
                                    <p:animEffect transition="in" filter="fade">
                                      <p:cBhvr>
                                        <p:cTn id="7" dur="1000"/>
                                        <p:tgtEl>
                                          <p:spTgt spid="1093"/>
                                        </p:tgtEl>
                                      </p:cBhvr>
                                    </p:animEffect>
                                    <p:anim calcmode="lin" valueType="num">
                                      <p:cBhvr>
                                        <p:cTn id="8" dur="1000" fill="hold"/>
                                        <p:tgtEl>
                                          <p:spTgt spid="1093"/>
                                        </p:tgtEl>
                                        <p:attrNameLst>
                                          <p:attrName>ppt_x</p:attrName>
                                        </p:attrNameLst>
                                      </p:cBhvr>
                                      <p:tavLst>
                                        <p:tav tm="0">
                                          <p:val>
                                            <p:strVal val="#ppt_x"/>
                                          </p:val>
                                        </p:tav>
                                        <p:tav tm="100000">
                                          <p:val>
                                            <p:strVal val="#ppt_x"/>
                                          </p:val>
                                        </p:tav>
                                      </p:tavLst>
                                    </p:anim>
                                    <p:anim calcmode="lin" valueType="num">
                                      <p:cBhvr>
                                        <p:cTn id="9" dur="1000" fill="hold"/>
                                        <p:tgtEl>
                                          <p:spTgt spid="109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94"/>
                                        </p:tgtEl>
                                        <p:attrNameLst>
                                          <p:attrName>style.visibility</p:attrName>
                                        </p:attrNameLst>
                                      </p:cBhvr>
                                      <p:to>
                                        <p:strVal val="visible"/>
                                      </p:to>
                                    </p:set>
                                    <p:animEffect transition="in" filter="fade">
                                      <p:cBhvr>
                                        <p:cTn id="14" dur="1000"/>
                                        <p:tgtEl>
                                          <p:spTgt spid="1094"/>
                                        </p:tgtEl>
                                      </p:cBhvr>
                                    </p:animEffect>
                                    <p:anim calcmode="lin" valueType="num">
                                      <p:cBhvr>
                                        <p:cTn id="15" dur="1000" fill="hold"/>
                                        <p:tgtEl>
                                          <p:spTgt spid="1094"/>
                                        </p:tgtEl>
                                        <p:attrNameLst>
                                          <p:attrName>ppt_x</p:attrName>
                                        </p:attrNameLst>
                                      </p:cBhvr>
                                      <p:tavLst>
                                        <p:tav tm="0">
                                          <p:val>
                                            <p:strVal val="#ppt_x"/>
                                          </p:val>
                                        </p:tav>
                                        <p:tav tm="100000">
                                          <p:val>
                                            <p:strVal val="#ppt_x"/>
                                          </p:val>
                                        </p:tav>
                                      </p:tavLst>
                                    </p:anim>
                                    <p:anim calcmode="lin" valueType="num">
                                      <p:cBhvr>
                                        <p:cTn id="16" dur="1000" fill="hold"/>
                                        <p:tgtEl>
                                          <p:spTgt spid="109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95"/>
                                        </p:tgtEl>
                                        <p:attrNameLst>
                                          <p:attrName>style.visibility</p:attrName>
                                        </p:attrNameLst>
                                      </p:cBhvr>
                                      <p:to>
                                        <p:strVal val="visible"/>
                                      </p:to>
                                    </p:set>
                                    <p:animEffect transition="in" filter="fade">
                                      <p:cBhvr>
                                        <p:cTn id="21" dur="1000"/>
                                        <p:tgtEl>
                                          <p:spTgt spid="1095"/>
                                        </p:tgtEl>
                                      </p:cBhvr>
                                    </p:animEffect>
                                    <p:anim calcmode="lin" valueType="num">
                                      <p:cBhvr>
                                        <p:cTn id="22" dur="1000" fill="hold"/>
                                        <p:tgtEl>
                                          <p:spTgt spid="1095"/>
                                        </p:tgtEl>
                                        <p:attrNameLst>
                                          <p:attrName>ppt_x</p:attrName>
                                        </p:attrNameLst>
                                      </p:cBhvr>
                                      <p:tavLst>
                                        <p:tav tm="0">
                                          <p:val>
                                            <p:strVal val="#ppt_x"/>
                                          </p:val>
                                        </p:tav>
                                        <p:tav tm="100000">
                                          <p:val>
                                            <p:strVal val="#ppt_x"/>
                                          </p:val>
                                        </p:tav>
                                      </p:tavLst>
                                    </p:anim>
                                    <p:anim calcmode="lin" valueType="num">
                                      <p:cBhvr>
                                        <p:cTn id="23" dur="1000" fill="hold"/>
                                        <p:tgtEl>
                                          <p:spTgt spid="109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96"/>
                                        </p:tgtEl>
                                        <p:attrNameLst>
                                          <p:attrName>style.visibility</p:attrName>
                                        </p:attrNameLst>
                                      </p:cBhvr>
                                      <p:to>
                                        <p:strVal val="visible"/>
                                      </p:to>
                                    </p:set>
                                    <p:animEffect transition="in" filter="fade">
                                      <p:cBhvr>
                                        <p:cTn id="28" dur="1000"/>
                                        <p:tgtEl>
                                          <p:spTgt spid="1096"/>
                                        </p:tgtEl>
                                      </p:cBhvr>
                                    </p:animEffect>
                                    <p:anim calcmode="lin" valueType="num">
                                      <p:cBhvr>
                                        <p:cTn id="29" dur="1000" fill="hold"/>
                                        <p:tgtEl>
                                          <p:spTgt spid="1096"/>
                                        </p:tgtEl>
                                        <p:attrNameLst>
                                          <p:attrName>ppt_x</p:attrName>
                                        </p:attrNameLst>
                                      </p:cBhvr>
                                      <p:tavLst>
                                        <p:tav tm="0">
                                          <p:val>
                                            <p:strVal val="#ppt_x"/>
                                          </p:val>
                                        </p:tav>
                                        <p:tav tm="100000">
                                          <p:val>
                                            <p:strVal val="#ppt_x"/>
                                          </p:val>
                                        </p:tav>
                                      </p:tavLst>
                                    </p:anim>
                                    <p:anim calcmode="lin" valueType="num">
                                      <p:cBhvr>
                                        <p:cTn id="30" dur="1000" fill="hold"/>
                                        <p:tgtEl>
                                          <p:spTgt spid="109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97"/>
                                        </p:tgtEl>
                                        <p:attrNameLst>
                                          <p:attrName>style.visibility</p:attrName>
                                        </p:attrNameLst>
                                      </p:cBhvr>
                                      <p:to>
                                        <p:strVal val="visible"/>
                                      </p:to>
                                    </p:set>
                                    <p:animEffect transition="in" filter="fade">
                                      <p:cBhvr>
                                        <p:cTn id="35" dur="1000"/>
                                        <p:tgtEl>
                                          <p:spTgt spid="1097"/>
                                        </p:tgtEl>
                                      </p:cBhvr>
                                    </p:animEffect>
                                    <p:anim calcmode="lin" valueType="num">
                                      <p:cBhvr>
                                        <p:cTn id="36" dur="1000" fill="hold"/>
                                        <p:tgtEl>
                                          <p:spTgt spid="1097"/>
                                        </p:tgtEl>
                                        <p:attrNameLst>
                                          <p:attrName>ppt_x</p:attrName>
                                        </p:attrNameLst>
                                      </p:cBhvr>
                                      <p:tavLst>
                                        <p:tav tm="0">
                                          <p:val>
                                            <p:strVal val="#ppt_x"/>
                                          </p:val>
                                        </p:tav>
                                        <p:tav tm="100000">
                                          <p:val>
                                            <p:strVal val="#ppt_x"/>
                                          </p:val>
                                        </p:tav>
                                      </p:tavLst>
                                    </p:anim>
                                    <p:anim calcmode="lin" valueType="num">
                                      <p:cBhvr>
                                        <p:cTn id="37" dur="1000" fill="hold"/>
                                        <p:tgtEl>
                                          <p:spTgt spid="10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3" grpId="0" animBg="1"/>
      <p:bldP spid="1094" grpId="0" animBg="1"/>
      <p:bldP spid="1095" grpId="0" animBg="1"/>
      <p:bldP spid="1096" grpId="0" animBg="1"/>
      <p:bldP spid="1097" grpId="0" animBg="1"/>
    </p:bldLst>
  </p:timing>
</p:sld>
</file>

<file path=ppt/slides/slide13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102" name="矩形"/>
          <p:cNvSpPr/>
          <p:nvPr/>
        </p:nvSpPr>
        <p:spPr>
          <a:xfrm>
            <a:off x="1147400" y="1638275"/>
            <a:ext cx="10076920" cy="133794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【拓展1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单选】根据消费税法律制度的规定，下列各项中，属于消费税征税范围的是（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．中轻型商用客车底盘改装的中轻型商用客车　　　　　B．电动汽车</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．雪地车	　　　　　　　　　　　　　　　　　　D．高尔夫车</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103" name="矩形"/>
          <p:cNvSpPr/>
          <p:nvPr/>
        </p:nvSpPr>
        <p:spPr>
          <a:xfrm>
            <a:off x="1190606" y="3114627"/>
            <a:ext cx="1551397"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104" name="矩形"/>
          <p:cNvSpPr/>
          <p:nvPr/>
        </p:nvSpPr>
        <p:spPr>
          <a:xfrm>
            <a:off x="1190606" y="3876616"/>
            <a:ext cx="8247659" cy="50673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【拓展2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判断】企业加工生产的宝石坯不属于消费税征税范围。	（   ）</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105" name="矩形"/>
          <p:cNvSpPr/>
          <p:nvPr/>
        </p:nvSpPr>
        <p:spPr>
          <a:xfrm>
            <a:off x="1213697" y="4762427"/>
            <a:ext cx="1456147" cy="3581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106" name="矩形"/>
          <p:cNvSpPr/>
          <p:nvPr/>
        </p:nvSpPr>
        <p:spPr>
          <a:xfrm>
            <a:off x="1425064" y="305039"/>
            <a:ext cx="6714356"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考点１：消费税的纳税人、税目与纳税环节</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02"/>
                                        </p:tgtEl>
                                        <p:attrNameLst>
                                          <p:attrName>style.visibility</p:attrName>
                                        </p:attrNameLst>
                                      </p:cBhvr>
                                      <p:to>
                                        <p:strVal val="visible"/>
                                      </p:to>
                                    </p:set>
                                    <p:animEffect transition="in" filter="fade">
                                      <p:cBhvr>
                                        <p:cTn id="7" dur="1000"/>
                                        <p:tgtEl>
                                          <p:spTgt spid="1102"/>
                                        </p:tgtEl>
                                      </p:cBhvr>
                                    </p:animEffect>
                                    <p:anim calcmode="lin" valueType="num">
                                      <p:cBhvr>
                                        <p:cTn id="8" dur="1000" fill="hold"/>
                                        <p:tgtEl>
                                          <p:spTgt spid="1102"/>
                                        </p:tgtEl>
                                        <p:attrNameLst>
                                          <p:attrName>ppt_x</p:attrName>
                                        </p:attrNameLst>
                                      </p:cBhvr>
                                      <p:tavLst>
                                        <p:tav tm="0">
                                          <p:val>
                                            <p:strVal val="#ppt_x"/>
                                          </p:val>
                                        </p:tav>
                                        <p:tav tm="100000">
                                          <p:val>
                                            <p:strVal val="#ppt_x"/>
                                          </p:val>
                                        </p:tav>
                                      </p:tavLst>
                                    </p:anim>
                                    <p:anim calcmode="lin" valueType="num">
                                      <p:cBhvr>
                                        <p:cTn id="9" dur="1000" fill="hold"/>
                                        <p:tgtEl>
                                          <p:spTgt spid="1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03"/>
                                        </p:tgtEl>
                                        <p:attrNameLst>
                                          <p:attrName>style.visibility</p:attrName>
                                        </p:attrNameLst>
                                      </p:cBhvr>
                                      <p:to>
                                        <p:strVal val="visible"/>
                                      </p:to>
                                    </p:set>
                                    <p:animEffect transition="in" filter="fade">
                                      <p:cBhvr>
                                        <p:cTn id="14" dur="1000"/>
                                        <p:tgtEl>
                                          <p:spTgt spid="1103"/>
                                        </p:tgtEl>
                                      </p:cBhvr>
                                    </p:animEffect>
                                    <p:anim calcmode="lin" valueType="num">
                                      <p:cBhvr>
                                        <p:cTn id="15" dur="1000" fill="hold"/>
                                        <p:tgtEl>
                                          <p:spTgt spid="1103"/>
                                        </p:tgtEl>
                                        <p:attrNameLst>
                                          <p:attrName>ppt_x</p:attrName>
                                        </p:attrNameLst>
                                      </p:cBhvr>
                                      <p:tavLst>
                                        <p:tav tm="0">
                                          <p:val>
                                            <p:strVal val="#ppt_x"/>
                                          </p:val>
                                        </p:tav>
                                        <p:tav tm="100000">
                                          <p:val>
                                            <p:strVal val="#ppt_x"/>
                                          </p:val>
                                        </p:tav>
                                      </p:tavLst>
                                    </p:anim>
                                    <p:anim calcmode="lin" valueType="num">
                                      <p:cBhvr>
                                        <p:cTn id="16" dur="1000" fill="hold"/>
                                        <p:tgtEl>
                                          <p:spTgt spid="110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04"/>
                                        </p:tgtEl>
                                        <p:attrNameLst>
                                          <p:attrName>style.visibility</p:attrName>
                                        </p:attrNameLst>
                                      </p:cBhvr>
                                      <p:to>
                                        <p:strVal val="visible"/>
                                      </p:to>
                                    </p:set>
                                    <p:animEffect transition="in" filter="fade">
                                      <p:cBhvr>
                                        <p:cTn id="21" dur="1000"/>
                                        <p:tgtEl>
                                          <p:spTgt spid="1104"/>
                                        </p:tgtEl>
                                      </p:cBhvr>
                                    </p:animEffect>
                                    <p:anim calcmode="lin" valueType="num">
                                      <p:cBhvr>
                                        <p:cTn id="22" dur="1000" fill="hold"/>
                                        <p:tgtEl>
                                          <p:spTgt spid="1104"/>
                                        </p:tgtEl>
                                        <p:attrNameLst>
                                          <p:attrName>ppt_x</p:attrName>
                                        </p:attrNameLst>
                                      </p:cBhvr>
                                      <p:tavLst>
                                        <p:tav tm="0">
                                          <p:val>
                                            <p:strVal val="#ppt_x"/>
                                          </p:val>
                                        </p:tav>
                                        <p:tav tm="100000">
                                          <p:val>
                                            <p:strVal val="#ppt_x"/>
                                          </p:val>
                                        </p:tav>
                                      </p:tavLst>
                                    </p:anim>
                                    <p:anim calcmode="lin" valueType="num">
                                      <p:cBhvr>
                                        <p:cTn id="23" dur="1000" fill="hold"/>
                                        <p:tgtEl>
                                          <p:spTgt spid="110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05"/>
                                        </p:tgtEl>
                                        <p:attrNameLst>
                                          <p:attrName>style.visibility</p:attrName>
                                        </p:attrNameLst>
                                      </p:cBhvr>
                                      <p:to>
                                        <p:strVal val="visible"/>
                                      </p:to>
                                    </p:set>
                                    <p:animEffect transition="in" filter="fade">
                                      <p:cBhvr>
                                        <p:cTn id="28" dur="1000"/>
                                        <p:tgtEl>
                                          <p:spTgt spid="1105"/>
                                        </p:tgtEl>
                                      </p:cBhvr>
                                    </p:animEffect>
                                    <p:anim calcmode="lin" valueType="num">
                                      <p:cBhvr>
                                        <p:cTn id="29" dur="1000" fill="hold"/>
                                        <p:tgtEl>
                                          <p:spTgt spid="1105"/>
                                        </p:tgtEl>
                                        <p:attrNameLst>
                                          <p:attrName>ppt_x</p:attrName>
                                        </p:attrNameLst>
                                      </p:cBhvr>
                                      <p:tavLst>
                                        <p:tav tm="0">
                                          <p:val>
                                            <p:strVal val="#ppt_x"/>
                                          </p:val>
                                        </p:tav>
                                        <p:tav tm="100000">
                                          <p:val>
                                            <p:strVal val="#ppt_x"/>
                                          </p:val>
                                        </p:tav>
                                      </p:tavLst>
                                    </p:anim>
                                    <p:anim calcmode="lin" valueType="num">
                                      <p:cBhvr>
                                        <p:cTn id="30" dur="1000" fill="hold"/>
                                        <p:tgtEl>
                                          <p:spTgt spid="1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2" grpId="0" animBg="1"/>
      <p:bldP spid="1103" grpId="0" animBg="1"/>
      <p:bldP spid="1104" grpId="0" animBg="1"/>
      <p:bldP spid="1105"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grpSp>
        <p:nvGrpSpPr>
          <p:cNvPr id="1113" name="组合"/>
          <p:cNvGrpSpPr/>
          <p:nvPr/>
        </p:nvGrpSpPr>
        <p:grpSpPr>
          <a:xfrm>
            <a:off x="1278050" y="1474549"/>
            <a:ext cx="3389623" cy="601980"/>
            <a:chOff x="1278050" y="1474549"/>
            <a:chExt cx="3389623" cy="601980"/>
          </a:xfrm>
        </p:grpSpPr>
        <p:sp>
          <p:nvSpPr>
            <p:cNvPr id="1110" name="圆角矩形"/>
            <p:cNvSpPr/>
            <p:nvPr/>
          </p:nvSpPr>
          <p:spPr>
            <a:xfrm>
              <a:off x="1278050" y="1481535"/>
              <a:ext cx="3389623" cy="594993"/>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111" name="流程图: 离页连接符"/>
            <p:cNvSpPr/>
            <p:nvPr/>
          </p:nvSpPr>
          <p:spPr>
            <a:xfrm>
              <a:off x="1601898" y="1474549"/>
              <a:ext cx="884553"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（三）</a:t>
              </a:r>
              <a:endPar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112" name="矩形"/>
            <p:cNvSpPr/>
            <p:nvPr/>
          </p:nvSpPr>
          <p:spPr>
            <a:xfrm>
              <a:off x="2735373" y="1517730"/>
              <a:ext cx="1614803"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纳税环节</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1114" name="矩形"/>
          <p:cNvSpPr/>
          <p:nvPr/>
        </p:nvSpPr>
        <p:spPr>
          <a:xfrm>
            <a:off x="4797641" y="1329438"/>
            <a:ext cx="6142087" cy="8915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消费税的纳税环节包括生产应税消费品、委托加工应税消费品、进口应税消费品、零售应税消费品和批发销售卷烟。</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1115" name="表格"/>
          <p:cNvGraphicFramePr>
            <a:graphicFrameLocks noGrp="1"/>
          </p:cNvGraphicFramePr>
          <p:nvPr/>
        </p:nvGraphicFramePr>
        <p:xfrm>
          <a:off x="535123" y="2504811"/>
          <a:ext cx="11078742" cy="3703320"/>
        </p:xfrm>
        <a:graphic>
          <a:graphicData uri="http://schemas.openxmlformats.org/drawingml/2006/table">
            <a:tbl>
              <a:tblPr bandRow="1">
                <a:noFill/>
              </a:tblPr>
              <a:tblGrid>
                <a:gridCol w="2150579"/>
                <a:gridCol w="7266724"/>
                <a:gridCol w="1661439"/>
              </a:tblGrid>
              <a:tr h="0">
                <a:tc>
                  <a:txBody>
                    <a:bodyPr/>
                    <a:lstStyle/>
                    <a:p>
                      <a:pPr marL="0" indent="0" algn="ctr">
                        <a:lnSpc>
                          <a:spcPct val="150000"/>
                        </a:lnSpc>
                        <a:spcBef>
                          <a:spcPts val="300"/>
                        </a:spcBef>
                        <a:spcAft>
                          <a:spcPts val="3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纳税环节</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300"/>
                        </a:spcBef>
                        <a:spcAft>
                          <a:spcPts val="3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内容</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300"/>
                        </a:spcBef>
                        <a:spcAft>
                          <a:spcPts val="3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适用税目</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0">
                <a:tc>
                  <a:txBody>
                    <a:bodyPr/>
                    <a:lstStyle/>
                    <a:p>
                      <a:pPr marL="0" indent="0" algn="ctr">
                        <a:lnSpc>
                          <a:spcPct val="150000"/>
                        </a:lnSpc>
                        <a:spcBef>
                          <a:spcPts val="300"/>
                        </a:spcBef>
                        <a:spcAft>
                          <a:spcPts val="3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生产应税消费品</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（生产环节）</a:t>
                      </a:r>
                      <a:endPar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l">
                        <a:lnSpc>
                          <a:spcPct val="150000"/>
                        </a:lnSpc>
                        <a:spcBef>
                          <a:spcPts val="300"/>
                        </a:spcBef>
                        <a:spcAft>
                          <a:spcPts val="30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（1）纳税人生产的应税消费品，于纳税人</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销售时</a:t>
                      </a: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缴纳消费税</a:t>
                      </a:r>
                      <a:b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（2）纳税人</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自产自用</a:t>
                      </a: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的应税消费品，用于连续生产应税消费品的（如将自产烟丝用于生产卷烟），不纳税；用于其他方面的（如用于生产非应税消费</a:t>
                      </a:r>
                      <a:r>
                        <a:rPr lang="zh-CN" altLang="en-US" sz="1800" b="0" i="0" u="none" strike="noStrike" kern="100" cap="none" spc="-20" baseline="0">
                          <a:solidFill>
                            <a:srgbClr val="2F2F2F"/>
                          </a:solidFill>
                          <a:latin typeface="微软雅黑" panose="020B0503020204020204" charset="-122"/>
                          <a:ea typeface="微软雅黑" panose="020B0503020204020204" charset="-122"/>
                          <a:cs typeface="Times New Roman" panose="02020603050405020304" charset="0"/>
                        </a:rPr>
                        <a:t>品、职工福利、广告、样品等），于</a:t>
                      </a:r>
                      <a:r>
                        <a:rPr lang="zh-CN" altLang="en-US" sz="1800" b="1" i="0" u="none" strike="noStrike" kern="100" cap="none" spc="-20" baseline="0">
                          <a:solidFill>
                            <a:srgbClr val="C00000"/>
                          </a:solidFill>
                          <a:latin typeface="微软雅黑" panose="020B0503020204020204" charset="-122"/>
                          <a:ea typeface="微软雅黑" panose="020B0503020204020204" charset="-122"/>
                          <a:cs typeface="Times New Roman" panose="02020603050405020304" charset="0"/>
                        </a:rPr>
                        <a:t>移送使用时</a:t>
                      </a:r>
                      <a:r>
                        <a:rPr lang="zh-CN" altLang="en-US" sz="1800" b="0" i="0" u="none" strike="noStrike" kern="100" cap="none" spc="-20" baseline="0">
                          <a:solidFill>
                            <a:srgbClr val="2F2F2F"/>
                          </a:solidFill>
                          <a:latin typeface="微软雅黑" panose="020B0503020204020204" charset="-122"/>
                          <a:ea typeface="微软雅黑" panose="020B0503020204020204" charset="-122"/>
                          <a:cs typeface="Times New Roman" panose="02020603050405020304" charset="0"/>
                        </a:rPr>
                        <a:t>纳税</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rowSpan="2">
                  <a:txBody>
                    <a:bodyPr/>
                    <a:lstStyle/>
                    <a:p>
                      <a:pPr marL="0" indent="0" algn="l">
                        <a:lnSpc>
                          <a:spcPct val="150000"/>
                        </a:lnSpc>
                        <a:spcBef>
                          <a:spcPts val="300"/>
                        </a:spcBef>
                        <a:spcAft>
                          <a:spcPts val="3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除金银首饰、铂金首饰、钻石及钻石饰品以外的其他消费品（含小汽车和卷烟）</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r h="0">
                <a:tc>
                  <a:txBody>
                    <a:bodyPr/>
                    <a:lstStyle/>
                    <a:p>
                      <a:pPr marL="0" indent="0" algn="ctr">
                        <a:lnSpc>
                          <a:spcPct val="150000"/>
                        </a:lnSpc>
                        <a:spcBef>
                          <a:spcPts val="300"/>
                        </a:spcBef>
                        <a:spcAft>
                          <a:spcPts val="3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委托加工</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应税消费品</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（委托加工环节）</a:t>
                      </a:r>
                      <a:endPar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l">
                        <a:lnSpc>
                          <a:spcPct val="150000"/>
                        </a:lnSpc>
                        <a:spcBef>
                          <a:spcPts val="300"/>
                        </a:spcBef>
                        <a:spcAft>
                          <a:spcPts val="30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（1）委托加工的应税消费品是指由委托方提供原料和主要材料，受托方只收取加工费和代垫部分辅助材料加工的应税消费品</a:t>
                      </a:r>
                      <a:b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（2）委托</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非个人</a:t>
                      </a: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加工的应税消费品，由</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受托方</a:t>
                      </a: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在向委托方交货时</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代收代缴消费税</a:t>
                      </a: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；委托</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个人</a:t>
                      </a: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加工的应税消费品，由委托方收回后缴纳消费税</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v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bl>
          </a:graphicData>
        </a:graphic>
      </p:graphicFrame>
      <p:sp>
        <p:nvSpPr>
          <p:cNvPr id="1116" name="矩形"/>
          <p:cNvSpPr/>
          <p:nvPr/>
        </p:nvSpPr>
        <p:spPr>
          <a:xfrm>
            <a:off x="1425064" y="305039"/>
            <a:ext cx="6714356"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考点１：消费税的纳税人、税目与纳税环节</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13"/>
                                        </p:tgtEl>
                                        <p:attrNameLst>
                                          <p:attrName>style.visibility</p:attrName>
                                        </p:attrNameLst>
                                      </p:cBhvr>
                                      <p:to>
                                        <p:strVal val="visible"/>
                                      </p:to>
                                    </p:set>
                                    <p:animEffect transition="in" filter="fade">
                                      <p:cBhvr>
                                        <p:cTn id="7" dur="1000"/>
                                        <p:tgtEl>
                                          <p:spTgt spid="1113"/>
                                        </p:tgtEl>
                                      </p:cBhvr>
                                    </p:animEffect>
                                    <p:anim calcmode="lin" valueType="num">
                                      <p:cBhvr>
                                        <p:cTn id="8" dur="1000" fill="hold"/>
                                        <p:tgtEl>
                                          <p:spTgt spid="1113"/>
                                        </p:tgtEl>
                                        <p:attrNameLst>
                                          <p:attrName>ppt_x</p:attrName>
                                        </p:attrNameLst>
                                      </p:cBhvr>
                                      <p:tavLst>
                                        <p:tav tm="0">
                                          <p:val>
                                            <p:strVal val="#ppt_x"/>
                                          </p:val>
                                        </p:tav>
                                        <p:tav tm="100000">
                                          <p:val>
                                            <p:strVal val="#ppt_x"/>
                                          </p:val>
                                        </p:tav>
                                      </p:tavLst>
                                    </p:anim>
                                    <p:anim calcmode="lin" valueType="num">
                                      <p:cBhvr>
                                        <p:cTn id="9" dur="1000" fill="hold"/>
                                        <p:tgtEl>
                                          <p:spTgt spid="11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14"/>
                                        </p:tgtEl>
                                        <p:attrNameLst>
                                          <p:attrName>style.visibility</p:attrName>
                                        </p:attrNameLst>
                                      </p:cBhvr>
                                      <p:to>
                                        <p:strVal val="visible"/>
                                      </p:to>
                                    </p:set>
                                    <p:animEffect transition="in" filter="fade">
                                      <p:cBhvr>
                                        <p:cTn id="14" dur="1000"/>
                                        <p:tgtEl>
                                          <p:spTgt spid="1114"/>
                                        </p:tgtEl>
                                      </p:cBhvr>
                                    </p:animEffect>
                                    <p:anim calcmode="lin" valueType="num">
                                      <p:cBhvr>
                                        <p:cTn id="15" dur="1000" fill="hold"/>
                                        <p:tgtEl>
                                          <p:spTgt spid="1114"/>
                                        </p:tgtEl>
                                        <p:attrNameLst>
                                          <p:attrName>ppt_x</p:attrName>
                                        </p:attrNameLst>
                                      </p:cBhvr>
                                      <p:tavLst>
                                        <p:tav tm="0">
                                          <p:val>
                                            <p:strVal val="#ppt_x"/>
                                          </p:val>
                                        </p:tav>
                                        <p:tav tm="100000">
                                          <p:val>
                                            <p:strVal val="#ppt_x"/>
                                          </p:val>
                                        </p:tav>
                                      </p:tavLst>
                                    </p:anim>
                                    <p:anim calcmode="lin" valueType="num">
                                      <p:cBhvr>
                                        <p:cTn id="16" dur="1000" fill="hold"/>
                                        <p:tgtEl>
                                          <p:spTgt spid="11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115"/>
                                        </p:tgtEl>
                                        <p:attrNameLst>
                                          <p:attrName>style.visibility</p:attrName>
                                        </p:attrNameLst>
                                      </p:cBhvr>
                                      <p:to>
                                        <p:strVal val="visible"/>
                                      </p:to>
                                    </p:set>
                                    <p:animEffect transition="in" filter="wipe(down)">
                                      <p:cBhvr>
                                        <p:cTn id="21" dur="500"/>
                                        <p:tgtEl>
                                          <p:spTgt spid="1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3" grpId="0" animBg="1"/>
      <p:bldP spid="1114"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graphicFrame>
        <p:nvGraphicFramePr>
          <p:cNvPr id="1120" name="表格"/>
          <p:cNvGraphicFramePr>
            <a:graphicFrameLocks noGrp="1"/>
          </p:cNvGraphicFramePr>
          <p:nvPr/>
        </p:nvGraphicFramePr>
        <p:xfrm>
          <a:off x="428066" y="1522597"/>
          <a:ext cx="11343525" cy="4643971"/>
        </p:xfrm>
        <a:graphic>
          <a:graphicData uri="http://schemas.openxmlformats.org/drawingml/2006/table">
            <a:tbl>
              <a:tblPr bandRow="1">
                <a:noFill/>
              </a:tblPr>
              <a:tblGrid>
                <a:gridCol w="1888515"/>
                <a:gridCol w="6479413"/>
                <a:gridCol w="2975597"/>
              </a:tblGrid>
              <a:tr h="0">
                <a:tc>
                  <a:txBody>
                    <a:bodyPr/>
                    <a:lstStyle/>
                    <a:p>
                      <a:pPr marL="0" indent="0" algn="ctr">
                        <a:lnSpc>
                          <a:spcPct val="150000"/>
                        </a:lnSpc>
                        <a:spcBef>
                          <a:spcPts val="300"/>
                        </a:spcBef>
                        <a:spcAft>
                          <a:spcPts val="3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纳税环节</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300"/>
                        </a:spcBef>
                        <a:spcAft>
                          <a:spcPts val="3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内容</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300"/>
                        </a:spcBef>
                        <a:spcAft>
                          <a:spcPts val="3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适用税目</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0">
                <a:tc>
                  <a:txBody>
                    <a:bodyPr/>
                    <a:lstStyle/>
                    <a:p>
                      <a:pPr marL="0" indent="0" algn="ctr">
                        <a:lnSpc>
                          <a:spcPct val="150000"/>
                        </a:lnSpc>
                        <a:spcBef>
                          <a:spcPts val="300"/>
                        </a:spcBef>
                        <a:spcAft>
                          <a:spcPts val="3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进口应税消费品</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（进口环节）</a:t>
                      </a:r>
                      <a:endPar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l">
                        <a:lnSpc>
                          <a:spcPct val="150000"/>
                        </a:lnSpc>
                        <a:spcBef>
                          <a:spcPts val="300"/>
                        </a:spcBef>
                        <a:spcAft>
                          <a:spcPts val="30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（1）单位和个人进口应税消费品，于报关进口时缴纳消费税</a:t>
                      </a:r>
                      <a:b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（2）进口环节缴纳的消费税由海关代征</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l">
                        <a:lnSpc>
                          <a:spcPct val="150000"/>
                        </a:lnSpc>
                        <a:spcBef>
                          <a:spcPts val="300"/>
                        </a:spcBef>
                        <a:spcAft>
                          <a:spcPts val="3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除金银首饰、铂金首饰、钻石及钻石饰品以外的其他消费品（含小汽车和卷烟）</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r h="2175091">
                <a:tc>
                  <a:txBody>
                    <a:bodyPr/>
                    <a:lstStyle/>
                    <a:p>
                      <a:pPr marL="0" indent="0" algn="ctr">
                        <a:lnSpc>
                          <a:spcPct val="150000"/>
                        </a:lnSpc>
                        <a:spcBef>
                          <a:spcPts val="300"/>
                        </a:spcBef>
                        <a:spcAft>
                          <a:spcPts val="3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零售应税消费品</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（零售环节）</a:t>
                      </a:r>
                      <a:endPar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l">
                        <a:lnSpc>
                          <a:spcPct val="150000"/>
                        </a:lnSpc>
                        <a:spcBef>
                          <a:spcPts val="300"/>
                        </a:spcBef>
                        <a:spcAft>
                          <a:spcPts val="3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（1）零售环节是指面对最终消费者的销售环节</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（2）对金银首饰、铂金首饰、钻石及钻石饰品，在零售环节征收消费税，生产环节、委托加工环节和进口环节不征消费税</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（3）对超豪华小汽车在生产环节、委托加工环节、进口环节征收消费税的基础上，在零售环节加征一道消费税</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l">
                        <a:lnSpc>
                          <a:spcPct val="150000"/>
                        </a:lnSpc>
                        <a:spcBef>
                          <a:spcPts val="300"/>
                        </a:spcBef>
                        <a:spcAft>
                          <a:spcPts val="3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（1）金银首饰、铂金首饰、钻石及钻石饰品</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（2）超豪华</a:t>
                      </a:r>
                      <a:r>
                        <a:rPr lang="zh-CN" altLang="en-US" sz="1800" b="0" i="0" u="none" strike="noStrike" kern="100" cap="none" spc="20" baseline="0">
                          <a:solidFill>
                            <a:srgbClr val="000000"/>
                          </a:solidFill>
                          <a:latin typeface="微软雅黑" panose="020B0503020204020204" charset="-122"/>
                          <a:ea typeface="微软雅黑" panose="020B0503020204020204" charset="-122"/>
                          <a:cs typeface="Times New Roman" panose="02020603050405020304" charset="0"/>
                        </a:rPr>
                        <a:t>小汽车</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0">
                <a:tc>
                  <a:txBody>
                    <a:bodyPr/>
                    <a:lstStyle/>
                    <a:p>
                      <a:pPr marL="0" indent="0" algn="ctr">
                        <a:lnSpc>
                          <a:spcPct val="150000"/>
                        </a:lnSpc>
                        <a:spcBef>
                          <a:spcPts val="300"/>
                        </a:spcBef>
                        <a:spcAft>
                          <a:spcPts val="30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批发销售卷烟</a:t>
                      </a:r>
                      <a:b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b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（批发环节）</a:t>
                      </a:r>
                      <a:endPar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just">
                        <a:lnSpc>
                          <a:spcPct val="150000"/>
                        </a:lnSpc>
                        <a:spcBef>
                          <a:spcPts val="300"/>
                        </a:spcBef>
                        <a:spcAft>
                          <a:spcPts val="300"/>
                        </a:spcAft>
                        <a:buNone/>
                      </a:pP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烟草批发企业</a:t>
                      </a: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将卷烟销售给其他</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烟草批发企业</a:t>
                      </a: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的，不缴纳消费税；销售给</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非烟草批发企业</a:t>
                      </a: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（如零售企业），缴纳消费税</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just">
                        <a:lnSpc>
                          <a:spcPct val="150000"/>
                        </a:lnSpc>
                        <a:spcBef>
                          <a:spcPts val="300"/>
                        </a:spcBef>
                        <a:spcAft>
                          <a:spcPts val="300"/>
                        </a:spcAft>
                        <a:buNone/>
                      </a:pPr>
                      <a:r>
                        <a:rPr lang="zh-CN" altLang="en-US" sz="1800" b="0" i="0" u="none" strike="noStrike" kern="100" cap="none" spc="20" baseline="0">
                          <a:solidFill>
                            <a:srgbClr val="2F2F2F"/>
                          </a:solidFill>
                          <a:latin typeface="微软雅黑" panose="020B0503020204020204" charset="-122"/>
                          <a:ea typeface="微软雅黑" panose="020B0503020204020204" charset="-122"/>
                          <a:cs typeface="Times New Roman" panose="02020603050405020304" charset="0"/>
                        </a:rPr>
                        <a:t>卷烟（加征一次）</a:t>
                      </a:r>
                      <a:endParaRPr lang="zh-CN" altLang="en-US" sz="1800" b="0" i="0" u="none" strike="noStrike" kern="100" cap="none" spc="2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bl>
          </a:graphicData>
        </a:graphic>
      </p:graphicFrame>
      <p:sp>
        <p:nvSpPr>
          <p:cNvPr id="1121" name="矩形"/>
          <p:cNvSpPr/>
          <p:nvPr/>
        </p:nvSpPr>
        <p:spPr>
          <a:xfrm>
            <a:off x="1425064" y="305039"/>
            <a:ext cx="6714356"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考点１：消费税的纳税人、税目与纳税环节</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20"/>
                                        </p:tgtEl>
                                        <p:attrNameLst>
                                          <p:attrName>style.visibility</p:attrName>
                                        </p:attrNameLst>
                                      </p:cBhvr>
                                      <p:to>
                                        <p:strVal val="visible"/>
                                      </p:to>
                                    </p:set>
                                    <p:animEffect transition="in" filter="randombar(horizontal)">
                                      <p:cBhvr>
                                        <p:cTn id="7" dur="500"/>
                                        <p:tgtEl>
                                          <p:spTgt spid="1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38" name="矩形"/>
          <p:cNvSpPr/>
          <p:nvPr/>
        </p:nvSpPr>
        <p:spPr>
          <a:xfrm>
            <a:off x="1425064" y="305039"/>
            <a:ext cx="4654034"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考点3： 现行税种与征收机关</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39" name="矩形"/>
          <p:cNvSpPr/>
          <p:nvPr/>
        </p:nvSpPr>
        <p:spPr>
          <a:xfrm>
            <a:off x="1288656" y="1632111"/>
            <a:ext cx="9720956" cy="216852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【拓展</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单选】根据税收征收管理法律制度的规定，下列税款中，由海关代征的是（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A．在境内未设立机构、场所的非居民企业来源于境内的股息所得应缴纳的企业所得税</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B．提供研发服务，但在境内未设有经营机构的企业应缴纳的增值税</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C．进口货物的企业在进口环节应缴纳的增值税</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D．从境外取得所得的居民应缴纳的个人所得税</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40" name="矩形"/>
          <p:cNvSpPr/>
          <p:nvPr/>
        </p:nvSpPr>
        <p:spPr>
          <a:xfrm>
            <a:off x="1285855" y="4060950"/>
            <a:ext cx="9891842" cy="12915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【解析】不用关注前面“修饰性”的表述，主要看是哪个税种。对于增值税和消费税，需要看是否属于进口环节，若是，则属于海关负责征收管理；若不是，则属于税务机关负责征收管理。</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fade">
                                      <p:cBhvr>
                                        <p:cTn id="7" dur="1000"/>
                                        <p:tgtEl>
                                          <p:spTgt spid="139"/>
                                        </p:tgtEl>
                                      </p:cBhvr>
                                    </p:animEffect>
                                    <p:anim calcmode="lin" valueType="num">
                                      <p:cBhvr>
                                        <p:cTn id="8" dur="1000" fill="hold"/>
                                        <p:tgtEl>
                                          <p:spTgt spid="139"/>
                                        </p:tgtEl>
                                        <p:attrNameLst>
                                          <p:attrName>ppt_x</p:attrName>
                                        </p:attrNameLst>
                                      </p:cBhvr>
                                      <p:tavLst>
                                        <p:tav tm="0">
                                          <p:val>
                                            <p:strVal val="#ppt_x"/>
                                          </p:val>
                                        </p:tav>
                                        <p:tav tm="100000">
                                          <p:val>
                                            <p:strVal val="#ppt_x"/>
                                          </p:val>
                                        </p:tav>
                                      </p:tavLst>
                                    </p:anim>
                                    <p:anim calcmode="lin" valueType="num">
                                      <p:cBhvr>
                                        <p:cTn id="9"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0"/>
                                        </p:tgtEl>
                                        <p:attrNameLst>
                                          <p:attrName>style.visibility</p:attrName>
                                        </p:attrNameLst>
                                      </p:cBhvr>
                                      <p:to>
                                        <p:strVal val="visible"/>
                                      </p:to>
                                    </p:set>
                                    <p:animEffect transition="in" filter="fade">
                                      <p:cBhvr>
                                        <p:cTn id="14" dur="1000"/>
                                        <p:tgtEl>
                                          <p:spTgt spid="140"/>
                                        </p:tgtEl>
                                      </p:cBhvr>
                                    </p:animEffect>
                                    <p:anim calcmode="lin" valueType="num">
                                      <p:cBhvr>
                                        <p:cTn id="15" dur="1000" fill="hold"/>
                                        <p:tgtEl>
                                          <p:spTgt spid="140"/>
                                        </p:tgtEl>
                                        <p:attrNameLst>
                                          <p:attrName>ppt_x</p:attrName>
                                        </p:attrNameLst>
                                      </p:cBhvr>
                                      <p:tavLst>
                                        <p:tav tm="0">
                                          <p:val>
                                            <p:strVal val="#ppt_x"/>
                                          </p:val>
                                        </p:tav>
                                        <p:tav tm="100000">
                                          <p:val>
                                            <p:strVal val="#ppt_x"/>
                                          </p:val>
                                        </p:tav>
                                      </p:tavLst>
                                    </p:anim>
                                    <p:anim calcmode="lin" valueType="num">
                                      <p:cBhvr>
                                        <p:cTn id="16" dur="1000" fill="hold"/>
                                        <p:tgtEl>
                                          <p:spTgt spid="1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40"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125" name="矩形"/>
          <p:cNvSpPr/>
          <p:nvPr/>
        </p:nvSpPr>
        <p:spPr>
          <a:xfrm>
            <a:off x="1425064" y="305039"/>
            <a:ext cx="6714356"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考点１：消费税的纳税人、税目与纳税环节</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126" name="矩形"/>
          <p:cNvSpPr/>
          <p:nvPr/>
        </p:nvSpPr>
        <p:spPr>
          <a:xfrm>
            <a:off x="1504021" y="1485953"/>
            <a:ext cx="1425592" cy="491487"/>
          </a:xfrm>
          <a:prstGeom prst="rect">
            <a:avLst/>
          </a:prstGeom>
          <a:solidFill>
            <a:schemeClr val="accent4"/>
          </a:solid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rPr>
              <a:t>易错易混点</a:t>
            </a:r>
            <a:endPar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endParaRPr>
          </a:p>
        </p:txBody>
      </p:sp>
      <p:sp>
        <p:nvSpPr>
          <p:cNvPr id="1127" name="矩形"/>
          <p:cNvSpPr/>
          <p:nvPr/>
        </p:nvSpPr>
        <p:spPr>
          <a:xfrm>
            <a:off x="1428728" y="2138187"/>
            <a:ext cx="9871213" cy="4914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（1）从范围上看，消费税是在普遍征收增值税的基础上，对15类消费品又额外征收的一种税。</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128" name="矩形"/>
          <p:cNvSpPr/>
          <p:nvPr/>
        </p:nvSpPr>
        <p:spPr>
          <a:xfrm>
            <a:off x="3038427" y="1555727"/>
            <a:ext cx="3802145" cy="358137"/>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消费税与增值税征税范围的对比。</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1129" name="对象"/>
          <p:cNvGraphicFramePr>
            <a:graphicFrameLocks noChangeAspect="1"/>
          </p:cNvGraphicFramePr>
          <p:nvPr/>
        </p:nvGraphicFramePr>
        <p:xfrm>
          <a:off x="3128892" y="2958582"/>
          <a:ext cx="5903268" cy="2622836"/>
        </p:xfrm>
        <a:graphic>
          <a:graphicData uri="http://schemas.openxmlformats.org/presentationml/2006/ole">
            <mc:AlternateContent xmlns:mc="http://schemas.openxmlformats.org/markup-compatibility/2006">
              <mc:Choice xmlns:v="urn:schemas-microsoft-com:vml" Requires="v">
                <p:oleObj spid="_x0000_s10243" name="package" r:id="rId2" imgW="3054350" imgH="1362075" progId="package">
                  <p:embed/>
                </p:oleObj>
              </mc:Choice>
              <mc:Fallback>
                <p:oleObj name="package" r:id="rId2" imgW="3054350" imgH="1362075" progId="package">
                  <p:embed/>
                  <p:pic>
                    <p:nvPicPr>
                      <p:cNvPr id="0" name="对象"/>
                      <p:cNvPicPr>
                        <a:picLocks noChangeAspect="1"/>
                      </p:cNvPicPr>
                      <p:nvPr/>
                    </p:nvPicPr>
                    <p:blipFill>
                      <a:blip r:embed="rId3" cstate="print"/>
                      <a:stretch>
                        <a:fillRect/>
                      </a:stretch>
                    </p:blipFill>
                    <p:spPr>
                      <a:xfrm>
                        <a:off x="3128892" y="2958582"/>
                        <a:ext cx="5903268" cy="2622836"/>
                      </a:xfrm>
                      <a:prstGeom prst="rect">
                        <a:avLst/>
                      </a:prstGeom>
                      <a:noFill/>
                      <a:ln w="9525" cap="flat" cmpd="sng">
                        <a:noFill/>
                        <a:prstDash val="solid"/>
                        <a:miter/>
                      </a:ln>
                    </p:spPr>
                  </p:pic>
                </p:oleObj>
              </mc:Fallback>
            </mc:AlternateContent>
          </a:graphicData>
        </a:graphic>
      </p:graphicFrame>
      <p:sp>
        <p:nvSpPr>
          <p:cNvPr id="1130" name="矩形"/>
          <p:cNvSpPr/>
          <p:nvPr/>
        </p:nvSpPr>
        <p:spPr>
          <a:xfrm>
            <a:off x="4676704" y="6040201"/>
            <a:ext cx="2804348"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增值税与消费税征税范围</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131" name="上箭头"/>
          <p:cNvSpPr/>
          <p:nvPr/>
        </p:nvSpPr>
        <p:spPr>
          <a:xfrm>
            <a:off x="5844507" y="5577524"/>
            <a:ext cx="461810" cy="360788"/>
          </a:xfrm>
          <a:prstGeom prst="upArrow">
            <a:avLst>
              <a:gd name="adj1" fmla="val 50000"/>
              <a:gd name="adj2" fmla="val 25000"/>
            </a:avLst>
          </a:prstGeom>
          <a:solidFill>
            <a:schemeClr val="accent1"/>
          </a:solidFill>
          <a:ln w="12700" cap="flat" cmpd="sng">
            <a:noFill/>
            <a:prstDash val="solid"/>
            <a:round/>
          </a:ln>
        </p:spPr>
        <p:txBody>
          <a:bodyPr rtlCol="0" anchor="ctr"/>
          <a:lstStyle/>
          <a:p>
            <a:pPr algn="ct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26"/>
                                        </p:tgtEl>
                                        <p:attrNameLst>
                                          <p:attrName>style.visibility</p:attrName>
                                        </p:attrNameLst>
                                      </p:cBhvr>
                                      <p:to>
                                        <p:strVal val="visible"/>
                                      </p:to>
                                    </p:set>
                                    <p:animEffect transition="in" filter="fade">
                                      <p:cBhvr>
                                        <p:cTn id="7" dur="1000"/>
                                        <p:tgtEl>
                                          <p:spTgt spid="1126"/>
                                        </p:tgtEl>
                                      </p:cBhvr>
                                    </p:animEffect>
                                    <p:anim calcmode="lin" valueType="num">
                                      <p:cBhvr>
                                        <p:cTn id="8" dur="1000" fill="hold"/>
                                        <p:tgtEl>
                                          <p:spTgt spid="1126"/>
                                        </p:tgtEl>
                                        <p:attrNameLst>
                                          <p:attrName>ppt_x</p:attrName>
                                        </p:attrNameLst>
                                      </p:cBhvr>
                                      <p:tavLst>
                                        <p:tav tm="0">
                                          <p:val>
                                            <p:strVal val="#ppt_x"/>
                                          </p:val>
                                        </p:tav>
                                        <p:tav tm="100000">
                                          <p:val>
                                            <p:strVal val="#ppt_x"/>
                                          </p:val>
                                        </p:tav>
                                      </p:tavLst>
                                    </p:anim>
                                    <p:anim calcmode="lin" valueType="num">
                                      <p:cBhvr>
                                        <p:cTn id="9" dur="1000" fill="hold"/>
                                        <p:tgtEl>
                                          <p:spTgt spid="11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28"/>
                                        </p:tgtEl>
                                        <p:attrNameLst>
                                          <p:attrName>style.visibility</p:attrName>
                                        </p:attrNameLst>
                                      </p:cBhvr>
                                      <p:to>
                                        <p:strVal val="visible"/>
                                      </p:to>
                                    </p:set>
                                    <p:animEffect transition="in" filter="fade">
                                      <p:cBhvr>
                                        <p:cTn id="14" dur="1000"/>
                                        <p:tgtEl>
                                          <p:spTgt spid="1128"/>
                                        </p:tgtEl>
                                      </p:cBhvr>
                                    </p:animEffect>
                                    <p:anim calcmode="lin" valueType="num">
                                      <p:cBhvr>
                                        <p:cTn id="15" dur="1000" fill="hold"/>
                                        <p:tgtEl>
                                          <p:spTgt spid="1128"/>
                                        </p:tgtEl>
                                        <p:attrNameLst>
                                          <p:attrName>ppt_x</p:attrName>
                                        </p:attrNameLst>
                                      </p:cBhvr>
                                      <p:tavLst>
                                        <p:tav tm="0">
                                          <p:val>
                                            <p:strVal val="#ppt_x"/>
                                          </p:val>
                                        </p:tav>
                                        <p:tav tm="100000">
                                          <p:val>
                                            <p:strVal val="#ppt_x"/>
                                          </p:val>
                                        </p:tav>
                                      </p:tavLst>
                                    </p:anim>
                                    <p:anim calcmode="lin" valueType="num">
                                      <p:cBhvr>
                                        <p:cTn id="16" dur="1000" fill="hold"/>
                                        <p:tgtEl>
                                          <p:spTgt spid="11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27"/>
                                        </p:tgtEl>
                                        <p:attrNameLst>
                                          <p:attrName>style.visibility</p:attrName>
                                        </p:attrNameLst>
                                      </p:cBhvr>
                                      <p:to>
                                        <p:strVal val="visible"/>
                                      </p:to>
                                    </p:set>
                                    <p:animEffect transition="in" filter="fade">
                                      <p:cBhvr>
                                        <p:cTn id="21" dur="1000"/>
                                        <p:tgtEl>
                                          <p:spTgt spid="1127"/>
                                        </p:tgtEl>
                                      </p:cBhvr>
                                    </p:animEffect>
                                    <p:anim calcmode="lin" valueType="num">
                                      <p:cBhvr>
                                        <p:cTn id="22" dur="1000" fill="hold"/>
                                        <p:tgtEl>
                                          <p:spTgt spid="1127"/>
                                        </p:tgtEl>
                                        <p:attrNameLst>
                                          <p:attrName>ppt_x</p:attrName>
                                        </p:attrNameLst>
                                      </p:cBhvr>
                                      <p:tavLst>
                                        <p:tav tm="0">
                                          <p:val>
                                            <p:strVal val="#ppt_x"/>
                                          </p:val>
                                        </p:tav>
                                        <p:tav tm="100000">
                                          <p:val>
                                            <p:strVal val="#ppt_x"/>
                                          </p:val>
                                        </p:tav>
                                      </p:tavLst>
                                    </p:anim>
                                    <p:anim calcmode="lin" valueType="num">
                                      <p:cBhvr>
                                        <p:cTn id="23" dur="1000" fill="hold"/>
                                        <p:tgtEl>
                                          <p:spTgt spid="112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30"/>
                                        </p:tgtEl>
                                        <p:attrNameLst>
                                          <p:attrName>style.visibility</p:attrName>
                                        </p:attrNameLst>
                                      </p:cBhvr>
                                      <p:to>
                                        <p:strVal val="visible"/>
                                      </p:to>
                                    </p:set>
                                    <p:animEffect transition="in" filter="fade">
                                      <p:cBhvr>
                                        <p:cTn id="28" dur="1000"/>
                                        <p:tgtEl>
                                          <p:spTgt spid="1130"/>
                                        </p:tgtEl>
                                      </p:cBhvr>
                                    </p:animEffect>
                                    <p:anim calcmode="lin" valueType="num">
                                      <p:cBhvr>
                                        <p:cTn id="29" dur="1000" fill="hold"/>
                                        <p:tgtEl>
                                          <p:spTgt spid="1130"/>
                                        </p:tgtEl>
                                        <p:attrNameLst>
                                          <p:attrName>ppt_x</p:attrName>
                                        </p:attrNameLst>
                                      </p:cBhvr>
                                      <p:tavLst>
                                        <p:tav tm="0">
                                          <p:val>
                                            <p:strVal val="#ppt_x"/>
                                          </p:val>
                                        </p:tav>
                                        <p:tav tm="100000">
                                          <p:val>
                                            <p:strVal val="#ppt_x"/>
                                          </p:val>
                                        </p:tav>
                                      </p:tavLst>
                                    </p:anim>
                                    <p:anim calcmode="lin" valueType="num">
                                      <p:cBhvr>
                                        <p:cTn id="30" dur="1000" fill="hold"/>
                                        <p:tgtEl>
                                          <p:spTgt spid="113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31"/>
                                        </p:tgtEl>
                                        <p:attrNameLst>
                                          <p:attrName>style.visibility</p:attrName>
                                        </p:attrNameLst>
                                      </p:cBhvr>
                                      <p:to>
                                        <p:strVal val="visible"/>
                                      </p:to>
                                    </p:set>
                                    <p:animEffect transition="in" filter="fade">
                                      <p:cBhvr>
                                        <p:cTn id="35" dur="1000"/>
                                        <p:tgtEl>
                                          <p:spTgt spid="1131"/>
                                        </p:tgtEl>
                                      </p:cBhvr>
                                    </p:animEffect>
                                    <p:anim calcmode="lin" valueType="num">
                                      <p:cBhvr>
                                        <p:cTn id="36" dur="1000" fill="hold"/>
                                        <p:tgtEl>
                                          <p:spTgt spid="1131"/>
                                        </p:tgtEl>
                                        <p:attrNameLst>
                                          <p:attrName>ppt_x</p:attrName>
                                        </p:attrNameLst>
                                      </p:cBhvr>
                                      <p:tavLst>
                                        <p:tav tm="0">
                                          <p:val>
                                            <p:strVal val="#ppt_x"/>
                                          </p:val>
                                        </p:tav>
                                        <p:tav tm="100000">
                                          <p:val>
                                            <p:strVal val="#ppt_x"/>
                                          </p:val>
                                        </p:tav>
                                      </p:tavLst>
                                    </p:anim>
                                    <p:anim calcmode="lin" valueType="num">
                                      <p:cBhvr>
                                        <p:cTn id="37" dur="1000" fill="hold"/>
                                        <p:tgtEl>
                                          <p:spTgt spid="113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129"/>
                                        </p:tgtEl>
                                        <p:attrNameLst>
                                          <p:attrName>style.visibility</p:attrName>
                                        </p:attrNameLst>
                                      </p:cBhvr>
                                      <p:to>
                                        <p:strVal val="visible"/>
                                      </p:to>
                                    </p:set>
                                    <p:animEffect transition="in" filter="fade">
                                      <p:cBhvr>
                                        <p:cTn id="42" dur="1000"/>
                                        <p:tgtEl>
                                          <p:spTgt spid="1129"/>
                                        </p:tgtEl>
                                      </p:cBhvr>
                                    </p:animEffect>
                                    <p:anim calcmode="lin" valueType="num">
                                      <p:cBhvr>
                                        <p:cTn id="43" dur="1000" fill="hold"/>
                                        <p:tgtEl>
                                          <p:spTgt spid="1129"/>
                                        </p:tgtEl>
                                        <p:attrNameLst>
                                          <p:attrName>ppt_x</p:attrName>
                                        </p:attrNameLst>
                                      </p:cBhvr>
                                      <p:tavLst>
                                        <p:tav tm="0">
                                          <p:val>
                                            <p:strVal val="#ppt_x"/>
                                          </p:val>
                                        </p:tav>
                                        <p:tav tm="100000">
                                          <p:val>
                                            <p:strVal val="#ppt_x"/>
                                          </p:val>
                                        </p:tav>
                                      </p:tavLst>
                                    </p:anim>
                                    <p:anim calcmode="lin" valueType="num">
                                      <p:cBhvr>
                                        <p:cTn id="44" dur="1000" fill="hold"/>
                                        <p:tgtEl>
                                          <p:spTgt spid="11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 grpId="0" animBg="1"/>
      <p:bldP spid="1127" grpId="0" animBg="1"/>
      <p:bldP spid="1128" grpId="0" animBg="1"/>
      <p:bldP spid="1130" grpId="0" animBg="1"/>
      <p:bldP spid="1131" grpId="0" animBg="1"/>
    </p:bldLst>
  </p:timing>
</p:sld>
</file>

<file path=ppt/slides/slide14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135" name="矩形"/>
          <p:cNvSpPr/>
          <p:nvPr/>
        </p:nvSpPr>
        <p:spPr>
          <a:xfrm>
            <a:off x="1425064" y="305039"/>
            <a:ext cx="6714356"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考点１：消费税的纳税人、税目与纳税环节</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136" name="矩形"/>
          <p:cNvSpPr/>
          <p:nvPr/>
        </p:nvSpPr>
        <p:spPr>
          <a:xfrm>
            <a:off x="1276330" y="1491361"/>
            <a:ext cx="9734978" cy="8915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（2）从环节上看，增值税是每流转一个环节，征收一次税；消费税是除卷烟和超豪华小汽车双环节征税外，其余消费品均是单一环节征税。</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1137" name="对象"/>
          <p:cNvGraphicFramePr>
            <a:graphicFrameLocks noChangeAspect="1"/>
          </p:cNvGraphicFramePr>
          <p:nvPr/>
        </p:nvGraphicFramePr>
        <p:xfrm>
          <a:off x="1034425" y="3740893"/>
          <a:ext cx="10219105" cy="2012984"/>
        </p:xfrm>
        <a:graphic>
          <a:graphicData uri="http://schemas.openxmlformats.org/presentationml/2006/ole">
            <mc:AlternateContent xmlns:mc="http://schemas.openxmlformats.org/markup-compatibility/2006">
              <mc:Choice xmlns:v="urn:schemas-microsoft-com:vml" Requires="v">
                <p:oleObj spid="_x0000_s11267" name="package" r:id="rId2" imgW="6523355" imgH="1293495" progId="package">
                  <p:embed/>
                </p:oleObj>
              </mc:Choice>
              <mc:Fallback>
                <p:oleObj name="package" r:id="rId2" imgW="6523355" imgH="1293495" progId="package">
                  <p:embed/>
                  <p:pic>
                    <p:nvPicPr>
                      <p:cNvPr id="0" name="对象"/>
                      <p:cNvPicPr>
                        <a:picLocks noChangeAspect="1"/>
                      </p:cNvPicPr>
                      <p:nvPr/>
                    </p:nvPicPr>
                    <p:blipFill>
                      <a:blip r:embed="rId3" cstate="print"/>
                      <a:stretch>
                        <a:fillRect/>
                      </a:stretch>
                    </p:blipFill>
                    <p:spPr>
                      <a:xfrm>
                        <a:off x="1034425" y="3740893"/>
                        <a:ext cx="10219105" cy="2012984"/>
                      </a:xfrm>
                      <a:prstGeom prst="rect">
                        <a:avLst/>
                      </a:prstGeom>
                      <a:noFill/>
                      <a:ln w="9525" cap="flat" cmpd="sng">
                        <a:noFill/>
                        <a:prstDash val="solid"/>
                        <a:miter/>
                      </a:ln>
                    </p:spPr>
                  </p:pic>
                </p:oleObj>
              </mc:Fallback>
            </mc:AlternateContent>
          </a:graphicData>
        </a:graphic>
      </p:graphicFrame>
      <p:sp>
        <p:nvSpPr>
          <p:cNvPr id="1138" name="矩形"/>
          <p:cNvSpPr/>
          <p:nvPr/>
        </p:nvSpPr>
        <p:spPr>
          <a:xfrm>
            <a:off x="3819466" y="2639827"/>
            <a:ext cx="4164958"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与卷烟相关的增值税、消费税纳税环节</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139" name="下箭头"/>
          <p:cNvSpPr/>
          <p:nvPr/>
        </p:nvSpPr>
        <p:spPr>
          <a:xfrm>
            <a:off x="5621106" y="3150129"/>
            <a:ext cx="562832" cy="447378"/>
          </a:xfrm>
          <a:prstGeom prst="downArrow">
            <a:avLst>
              <a:gd name="adj1" fmla="val 50000"/>
              <a:gd name="adj2" fmla="val 25000"/>
            </a:avLst>
          </a:prstGeom>
          <a:solidFill>
            <a:schemeClr val="accent1"/>
          </a:solidFill>
          <a:ln w="12700" cap="flat" cmpd="sng">
            <a:noFill/>
            <a:prstDash val="solid"/>
            <a:round/>
          </a:ln>
        </p:spPr>
        <p:txBody>
          <a:bodyPr rtlCol="0" anchor="ctr"/>
          <a:lstStyle/>
          <a:p>
            <a:pPr algn="ct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36"/>
                                        </p:tgtEl>
                                        <p:attrNameLst>
                                          <p:attrName>style.visibility</p:attrName>
                                        </p:attrNameLst>
                                      </p:cBhvr>
                                      <p:to>
                                        <p:strVal val="visible"/>
                                      </p:to>
                                    </p:set>
                                    <p:animEffect transition="in" filter="fade">
                                      <p:cBhvr>
                                        <p:cTn id="7" dur="1000"/>
                                        <p:tgtEl>
                                          <p:spTgt spid="1136"/>
                                        </p:tgtEl>
                                      </p:cBhvr>
                                    </p:animEffect>
                                    <p:anim calcmode="lin" valueType="num">
                                      <p:cBhvr>
                                        <p:cTn id="8" dur="1000" fill="hold"/>
                                        <p:tgtEl>
                                          <p:spTgt spid="1136"/>
                                        </p:tgtEl>
                                        <p:attrNameLst>
                                          <p:attrName>ppt_x</p:attrName>
                                        </p:attrNameLst>
                                      </p:cBhvr>
                                      <p:tavLst>
                                        <p:tav tm="0">
                                          <p:val>
                                            <p:strVal val="#ppt_x"/>
                                          </p:val>
                                        </p:tav>
                                        <p:tav tm="100000">
                                          <p:val>
                                            <p:strVal val="#ppt_x"/>
                                          </p:val>
                                        </p:tav>
                                      </p:tavLst>
                                    </p:anim>
                                    <p:anim calcmode="lin" valueType="num">
                                      <p:cBhvr>
                                        <p:cTn id="9" dur="1000" fill="hold"/>
                                        <p:tgtEl>
                                          <p:spTgt spid="113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38"/>
                                        </p:tgtEl>
                                        <p:attrNameLst>
                                          <p:attrName>style.visibility</p:attrName>
                                        </p:attrNameLst>
                                      </p:cBhvr>
                                      <p:to>
                                        <p:strVal val="visible"/>
                                      </p:to>
                                    </p:set>
                                    <p:animEffect transition="in" filter="fade">
                                      <p:cBhvr>
                                        <p:cTn id="14" dur="1000"/>
                                        <p:tgtEl>
                                          <p:spTgt spid="1138"/>
                                        </p:tgtEl>
                                      </p:cBhvr>
                                    </p:animEffect>
                                    <p:anim calcmode="lin" valueType="num">
                                      <p:cBhvr>
                                        <p:cTn id="15" dur="1000" fill="hold"/>
                                        <p:tgtEl>
                                          <p:spTgt spid="1138"/>
                                        </p:tgtEl>
                                        <p:attrNameLst>
                                          <p:attrName>ppt_x</p:attrName>
                                        </p:attrNameLst>
                                      </p:cBhvr>
                                      <p:tavLst>
                                        <p:tav tm="0">
                                          <p:val>
                                            <p:strVal val="#ppt_x"/>
                                          </p:val>
                                        </p:tav>
                                        <p:tav tm="100000">
                                          <p:val>
                                            <p:strVal val="#ppt_x"/>
                                          </p:val>
                                        </p:tav>
                                      </p:tavLst>
                                    </p:anim>
                                    <p:anim calcmode="lin" valueType="num">
                                      <p:cBhvr>
                                        <p:cTn id="16" dur="1000" fill="hold"/>
                                        <p:tgtEl>
                                          <p:spTgt spid="113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39"/>
                                        </p:tgtEl>
                                        <p:attrNameLst>
                                          <p:attrName>style.visibility</p:attrName>
                                        </p:attrNameLst>
                                      </p:cBhvr>
                                      <p:to>
                                        <p:strVal val="visible"/>
                                      </p:to>
                                    </p:set>
                                    <p:animEffect transition="in" filter="fade">
                                      <p:cBhvr>
                                        <p:cTn id="21" dur="1000"/>
                                        <p:tgtEl>
                                          <p:spTgt spid="1139"/>
                                        </p:tgtEl>
                                      </p:cBhvr>
                                    </p:animEffect>
                                    <p:anim calcmode="lin" valueType="num">
                                      <p:cBhvr>
                                        <p:cTn id="22" dur="1000" fill="hold"/>
                                        <p:tgtEl>
                                          <p:spTgt spid="1139"/>
                                        </p:tgtEl>
                                        <p:attrNameLst>
                                          <p:attrName>ppt_x</p:attrName>
                                        </p:attrNameLst>
                                      </p:cBhvr>
                                      <p:tavLst>
                                        <p:tav tm="0">
                                          <p:val>
                                            <p:strVal val="#ppt_x"/>
                                          </p:val>
                                        </p:tav>
                                        <p:tav tm="100000">
                                          <p:val>
                                            <p:strVal val="#ppt_x"/>
                                          </p:val>
                                        </p:tav>
                                      </p:tavLst>
                                    </p:anim>
                                    <p:anim calcmode="lin" valueType="num">
                                      <p:cBhvr>
                                        <p:cTn id="23" dur="1000" fill="hold"/>
                                        <p:tgtEl>
                                          <p:spTgt spid="113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137"/>
                                        </p:tgtEl>
                                        <p:attrNameLst>
                                          <p:attrName>style.visibility</p:attrName>
                                        </p:attrNameLst>
                                      </p:cBhvr>
                                      <p:to>
                                        <p:strVal val="visible"/>
                                      </p:to>
                                    </p:set>
                                    <p:animEffect transition="in" filter="randombar(horizontal)">
                                      <p:cBhvr>
                                        <p:cTn id="28" dur="500"/>
                                        <p:tgtEl>
                                          <p:spTgt spid="1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 grpId="0" animBg="1"/>
      <p:bldP spid="1138" grpId="0" animBg="1"/>
      <p:bldP spid="1139" grpId="0" animBg="1"/>
    </p:bldLst>
  </p:timing>
</p:sld>
</file>

<file path=ppt/slides/slide14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143" name="矩形"/>
          <p:cNvSpPr/>
          <p:nvPr/>
        </p:nvSpPr>
        <p:spPr>
          <a:xfrm>
            <a:off x="1425064" y="305039"/>
            <a:ext cx="6714356"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考点１：消费税的纳税人、税目与纳税环节</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146" name="组合"/>
          <p:cNvGrpSpPr/>
          <p:nvPr/>
        </p:nvGrpSpPr>
        <p:grpSpPr>
          <a:xfrm>
            <a:off x="860772" y="1534041"/>
            <a:ext cx="4969593" cy="586739"/>
            <a:chOff x="860772" y="1534041"/>
            <a:chExt cx="4969593" cy="586739"/>
          </a:xfrm>
        </p:grpSpPr>
        <p:sp>
          <p:nvSpPr>
            <p:cNvPr id="1144" name="矩形"/>
            <p:cNvSpPr/>
            <p:nvPr/>
          </p:nvSpPr>
          <p:spPr>
            <a:xfrm>
              <a:off x="1048096" y="1534041"/>
              <a:ext cx="4623520" cy="52577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en-US" altLang="zh-CN"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 </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消费税纳税人、征税范围。</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1145" name="剪去对角的矩形"/>
            <p:cNvSpPr/>
            <p:nvPr/>
          </p:nvSpPr>
          <p:spPr>
            <a:xfrm>
              <a:off x="860772" y="1534041"/>
              <a:ext cx="4969593" cy="586739"/>
            </a:xfrm>
            <a:prstGeom prst="snip2DiagRect">
              <a:avLst>
                <a:gd name="adj1" fmla="val 0"/>
                <a:gd name="adj2" fmla="val 14810"/>
              </a:avLst>
            </a:prstGeom>
            <a:noFill/>
            <a:ln w="25400" cap="flat" cmpd="sng">
              <a:solidFill>
                <a:srgbClr val="4BACC6"/>
              </a:solidFill>
              <a:prstDash val="solid"/>
              <a:round/>
            </a:ln>
          </p:spPr>
          <p:txBody>
            <a:bodyPr rtlCol="0" anchor="ctr"/>
            <a:lstStyle/>
            <a:p>
              <a:pPr algn="ctr"/>
            </a:p>
          </p:txBody>
        </p:sp>
      </p:grpSp>
      <p:sp>
        <p:nvSpPr>
          <p:cNvPr id="1147" name="矩形"/>
          <p:cNvSpPr/>
          <p:nvPr/>
        </p:nvSpPr>
        <p:spPr>
          <a:xfrm>
            <a:off x="620558" y="2351196"/>
            <a:ext cx="11040173" cy="92202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多选】下列属于消费税纳税人的有（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A．委托加工白酒的超市　　　B．进口白酒的贸易商　　　C．销售白酒的商场　 　　D．生产白酒的厂商</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148" name="矩形"/>
          <p:cNvSpPr/>
          <p:nvPr/>
        </p:nvSpPr>
        <p:spPr>
          <a:xfrm>
            <a:off x="623155" y="3390848"/>
            <a:ext cx="6558294" cy="8915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【解析】商场销售白酒，属于白酒的零售环节，不征收消费税。</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【答案】ABD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149" name="矩形"/>
          <p:cNvSpPr/>
          <p:nvPr/>
        </p:nvSpPr>
        <p:spPr>
          <a:xfrm>
            <a:off x="619115" y="4502658"/>
            <a:ext cx="10969457" cy="92202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单选】根据消费税法律制度的规定，下列应税消费品中，在零售环节缴纳消费税的是（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．实木地板		B．金银首饰 　　　　C．高档手表		D．木制一次性筷子</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150" name="矩形"/>
          <p:cNvSpPr/>
          <p:nvPr/>
        </p:nvSpPr>
        <p:spPr>
          <a:xfrm>
            <a:off x="619115" y="5607541"/>
            <a:ext cx="1487897"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【答案】B</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46"/>
                                        </p:tgtEl>
                                        <p:attrNameLst>
                                          <p:attrName>style.visibility</p:attrName>
                                        </p:attrNameLst>
                                      </p:cBhvr>
                                      <p:to>
                                        <p:strVal val="visible"/>
                                      </p:to>
                                    </p:set>
                                    <p:animEffect transition="in" filter="fade">
                                      <p:cBhvr>
                                        <p:cTn id="7" dur="1000"/>
                                        <p:tgtEl>
                                          <p:spTgt spid="1146"/>
                                        </p:tgtEl>
                                      </p:cBhvr>
                                    </p:animEffect>
                                    <p:anim calcmode="lin" valueType="num">
                                      <p:cBhvr>
                                        <p:cTn id="8" dur="1000" fill="hold"/>
                                        <p:tgtEl>
                                          <p:spTgt spid="1146"/>
                                        </p:tgtEl>
                                        <p:attrNameLst>
                                          <p:attrName>ppt_x</p:attrName>
                                        </p:attrNameLst>
                                      </p:cBhvr>
                                      <p:tavLst>
                                        <p:tav tm="0">
                                          <p:val>
                                            <p:strVal val="#ppt_x"/>
                                          </p:val>
                                        </p:tav>
                                        <p:tav tm="100000">
                                          <p:val>
                                            <p:strVal val="#ppt_x"/>
                                          </p:val>
                                        </p:tav>
                                      </p:tavLst>
                                    </p:anim>
                                    <p:anim calcmode="lin" valueType="num">
                                      <p:cBhvr>
                                        <p:cTn id="9" dur="1000" fill="hold"/>
                                        <p:tgtEl>
                                          <p:spTgt spid="11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47"/>
                                        </p:tgtEl>
                                        <p:attrNameLst>
                                          <p:attrName>style.visibility</p:attrName>
                                        </p:attrNameLst>
                                      </p:cBhvr>
                                      <p:to>
                                        <p:strVal val="visible"/>
                                      </p:to>
                                    </p:set>
                                    <p:animEffect transition="in" filter="fade">
                                      <p:cBhvr>
                                        <p:cTn id="14" dur="1000"/>
                                        <p:tgtEl>
                                          <p:spTgt spid="1147"/>
                                        </p:tgtEl>
                                      </p:cBhvr>
                                    </p:animEffect>
                                    <p:anim calcmode="lin" valueType="num">
                                      <p:cBhvr>
                                        <p:cTn id="15" dur="1000" fill="hold"/>
                                        <p:tgtEl>
                                          <p:spTgt spid="1147"/>
                                        </p:tgtEl>
                                        <p:attrNameLst>
                                          <p:attrName>ppt_x</p:attrName>
                                        </p:attrNameLst>
                                      </p:cBhvr>
                                      <p:tavLst>
                                        <p:tav tm="0">
                                          <p:val>
                                            <p:strVal val="#ppt_x"/>
                                          </p:val>
                                        </p:tav>
                                        <p:tav tm="100000">
                                          <p:val>
                                            <p:strVal val="#ppt_x"/>
                                          </p:val>
                                        </p:tav>
                                      </p:tavLst>
                                    </p:anim>
                                    <p:anim calcmode="lin" valueType="num">
                                      <p:cBhvr>
                                        <p:cTn id="16" dur="1000" fill="hold"/>
                                        <p:tgtEl>
                                          <p:spTgt spid="114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48"/>
                                        </p:tgtEl>
                                        <p:attrNameLst>
                                          <p:attrName>style.visibility</p:attrName>
                                        </p:attrNameLst>
                                      </p:cBhvr>
                                      <p:to>
                                        <p:strVal val="visible"/>
                                      </p:to>
                                    </p:set>
                                    <p:animEffect transition="in" filter="fade">
                                      <p:cBhvr>
                                        <p:cTn id="21" dur="1000"/>
                                        <p:tgtEl>
                                          <p:spTgt spid="1148"/>
                                        </p:tgtEl>
                                      </p:cBhvr>
                                    </p:animEffect>
                                    <p:anim calcmode="lin" valueType="num">
                                      <p:cBhvr>
                                        <p:cTn id="22" dur="1000" fill="hold"/>
                                        <p:tgtEl>
                                          <p:spTgt spid="1148"/>
                                        </p:tgtEl>
                                        <p:attrNameLst>
                                          <p:attrName>ppt_x</p:attrName>
                                        </p:attrNameLst>
                                      </p:cBhvr>
                                      <p:tavLst>
                                        <p:tav tm="0">
                                          <p:val>
                                            <p:strVal val="#ppt_x"/>
                                          </p:val>
                                        </p:tav>
                                        <p:tav tm="100000">
                                          <p:val>
                                            <p:strVal val="#ppt_x"/>
                                          </p:val>
                                        </p:tav>
                                      </p:tavLst>
                                    </p:anim>
                                    <p:anim calcmode="lin" valueType="num">
                                      <p:cBhvr>
                                        <p:cTn id="23" dur="1000" fill="hold"/>
                                        <p:tgtEl>
                                          <p:spTgt spid="114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49"/>
                                        </p:tgtEl>
                                        <p:attrNameLst>
                                          <p:attrName>style.visibility</p:attrName>
                                        </p:attrNameLst>
                                      </p:cBhvr>
                                      <p:to>
                                        <p:strVal val="visible"/>
                                      </p:to>
                                    </p:set>
                                    <p:animEffect transition="in" filter="fade">
                                      <p:cBhvr>
                                        <p:cTn id="28" dur="1000"/>
                                        <p:tgtEl>
                                          <p:spTgt spid="1149"/>
                                        </p:tgtEl>
                                      </p:cBhvr>
                                    </p:animEffect>
                                    <p:anim calcmode="lin" valueType="num">
                                      <p:cBhvr>
                                        <p:cTn id="29" dur="1000" fill="hold"/>
                                        <p:tgtEl>
                                          <p:spTgt spid="1149"/>
                                        </p:tgtEl>
                                        <p:attrNameLst>
                                          <p:attrName>ppt_x</p:attrName>
                                        </p:attrNameLst>
                                      </p:cBhvr>
                                      <p:tavLst>
                                        <p:tav tm="0">
                                          <p:val>
                                            <p:strVal val="#ppt_x"/>
                                          </p:val>
                                        </p:tav>
                                        <p:tav tm="100000">
                                          <p:val>
                                            <p:strVal val="#ppt_x"/>
                                          </p:val>
                                        </p:tav>
                                      </p:tavLst>
                                    </p:anim>
                                    <p:anim calcmode="lin" valueType="num">
                                      <p:cBhvr>
                                        <p:cTn id="30" dur="1000" fill="hold"/>
                                        <p:tgtEl>
                                          <p:spTgt spid="114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50"/>
                                        </p:tgtEl>
                                        <p:attrNameLst>
                                          <p:attrName>style.visibility</p:attrName>
                                        </p:attrNameLst>
                                      </p:cBhvr>
                                      <p:to>
                                        <p:strVal val="visible"/>
                                      </p:to>
                                    </p:set>
                                    <p:animEffect transition="in" filter="fade">
                                      <p:cBhvr>
                                        <p:cTn id="35" dur="1000"/>
                                        <p:tgtEl>
                                          <p:spTgt spid="1150"/>
                                        </p:tgtEl>
                                      </p:cBhvr>
                                    </p:animEffect>
                                    <p:anim calcmode="lin" valueType="num">
                                      <p:cBhvr>
                                        <p:cTn id="36" dur="1000" fill="hold"/>
                                        <p:tgtEl>
                                          <p:spTgt spid="1150"/>
                                        </p:tgtEl>
                                        <p:attrNameLst>
                                          <p:attrName>ppt_x</p:attrName>
                                        </p:attrNameLst>
                                      </p:cBhvr>
                                      <p:tavLst>
                                        <p:tav tm="0">
                                          <p:val>
                                            <p:strVal val="#ppt_x"/>
                                          </p:val>
                                        </p:tav>
                                        <p:tav tm="100000">
                                          <p:val>
                                            <p:strVal val="#ppt_x"/>
                                          </p:val>
                                        </p:tav>
                                      </p:tavLst>
                                    </p:anim>
                                    <p:anim calcmode="lin" valueType="num">
                                      <p:cBhvr>
                                        <p:cTn id="37" dur="1000" fill="hold"/>
                                        <p:tgtEl>
                                          <p:spTgt spid="11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 grpId="0" animBg="1"/>
      <p:bldP spid="1147" grpId="0" animBg="1"/>
      <p:bldP spid="1148" grpId="0" animBg="1"/>
      <p:bldP spid="1149" grpId="0" animBg="1"/>
      <p:bldP spid="1150"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154" name="矩形"/>
          <p:cNvSpPr/>
          <p:nvPr/>
        </p:nvSpPr>
        <p:spPr>
          <a:xfrm>
            <a:off x="1425064" y="305039"/>
            <a:ext cx="6714356"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考点１：消费税的纳税人、税目与纳税环节</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155" name="矩形"/>
          <p:cNvSpPr/>
          <p:nvPr/>
        </p:nvSpPr>
        <p:spPr>
          <a:xfrm>
            <a:off x="1057258" y="1476352"/>
            <a:ext cx="10102119" cy="216852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【拓展1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多选】根据消费税法律制度的规定，下列情形中，属于消费税征税范围的有（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A．丙烟草批发企业将卷烟销售给其他烟草批发企业</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B．乙汽车贸易公司进口小汽车</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C．甲服装厂生产销售服装</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D．丁商场零售金银首饰</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156" name="矩形"/>
          <p:cNvSpPr/>
          <p:nvPr/>
        </p:nvSpPr>
        <p:spPr>
          <a:xfrm>
            <a:off x="1057258" y="3779924"/>
            <a:ext cx="1569292"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【答案】BD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157" name="矩形"/>
          <p:cNvSpPr/>
          <p:nvPr/>
        </p:nvSpPr>
        <p:spPr>
          <a:xfrm>
            <a:off x="1057258" y="4480723"/>
            <a:ext cx="10257115" cy="92202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【拓展2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判断】酒厂将自产的5箱普通白酒移送到厂工会用于奖励先进员工，在移送使用环节不缴纳消费税。	（   ）</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158" name="矩形"/>
          <p:cNvSpPr/>
          <p:nvPr/>
        </p:nvSpPr>
        <p:spPr>
          <a:xfrm>
            <a:off x="1057258" y="5572040"/>
            <a:ext cx="1583722"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55"/>
                                        </p:tgtEl>
                                        <p:attrNameLst>
                                          <p:attrName>style.visibility</p:attrName>
                                        </p:attrNameLst>
                                      </p:cBhvr>
                                      <p:to>
                                        <p:strVal val="visible"/>
                                      </p:to>
                                    </p:set>
                                    <p:animEffect transition="in" filter="fade">
                                      <p:cBhvr>
                                        <p:cTn id="7" dur="1000"/>
                                        <p:tgtEl>
                                          <p:spTgt spid="1155"/>
                                        </p:tgtEl>
                                      </p:cBhvr>
                                    </p:animEffect>
                                    <p:anim calcmode="lin" valueType="num">
                                      <p:cBhvr>
                                        <p:cTn id="8" dur="1000" fill="hold"/>
                                        <p:tgtEl>
                                          <p:spTgt spid="1155"/>
                                        </p:tgtEl>
                                        <p:attrNameLst>
                                          <p:attrName>ppt_x</p:attrName>
                                        </p:attrNameLst>
                                      </p:cBhvr>
                                      <p:tavLst>
                                        <p:tav tm="0">
                                          <p:val>
                                            <p:strVal val="#ppt_x"/>
                                          </p:val>
                                        </p:tav>
                                        <p:tav tm="100000">
                                          <p:val>
                                            <p:strVal val="#ppt_x"/>
                                          </p:val>
                                        </p:tav>
                                      </p:tavLst>
                                    </p:anim>
                                    <p:anim calcmode="lin" valueType="num">
                                      <p:cBhvr>
                                        <p:cTn id="9" dur="1000" fill="hold"/>
                                        <p:tgtEl>
                                          <p:spTgt spid="115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56"/>
                                        </p:tgtEl>
                                        <p:attrNameLst>
                                          <p:attrName>style.visibility</p:attrName>
                                        </p:attrNameLst>
                                      </p:cBhvr>
                                      <p:to>
                                        <p:strVal val="visible"/>
                                      </p:to>
                                    </p:set>
                                    <p:animEffect transition="in" filter="fade">
                                      <p:cBhvr>
                                        <p:cTn id="14" dur="1000"/>
                                        <p:tgtEl>
                                          <p:spTgt spid="1156"/>
                                        </p:tgtEl>
                                      </p:cBhvr>
                                    </p:animEffect>
                                    <p:anim calcmode="lin" valueType="num">
                                      <p:cBhvr>
                                        <p:cTn id="15" dur="1000" fill="hold"/>
                                        <p:tgtEl>
                                          <p:spTgt spid="1156"/>
                                        </p:tgtEl>
                                        <p:attrNameLst>
                                          <p:attrName>ppt_x</p:attrName>
                                        </p:attrNameLst>
                                      </p:cBhvr>
                                      <p:tavLst>
                                        <p:tav tm="0">
                                          <p:val>
                                            <p:strVal val="#ppt_x"/>
                                          </p:val>
                                        </p:tav>
                                        <p:tav tm="100000">
                                          <p:val>
                                            <p:strVal val="#ppt_x"/>
                                          </p:val>
                                        </p:tav>
                                      </p:tavLst>
                                    </p:anim>
                                    <p:anim calcmode="lin" valueType="num">
                                      <p:cBhvr>
                                        <p:cTn id="16" dur="1000" fill="hold"/>
                                        <p:tgtEl>
                                          <p:spTgt spid="115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57"/>
                                        </p:tgtEl>
                                        <p:attrNameLst>
                                          <p:attrName>style.visibility</p:attrName>
                                        </p:attrNameLst>
                                      </p:cBhvr>
                                      <p:to>
                                        <p:strVal val="visible"/>
                                      </p:to>
                                    </p:set>
                                    <p:animEffect transition="in" filter="fade">
                                      <p:cBhvr>
                                        <p:cTn id="21" dur="1000"/>
                                        <p:tgtEl>
                                          <p:spTgt spid="1157"/>
                                        </p:tgtEl>
                                      </p:cBhvr>
                                    </p:animEffect>
                                    <p:anim calcmode="lin" valueType="num">
                                      <p:cBhvr>
                                        <p:cTn id="22" dur="1000" fill="hold"/>
                                        <p:tgtEl>
                                          <p:spTgt spid="1157"/>
                                        </p:tgtEl>
                                        <p:attrNameLst>
                                          <p:attrName>ppt_x</p:attrName>
                                        </p:attrNameLst>
                                      </p:cBhvr>
                                      <p:tavLst>
                                        <p:tav tm="0">
                                          <p:val>
                                            <p:strVal val="#ppt_x"/>
                                          </p:val>
                                        </p:tav>
                                        <p:tav tm="100000">
                                          <p:val>
                                            <p:strVal val="#ppt_x"/>
                                          </p:val>
                                        </p:tav>
                                      </p:tavLst>
                                    </p:anim>
                                    <p:anim calcmode="lin" valueType="num">
                                      <p:cBhvr>
                                        <p:cTn id="23" dur="1000" fill="hold"/>
                                        <p:tgtEl>
                                          <p:spTgt spid="115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58"/>
                                        </p:tgtEl>
                                        <p:attrNameLst>
                                          <p:attrName>style.visibility</p:attrName>
                                        </p:attrNameLst>
                                      </p:cBhvr>
                                      <p:to>
                                        <p:strVal val="visible"/>
                                      </p:to>
                                    </p:set>
                                    <p:animEffect transition="in" filter="fade">
                                      <p:cBhvr>
                                        <p:cTn id="28" dur="1000"/>
                                        <p:tgtEl>
                                          <p:spTgt spid="1158"/>
                                        </p:tgtEl>
                                      </p:cBhvr>
                                    </p:animEffect>
                                    <p:anim calcmode="lin" valueType="num">
                                      <p:cBhvr>
                                        <p:cTn id="29" dur="1000" fill="hold"/>
                                        <p:tgtEl>
                                          <p:spTgt spid="1158"/>
                                        </p:tgtEl>
                                        <p:attrNameLst>
                                          <p:attrName>ppt_x</p:attrName>
                                        </p:attrNameLst>
                                      </p:cBhvr>
                                      <p:tavLst>
                                        <p:tav tm="0">
                                          <p:val>
                                            <p:strVal val="#ppt_x"/>
                                          </p:val>
                                        </p:tav>
                                        <p:tav tm="100000">
                                          <p:val>
                                            <p:strVal val="#ppt_x"/>
                                          </p:val>
                                        </p:tav>
                                      </p:tavLst>
                                    </p:anim>
                                    <p:anim calcmode="lin" valueType="num">
                                      <p:cBhvr>
                                        <p:cTn id="30" dur="1000" fill="hold"/>
                                        <p:tgtEl>
                                          <p:spTgt spid="11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5" grpId="0" animBg="1"/>
      <p:bldP spid="1156" grpId="0" animBg="1"/>
      <p:bldP spid="1157" grpId="0" animBg="1"/>
      <p:bldP spid="1158" grpId="0" animBg="1"/>
    </p:bldLst>
  </p:timing>
</p:sld>
</file>

<file path=ppt/slides/slide14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162" name="矩形"/>
          <p:cNvSpPr/>
          <p:nvPr/>
        </p:nvSpPr>
        <p:spPr>
          <a:xfrm>
            <a:off x="1425064" y="305039"/>
            <a:ext cx="5502103"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考点２：消费税应纳税额的计算</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163" name="矩形"/>
          <p:cNvSpPr/>
          <p:nvPr/>
        </p:nvSpPr>
        <p:spPr>
          <a:xfrm>
            <a:off x="994625" y="1367538"/>
            <a:ext cx="10376319" cy="491487"/>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消费税应纳税额的计算分为从价计征、从量计征和从价从量复合计征三种方法，具体内容如下图所示。</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1164" name="表格"/>
          <p:cNvGraphicFramePr>
            <a:graphicFrameLocks noGrp="1"/>
          </p:cNvGraphicFramePr>
          <p:nvPr/>
        </p:nvGraphicFramePr>
        <p:xfrm>
          <a:off x="996959" y="3304899"/>
          <a:ext cx="10168495" cy="2468880"/>
        </p:xfrm>
        <a:graphic>
          <a:graphicData uri="http://schemas.openxmlformats.org/drawingml/2006/table">
            <a:tbl>
              <a:tblPr bandRow="1">
                <a:noFill/>
              </a:tblPr>
              <a:tblGrid>
                <a:gridCol w="3343960"/>
                <a:gridCol w="4058869"/>
                <a:gridCol w="2765666"/>
              </a:tblGrid>
              <a:tr h="0">
                <a:tc>
                  <a:txBody>
                    <a:bodyPr/>
                    <a:lstStyle/>
                    <a:p>
                      <a:pPr marL="0" indent="0" algn="ctr">
                        <a:lnSpc>
                          <a:spcPct val="150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计税方法</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应纳税额的计算</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适用税目</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0">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从价计征（按价格）</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200"/>
                        </a:spcBef>
                        <a:spcAft>
                          <a:spcPts val="20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应纳消费税=销售额或组成计税价格×比例税率</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除适用从量计征、复合计征以外的其他消费品</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r h="0">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从量计征（按数量）</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just">
                        <a:lnSpc>
                          <a:spcPct val="150000"/>
                        </a:lnSpc>
                        <a:spcBef>
                          <a:spcPts val="200"/>
                        </a:spcBef>
                        <a:spcAft>
                          <a:spcPts val="20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应纳消费税=销售数量×定额税率</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just">
                        <a:lnSpc>
                          <a:spcPct val="150000"/>
                        </a:lnSpc>
                        <a:spcBef>
                          <a:spcPts val="200"/>
                        </a:spcBef>
                        <a:spcAft>
                          <a:spcPts val="200"/>
                        </a:spcAft>
                        <a:buNone/>
                      </a:pP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啤酒、黄酒、成品油</a:t>
                      </a:r>
                      <a:endPar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0">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复合计征（既按价格又按数量）</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应纳消费税</a:t>
                      </a:r>
                      <a:r>
                        <a:rPr lang="en-US" altLang="zh-CN" sz="18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rPr>
                        <a:t>=</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销售额或组成计税价格×比例税率+销售数量×定额税率</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200"/>
                        </a:spcBef>
                        <a:spcAft>
                          <a:spcPts val="200"/>
                        </a:spcAft>
                        <a:buNone/>
                      </a:pP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卷烟、白酒</a:t>
                      </a:r>
                      <a:endPar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bl>
          </a:graphicData>
        </a:graphic>
      </p:graphicFrame>
      <p:sp>
        <p:nvSpPr>
          <p:cNvPr id="1165" name="矩形"/>
          <p:cNvSpPr/>
          <p:nvPr/>
        </p:nvSpPr>
        <p:spPr>
          <a:xfrm>
            <a:off x="4867201" y="2158101"/>
            <a:ext cx="2635210" cy="3581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消费税应纳税额的计算</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166" name="下箭头"/>
          <p:cNvSpPr/>
          <p:nvPr/>
        </p:nvSpPr>
        <p:spPr>
          <a:xfrm>
            <a:off x="5918109" y="2736755"/>
            <a:ext cx="533969" cy="476295"/>
          </a:xfrm>
          <a:prstGeom prst="downArrow">
            <a:avLst>
              <a:gd name="adj1" fmla="val 50000"/>
              <a:gd name="adj2" fmla="val 25000"/>
            </a:avLst>
          </a:prstGeom>
          <a:solidFill>
            <a:schemeClr val="accent1"/>
          </a:solidFill>
          <a:ln w="12700" cap="flat" cmpd="sng">
            <a:noFill/>
            <a:prstDash val="solid"/>
            <a:round/>
          </a:ln>
        </p:spPr>
        <p:txBody>
          <a:bodyPr rtlCol="0" anchor="ctr"/>
          <a:lstStyle/>
          <a:p>
            <a:pPr algn="ct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63"/>
                                        </p:tgtEl>
                                        <p:attrNameLst>
                                          <p:attrName>style.visibility</p:attrName>
                                        </p:attrNameLst>
                                      </p:cBhvr>
                                      <p:to>
                                        <p:strVal val="visible"/>
                                      </p:to>
                                    </p:set>
                                    <p:animEffect transition="in" filter="fade">
                                      <p:cBhvr>
                                        <p:cTn id="7" dur="1000"/>
                                        <p:tgtEl>
                                          <p:spTgt spid="1163"/>
                                        </p:tgtEl>
                                      </p:cBhvr>
                                    </p:animEffect>
                                    <p:anim calcmode="lin" valueType="num">
                                      <p:cBhvr>
                                        <p:cTn id="8" dur="1000" fill="hold"/>
                                        <p:tgtEl>
                                          <p:spTgt spid="1163"/>
                                        </p:tgtEl>
                                        <p:attrNameLst>
                                          <p:attrName>ppt_x</p:attrName>
                                        </p:attrNameLst>
                                      </p:cBhvr>
                                      <p:tavLst>
                                        <p:tav tm="0">
                                          <p:val>
                                            <p:strVal val="#ppt_x"/>
                                          </p:val>
                                        </p:tav>
                                        <p:tav tm="100000">
                                          <p:val>
                                            <p:strVal val="#ppt_x"/>
                                          </p:val>
                                        </p:tav>
                                      </p:tavLst>
                                    </p:anim>
                                    <p:anim calcmode="lin" valueType="num">
                                      <p:cBhvr>
                                        <p:cTn id="9" dur="1000" fill="hold"/>
                                        <p:tgtEl>
                                          <p:spTgt spid="116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65"/>
                                        </p:tgtEl>
                                        <p:attrNameLst>
                                          <p:attrName>style.visibility</p:attrName>
                                        </p:attrNameLst>
                                      </p:cBhvr>
                                      <p:to>
                                        <p:strVal val="visible"/>
                                      </p:to>
                                    </p:set>
                                    <p:animEffect transition="in" filter="fade">
                                      <p:cBhvr>
                                        <p:cTn id="14" dur="1000"/>
                                        <p:tgtEl>
                                          <p:spTgt spid="1165"/>
                                        </p:tgtEl>
                                      </p:cBhvr>
                                    </p:animEffect>
                                    <p:anim calcmode="lin" valueType="num">
                                      <p:cBhvr>
                                        <p:cTn id="15" dur="1000" fill="hold"/>
                                        <p:tgtEl>
                                          <p:spTgt spid="1165"/>
                                        </p:tgtEl>
                                        <p:attrNameLst>
                                          <p:attrName>ppt_x</p:attrName>
                                        </p:attrNameLst>
                                      </p:cBhvr>
                                      <p:tavLst>
                                        <p:tav tm="0">
                                          <p:val>
                                            <p:strVal val="#ppt_x"/>
                                          </p:val>
                                        </p:tav>
                                        <p:tav tm="100000">
                                          <p:val>
                                            <p:strVal val="#ppt_x"/>
                                          </p:val>
                                        </p:tav>
                                      </p:tavLst>
                                    </p:anim>
                                    <p:anim calcmode="lin" valueType="num">
                                      <p:cBhvr>
                                        <p:cTn id="16" dur="1000" fill="hold"/>
                                        <p:tgtEl>
                                          <p:spTgt spid="116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66"/>
                                        </p:tgtEl>
                                        <p:attrNameLst>
                                          <p:attrName>style.visibility</p:attrName>
                                        </p:attrNameLst>
                                      </p:cBhvr>
                                      <p:to>
                                        <p:strVal val="visible"/>
                                      </p:to>
                                    </p:set>
                                    <p:animEffect transition="in" filter="fade">
                                      <p:cBhvr>
                                        <p:cTn id="21" dur="1000"/>
                                        <p:tgtEl>
                                          <p:spTgt spid="1166"/>
                                        </p:tgtEl>
                                      </p:cBhvr>
                                    </p:animEffect>
                                    <p:anim calcmode="lin" valueType="num">
                                      <p:cBhvr>
                                        <p:cTn id="22" dur="1000" fill="hold"/>
                                        <p:tgtEl>
                                          <p:spTgt spid="1166"/>
                                        </p:tgtEl>
                                        <p:attrNameLst>
                                          <p:attrName>ppt_x</p:attrName>
                                        </p:attrNameLst>
                                      </p:cBhvr>
                                      <p:tavLst>
                                        <p:tav tm="0">
                                          <p:val>
                                            <p:strVal val="#ppt_x"/>
                                          </p:val>
                                        </p:tav>
                                        <p:tav tm="100000">
                                          <p:val>
                                            <p:strVal val="#ppt_x"/>
                                          </p:val>
                                        </p:tav>
                                      </p:tavLst>
                                    </p:anim>
                                    <p:anim calcmode="lin" valueType="num">
                                      <p:cBhvr>
                                        <p:cTn id="23" dur="1000" fill="hold"/>
                                        <p:tgtEl>
                                          <p:spTgt spid="116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64"/>
                                        </p:tgtEl>
                                        <p:attrNameLst>
                                          <p:attrName>style.visibility</p:attrName>
                                        </p:attrNameLst>
                                      </p:cBhvr>
                                      <p:to>
                                        <p:strVal val="visible"/>
                                      </p:to>
                                    </p:set>
                                    <p:animEffect transition="in" filter="fade">
                                      <p:cBhvr>
                                        <p:cTn id="28" dur="1000"/>
                                        <p:tgtEl>
                                          <p:spTgt spid="1164"/>
                                        </p:tgtEl>
                                      </p:cBhvr>
                                    </p:animEffect>
                                    <p:anim calcmode="lin" valueType="num">
                                      <p:cBhvr>
                                        <p:cTn id="29" dur="1000" fill="hold"/>
                                        <p:tgtEl>
                                          <p:spTgt spid="1164"/>
                                        </p:tgtEl>
                                        <p:attrNameLst>
                                          <p:attrName>ppt_x</p:attrName>
                                        </p:attrNameLst>
                                      </p:cBhvr>
                                      <p:tavLst>
                                        <p:tav tm="0">
                                          <p:val>
                                            <p:strVal val="#ppt_x"/>
                                          </p:val>
                                        </p:tav>
                                        <p:tav tm="100000">
                                          <p:val>
                                            <p:strVal val="#ppt_x"/>
                                          </p:val>
                                        </p:tav>
                                      </p:tavLst>
                                    </p:anim>
                                    <p:anim calcmode="lin" valueType="num">
                                      <p:cBhvr>
                                        <p:cTn id="30" dur="1000" fill="hold"/>
                                        <p:tgtEl>
                                          <p:spTgt spid="11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3" grpId="0" animBg="1"/>
      <p:bldP spid="1165" grpId="0" animBg="1"/>
      <p:bldP spid="1166" grpId="0" animBg="1"/>
    </p:bldLst>
  </p:timing>
</p:sld>
</file>

<file path=ppt/slides/slide14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170" name="矩形"/>
          <p:cNvSpPr/>
          <p:nvPr/>
        </p:nvSpPr>
        <p:spPr>
          <a:xfrm>
            <a:off x="1425064" y="305039"/>
            <a:ext cx="5502103"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考点２：消费税应纳税额的计算</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174" name="组合"/>
          <p:cNvGrpSpPr/>
          <p:nvPr/>
        </p:nvGrpSpPr>
        <p:grpSpPr>
          <a:xfrm>
            <a:off x="1427850" y="1214780"/>
            <a:ext cx="3745222" cy="601980"/>
            <a:chOff x="1427850" y="1214780"/>
            <a:chExt cx="3745222" cy="601980"/>
          </a:xfrm>
        </p:grpSpPr>
        <p:sp>
          <p:nvSpPr>
            <p:cNvPr id="1171" name="圆角矩形"/>
            <p:cNvSpPr/>
            <p:nvPr/>
          </p:nvSpPr>
          <p:spPr>
            <a:xfrm>
              <a:off x="1427850" y="1221766"/>
              <a:ext cx="3745222" cy="594993"/>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172" name="流程图: 离页连接符"/>
            <p:cNvSpPr/>
            <p:nvPr/>
          </p:nvSpPr>
          <p:spPr>
            <a:xfrm>
              <a:off x="1751699" y="1214780"/>
              <a:ext cx="884552"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（一）</a:t>
              </a:r>
              <a:endPar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173" name="矩形"/>
            <p:cNvSpPr/>
            <p:nvPr/>
          </p:nvSpPr>
          <p:spPr>
            <a:xfrm>
              <a:off x="2885171" y="1257961"/>
              <a:ext cx="1970403"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消费税税率</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graphicFrame>
        <p:nvGraphicFramePr>
          <p:cNvPr id="1175" name="表格"/>
          <p:cNvGraphicFramePr>
            <a:graphicFrameLocks noGrp="1"/>
          </p:cNvGraphicFramePr>
          <p:nvPr/>
        </p:nvGraphicFramePr>
        <p:xfrm>
          <a:off x="639608" y="1958655"/>
          <a:ext cx="10862181" cy="4512829"/>
        </p:xfrm>
        <a:graphic>
          <a:graphicData uri="http://schemas.openxmlformats.org/drawingml/2006/table">
            <a:tbl>
              <a:tblPr bandRow="1">
                <a:noFill/>
              </a:tblPr>
              <a:tblGrid>
                <a:gridCol w="863904"/>
                <a:gridCol w="905624"/>
                <a:gridCol w="4844237"/>
                <a:gridCol w="2955671"/>
                <a:gridCol w="1292745"/>
              </a:tblGrid>
              <a:tr h="436245">
                <a:tc gridSpan="3">
                  <a:txBody>
                    <a:bodyPr/>
                    <a:lstStyle/>
                    <a:p>
                      <a:pPr marL="0" indent="0" algn="ctr">
                        <a:lnSpc>
                          <a:spcPct val="129000"/>
                        </a:lnSpc>
                        <a:spcBef>
                          <a:spcPts val="200"/>
                        </a:spcBef>
                        <a:spcAft>
                          <a:spcPts val="200"/>
                        </a:spcAft>
                        <a:buNone/>
                      </a:pPr>
                      <a:r>
                        <a:rPr lang="zh-CN" altLang="en-US" sz="16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税目</a:t>
                      </a:r>
                      <a:endParaRPr lang="zh-CN" altLang="en-US" sz="16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h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h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gridSpan="2">
                  <a:txBody>
                    <a:bodyPr/>
                    <a:lstStyle/>
                    <a:p>
                      <a:pPr marL="0" indent="0" algn="ctr">
                        <a:lnSpc>
                          <a:spcPct val="129000"/>
                        </a:lnSpc>
                        <a:spcBef>
                          <a:spcPts val="200"/>
                        </a:spcBef>
                        <a:spcAft>
                          <a:spcPts val="200"/>
                        </a:spcAft>
                        <a:buNone/>
                      </a:pPr>
                      <a:r>
                        <a:rPr lang="zh-CN" altLang="en-US" sz="16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税率</a:t>
                      </a:r>
                      <a:endParaRPr lang="zh-CN" altLang="en-US" sz="16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h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968756">
                <a:tc rowSpan="3">
                  <a:txBody>
                    <a:bodyPr/>
                    <a:lstStyle/>
                    <a:p>
                      <a:pPr marL="0" indent="0" algn="ctr">
                        <a:lnSpc>
                          <a:spcPct val="129000"/>
                        </a:lnSpc>
                        <a:spcBef>
                          <a:spcPts val="100"/>
                        </a:spcBef>
                        <a:spcAft>
                          <a:spcPts val="100"/>
                        </a:spcAft>
                        <a:buNone/>
                      </a:pP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烟</a:t>
                      </a:r>
                      <a:endPar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ctr">
                        <a:lnSpc>
                          <a:spcPct val="129000"/>
                        </a:lnSpc>
                        <a:spcBef>
                          <a:spcPts val="100"/>
                        </a:spcBef>
                        <a:spcAft>
                          <a:spcPts val="100"/>
                        </a:spcAft>
                        <a:buNone/>
                      </a:pPr>
                      <a:r>
                        <a:rPr lang="zh-CN" altLang="en-US"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卷烟</a:t>
                      </a:r>
                      <a:endParaRPr lang="zh-CN" altLang="en-US"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just">
                        <a:lnSpc>
                          <a:spcPct val="129000"/>
                        </a:lnSpc>
                        <a:spcBef>
                          <a:spcPts val="100"/>
                        </a:spcBef>
                        <a:spcAft>
                          <a:spcPts val="100"/>
                        </a:spcAft>
                        <a:buNone/>
                      </a:pPr>
                      <a:r>
                        <a:rPr lang="zh-CN" altLang="en-US" sz="1600" b="0" i="0" u="none" strike="noStrike" kern="100" cap="none" spc="0" baseline="0">
                          <a:solidFill>
                            <a:srgbClr val="2F2F2F"/>
                          </a:solidFill>
                          <a:latin typeface="微软雅黑" panose="020B0503020204020204" charset="-122"/>
                          <a:ea typeface="微软雅黑" panose="020B0503020204020204" charset="-122"/>
                          <a:cs typeface="宋体" panose="02010600030101010101" pitchFamily="2" charset="-122"/>
                        </a:rPr>
                        <a:t>  ①</a:t>
                      </a:r>
                      <a:r>
                        <a:rPr lang="zh-CN" altLang="en-US"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 甲类卷烟（生产、委托加工、进口环节）</a:t>
                      </a:r>
                      <a:br>
                        <a:rPr lang="zh-CN" altLang="en-US"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br>
                      <a:r>
                        <a:rPr lang="zh-CN" altLang="en-US" sz="1600" b="0" i="0" u="none" strike="noStrike" kern="100" cap="none" spc="0" baseline="0">
                          <a:solidFill>
                            <a:srgbClr val="2F2F2F"/>
                          </a:solidFill>
                          <a:latin typeface="微软雅黑" panose="020B0503020204020204" charset="-122"/>
                          <a:ea typeface="微软雅黑" panose="020B0503020204020204" charset="-122"/>
                          <a:cs typeface="宋体" panose="02010600030101010101" pitchFamily="2" charset="-122"/>
                        </a:rPr>
                        <a:t>  ②</a:t>
                      </a:r>
                      <a:r>
                        <a:rPr lang="zh-CN" altLang="en-US"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 乙类卷烟（生产、委托加工、进口环节）</a:t>
                      </a:r>
                      <a:br>
                        <a:rPr lang="zh-CN" altLang="en-US"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br>
                      <a:r>
                        <a:rPr lang="zh-CN" altLang="en-US" sz="1600" b="0" i="0" u="none" strike="noStrike" kern="100" cap="none" spc="0" baseline="0">
                          <a:solidFill>
                            <a:srgbClr val="2F2F2F"/>
                          </a:solidFill>
                          <a:latin typeface="微软雅黑" panose="020B0503020204020204" charset="-122"/>
                          <a:ea typeface="微软雅黑" panose="020B0503020204020204" charset="-122"/>
                          <a:cs typeface="宋体" panose="02010600030101010101" pitchFamily="2" charset="-122"/>
                        </a:rPr>
                        <a:t>  ③</a:t>
                      </a:r>
                      <a:r>
                        <a:rPr lang="zh-CN" altLang="en-US"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 批发环节</a:t>
                      </a:r>
                      <a:endParaRPr lang="zh-CN" altLang="en-US"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l">
                        <a:lnSpc>
                          <a:spcPct val="129000"/>
                        </a:lnSpc>
                        <a:spcBef>
                          <a:spcPts val="100"/>
                        </a:spcBef>
                        <a:spcAft>
                          <a:spcPts val="100"/>
                        </a:spcAft>
                        <a:buNone/>
                      </a:pPr>
                      <a:r>
                        <a:rPr lang="zh-CN" altLang="en-US" sz="1600" b="0" i="0" u="none" strike="noStrike" kern="100" cap="none" spc="0" baseline="0">
                          <a:solidFill>
                            <a:srgbClr val="2F2F2F"/>
                          </a:solidFill>
                          <a:latin typeface="微软雅黑" panose="020B0503020204020204" charset="-122"/>
                          <a:ea typeface="微软雅黑" panose="020B0503020204020204" charset="-122"/>
                          <a:cs typeface="宋体" panose="02010600030101010101" pitchFamily="2" charset="-122"/>
                        </a:rPr>
                        <a:t>①</a:t>
                      </a:r>
                      <a:r>
                        <a:rPr lang="en-US" altLang="zh-CN"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 56%加0.003元/支</a:t>
                      </a:r>
                      <a:br>
                        <a:rPr lang="zh-CN" altLang="en-US"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br>
                      <a:r>
                        <a:rPr lang="zh-CN" altLang="en-US" sz="1600" b="0" i="0" u="none" strike="noStrike" kern="100" cap="none" spc="0" baseline="0">
                          <a:solidFill>
                            <a:srgbClr val="2F2F2F"/>
                          </a:solidFill>
                          <a:latin typeface="微软雅黑" panose="020B0503020204020204" charset="-122"/>
                          <a:ea typeface="微软雅黑" panose="020B0503020204020204" charset="-122"/>
                          <a:cs typeface="宋体" panose="02010600030101010101" pitchFamily="2" charset="-122"/>
                        </a:rPr>
                        <a:t>②</a:t>
                      </a:r>
                      <a:r>
                        <a:rPr lang="en-US" altLang="zh-CN"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 36%加0.003元/支</a:t>
                      </a:r>
                      <a:br>
                        <a:rPr lang="zh-CN" altLang="en-US"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br>
                      <a:r>
                        <a:rPr lang="zh-CN" altLang="en-US" sz="1600" b="0" i="0" u="none" strike="noStrike" kern="100" cap="none" spc="0" baseline="0">
                          <a:solidFill>
                            <a:srgbClr val="2F2F2F"/>
                          </a:solidFill>
                          <a:latin typeface="微软雅黑" panose="020B0503020204020204" charset="-122"/>
                          <a:ea typeface="微软雅黑" panose="020B0503020204020204" charset="-122"/>
                          <a:cs typeface="宋体" panose="02010600030101010101" pitchFamily="2" charset="-122"/>
                        </a:rPr>
                        <a:t>③</a:t>
                      </a:r>
                      <a:r>
                        <a:rPr lang="en-US" altLang="zh-CN"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 11%加0.005元/支</a:t>
                      </a:r>
                      <a:endParaRPr lang="zh-CN" altLang="en-US"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ctr">
                        <a:lnSpc>
                          <a:spcPct val="129000"/>
                        </a:lnSpc>
                        <a:spcBef>
                          <a:spcPts val="100"/>
                        </a:spcBef>
                        <a:spcAft>
                          <a:spcPts val="100"/>
                        </a:spcAft>
                        <a:buNone/>
                      </a:pP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复合税率</a:t>
                      </a:r>
                      <a:endPar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r h="386156">
                <a:tc v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gridSpan="2">
                  <a:txBody>
                    <a:bodyPr/>
                    <a:lstStyle/>
                    <a:p>
                      <a:pPr marL="0" indent="0" algn="ctr">
                        <a:lnSpc>
                          <a:spcPct val="129000"/>
                        </a:lnSpc>
                        <a:spcBef>
                          <a:spcPts val="100"/>
                        </a:spcBef>
                        <a:spcAft>
                          <a:spcPts val="100"/>
                        </a:spcAft>
                        <a:buNone/>
                      </a:pPr>
                      <a:r>
                        <a:rPr lang="zh-CN" altLang="en-US"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雪茄烟</a:t>
                      </a:r>
                      <a:endParaRPr lang="zh-CN" altLang="en-US"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h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l">
                        <a:lnSpc>
                          <a:spcPct val="129000"/>
                        </a:lnSpc>
                        <a:spcBef>
                          <a:spcPts val="100"/>
                        </a:spcBef>
                        <a:spcAft>
                          <a:spcPts val="100"/>
                        </a:spcAft>
                        <a:buNone/>
                      </a:pPr>
                      <a:r>
                        <a:rPr lang="en-US" altLang="zh-CN"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36%</a:t>
                      </a:r>
                      <a:endParaRPr lang="zh-CN" altLang="en-US"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rowSpan="2">
                  <a:txBody>
                    <a:bodyPr/>
                    <a:lstStyle/>
                    <a:p>
                      <a:pPr marL="0" indent="0" algn="ctr">
                        <a:lnSpc>
                          <a:spcPct val="129000"/>
                        </a:lnSpc>
                        <a:spcBef>
                          <a:spcPts val="100"/>
                        </a:spcBef>
                        <a:spcAft>
                          <a:spcPts val="100"/>
                        </a:spcAft>
                        <a:buNone/>
                      </a:pP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比例税率</a:t>
                      </a:r>
                      <a:endPar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353974">
                <a:tc v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gridSpan="2">
                  <a:txBody>
                    <a:bodyPr/>
                    <a:lstStyle/>
                    <a:p>
                      <a:pPr marL="0" indent="0" algn="ctr">
                        <a:lnSpc>
                          <a:spcPct val="129000"/>
                        </a:lnSpc>
                        <a:spcBef>
                          <a:spcPts val="100"/>
                        </a:spcBef>
                        <a:spcAft>
                          <a:spcPts val="100"/>
                        </a:spcAft>
                        <a:buNone/>
                      </a:pPr>
                      <a:r>
                        <a:rPr lang="zh-CN" altLang="en-US"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烟丝</a:t>
                      </a:r>
                      <a:endParaRPr lang="zh-CN" altLang="en-US"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h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l">
                        <a:lnSpc>
                          <a:spcPct val="129000"/>
                        </a:lnSpc>
                        <a:spcBef>
                          <a:spcPts val="100"/>
                        </a:spcBef>
                        <a:spcAft>
                          <a:spcPts val="100"/>
                        </a:spcAft>
                        <a:buNone/>
                      </a:pPr>
                      <a:r>
                        <a:rPr lang="en-US" altLang="zh-CN"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30%</a:t>
                      </a:r>
                      <a:endParaRPr lang="zh-CN" altLang="en-US"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v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538276">
                <a:tc rowSpan="4">
                  <a:txBody>
                    <a:bodyPr/>
                    <a:lstStyle/>
                    <a:p>
                      <a:pPr marL="0" indent="0" algn="ctr">
                        <a:lnSpc>
                          <a:spcPct val="129000"/>
                        </a:lnSpc>
                        <a:spcBef>
                          <a:spcPts val="100"/>
                        </a:spcBef>
                        <a:spcAft>
                          <a:spcPts val="100"/>
                        </a:spcAft>
                        <a:buNone/>
                      </a:pP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酒</a:t>
                      </a:r>
                      <a:endPar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gridSpan="2">
                  <a:txBody>
                    <a:bodyPr/>
                    <a:lstStyle/>
                    <a:p>
                      <a:pPr marL="0" indent="0" algn="ctr">
                        <a:lnSpc>
                          <a:spcPct val="129000"/>
                        </a:lnSpc>
                        <a:spcBef>
                          <a:spcPts val="100"/>
                        </a:spcBef>
                        <a:spcAft>
                          <a:spcPts val="100"/>
                        </a:spcAft>
                        <a:buNone/>
                      </a:pPr>
                      <a:r>
                        <a:rPr lang="zh-CN" altLang="en-US"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白酒</a:t>
                      </a:r>
                      <a:endParaRPr lang="zh-CN" altLang="en-US"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h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l">
                        <a:lnSpc>
                          <a:spcPct val="129000"/>
                        </a:lnSpc>
                        <a:spcBef>
                          <a:spcPts val="100"/>
                        </a:spcBef>
                        <a:spcAft>
                          <a:spcPts val="100"/>
                        </a:spcAft>
                        <a:buNone/>
                      </a:pPr>
                      <a:r>
                        <a:rPr lang="en-US" altLang="zh-CN"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20%加0.5元/500克（或者500毫升）</a:t>
                      </a:r>
                      <a:endParaRPr lang="zh-CN" altLang="en-US"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ctr">
                        <a:lnSpc>
                          <a:spcPct val="129000"/>
                        </a:lnSpc>
                        <a:spcBef>
                          <a:spcPts val="100"/>
                        </a:spcBef>
                        <a:spcAft>
                          <a:spcPts val="100"/>
                        </a:spcAft>
                        <a:buNone/>
                      </a:pP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复合税率</a:t>
                      </a:r>
                      <a:endPar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375183">
                <a:tc v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gridSpan="2">
                  <a:txBody>
                    <a:bodyPr/>
                    <a:lstStyle/>
                    <a:p>
                      <a:pPr marL="0" indent="0" algn="ctr">
                        <a:lnSpc>
                          <a:spcPct val="129000"/>
                        </a:lnSpc>
                        <a:spcBef>
                          <a:spcPts val="100"/>
                        </a:spcBef>
                        <a:spcAft>
                          <a:spcPts val="100"/>
                        </a:spcAft>
                        <a:buNone/>
                      </a:pPr>
                      <a:r>
                        <a:rPr lang="zh-CN" altLang="en-US"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黄酒</a:t>
                      </a:r>
                      <a:endParaRPr lang="zh-CN" altLang="en-US"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h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l">
                        <a:lnSpc>
                          <a:spcPct val="129000"/>
                        </a:lnSpc>
                        <a:spcBef>
                          <a:spcPts val="100"/>
                        </a:spcBef>
                        <a:spcAft>
                          <a:spcPts val="100"/>
                        </a:spcAft>
                        <a:buNone/>
                      </a:pPr>
                      <a:r>
                        <a:rPr lang="en-US" altLang="zh-CN"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240元/吨</a:t>
                      </a:r>
                      <a:endParaRPr lang="zh-CN" altLang="en-US"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rowSpan="2">
                  <a:txBody>
                    <a:bodyPr/>
                    <a:lstStyle/>
                    <a:p>
                      <a:pPr marL="0" indent="0" algn="ctr">
                        <a:lnSpc>
                          <a:spcPct val="129000"/>
                        </a:lnSpc>
                        <a:spcBef>
                          <a:spcPts val="100"/>
                        </a:spcBef>
                        <a:spcAft>
                          <a:spcPts val="100"/>
                        </a:spcAft>
                        <a:buNone/>
                      </a:pP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定额税率</a:t>
                      </a:r>
                      <a:endPar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r h="651459">
                <a:tc v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ctr">
                        <a:lnSpc>
                          <a:spcPct val="129000"/>
                        </a:lnSpc>
                        <a:spcBef>
                          <a:spcPts val="100"/>
                        </a:spcBef>
                        <a:spcAft>
                          <a:spcPts val="100"/>
                        </a:spcAft>
                        <a:buNone/>
                      </a:pPr>
                      <a:r>
                        <a:rPr lang="zh-CN" altLang="en-US"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啤酒</a:t>
                      </a:r>
                      <a:endParaRPr lang="zh-CN" altLang="en-US"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l">
                        <a:lnSpc>
                          <a:spcPct val="129000"/>
                        </a:lnSpc>
                        <a:spcBef>
                          <a:spcPts val="100"/>
                        </a:spcBef>
                        <a:spcAft>
                          <a:spcPts val="100"/>
                        </a:spcAft>
                        <a:buNone/>
                      </a:pPr>
                      <a:r>
                        <a:rPr lang="zh-CN" altLang="en-US" sz="1600" b="0" i="0" u="none" strike="noStrike" kern="100" cap="none" spc="0" baseline="0">
                          <a:solidFill>
                            <a:srgbClr val="2F2F2F"/>
                          </a:solidFill>
                          <a:latin typeface="微软雅黑" panose="020B0503020204020204" charset="-122"/>
                          <a:ea typeface="微软雅黑" panose="020B0503020204020204" charset="-122"/>
                          <a:cs typeface="宋体" panose="02010600030101010101" pitchFamily="2" charset="-122"/>
                        </a:rPr>
                        <a:t>①</a:t>
                      </a:r>
                      <a:r>
                        <a:rPr lang="zh-CN" altLang="en-US"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 甲类啤酒</a:t>
                      </a:r>
                      <a:br>
                        <a:rPr lang="zh-CN" altLang="en-US"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br>
                      <a:r>
                        <a:rPr lang="zh-CN" altLang="en-US" sz="1600" b="0" i="0" u="none" strike="noStrike" kern="100" cap="none" spc="0" baseline="0">
                          <a:solidFill>
                            <a:srgbClr val="2F2F2F"/>
                          </a:solidFill>
                          <a:latin typeface="微软雅黑" panose="020B0503020204020204" charset="-122"/>
                          <a:ea typeface="微软雅黑" panose="020B0503020204020204" charset="-122"/>
                          <a:cs typeface="宋体" panose="02010600030101010101" pitchFamily="2" charset="-122"/>
                        </a:rPr>
                        <a:t>②</a:t>
                      </a:r>
                      <a:r>
                        <a:rPr lang="zh-CN" altLang="en-US"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 乙类啤酒</a:t>
                      </a:r>
                      <a:endParaRPr lang="zh-CN" altLang="en-US"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l">
                        <a:lnSpc>
                          <a:spcPct val="129000"/>
                        </a:lnSpc>
                        <a:spcBef>
                          <a:spcPts val="100"/>
                        </a:spcBef>
                        <a:spcAft>
                          <a:spcPts val="100"/>
                        </a:spcAft>
                        <a:buNone/>
                      </a:pPr>
                      <a:r>
                        <a:rPr lang="zh-CN" altLang="en-US" sz="1600" b="0" i="0" u="none" strike="noStrike" kern="100" cap="none" spc="0" baseline="0">
                          <a:solidFill>
                            <a:srgbClr val="2F2F2F"/>
                          </a:solidFill>
                          <a:latin typeface="微软雅黑" panose="020B0503020204020204" charset="-122"/>
                          <a:ea typeface="微软雅黑" panose="020B0503020204020204" charset="-122"/>
                          <a:cs typeface="宋体" panose="02010600030101010101" pitchFamily="2" charset="-122"/>
                        </a:rPr>
                        <a:t>①</a:t>
                      </a:r>
                      <a:r>
                        <a:rPr lang="en-US" altLang="zh-CN"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 250元/吨</a:t>
                      </a:r>
                      <a:br>
                        <a:rPr lang="zh-CN" altLang="en-US"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br>
                      <a:r>
                        <a:rPr lang="zh-CN" altLang="en-US" sz="1600" b="0" i="0" u="none" strike="noStrike" kern="100" cap="none" spc="0" baseline="0">
                          <a:solidFill>
                            <a:srgbClr val="2F2F2F"/>
                          </a:solidFill>
                          <a:latin typeface="微软雅黑" panose="020B0503020204020204" charset="-122"/>
                          <a:ea typeface="微软雅黑" panose="020B0503020204020204" charset="-122"/>
                          <a:cs typeface="宋体" panose="02010600030101010101" pitchFamily="2" charset="-122"/>
                        </a:rPr>
                        <a:t>②</a:t>
                      </a:r>
                      <a:r>
                        <a:rPr lang="en-US" altLang="zh-CN"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 220元/吨</a:t>
                      </a:r>
                      <a:endParaRPr lang="zh-CN" altLang="en-US"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v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r h="363855">
                <a:tc v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gridSpan="2">
                  <a:txBody>
                    <a:bodyPr/>
                    <a:lstStyle/>
                    <a:p>
                      <a:pPr marL="0" indent="0" algn="ctr">
                        <a:lnSpc>
                          <a:spcPct val="129000"/>
                        </a:lnSpc>
                        <a:spcBef>
                          <a:spcPts val="100"/>
                        </a:spcBef>
                        <a:spcAft>
                          <a:spcPts val="100"/>
                        </a:spcAft>
                        <a:buNone/>
                      </a:pPr>
                      <a:r>
                        <a:rPr lang="zh-CN" altLang="en-US"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其他酒</a:t>
                      </a:r>
                      <a:endParaRPr lang="zh-CN" altLang="en-US"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h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l">
                        <a:lnSpc>
                          <a:spcPct val="129000"/>
                        </a:lnSpc>
                        <a:spcBef>
                          <a:spcPts val="100"/>
                        </a:spcBef>
                        <a:spcAft>
                          <a:spcPts val="100"/>
                        </a:spcAft>
                        <a:buNone/>
                      </a:pPr>
                      <a:r>
                        <a:rPr lang="en-US" altLang="zh-CN"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10%</a:t>
                      </a:r>
                      <a:endParaRPr lang="zh-CN" altLang="en-US"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rowSpan="2">
                  <a:txBody>
                    <a:bodyPr/>
                    <a:lstStyle/>
                    <a:p>
                      <a:pPr marL="0" indent="0" algn="ctr">
                        <a:lnSpc>
                          <a:spcPct val="129000"/>
                        </a:lnSpc>
                        <a:spcBef>
                          <a:spcPts val="100"/>
                        </a:spcBef>
                        <a:spcAft>
                          <a:spcPts val="100"/>
                        </a:spcAft>
                        <a:buNone/>
                      </a:pP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比例税率</a:t>
                      </a:r>
                      <a:endPar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r h="348043">
                <a:tc gridSpan="3">
                  <a:txBody>
                    <a:bodyPr/>
                    <a:lstStyle/>
                    <a:p>
                      <a:pPr marL="0" indent="0" algn="ctr">
                        <a:lnSpc>
                          <a:spcPct val="129000"/>
                        </a:lnSpc>
                        <a:spcBef>
                          <a:spcPts val="100"/>
                        </a:spcBef>
                        <a:spcAft>
                          <a:spcPts val="100"/>
                        </a:spcAft>
                        <a:buNone/>
                      </a:pP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高档化妆品</a:t>
                      </a:r>
                      <a:endPar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h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h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l">
                        <a:lnSpc>
                          <a:spcPct val="129000"/>
                        </a:lnSpc>
                        <a:spcBef>
                          <a:spcPts val="100"/>
                        </a:spcBef>
                        <a:spcAft>
                          <a:spcPts val="100"/>
                        </a:spcAft>
                        <a:buNone/>
                      </a:pPr>
                      <a:r>
                        <a:rPr lang="en-US" altLang="zh-CN"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15%</a:t>
                      </a:r>
                      <a:endPar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v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bl>
          </a:graphicData>
        </a:graphic>
      </p:graphicFrame>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74"/>
                                        </p:tgtEl>
                                        <p:attrNameLst>
                                          <p:attrName>style.visibility</p:attrName>
                                        </p:attrNameLst>
                                      </p:cBhvr>
                                      <p:to>
                                        <p:strVal val="visible"/>
                                      </p:to>
                                    </p:set>
                                    <p:animEffect transition="in" filter="fade">
                                      <p:cBhvr>
                                        <p:cTn id="7" dur="1000"/>
                                        <p:tgtEl>
                                          <p:spTgt spid="1174"/>
                                        </p:tgtEl>
                                      </p:cBhvr>
                                    </p:animEffect>
                                    <p:anim calcmode="lin" valueType="num">
                                      <p:cBhvr>
                                        <p:cTn id="8" dur="1000" fill="hold"/>
                                        <p:tgtEl>
                                          <p:spTgt spid="1174"/>
                                        </p:tgtEl>
                                        <p:attrNameLst>
                                          <p:attrName>ppt_x</p:attrName>
                                        </p:attrNameLst>
                                      </p:cBhvr>
                                      <p:tavLst>
                                        <p:tav tm="0">
                                          <p:val>
                                            <p:strVal val="#ppt_x"/>
                                          </p:val>
                                        </p:tav>
                                        <p:tav tm="100000">
                                          <p:val>
                                            <p:strVal val="#ppt_x"/>
                                          </p:val>
                                        </p:tav>
                                      </p:tavLst>
                                    </p:anim>
                                    <p:anim calcmode="lin" valueType="num">
                                      <p:cBhvr>
                                        <p:cTn id="9" dur="1000" fill="hold"/>
                                        <p:tgtEl>
                                          <p:spTgt spid="11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175"/>
                                        </p:tgtEl>
                                        <p:attrNameLst>
                                          <p:attrName>style.visibility</p:attrName>
                                        </p:attrNameLst>
                                      </p:cBhvr>
                                      <p:to>
                                        <p:strVal val="visible"/>
                                      </p:to>
                                    </p:set>
                                    <p:animEffect transition="in" filter="randombar(horizontal)">
                                      <p:cBhvr>
                                        <p:cTn id="14" dur="500"/>
                                        <p:tgtEl>
                                          <p:spTgt spid="1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4" grpId="0" animBg="1"/>
    </p:bldLst>
  </p:timing>
</p:sld>
</file>

<file path=ppt/slides/slide14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179" name="矩形"/>
          <p:cNvSpPr/>
          <p:nvPr/>
        </p:nvSpPr>
        <p:spPr>
          <a:xfrm>
            <a:off x="1425064" y="305039"/>
            <a:ext cx="5502103"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考点２：消费税应纳税额的计算</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aphicFrame>
        <p:nvGraphicFramePr>
          <p:cNvPr id="1180" name="表格"/>
          <p:cNvGraphicFramePr>
            <a:graphicFrameLocks noGrp="1"/>
          </p:cNvGraphicFramePr>
          <p:nvPr/>
        </p:nvGraphicFramePr>
        <p:xfrm>
          <a:off x="654065" y="1303237"/>
          <a:ext cx="10854536" cy="5033264"/>
        </p:xfrm>
        <a:graphic>
          <a:graphicData uri="http://schemas.openxmlformats.org/drawingml/2006/table">
            <a:tbl>
              <a:tblPr bandRow="1">
                <a:noFill/>
              </a:tblPr>
              <a:tblGrid>
                <a:gridCol w="1768462"/>
                <a:gridCol w="4840668"/>
                <a:gridCol w="2953588"/>
                <a:gridCol w="1291818"/>
              </a:tblGrid>
              <a:tr h="0">
                <a:tc gridSpan="2">
                  <a:txBody>
                    <a:bodyPr/>
                    <a:lstStyle/>
                    <a:p>
                      <a:pPr marL="0" indent="0" algn="ctr">
                        <a:lnSpc>
                          <a:spcPct val="129000"/>
                        </a:lnSpc>
                        <a:spcBef>
                          <a:spcPts val="100"/>
                        </a:spcBef>
                        <a:spcAft>
                          <a:spcPts val="100"/>
                        </a:spcAft>
                        <a:buNone/>
                      </a:pPr>
                      <a:r>
                        <a:rPr lang="zh-CN" altLang="en-US" sz="16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税目</a:t>
                      </a:r>
                      <a:endParaRPr lang="zh-CN" altLang="en-US" sz="16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h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gridSpan="2">
                  <a:txBody>
                    <a:bodyPr/>
                    <a:lstStyle/>
                    <a:p>
                      <a:pPr marL="0" indent="0" algn="ctr">
                        <a:lnSpc>
                          <a:spcPct val="129000"/>
                        </a:lnSpc>
                        <a:spcBef>
                          <a:spcPts val="100"/>
                        </a:spcBef>
                        <a:spcAft>
                          <a:spcPts val="100"/>
                        </a:spcAft>
                        <a:buNone/>
                      </a:pPr>
                      <a:r>
                        <a:rPr lang="zh-CN" altLang="en-US" sz="16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税率</a:t>
                      </a:r>
                      <a:endParaRPr lang="zh-CN" altLang="en-US" sz="16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h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0">
                <a:tc rowSpan="2">
                  <a:txBody>
                    <a:bodyPr/>
                    <a:lstStyle/>
                    <a:p>
                      <a:pPr marL="0" indent="0" algn="ctr">
                        <a:lnSpc>
                          <a:spcPct val="129000"/>
                        </a:lnSpc>
                        <a:spcBef>
                          <a:spcPts val="100"/>
                        </a:spcBef>
                        <a:spcAft>
                          <a:spcPts val="100"/>
                        </a:spcAft>
                        <a:buNone/>
                      </a:pP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贵重首饰</a:t>
                      </a:r>
                      <a:b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及珠宝玉石</a:t>
                      </a:r>
                      <a:endPar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ctr">
                        <a:lnSpc>
                          <a:spcPct val="129000"/>
                        </a:lnSpc>
                        <a:spcBef>
                          <a:spcPts val="100"/>
                        </a:spcBef>
                        <a:spcAft>
                          <a:spcPts val="100"/>
                        </a:spcAft>
                        <a:buNone/>
                      </a:pPr>
                      <a:r>
                        <a:rPr lang="zh-CN" altLang="en-US"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金银首饰、铂金首饰、钻石及钻石饰品</a:t>
                      </a:r>
                      <a:endParaRPr lang="zh-CN" altLang="en-US"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29000"/>
                        </a:lnSpc>
                        <a:spcBef>
                          <a:spcPts val="100"/>
                        </a:spcBef>
                        <a:spcAft>
                          <a:spcPts val="100"/>
                        </a:spcAft>
                        <a:buNone/>
                      </a:pPr>
                      <a:r>
                        <a:rPr lang="en-US" altLang="zh-CN"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5%</a:t>
                      </a:r>
                      <a:endParaRPr lang="zh-CN" altLang="en-US"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rowSpan="3">
                  <a:txBody>
                    <a:bodyPr/>
                    <a:lstStyle/>
                    <a:p>
                      <a:pPr marL="0" indent="0" algn="ctr">
                        <a:lnSpc>
                          <a:spcPct val="129000"/>
                        </a:lnSpc>
                        <a:spcBef>
                          <a:spcPts val="100"/>
                        </a:spcBef>
                        <a:spcAft>
                          <a:spcPts val="100"/>
                        </a:spcAft>
                        <a:buNone/>
                      </a:pP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比例税率</a:t>
                      </a:r>
                      <a:endPar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r h="0">
                <a:tc v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ctr">
                        <a:lnSpc>
                          <a:spcPct val="129000"/>
                        </a:lnSpc>
                        <a:spcBef>
                          <a:spcPts val="100"/>
                        </a:spcBef>
                        <a:spcAft>
                          <a:spcPts val="100"/>
                        </a:spcAft>
                        <a:buNone/>
                      </a:pPr>
                      <a:r>
                        <a:rPr lang="zh-CN" altLang="en-US"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其他贵重首饰和珠宝玉石</a:t>
                      </a:r>
                      <a:endParaRPr lang="zh-CN" altLang="en-US"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just">
                        <a:lnSpc>
                          <a:spcPct val="129000"/>
                        </a:lnSpc>
                        <a:spcBef>
                          <a:spcPts val="100"/>
                        </a:spcBef>
                        <a:spcAft>
                          <a:spcPts val="100"/>
                        </a:spcAft>
                        <a:buNone/>
                      </a:pPr>
                      <a:r>
                        <a:rPr lang="en-US" altLang="zh-CN"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10%</a:t>
                      </a:r>
                      <a:endParaRPr lang="zh-CN" altLang="en-US"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v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r h="0">
                <a:tc gridSpan="2">
                  <a:txBody>
                    <a:bodyPr/>
                    <a:lstStyle/>
                    <a:p>
                      <a:pPr marL="0" indent="0" algn="ctr">
                        <a:lnSpc>
                          <a:spcPct val="129000"/>
                        </a:lnSpc>
                        <a:spcBef>
                          <a:spcPts val="100"/>
                        </a:spcBef>
                        <a:spcAft>
                          <a:spcPts val="100"/>
                        </a:spcAft>
                        <a:buNone/>
                      </a:pP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鞭炮、焰火</a:t>
                      </a:r>
                      <a:endPar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h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29000"/>
                        </a:lnSpc>
                        <a:spcBef>
                          <a:spcPts val="100"/>
                        </a:spcBef>
                        <a:spcAft>
                          <a:spcPts val="100"/>
                        </a:spcAft>
                        <a:buNone/>
                      </a:pPr>
                      <a:r>
                        <a:rPr lang="en-US" altLang="zh-CN"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15%</a:t>
                      </a:r>
                      <a:endParaRPr lang="zh-CN" altLang="en-US"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v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r h="0">
                <a:tc gridSpan="2">
                  <a:txBody>
                    <a:bodyPr/>
                    <a:lstStyle/>
                    <a:p>
                      <a:pPr marL="0" indent="0" algn="ctr">
                        <a:lnSpc>
                          <a:spcPct val="129000"/>
                        </a:lnSpc>
                        <a:spcBef>
                          <a:spcPts val="100"/>
                        </a:spcBef>
                        <a:spcAft>
                          <a:spcPts val="100"/>
                        </a:spcAft>
                        <a:buNone/>
                      </a:pP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成品油</a:t>
                      </a:r>
                      <a:endPar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h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just">
                        <a:lnSpc>
                          <a:spcPct val="129000"/>
                        </a:lnSpc>
                        <a:spcBef>
                          <a:spcPts val="100"/>
                        </a:spcBef>
                        <a:spcAft>
                          <a:spcPts val="100"/>
                        </a:spcAft>
                        <a:buNone/>
                      </a:pPr>
                      <a:r>
                        <a:rPr lang="en-US" altLang="zh-CN"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1.20元/升或1.52元/升</a:t>
                      </a:r>
                      <a:endParaRPr lang="zh-CN" altLang="en-US"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ctr">
                        <a:lnSpc>
                          <a:spcPct val="129000"/>
                        </a:lnSpc>
                        <a:spcBef>
                          <a:spcPts val="100"/>
                        </a:spcBef>
                        <a:spcAft>
                          <a:spcPts val="100"/>
                        </a:spcAft>
                        <a:buNone/>
                      </a:pP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定额税率</a:t>
                      </a:r>
                      <a:endPar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0">
                <a:tc gridSpan="2">
                  <a:txBody>
                    <a:bodyPr/>
                    <a:lstStyle/>
                    <a:p>
                      <a:pPr marL="0" indent="0" algn="ctr">
                        <a:lnSpc>
                          <a:spcPct val="129000"/>
                        </a:lnSpc>
                        <a:spcBef>
                          <a:spcPts val="100"/>
                        </a:spcBef>
                        <a:spcAft>
                          <a:spcPts val="100"/>
                        </a:spcAft>
                        <a:buNone/>
                      </a:pP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摩托车</a:t>
                      </a:r>
                      <a:endPar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h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29000"/>
                        </a:lnSpc>
                        <a:spcBef>
                          <a:spcPts val="100"/>
                        </a:spcBef>
                        <a:spcAft>
                          <a:spcPts val="100"/>
                        </a:spcAft>
                        <a:buNone/>
                      </a:pPr>
                      <a:r>
                        <a:rPr lang="en-US" altLang="zh-CN"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3%或10%</a:t>
                      </a:r>
                      <a:endParaRPr lang="zh-CN" altLang="en-US"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rowSpan="11">
                  <a:txBody>
                    <a:bodyPr/>
                    <a:lstStyle/>
                    <a:p>
                      <a:pPr marL="0" indent="0" algn="just">
                        <a:lnSpc>
                          <a:spcPct val="129000"/>
                        </a:lnSpc>
                        <a:spcBef>
                          <a:spcPts val="100"/>
                        </a:spcBef>
                        <a:spcAft>
                          <a:spcPts val="100"/>
                        </a:spcAft>
                        <a:buNone/>
                      </a:pP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比例税率</a:t>
                      </a:r>
                      <a:endPar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r h="0">
                <a:tc rowSpan="3">
                  <a:txBody>
                    <a:bodyPr/>
                    <a:lstStyle/>
                    <a:p>
                      <a:pPr marL="0" indent="0" algn="ctr">
                        <a:lnSpc>
                          <a:spcPct val="129000"/>
                        </a:lnSpc>
                        <a:spcBef>
                          <a:spcPts val="100"/>
                        </a:spcBef>
                        <a:spcAft>
                          <a:spcPts val="100"/>
                        </a:spcAft>
                        <a:buNone/>
                      </a:pP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小汽车</a:t>
                      </a:r>
                      <a:endPar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ctr">
                        <a:lnSpc>
                          <a:spcPct val="129000"/>
                        </a:lnSpc>
                        <a:spcBef>
                          <a:spcPts val="100"/>
                        </a:spcBef>
                        <a:spcAft>
                          <a:spcPts val="100"/>
                        </a:spcAft>
                        <a:buNone/>
                      </a:pPr>
                      <a:r>
                        <a:rPr lang="zh-CN" altLang="en-US"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乘用车</a:t>
                      </a:r>
                      <a:endParaRPr lang="zh-CN" altLang="en-US"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just">
                        <a:lnSpc>
                          <a:spcPct val="129000"/>
                        </a:lnSpc>
                        <a:spcBef>
                          <a:spcPts val="100"/>
                        </a:spcBef>
                        <a:spcAft>
                          <a:spcPts val="100"/>
                        </a:spcAft>
                        <a:buNone/>
                      </a:pPr>
                      <a:r>
                        <a:rPr lang="en-US" altLang="zh-CN"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1%～40%</a:t>
                      </a:r>
                      <a:endParaRPr lang="zh-CN" altLang="en-US"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v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r h="0">
                <a:tc v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ctr">
                        <a:lnSpc>
                          <a:spcPct val="129000"/>
                        </a:lnSpc>
                        <a:spcBef>
                          <a:spcPts val="100"/>
                        </a:spcBef>
                        <a:spcAft>
                          <a:spcPts val="100"/>
                        </a:spcAft>
                        <a:buNone/>
                      </a:pPr>
                      <a:r>
                        <a:rPr lang="zh-CN" altLang="en-US"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中轻型商用客车</a:t>
                      </a:r>
                      <a:endParaRPr lang="zh-CN" altLang="en-US"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29000"/>
                        </a:lnSpc>
                        <a:spcBef>
                          <a:spcPts val="100"/>
                        </a:spcBef>
                        <a:spcAft>
                          <a:spcPts val="100"/>
                        </a:spcAft>
                        <a:buNone/>
                      </a:pPr>
                      <a:r>
                        <a:rPr lang="en-US" altLang="zh-CN"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5%</a:t>
                      </a:r>
                      <a:endParaRPr lang="zh-CN" altLang="en-US"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v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r h="0">
                <a:tc v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ctr">
                        <a:lnSpc>
                          <a:spcPct val="129000"/>
                        </a:lnSpc>
                        <a:spcBef>
                          <a:spcPts val="100"/>
                        </a:spcBef>
                        <a:spcAft>
                          <a:spcPts val="100"/>
                        </a:spcAft>
                        <a:buNone/>
                      </a:pPr>
                      <a:r>
                        <a:rPr lang="zh-CN" altLang="en-US"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超豪华小汽车（零售环节）</a:t>
                      </a:r>
                      <a:endParaRPr lang="zh-CN" altLang="en-US"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just">
                        <a:lnSpc>
                          <a:spcPct val="129000"/>
                        </a:lnSpc>
                        <a:spcBef>
                          <a:spcPts val="100"/>
                        </a:spcBef>
                        <a:spcAft>
                          <a:spcPts val="100"/>
                        </a:spcAft>
                        <a:buNone/>
                      </a:pPr>
                      <a:r>
                        <a:rPr lang="en-US" altLang="zh-CN"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10%</a:t>
                      </a:r>
                      <a:endParaRPr lang="zh-CN" altLang="en-US"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v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r h="0">
                <a:tc gridSpan="2">
                  <a:txBody>
                    <a:bodyPr/>
                    <a:lstStyle/>
                    <a:p>
                      <a:pPr marL="0" indent="0" algn="ctr">
                        <a:lnSpc>
                          <a:spcPct val="129000"/>
                        </a:lnSpc>
                        <a:spcBef>
                          <a:spcPts val="100"/>
                        </a:spcBef>
                        <a:spcAft>
                          <a:spcPts val="100"/>
                        </a:spcAft>
                        <a:buNone/>
                      </a:pP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高尔夫球及球具</a:t>
                      </a:r>
                      <a:endPar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h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29000"/>
                        </a:lnSpc>
                        <a:spcBef>
                          <a:spcPts val="100"/>
                        </a:spcBef>
                        <a:spcAft>
                          <a:spcPts val="100"/>
                        </a:spcAft>
                        <a:buNone/>
                      </a:pPr>
                      <a:r>
                        <a:rPr lang="en-US" altLang="zh-CN"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10%</a:t>
                      </a:r>
                      <a:endParaRPr lang="zh-CN" altLang="en-US"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v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r h="0">
                <a:tc gridSpan="2">
                  <a:txBody>
                    <a:bodyPr/>
                    <a:lstStyle/>
                    <a:p>
                      <a:pPr marL="0" indent="0" algn="ctr">
                        <a:lnSpc>
                          <a:spcPct val="129000"/>
                        </a:lnSpc>
                        <a:spcBef>
                          <a:spcPts val="100"/>
                        </a:spcBef>
                        <a:spcAft>
                          <a:spcPts val="100"/>
                        </a:spcAft>
                        <a:buNone/>
                      </a:pP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高档手表</a:t>
                      </a:r>
                      <a:endPar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h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just">
                        <a:lnSpc>
                          <a:spcPct val="129000"/>
                        </a:lnSpc>
                        <a:spcBef>
                          <a:spcPts val="100"/>
                        </a:spcBef>
                        <a:spcAft>
                          <a:spcPts val="100"/>
                        </a:spcAft>
                        <a:buNone/>
                      </a:pPr>
                      <a:r>
                        <a:rPr lang="en-US" altLang="zh-CN"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20%</a:t>
                      </a:r>
                      <a:endParaRPr lang="zh-CN" altLang="en-US"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v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r h="0">
                <a:tc gridSpan="2">
                  <a:txBody>
                    <a:bodyPr/>
                    <a:lstStyle/>
                    <a:p>
                      <a:pPr marL="0" indent="0" algn="ctr">
                        <a:lnSpc>
                          <a:spcPct val="129000"/>
                        </a:lnSpc>
                        <a:spcBef>
                          <a:spcPts val="100"/>
                        </a:spcBef>
                        <a:spcAft>
                          <a:spcPts val="100"/>
                        </a:spcAft>
                        <a:buNone/>
                      </a:pP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游艇</a:t>
                      </a:r>
                      <a:endPar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h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29000"/>
                        </a:lnSpc>
                        <a:spcBef>
                          <a:spcPts val="100"/>
                        </a:spcBef>
                        <a:spcAft>
                          <a:spcPts val="100"/>
                        </a:spcAft>
                        <a:buNone/>
                      </a:pPr>
                      <a:r>
                        <a:rPr lang="en-US" altLang="zh-CN"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10%</a:t>
                      </a:r>
                      <a:endParaRPr lang="zh-CN" altLang="en-US"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v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r h="0">
                <a:tc gridSpan="2">
                  <a:txBody>
                    <a:bodyPr/>
                    <a:lstStyle/>
                    <a:p>
                      <a:pPr marL="0" indent="0" algn="ctr">
                        <a:lnSpc>
                          <a:spcPct val="129000"/>
                        </a:lnSpc>
                        <a:spcBef>
                          <a:spcPts val="100"/>
                        </a:spcBef>
                        <a:spcAft>
                          <a:spcPts val="100"/>
                        </a:spcAft>
                        <a:buNone/>
                      </a:pP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木制一次性筷子</a:t>
                      </a:r>
                      <a:endPar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h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just">
                        <a:lnSpc>
                          <a:spcPct val="129000"/>
                        </a:lnSpc>
                        <a:spcBef>
                          <a:spcPts val="100"/>
                        </a:spcBef>
                        <a:spcAft>
                          <a:spcPts val="100"/>
                        </a:spcAft>
                        <a:buNone/>
                      </a:pPr>
                      <a:r>
                        <a:rPr lang="en-US" altLang="zh-CN"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5%</a:t>
                      </a:r>
                      <a:endParaRPr lang="zh-CN" altLang="en-US"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v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r h="0">
                <a:tc gridSpan="2">
                  <a:txBody>
                    <a:bodyPr/>
                    <a:lstStyle/>
                    <a:p>
                      <a:pPr marL="0" indent="0" algn="ctr">
                        <a:lnSpc>
                          <a:spcPct val="129000"/>
                        </a:lnSpc>
                        <a:spcBef>
                          <a:spcPts val="100"/>
                        </a:spcBef>
                        <a:spcAft>
                          <a:spcPts val="100"/>
                        </a:spcAft>
                        <a:buNone/>
                      </a:pP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实木地板</a:t>
                      </a:r>
                      <a:endPar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h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29000"/>
                        </a:lnSpc>
                        <a:spcBef>
                          <a:spcPts val="100"/>
                        </a:spcBef>
                        <a:spcAft>
                          <a:spcPts val="100"/>
                        </a:spcAft>
                        <a:buNone/>
                      </a:pPr>
                      <a:r>
                        <a:rPr lang="en-US" altLang="zh-CN"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5%</a:t>
                      </a:r>
                      <a:endParaRPr lang="zh-CN" altLang="en-US"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v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r h="0">
                <a:tc gridSpan="2">
                  <a:txBody>
                    <a:bodyPr/>
                    <a:lstStyle/>
                    <a:p>
                      <a:pPr marL="0" indent="0" algn="ctr">
                        <a:lnSpc>
                          <a:spcPct val="129000"/>
                        </a:lnSpc>
                        <a:spcBef>
                          <a:spcPts val="100"/>
                        </a:spcBef>
                        <a:spcAft>
                          <a:spcPts val="100"/>
                        </a:spcAft>
                        <a:buNone/>
                      </a:pP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电池</a:t>
                      </a:r>
                      <a:endPar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h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just">
                        <a:lnSpc>
                          <a:spcPct val="129000"/>
                        </a:lnSpc>
                        <a:spcBef>
                          <a:spcPts val="100"/>
                        </a:spcBef>
                        <a:spcAft>
                          <a:spcPts val="100"/>
                        </a:spcAft>
                        <a:buNone/>
                      </a:pPr>
                      <a:r>
                        <a:rPr lang="en-US" altLang="zh-CN"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4%</a:t>
                      </a:r>
                      <a:endParaRPr lang="zh-CN" altLang="en-US"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v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r h="0">
                <a:tc gridSpan="2">
                  <a:txBody>
                    <a:bodyPr/>
                    <a:lstStyle/>
                    <a:p>
                      <a:pPr marL="0" indent="0" algn="ctr">
                        <a:lnSpc>
                          <a:spcPct val="129000"/>
                        </a:lnSpc>
                        <a:spcBef>
                          <a:spcPts val="100"/>
                        </a:spcBef>
                        <a:spcAft>
                          <a:spcPts val="100"/>
                        </a:spcAft>
                        <a:buNone/>
                      </a:pP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涂料</a:t>
                      </a:r>
                      <a:endPar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h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29000"/>
                        </a:lnSpc>
                        <a:spcBef>
                          <a:spcPts val="100"/>
                        </a:spcBef>
                        <a:spcAft>
                          <a:spcPts val="100"/>
                        </a:spcAft>
                        <a:buNone/>
                      </a:pPr>
                      <a:r>
                        <a:rPr lang="en-US" altLang="zh-CN"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4%</a:t>
                      </a:r>
                      <a:endPar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v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bl>
          </a:graphicData>
        </a:graphic>
      </p:graphicFrame>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180"/>
                                        </p:tgtEl>
                                        <p:attrNameLst>
                                          <p:attrName>style.visibility</p:attrName>
                                        </p:attrNameLst>
                                      </p:cBhvr>
                                      <p:to>
                                        <p:strVal val="visible"/>
                                      </p:to>
                                    </p:set>
                                    <p:animEffect transition="in" filter="wheel(4)">
                                      <p:cBhvr>
                                        <p:cTn id="7" dur="2000"/>
                                        <p:tgtEl>
                                          <p:spTgt spid="1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184" name="矩形"/>
          <p:cNvSpPr/>
          <p:nvPr/>
        </p:nvSpPr>
        <p:spPr>
          <a:xfrm>
            <a:off x="1425064" y="305039"/>
            <a:ext cx="5502103"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考点２：消费税应纳税额的计算</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187" name="组合"/>
          <p:cNvGrpSpPr/>
          <p:nvPr/>
        </p:nvGrpSpPr>
        <p:grpSpPr>
          <a:xfrm>
            <a:off x="1556087" y="1299960"/>
            <a:ext cx="5601986" cy="586739"/>
            <a:chOff x="1556087" y="1299960"/>
            <a:chExt cx="5601986" cy="586739"/>
          </a:xfrm>
        </p:grpSpPr>
        <p:sp>
          <p:nvSpPr>
            <p:cNvPr id="1185" name="矩形"/>
            <p:cNvSpPr/>
            <p:nvPr/>
          </p:nvSpPr>
          <p:spPr>
            <a:xfrm>
              <a:off x="1743411" y="1299960"/>
              <a:ext cx="5183754" cy="52577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en-US" altLang="zh-CN"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 </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辨析各消费品适用的计税方法。</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1186" name="剪去对角的矩形"/>
            <p:cNvSpPr/>
            <p:nvPr/>
          </p:nvSpPr>
          <p:spPr>
            <a:xfrm>
              <a:off x="1556087" y="1299960"/>
              <a:ext cx="5601986" cy="586739"/>
            </a:xfrm>
            <a:prstGeom prst="snip2DiagRect">
              <a:avLst>
                <a:gd name="adj1" fmla="val 0"/>
                <a:gd name="adj2" fmla="val 13824"/>
              </a:avLst>
            </a:prstGeom>
            <a:noFill/>
            <a:ln w="25400" cap="flat" cmpd="sng">
              <a:solidFill>
                <a:srgbClr val="4BACC6"/>
              </a:solidFill>
              <a:prstDash val="solid"/>
              <a:round/>
            </a:ln>
          </p:spPr>
          <p:txBody>
            <a:bodyPr rtlCol="0" anchor="ctr"/>
            <a:lstStyle/>
            <a:p>
              <a:pPr algn="ctr"/>
            </a:p>
          </p:txBody>
        </p:sp>
      </p:grpSp>
      <p:sp>
        <p:nvSpPr>
          <p:cNvPr id="1188" name="矩形"/>
          <p:cNvSpPr/>
          <p:nvPr/>
        </p:nvSpPr>
        <p:spPr>
          <a:xfrm>
            <a:off x="1373022" y="2088540"/>
            <a:ext cx="9524857" cy="133794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多选】根据消费税法律制度的规定，下列消费品中，实行从量定额与从价定率相结合的复合计征办法征收消费税的有（   ）。</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A．卷烟		　B．黄酒　　　　　　　　C．白酒		D．小汽车</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189" name="矩形"/>
          <p:cNvSpPr/>
          <p:nvPr/>
        </p:nvSpPr>
        <p:spPr>
          <a:xfrm>
            <a:off x="1356570" y="3495334"/>
            <a:ext cx="1659634"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190" name="矩形"/>
          <p:cNvSpPr/>
          <p:nvPr/>
        </p:nvSpPr>
        <p:spPr>
          <a:xfrm>
            <a:off x="1356570" y="4194689"/>
            <a:ext cx="9568150" cy="133794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【拓展</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单选】根据消费税法律制度的规定，下列应税消费品中，实行从量计征办法计缴消费税的是（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A．啤酒  　　　  B</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．葡萄酒  　　　  C．药酒 　　　　   D．果木酒</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191" name="矩形"/>
          <p:cNvSpPr/>
          <p:nvPr/>
        </p:nvSpPr>
        <p:spPr>
          <a:xfrm>
            <a:off x="1357724" y="5469576"/>
            <a:ext cx="10259712" cy="8915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【解析】啤酒、黄酒从量计征消费税；葡萄酒、药酒和果木酒属于“其他酒”，从价计征消费税。</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87"/>
                                        </p:tgtEl>
                                        <p:attrNameLst>
                                          <p:attrName>style.visibility</p:attrName>
                                        </p:attrNameLst>
                                      </p:cBhvr>
                                      <p:to>
                                        <p:strVal val="visible"/>
                                      </p:to>
                                    </p:set>
                                    <p:animEffect transition="in" filter="fade">
                                      <p:cBhvr>
                                        <p:cTn id="7" dur="1000"/>
                                        <p:tgtEl>
                                          <p:spTgt spid="1187"/>
                                        </p:tgtEl>
                                      </p:cBhvr>
                                    </p:animEffect>
                                    <p:anim calcmode="lin" valueType="num">
                                      <p:cBhvr>
                                        <p:cTn id="8" dur="1000" fill="hold"/>
                                        <p:tgtEl>
                                          <p:spTgt spid="1187"/>
                                        </p:tgtEl>
                                        <p:attrNameLst>
                                          <p:attrName>ppt_x</p:attrName>
                                        </p:attrNameLst>
                                      </p:cBhvr>
                                      <p:tavLst>
                                        <p:tav tm="0">
                                          <p:val>
                                            <p:strVal val="#ppt_x"/>
                                          </p:val>
                                        </p:tav>
                                        <p:tav tm="100000">
                                          <p:val>
                                            <p:strVal val="#ppt_x"/>
                                          </p:val>
                                        </p:tav>
                                      </p:tavLst>
                                    </p:anim>
                                    <p:anim calcmode="lin" valueType="num">
                                      <p:cBhvr>
                                        <p:cTn id="9" dur="1000" fill="hold"/>
                                        <p:tgtEl>
                                          <p:spTgt spid="118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88"/>
                                        </p:tgtEl>
                                        <p:attrNameLst>
                                          <p:attrName>style.visibility</p:attrName>
                                        </p:attrNameLst>
                                      </p:cBhvr>
                                      <p:to>
                                        <p:strVal val="visible"/>
                                      </p:to>
                                    </p:set>
                                    <p:animEffect transition="in" filter="fade">
                                      <p:cBhvr>
                                        <p:cTn id="14" dur="1000"/>
                                        <p:tgtEl>
                                          <p:spTgt spid="1188"/>
                                        </p:tgtEl>
                                      </p:cBhvr>
                                    </p:animEffect>
                                    <p:anim calcmode="lin" valueType="num">
                                      <p:cBhvr>
                                        <p:cTn id="15" dur="1000" fill="hold"/>
                                        <p:tgtEl>
                                          <p:spTgt spid="1188"/>
                                        </p:tgtEl>
                                        <p:attrNameLst>
                                          <p:attrName>ppt_x</p:attrName>
                                        </p:attrNameLst>
                                      </p:cBhvr>
                                      <p:tavLst>
                                        <p:tav tm="0">
                                          <p:val>
                                            <p:strVal val="#ppt_x"/>
                                          </p:val>
                                        </p:tav>
                                        <p:tav tm="100000">
                                          <p:val>
                                            <p:strVal val="#ppt_x"/>
                                          </p:val>
                                        </p:tav>
                                      </p:tavLst>
                                    </p:anim>
                                    <p:anim calcmode="lin" valueType="num">
                                      <p:cBhvr>
                                        <p:cTn id="16" dur="1000" fill="hold"/>
                                        <p:tgtEl>
                                          <p:spTgt spid="118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89"/>
                                        </p:tgtEl>
                                        <p:attrNameLst>
                                          <p:attrName>style.visibility</p:attrName>
                                        </p:attrNameLst>
                                      </p:cBhvr>
                                      <p:to>
                                        <p:strVal val="visible"/>
                                      </p:to>
                                    </p:set>
                                    <p:animEffect transition="in" filter="fade">
                                      <p:cBhvr>
                                        <p:cTn id="21" dur="1000"/>
                                        <p:tgtEl>
                                          <p:spTgt spid="1189"/>
                                        </p:tgtEl>
                                      </p:cBhvr>
                                    </p:animEffect>
                                    <p:anim calcmode="lin" valueType="num">
                                      <p:cBhvr>
                                        <p:cTn id="22" dur="1000" fill="hold"/>
                                        <p:tgtEl>
                                          <p:spTgt spid="1189"/>
                                        </p:tgtEl>
                                        <p:attrNameLst>
                                          <p:attrName>ppt_x</p:attrName>
                                        </p:attrNameLst>
                                      </p:cBhvr>
                                      <p:tavLst>
                                        <p:tav tm="0">
                                          <p:val>
                                            <p:strVal val="#ppt_x"/>
                                          </p:val>
                                        </p:tav>
                                        <p:tav tm="100000">
                                          <p:val>
                                            <p:strVal val="#ppt_x"/>
                                          </p:val>
                                        </p:tav>
                                      </p:tavLst>
                                    </p:anim>
                                    <p:anim calcmode="lin" valueType="num">
                                      <p:cBhvr>
                                        <p:cTn id="23" dur="1000" fill="hold"/>
                                        <p:tgtEl>
                                          <p:spTgt spid="118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90"/>
                                        </p:tgtEl>
                                        <p:attrNameLst>
                                          <p:attrName>style.visibility</p:attrName>
                                        </p:attrNameLst>
                                      </p:cBhvr>
                                      <p:to>
                                        <p:strVal val="visible"/>
                                      </p:to>
                                    </p:set>
                                    <p:animEffect transition="in" filter="fade">
                                      <p:cBhvr>
                                        <p:cTn id="28" dur="1000"/>
                                        <p:tgtEl>
                                          <p:spTgt spid="1190"/>
                                        </p:tgtEl>
                                      </p:cBhvr>
                                    </p:animEffect>
                                    <p:anim calcmode="lin" valueType="num">
                                      <p:cBhvr>
                                        <p:cTn id="29" dur="1000" fill="hold"/>
                                        <p:tgtEl>
                                          <p:spTgt spid="1190"/>
                                        </p:tgtEl>
                                        <p:attrNameLst>
                                          <p:attrName>ppt_x</p:attrName>
                                        </p:attrNameLst>
                                      </p:cBhvr>
                                      <p:tavLst>
                                        <p:tav tm="0">
                                          <p:val>
                                            <p:strVal val="#ppt_x"/>
                                          </p:val>
                                        </p:tav>
                                        <p:tav tm="100000">
                                          <p:val>
                                            <p:strVal val="#ppt_x"/>
                                          </p:val>
                                        </p:tav>
                                      </p:tavLst>
                                    </p:anim>
                                    <p:anim calcmode="lin" valueType="num">
                                      <p:cBhvr>
                                        <p:cTn id="30" dur="1000" fill="hold"/>
                                        <p:tgtEl>
                                          <p:spTgt spid="119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91"/>
                                        </p:tgtEl>
                                        <p:attrNameLst>
                                          <p:attrName>style.visibility</p:attrName>
                                        </p:attrNameLst>
                                      </p:cBhvr>
                                      <p:to>
                                        <p:strVal val="visible"/>
                                      </p:to>
                                    </p:set>
                                    <p:animEffect transition="in" filter="fade">
                                      <p:cBhvr>
                                        <p:cTn id="35" dur="1000"/>
                                        <p:tgtEl>
                                          <p:spTgt spid="1191"/>
                                        </p:tgtEl>
                                      </p:cBhvr>
                                    </p:animEffect>
                                    <p:anim calcmode="lin" valueType="num">
                                      <p:cBhvr>
                                        <p:cTn id="36" dur="1000" fill="hold"/>
                                        <p:tgtEl>
                                          <p:spTgt spid="1191"/>
                                        </p:tgtEl>
                                        <p:attrNameLst>
                                          <p:attrName>ppt_x</p:attrName>
                                        </p:attrNameLst>
                                      </p:cBhvr>
                                      <p:tavLst>
                                        <p:tav tm="0">
                                          <p:val>
                                            <p:strVal val="#ppt_x"/>
                                          </p:val>
                                        </p:tav>
                                        <p:tav tm="100000">
                                          <p:val>
                                            <p:strVal val="#ppt_x"/>
                                          </p:val>
                                        </p:tav>
                                      </p:tavLst>
                                    </p:anim>
                                    <p:anim calcmode="lin" valueType="num">
                                      <p:cBhvr>
                                        <p:cTn id="37" dur="1000" fill="hold"/>
                                        <p:tgtEl>
                                          <p:spTgt spid="11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 grpId="0" animBg="1"/>
      <p:bldP spid="1188" grpId="0" animBg="1"/>
      <p:bldP spid="1189" grpId="0" animBg="1"/>
      <p:bldP spid="1190" grpId="0" animBg="1"/>
      <p:bldP spid="1191" grpId="0" animBg="1"/>
    </p:bldLst>
  </p:timing>
</p:sld>
</file>

<file path=ppt/slides/slide14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195" name="矩形"/>
          <p:cNvSpPr/>
          <p:nvPr/>
        </p:nvSpPr>
        <p:spPr>
          <a:xfrm>
            <a:off x="1425064" y="305039"/>
            <a:ext cx="5502103"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考点２：消费税应纳税额的计算</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199" name="组合"/>
          <p:cNvGrpSpPr/>
          <p:nvPr/>
        </p:nvGrpSpPr>
        <p:grpSpPr>
          <a:xfrm>
            <a:off x="1427850" y="1647727"/>
            <a:ext cx="4739863" cy="601980"/>
            <a:chOff x="1427850" y="1647727"/>
            <a:chExt cx="4739863" cy="601980"/>
          </a:xfrm>
        </p:grpSpPr>
        <p:sp>
          <p:nvSpPr>
            <p:cNvPr id="1196" name="圆角矩形"/>
            <p:cNvSpPr/>
            <p:nvPr/>
          </p:nvSpPr>
          <p:spPr>
            <a:xfrm>
              <a:off x="1427850" y="1654714"/>
              <a:ext cx="4739863" cy="594993"/>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197" name="流程图: 离页连接符"/>
            <p:cNvSpPr/>
            <p:nvPr/>
          </p:nvSpPr>
          <p:spPr>
            <a:xfrm>
              <a:off x="1751699" y="1647727"/>
              <a:ext cx="884552"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（二）</a:t>
              </a:r>
              <a:endPar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198" name="矩形"/>
            <p:cNvSpPr/>
            <p:nvPr/>
          </p:nvSpPr>
          <p:spPr>
            <a:xfrm>
              <a:off x="2885171" y="1690909"/>
              <a:ext cx="30372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销售额与销售数量</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1200" name="矩形"/>
          <p:cNvSpPr/>
          <p:nvPr/>
        </p:nvSpPr>
        <p:spPr>
          <a:xfrm>
            <a:off x="1385433" y="3106832"/>
            <a:ext cx="9510424" cy="20916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销售额是指纳税人销售应税消费品向购买方收取的全部价款和价外费用，不包括应向购买方收取的增值税税款。销售额=含增值税的销售额÷（1+增值税税率或征收率）</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消费税的销售额与增值税的规定基本相同。主要关注以下几点：</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（1）白酒生产企业向商业销售单位收取的</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品牌使用费</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，不论企业采取何种方式或以何种名义收取价款，均应并入白酒的销售额中缴纳消费税。（属于价外费用）</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201" name="矩形"/>
          <p:cNvSpPr/>
          <p:nvPr/>
        </p:nvSpPr>
        <p:spPr>
          <a:xfrm>
            <a:off x="1428728" y="2581234"/>
            <a:ext cx="1413141"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1．销售额</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99"/>
                                        </p:tgtEl>
                                        <p:attrNameLst>
                                          <p:attrName>style.visibility</p:attrName>
                                        </p:attrNameLst>
                                      </p:cBhvr>
                                      <p:to>
                                        <p:strVal val="visible"/>
                                      </p:to>
                                    </p:set>
                                    <p:animEffect transition="in" filter="fade">
                                      <p:cBhvr>
                                        <p:cTn id="7" dur="1000"/>
                                        <p:tgtEl>
                                          <p:spTgt spid="1199"/>
                                        </p:tgtEl>
                                      </p:cBhvr>
                                    </p:animEffect>
                                    <p:anim calcmode="lin" valueType="num">
                                      <p:cBhvr>
                                        <p:cTn id="8" dur="1000" fill="hold"/>
                                        <p:tgtEl>
                                          <p:spTgt spid="1199"/>
                                        </p:tgtEl>
                                        <p:attrNameLst>
                                          <p:attrName>ppt_x</p:attrName>
                                        </p:attrNameLst>
                                      </p:cBhvr>
                                      <p:tavLst>
                                        <p:tav tm="0">
                                          <p:val>
                                            <p:strVal val="#ppt_x"/>
                                          </p:val>
                                        </p:tav>
                                        <p:tav tm="100000">
                                          <p:val>
                                            <p:strVal val="#ppt_x"/>
                                          </p:val>
                                        </p:tav>
                                      </p:tavLst>
                                    </p:anim>
                                    <p:anim calcmode="lin" valueType="num">
                                      <p:cBhvr>
                                        <p:cTn id="9" dur="1000" fill="hold"/>
                                        <p:tgtEl>
                                          <p:spTgt spid="119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01"/>
                                        </p:tgtEl>
                                        <p:attrNameLst>
                                          <p:attrName>style.visibility</p:attrName>
                                        </p:attrNameLst>
                                      </p:cBhvr>
                                      <p:to>
                                        <p:strVal val="visible"/>
                                      </p:to>
                                    </p:set>
                                    <p:animEffect transition="in" filter="fade">
                                      <p:cBhvr>
                                        <p:cTn id="14" dur="1000"/>
                                        <p:tgtEl>
                                          <p:spTgt spid="1201"/>
                                        </p:tgtEl>
                                      </p:cBhvr>
                                    </p:animEffect>
                                    <p:anim calcmode="lin" valueType="num">
                                      <p:cBhvr>
                                        <p:cTn id="15" dur="1000" fill="hold"/>
                                        <p:tgtEl>
                                          <p:spTgt spid="1201"/>
                                        </p:tgtEl>
                                        <p:attrNameLst>
                                          <p:attrName>ppt_x</p:attrName>
                                        </p:attrNameLst>
                                      </p:cBhvr>
                                      <p:tavLst>
                                        <p:tav tm="0">
                                          <p:val>
                                            <p:strVal val="#ppt_x"/>
                                          </p:val>
                                        </p:tav>
                                        <p:tav tm="100000">
                                          <p:val>
                                            <p:strVal val="#ppt_x"/>
                                          </p:val>
                                        </p:tav>
                                      </p:tavLst>
                                    </p:anim>
                                    <p:anim calcmode="lin" valueType="num">
                                      <p:cBhvr>
                                        <p:cTn id="16" dur="1000" fill="hold"/>
                                        <p:tgtEl>
                                          <p:spTgt spid="120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200"/>
                                        </p:tgtEl>
                                        <p:attrNameLst>
                                          <p:attrName>style.visibility</p:attrName>
                                        </p:attrNameLst>
                                      </p:cBhvr>
                                      <p:to>
                                        <p:strVal val="visible"/>
                                      </p:to>
                                    </p:set>
                                    <p:animEffect transition="in" filter="wipe(down)">
                                      <p:cBhvr>
                                        <p:cTn id="21" dur="500"/>
                                        <p:tgtEl>
                                          <p:spTgt spid="1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9" grpId="0" animBg="1"/>
      <p:bldP spid="1200" grpId="0" animBg="1"/>
      <p:bldP spid="1201" grpId="0" animBg="1"/>
    </p:bldLst>
  </p:timing>
</p:sld>
</file>

<file path=ppt/slides/slide14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205" name="矩形"/>
          <p:cNvSpPr/>
          <p:nvPr/>
        </p:nvSpPr>
        <p:spPr>
          <a:xfrm>
            <a:off x="1424687" y="2196200"/>
            <a:ext cx="9313864" cy="24917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（2）纳税人用于</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换取生产资料和消费资料、抵偿债务和投资入股</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等方面的应税消费品（简记“换、抵、投”），应当以纳税人同类应税消费品的</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最高销售价格</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作为计税依据计算消费税（按平均销售价格计算</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增值税</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）；用于其他方面的，按“平均销售价格”计税。</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（3）应税消费品与其他产品组成</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成套消费品</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销售的，应按</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销售额全额</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征收。</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（4）带料加工的金银首饰，应按受托方销售同类金银首饰的销售价格确定计税依据征收消费税；没有同类金银首饰销售价格的，按组成计税价格计税。</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206" name="矩形"/>
          <p:cNvSpPr/>
          <p:nvPr/>
        </p:nvSpPr>
        <p:spPr>
          <a:xfrm>
            <a:off x="1425064" y="305039"/>
            <a:ext cx="5502103"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考点２：消费税应纳税额的计算</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05"/>
                                        </p:tgtEl>
                                        <p:attrNameLst>
                                          <p:attrName>style.visibility</p:attrName>
                                        </p:attrNameLst>
                                      </p:cBhvr>
                                      <p:to>
                                        <p:strVal val="visible"/>
                                      </p:to>
                                    </p:set>
                                    <p:animEffect transition="in" filter="randombar(horizontal)">
                                      <p:cBhvr>
                                        <p:cTn id="7" dur="500"/>
                                        <p:tgtEl>
                                          <p:spTgt spid="1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44" name="椭圆"/>
          <p:cNvSpPr/>
          <p:nvPr/>
        </p:nvSpPr>
        <p:spPr>
          <a:xfrm>
            <a:off x="5082443" y="1149061"/>
            <a:ext cx="2036774" cy="2049536"/>
          </a:xfrm>
          <a:prstGeom prst="ellipse">
            <a:avLst/>
          </a:prstGeom>
          <a:solidFill>
            <a:schemeClr val="accent4"/>
          </a:solidFill>
          <a:ln w="12700" cap="flat" cmpd="sng">
            <a:noFill/>
            <a:prstDash val="solid"/>
            <a:round/>
          </a:ln>
        </p:spPr>
        <p:txBody>
          <a:bodyPr rtlCol="0" anchor="ctr"/>
          <a:lstStyle/>
          <a:p>
            <a:pPr algn="ctr"/>
          </a:p>
        </p:txBody>
      </p:sp>
      <p:sp>
        <p:nvSpPr>
          <p:cNvPr id="145" name="矩形"/>
          <p:cNvSpPr/>
          <p:nvPr/>
        </p:nvSpPr>
        <p:spPr>
          <a:xfrm>
            <a:off x="4703447" y="3366135"/>
            <a:ext cx="2795632" cy="591502"/>
          </a:xfrm>
          <a:prstGeom prst="rect">
            <a:avLst/>
          </a:prstGeom>
          <a:noFill/>
          <a:ln w="9525" cap="flat" cmpd="sng">
            <a:noFill/>
            <a:prstDash val="solid"/>
            <a:miter/>
          </a:ln>
        </p:spPr>
        <p:txBody>
          <a:bodyPr vert="horz" wrap="square" lIns="91440" tIns="45720" rIns="91440" bIns="45720" anchor="t" anchorCtr="0">
            <a:spAutoFit/>
          </a:bodyPr>
          <a:lstStyle/>
          <a:p>
            <a:pPr marL="0" indent="25400" algn="ctr">
              <a:lnSpc>
                <a:spcPct val="150000"/>
              </a:lnSpc>
              <a:spcBef>
                <a:spcPts val="0"/>
              </a:spcBef>
              <a:spcAft>
                <a:spcPts val="0"/>
              </a:spcAft>
              <a:buNone/>
            </a:pPr>
            <a:r>
              <a:rPr lang="en-US" altLang="zh-CN" sz="2200" b="1" i="0" u="none" strike="noStrike" kern="100" cap="none" spc="0" baseline="0">
                <a:solidFill>
                  <a:schemeClr val="accent1"/>
                </a:solidFill>
                <a:latin typeface="微软雅黑" panose="020B0503020204020204" charset="-122"/>
                <a:ea typeface="微软雅黑" panose="020B0503020204020204" charset="-122"/>
                <a:cs typeface="Times New Roman" panose="02020603050405020304" charset="0"/>
              </a:rPr>
              <a:t> </a:t>
            </a:r>
            <a:r>
              <a:rPr lang="zh-CN" altLang="en-US" sz="2200" b="1" i="0" u="none" strike="noStrike" kern="100" cap="none" spc="0" baseline="0">
                <a:solidFill>
                  <a:schemeClr val="accent1"/>
                </a:solidFill>
                <a:latin typeface="微软雅黑" panose="020B0503020204020204" charset="-122"/>
                <a:ea typeface="微软雅黑" panose="020B0503020204020204" charset="-122"/>
                <a:cs typeface="Times New Roman" panose="02020603050405020304" charset="0"/>
              </a:rPr>
              <a:t>增值税法律制度 </a:t>
            </a:r>
            <a:endParaRPr lang="zh-CN" altLang="en-US" sz="2200" b="1" i="0" u="none" strike="noStrike" kern="1200" cap="none" spc="0" baseline="0">
              <a:solidFill>
                <a:schemeClr val="accent1"/>
              </a:solidFill>
              <a:latin typeface="微软雅黑" panose="020B0503020204020204" charset="-122"/>
              <a:ea typeface="微软雅黑" panose="020B0503020204020204" charset="-122"/>
              <a:cs typeface="Arial" panose="020B0604020202020204" pitchFamily="34" charset="0"/>
            </a:endParaRPr>
          </a:p>
        </p:txBody>
      </p:sp>
      <p:sp>
        <p:nvSpPr>
          <p:cNvPr id="146" name="矩形"/>
          <p:cNvSpPr/>
          <p:nvPr/>
        </p:nvSpPr>
        <p:spPr>
          <a:xfrm>
            <a:off x="5086455" y="1832499"/>
            <a:ext cx="1972436" cy="634365"/>
          </a:xfrm>
          <a:prstGeom prst="rect">
            <a:avLst/>
          </a:prstGeom>
          <a:noFill/>
          <a:ln w="9525" cap="flat" cmpd="sng">
            <a:noFill/>
            <a:prstDash val="solid"/>
            <a:miter/>
          </a:ln>
        </p:spPr>
        <p:txBody>
          <a:bodyPr vert="horz" wrap="square" lIns="91440" tIns="45720" rIns="91440" bIns="45720" anchor="t" anchorCtr="0">
            <a:spAutoFit/>
          </a:bodyPr>
          <a:lstStyle/>
          <a:p>
            <a:pPr marL="0" indent="0" algn="ctr" fontAlgn="auto">
              <a:lnSpc>
                <a:spcPct val="100000"/>
              </a:lnSpc>
              <a:spcBef>
                <a:spcPts val="0"/>
              </a:spcBef>
              <a:spcAft>
                <a:spcPts val="0"/>
              </a:spcAft>
              <a:buNone/>
            </a:pPr>
            <a:r>
              <a:rPr lang="zh-CN" altLang="en-US" sz="3600" b="1" i="0" u="none" strike="noStrike" kern="1200" cap="none" spc="-150" baseline="0">
                <a:solidFill>
                  <a:schemeClr val="bg1"/>
                </a:solidFill>
                <a:latin typeface="微软雅黑" panose="020B0503020204020204" charset="-122"/>
                <a:ea typeface="微软雅黑" panose="020B0503020204020204" charset="-122"/>
                <a:cs typeface="Arial" panose="020B0604020202020204" pitchFamily="34" charset="0"/>
              </a:rPr>
              <a:t>第二节</a:t>
            </a:r>
            <a:endParaRPr lang="zh-CN" altLang="en-US" sz="3600" b="1" i="0" u="none" strike="noStrike" kern="1200" cap="none" spc="-150" baseline="0">
              <a:solidFill>
                <a:schemeClr val="bg1"/>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4"/>
                                        </p:tgtEl>
                                        <p:attrNameLst>
                                          <p:attrName>style.visibility</p:attrName>
                                        </p:attrNameLst>
                                      </p:cBhvr>
                                      <p:to>
                                        <p:strVal val="visible"/>
                                      </p:to>
                                    </p:set>
                                    <p:anim calcmode="lin" valueType="num">
                                      <p:cBhvr>
                                        <p:cTn id="7" dur="500" fill="hold"/>
                                        <p:tgtEl>
                                          <p:spTgt spid="144"/>
                                        </p:tgtEl>
                                        <p:attrNameLst>
                                          <p:attrName>ppt_w</p:attrName>
                                        </p:attrNameLst>
                                      </p:cBhvr>
                                      <p:tavLst>
                                        <p:tav tm="0">
                                          <p:val>
                                            <p:fltVal val="0"/>
                                          </p:val>
                                        </p:tav>
                                        <p:tav tm="100000">
                                          <p:val>
                                            <p:strVal val="#ppt_w"/>
                                          </p:val>
                                        </p:tav>
                                      </p:tavLst>
                                    </p:anim>
                                    <p:anim calcmode="lin" valueType="num">
                                      <p:cBhvr>
                                        <p:cTn id="8" dur="500" fill="hold"/>
                                        <p:tgtEl>
                                          <p:spTgt spid="144"/>
                                        </p:tgtEl>
                                        <p:attrNameLst>
                                          <p:attrName>ppt_h</p:attrName>
                                        </p:attrNameLst>
                                      </p:cBhvr>
                                      <p:tavLst>
                                        <p:tav tm="0">
                                          <p:val>
                                            <p:fltVal val="0"/>
                                          </p:val>
                                        </p:tav>
                                        <p:tav tm="100000">
                                          <p:val>
                                            <p:strVal val="#ppt_h"/>
                                          </p:val>
                                        </p:tav>
                                      </p:tavLst>
                                    </p:anim>
                                    <p:animEffect transition="in" filter="fade">
                                      <p:cBhvr>
                                        <p:cTn id="9" dur="500"/>
                                        <p:tgtEl>
                                          <p:spTgt spid="144"/>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46"/>
                                        </p:tgtEl>
                                        <p:attrNameLst>
                                          <p:attrName>style.visibility</p:attrName>
                                        </p:attrNameLst>
                                      </p:cBhvr>
                                      <p:to>
                                        <p:strVal val="visible"/>
                                      </p:to>
                                    </p:set>
                                    <p:animEffect transition="in" filter="fade">
                                      <p:cBhvr>
                                        <p:cTn id="13" dur="500"/>
                                        <p:tgtEl>
                                          <p:spTgt spid="146"/>
                                        </p:tgtEl>
                                      </p:cBhvr>
                                    </p:animEffect>
                                  </p:childTnLst>
                                </p:cTn>
                              </p:par>
                            </p:childTnLst>
                          </p:cTn>
                        </p:par>
                        <p:par>
                          <p:cTn id="14" fill="hold">
                            <p:stCondLst>
                              <p:cond delay="1000"/>
                            </p:stCondLst>
                            <p:childTnLst>
                              <p:par>
                                <p:cTn id="15" presetID="42" presetClass="entr" presetSubtype="0" fill="hold" grpId="0" nodeType="afterEffect">
                                  <p:stCondLst>
                                    <p:cond delay="0"/>
                                  </p:stCondLst>
                                  <p:iterate type="lt">
                                    <p:tmPct val="0"/>
                                  </p:iterate>
                                  <p:childTnLst>
                                    <p:set>
                                      <p:cBhvr>
                                        <p:cTn id="16" dur="1" fill="hold">
                                          <p:stCondLst>
                                            <p:cond delay="0"/>
                                          </p:stCondLst>
                                        </p:cTn>
                                        <p:tgtEl>
                                          <p:spTgt spid="145"/>
                                        </p:tgtEl>
                                        <p:attrNameLst>
                                          <p:attrName>style.visibility</p:attrName>
                                        </p:attrNameLst>
                                      </p:cBhvr>
                                      <p:to>
                                        <p:strVal val="visible"/>
                                      </p:to>
                                    </p:set>
                                    <p:animEffect transition="in" filter="fade">
                                      <p:cBhvr>
                                        <p:cTn id="17" dur="1000"/>
                                        <p:tgtEl>
                                          <p:spTgt spid="145"/>
                                        </p:tgtEl>
                                      </p:cBhvr>
                                    </p:animEffect>
                                    <p:anim calcmode="lin" valueType="num">
                                      <p:cBhvr>
                                        <p:cTn id="18" dur="1000" fill="hold"/>
                                        <p:tgtEl>
                                          <p:spTgt spid="145"/>
                                        </p:tgtEl>
                                        <p:attrNameLst>
                                          <p:attrName>ppt_x</p:attrName>
                                        </p:attrNameLst>
                                      </p:cBhvr>
                                      <p:tavLst>
                                        <p:tav tm="0">
                                          <p:val>
                                            <p:strVal val="#ppt_x"/>
                                          </p:val>
                                        </p:tav>
                                        <p:tav tm="100000">
                                          <p:val>
                                            <p:strVal val="#ppt_x"/>
                                          </p:val>
                                        </p:tav>
                                      </p:tavLst>
                                    </p:anim>
                                    <p:anim calcmode="lin" valueType="num">
                                      <p:cBhvr>
                                        <p:cTn id="19" dur="1000" fill="hold"/>
                                        <p:tgtEl>
                                          <p:spTgt spid="145"/>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6" presetClass="emph" presetSubtype="0" fill="hold" grpId="1" nodeType="afterEffect">
                                  <p:stCondLst>
                                    <p:cond delay="0"/>
                                  </p:stCondLst>
                                  <p:iterate type="lt">
                                    <p:tmPct val="10000"/>
                                  </p:iterate>
                                  <p:childTnLst>
                                    <p:animEffect transition="out" filter="fade">
                                      <p:cBhvr>
                                        <p:cTn id="22" dur="500" tmFilter="0, 0; .2, .5; .8, .5; 1, 0"/>
                                        <p:tgtEl>
                                          <p:spTgt spid="145"/>
                                        </p:tgtEl>
                                      </p:cBhvr>
                                    </p:animEffect>
                                    <p:animScale>
                                      <p:cBhvr>
                                        <p:cTn id="23" dur="250" autoRev="1" fill="hold"/>
                                        <p:tgtEl>
                                          <p:spTgt spid="14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145" grpId="0"/>
      <p:bldP spid="145" grpId="1"/>
      <p:bldP spid="146" grpId="0"/>
    </p:bldLst>
  </p:timing>
</p:sld>
</file>

<file path=ppt/slides/slide15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210" name="矩形"/>
          <p:cNvSpPr/>
          <p:nvPr/>
        </p:nvSpPr>
        <p:spPr>
          <a:xfrm>
            <a:off x="1425064" y="305039"/>
            <a:ext cx="5502103"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考点２：消费税应纳税额的计算</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aphicFrame>
        <p:nvGraphicFramePr>
          <p:cNvPr id="1211" name="对象"/>
          <p:cNvGraphicFramePr>
            <a:graphicFrameLocks noChangeAspect="1"/>
          </p:cNvGraphicFramePr>
          <p:nvPr/>
        </p:nvGraphicFramePr>
        <p:xfrm>
          <a:off x="3133656" y="4093920"/>
          <a:ext cx="6323078" cy="2199988"/>
        </p:xfrm>
        <a:graphic>
          <a:graphicData uri="http://schemas.openxmlformats.org/presentationml/2006/ole">
            <mc:AlternateContent xmlns:mc="http://schemas.openxmlformats.org/markup-compatibility/2006">
              <mc:Choice xmlns:v="urn:schemas-microsoft-com:vml" Requires="v">
                <p:oleObj spid="_x0000_s12291" name="package" r:id="rId2" imgW="2999740" imgH="1059180" progId="package">
                  <p:embed/>
                </p:oleObj>
              </mc:Choice>
              <mc:Fallback>
                <p:oleObj name="package" r:id="rId2" imgW="2999740" imgH="1059180" progId="package">
                  <p:embed/>
                  <p:pic>
                    <p:nvPicPr>
                      <p:cNvPr id="0" name="对象"/>
                      <p:cNvPicPr>
                        <a:picLocks noChangeAspect="1"/>
                      </p:cNvPicPr>
                      <p:nvPr/>
                    </p:nvPicPr>
                    <p:blipFill>
                      <a:blip r:embed="rId3" cstate="print"/>
                      <a:stretch>
                        <a:fillRect/>
                      </a:stretch>
                    </p:blipFill>
                    <p:spPr>
                      <a:xfrm>
                        <a:off x="3133656" y="4093920"/>
                        <a:ext cx="6323078" cy="2199988"/>
                      </a:xfrm>
                      <a:prstGeom prst="rect">
                        <a:avLst/>
                      </a:prstGeom>
                      <a:noFill/>
                      <a:ln w="9525" cap="flat" cmpd="sng">
                        <a:noFill/>
                        <a:prstDash val="solid"/>
                        <a:miter/>
                      </a:ln>
                    </p:spPr>
                  </p:pic>
                </p:oleObj>
              </mc:Fallback>
            </mc:AlternateContent>
          </a:graphicData>
        </a:graphic>
      </p:graphicFrame>
      <p:grpSp>
        <p:nvGrpSpPr>
          <p:cNvPr id="1215" name="组合"/>
          <p:cNvGrpSpPr/>
          <p:nvPr/>
        </p:nvGrpSpPr>
        <p:grpSpPr>
          <a:xfrm>
            <a:off x="1630631" y="1312484"/>
            <a:ext cx="9126217" cy="1312332"/>
            <a:chOff x="1630631" y="1312484"/>
            <a:chExt cx="9126217" cy="1312332"/>
          </a:xfrm>
        </p:grpSpPr>
        <p:sp>
          <p:nvSpPr>
            <p:cNvPr id="1212" name="矩形"/>
            <p:cNvSpPr/>
            <p:nvPr/>
          </p:nvSpPr>
          <p:spPr>
            <a:xfrm>
              <a:off x="1989515" y="1960520"/>
              <a:ext cx="8617709" cy="49149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消费税属于价内税，包括在销售额之内；增值税属于价外税，不包括在销售额之内。</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213" name="矩形"/>
            <p:cNvSpPr/>
            <p:nvPr/>
          </p:nvSpPr>
          <p:spPr>
            <a:xfrm>
              <a:off x="9385117" y="1312484"/>
              <a:ext cx="1197425" cy="491487"/>
            </a:xfrm>
            <a:prstGeom prst="rect">
              <a:avLst/>
            </a:prstGeom>
            <a:solidFill>
              <a:schemeClr val="accent4"/>
            </a:solid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rPr>
                <a:t>小旌笔记</a:t>
              </a:r>
              <a:endPar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endParaRPr>
            </a:p>
          </p:txBody>
        </p:sp>
        <p:sp>
          <p:nvSpPr>
            <p:cNvPr id="1214" name="剪去对角的矩形"/>
            <p:cNvSpPr/>
            <p:nvPr/>
          </p:nvSpPr>
          <p:spPr>
            <a:xfrm>
              <a:off x="1630631" y="1803503"/>
              <a:ext cx="9126217" cy="821314"/>
            </a:xfrm>
            <a:prstGeom prst="snip2DiagRect">
              <a:avLst>
                <a:gd name="adj1" fmla="val 0"/>
                <a:gd name="adj2" fmla="val 10837"/>
              </a:avLst>
            </a:prstGeom>
            <a:noFill/>
            <a:ln w="25400" cap="flat" cmpd="sng">
              <a:solidFill>
                <a:srgbClr val="00AAB7"/>
              </a:solidFill>
              <a:prstDash val="sysDash"/>
              <a:round/>
            </a:ln>
          </p:spPr>
          <p:txBody>
            <a:bodyPr rtlCol="0" anchor="ctr"/>
            <a:lstStyle/>
            <a:p>
              <a:pPr algn="ctr"/>
            </a:p>
          </p:txBody>
        </p:sp>
      </p:grpSp>
      <p:sp>
        <p:nvSpPr>
          <p:cNvPr id="1216" name="矩形"/>
          <p:cNvSpPr/>
          <p:nvPr/>
        </p:nvSpPr>
        <p:spPr>
          <a:xfrm>
            <a:off x="4438582" y="3056035"/>
            <a:ext cx="3517557"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消费税、增值税与销售额的关系</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217" name="下箭头"/>
          <p:cNvSpPr/>
          <p:nvPr/>
        </p:nvSpPr>
        <p:spPr>
          <a:xfrm>
            <a:off x="5841045" y="3723352"/>
            <a:ext cx="721578" cy="432946"/>
          </a:xfrm>
          <a:prstGeom prst="downArrow">
            <a:avLst>
              <a:gd name="adj1" fmla="val 50000"/>
              <a:gd name="adj2" fmla="val 25000"/>
            </a:avLst>
          </a:prstGeom>
          <a:solidFill>
            <a:schemeClr val="accent1"/>
          </a:solidFill>
          <a:ln w="12700" cap="flat" cmpd="sng">
            <a:noFill/>
            <a:prstDash val="solid"/>
            <a:round/>
          </a:ln>
        </p:spPr>
        <p:txBody>
          <a:bodyPr rtlCol="0" anchor="ctr"/>
          <a:lstStyle/>
          <a:p>
            <a:pPr algn="ctr"/>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15"/>
                                        </p:tgtEl>
                                        <p:attrNameLst>
                                          <p:attrName>style.visibility</p:attrName>
                                        </p:attrNameLst>
                                      </p:cBhvr>
                                      <p:to>
                                        <p:strVal val="visible"/>
                                      </p:to>
                                    </p:set>
                                    <p:animEffect transition="in" filter="fade">
                                      <p:cBhvr>
                                        <p:cTn id="7" dur="1000"/>
                                        <p:tgtEl>
                                          <p:spTgt spid="1215"/>
                                        </p:tgtEl>
                                      </p:cBhvr>
                                    </p:animEffect>
                                    <p:anim calcmode="lin" valueType="num">
                                      <p:cBhvr>
                                        <p:cTn id="8" dur="1000" fill="hold"/>
                                        <p:tgtEl>
                                          <p:spTgt spid="1215"/>
                                        </p:tgtEl>
                                        <p:attrNameLst>
                                          <p:attrName>ppt_x</p:attrName>
                                        </p:attrNameLst>
                                      </p:cBhvr>
                                      <p:tavLst>
                                        <p:tav tm="0">
                                          <p:val>
                                            <p:strVal val="#ppt_x"/>
                                          </p:val>
                                        </p:tav>
                                        <p:tav tm="100000">
                                          <p:val>
                                            <p:strVal val="#ppt_x"/>
                                          </p:val>
                                        </p:tav>
                                      </p:tavLst>
                                    </p:anim>
                                    <p:anim calcmode="lin" valueType="num">
                                      <p:cBhvr>
                                        <p:cTn id="9" dur="1000" fill="hold"/>
                                        <p:tgtEl>
                                          <p:spTgt spid="12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16"/>
                                        </p:tgtEl>
                                        <p:attrNameLst>
                                          <p:attrName>style.visibility</p:attrName>
                                        </p:attrNameLst>
                                      </p:cBhvr>
                                      <p:to>
                                        <p:strVal val="visible"/>
                                      </p:to>
                                    </p:set>
                                    <p:animEffect transition="in" filter="fade">
                                      <p:cBhvr>
                                        <p:cTn id="14" dur="1000"/>
                                        <p:tgtEl>
                                          <p:spTgt spid="1216"/>
                                        </p:tgtEl>
                                      </p:cBhvr>
                                    </p:animEffect>
                                    <p:anim calcmode="lin" valueType="num">
                                      <p:cBhvr>
                                        <p:cTn id="15" dur="1000" fill="hold"/>
                                        <p:tgtEl>
                                          <p:spTgt spid="1216"/>
                                        </p:tgtEl>
                                        <p:attrNameLst>
                                          <p:attrName>ppt_x</p:attrName>
                                        </p:attrNameLst>
                                      </p:cBhvr>
                                      <p:tavLst>
                                        <p:tav tm="0">
                                          <p:val>
                                            <p:strVal val="#ppt_x"/>
                                          </p:val>
                                        </p:tav>
                                        <p:tav tm="100000">
                                          <p:val>
                                            <p:strVal val="#ppt_x"/>
                                          </p:val>
                                        </p:tav>
                                      </p:tavLst>
                                    </p:anim>
                                    <p:anim calcmode="lin" valueType="num">
                                      <p:cBhvr>
                                        <p:cTn id="16" dur="1000" fill="hold"/>
                                        <p:tgtEl>
                                          <p:spTgt spid="12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17"/>
                                        </p:tgtEl>
                                        <p:attrNameLst>
                                          <p:attrName>style.visibility</p:attrName>
                                        </p:attrNameLst>
                                      </p:cBhvr>
                                      <p:to>
                                        <p:strVal val="visible"/>
                                      </p:to>
                                    </p:set>
                                    <p:animEffect transition="in" filter="fade">
                                      <p:cBhvr>
                                        <p:cTn id="21" dur="1000"/>
                                        <p:tgtEl>
                                          <p:spTgt spid="1217"/>
                                        </p:tgtEl>
                                      </p:cBhvr>
                                    </p:animEffect>
                                    <p:anim calcmode="lin" valueType="num">
                                      <p:cBhvr>
                                        <p:cTn id="22" dur="1000" fill="hold"/>
                                        <p:tgtEl>
                                          <p:spTgt spid="1217"/>
                                        </p:tgtEl>
                                        <p:attrNameLst>
                                          <p:attrName>ppt_x</p:attrName>
                                        </p:attrNameLst>
                                      </p:cBhvr>
                                      <p:tavLst>
                                        <p:tav tm="0">
                                          <p:val>
                                            <p:strVal val="#ppt_x"/>
                                          </p:val>
                                        </p:tav>
                                        <p:tav tm="100000">
                                          <p:val>
                                            <p:strVal val="#ppt_x"/>
                                          </p:val>
                                        </p:tav>
                                      </p:tavLst>
                                    </p:anim>
                                    <p:anim calcmode="lin" valueType="num">
                                      <p:cBhvr>
                                        <p:cTn id="23" dur="1000" fill="hold"/>
                                        <p:tgtEl>
                                          <p:spTgt spid="12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11"/>
                                        </p:tgtEl>
                                        <p:attrNameLst>
                                          <p:attrName>style.visibility</p:attrName>
                                        </p:attrNameLst>
                                      </p:cBhvr>
                                      <p:to>
                                        <p:strVal val="visible"/>
                                      </p:to>
                                    </p:set>
                                    <p:animEffect transition="in" filter="fade">
                                      <p:cBhvr>
                                        <p:cTn id="28" dur="1000"/>
                                        <p:tgtEl>
                                          <p:spTgt spid="1211"/>
                                        </p:tgtEl>
                                      </p:cBhvr>
                                    </p:animEffect>
                                    <p:anim calcmode="lin" valueType="num">
                                      <p:cBhvr>
                                        <p:cTn id="29" dur="1000" fill="hold"/>
                                        <p:tgtEl>
                                          <p:spTgt spid="1211"/>
                                        </p:tgtEl>
                                        <p:attrNameLst>
                                          <p:attrName>ppt_x</p:attrName>
                                        </p:attrNameLst>
                                      </p:cBhvr>
                                      <p:tavLst>
                                        <p:tav tm="0">
                                          <p:val>
                                            <p:strVal val="#ppt_x"/>
                                          </p:val>
                                        </p:tav>
                                        <p:tav tm="100000">
                                          <p:val>
                                            <p:strVal val="#ppt_x"/>
                                          </p:val>
                                        </p:tav>
                                      </p:tavLst>
                                    </p:anim>
                                    <p:anim calcmode="lin" valueType="num">
                                      <p:cBhvr>
                                        <p:cTn id="30" dur="1000" fill="hold"/>
                                        <p:tgtEl>
                                          <p:spTgt spid="12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5" grpId="0" animBg="1"/>
      <p:bldP spid="1216" grpId="0" animBg="1"/>
      <p:bldP spid="1217" grpId="0" animBg="1"/>
    </p:bldLst>
  </p:timing>
</p:sld>
</file>

<file path=ppt/slides/slide15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221" name="矩形"/>
          <p:cNvSpPr/>
          <p:nvPr/>
        </p:nvSpPr>
        <p:spPr>
          <a:xfrm>
            <a:off x="1428728" y="2012630"/>
            <a:ext cx="7533294" cy="20916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销售数量是指纳税人生产、加工和进口应税消费品的数量。具体规定为：</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（1）销售应税消费品的，为应税消费品的</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销售数量</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（2）自产自用应税消费品的，为应税消费品的</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移送使用数量</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（3）委托加工应税消费品的，为纳税人</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收回的</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应税消费品</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数量</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（4）进口应税消费品的，为海关核定的应税消费品</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进口</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征税</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数量</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222" name="矩形"/>
          <p:cNvSpPr/>
          <p:nvPr/>
        </p:nvSpPr>
        <p:spPr>
          <a:xfrm>
            <a:off x="1425064" y="305039"/>
            <a:ext cx="5502103"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考点２：消费税应纳税额的计算</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223" name="矩形"/>
          <p:cNvSpPr/>
          <p:nvPr/>
        </p:nvSpPr>
        <p:spPr>
          <a:xfrm>
            <a:off x="1562076" y="1434212"/>
            <a:ext cx="1699464" cy="358137"/>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2．销售数量</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pSp>
        <p:nvGrpSpPr>
          <p:cNvPr id="1817" name="组合"/>
          <p:cNvGrpSpPr/>
          <p:nvPr/>
        </p:nvGrpSpPr>
        <p:grpSpPr>
          <a:xfrm>
            <a:off x="1630631" y="4270961"/>
            <a:ext cx="9126217" cy="1756043"/>
            <a:chOff x="1630631" y="4270961"/>
            <a:chExt cx="9126217" cy="1756043"/>
          </a:xfrm>
        </p:grpSpPr>
        <p:sp>
          <p:nvSpPr>
            <p:cNvPr id="1224" name="矩形"/>
            <p:cNvSpPr/>
            <p:nvPr/>
          </p:nvSpPr>
          <p:spPr>
            <a:xfrm>
              <a:off x="1989515" y="4918994"/>
              <a:ext cx="8617713" cy="8915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纳税人通过自设</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非独立核算门市部</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销售的自产应税消费品，应当按照</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门市部</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对外销售额或者销售数量征收消费税。</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225" name="矩形"/>
            <p:cNvSpPr/>
            <p:nvPr/>
          </p:nvSpPr>
          <p:spPr>
            <a:xfrm>
              <a:off x="9385117" y="4270961"/>
              <a:ext cx="1197425" cy="491490"/>
            </a:xfrm>
            <a:prstGeom prst="rect">
              <a:avLst/>
            </a:prstGeom>
            <a:solidFill>
              <a:schemeClr val="accent4"/>
            </a:solid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rPr>
                <a:t>　敲黑板</a:t>
              </a:r>
              <a:endPar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endParaRPr>
            </a:p>
          </p:txBody>
        </p:sp>
        <p:sp>
          <p:nvSpPr>
            <p:cNvPr id="1226" name="剪去对角的矩形"/>
            <p:cNvSpPr/>
            <p:nvPr/>
          </p:nvSpPr>
          <p:spPr>
            <a:xfrm>
              <a:off x="1630631" y="4761978"/>
              <a:ext cx="9126217" cy="1265027"/>
            </a:xfrm>
            <a:prstGeom prst="snip2DiagRect">
              <a:avLst>
                <a:gd name="adj1" fmla="val 0"/>
                <a:gd name="adj2" fmla="val 11555"/>
              </a:avLst>
            </a:prstGeom>
            <a:noFill/>
            <a:ln w="25400" cap="flat" cmpd="sng">
              <a:solidFill>
                <a:srgbClr val="00AAB7"/>
              </a:solidFill>
              <a:prstDash val="sysDash"/>
              <a:round/>
            </a:ln>
          </p:spPr>
          <p:txBody>
            <a:bodyPr rtlCol="0" anchor="ctr"/>
            <a:lstStyle/>
            <a:p>
              <a:pPr algn="ctr"/>
            </a:p>
          </p:txBody>
        </p:sp>
      </p:gr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23"/>
                                        </p:tgtEl>
                                        <p:attrNameLst>
                                          <p:attrName>style.visibility</p:attrName>
                                        </p:attrNameLst>
                                      </p:cBhvr>
                                      <p:to>
                                        <p:strVal val="visible"/>
                                      </p:to>
                                    </p:set>
                                    <p:animEffect transition="in" filter="fade">
                                      <p:cBhvr>
                                        <p:cTn id="7" dur="1000"/>
                                        <p:tgtEl>
                                          <p:spTgt spid="1223"/>
                                        </p:tgtEl>
                                      </p:cBhvr>
                                    </p:animEffect>
                                    <p:anim calcmode="lin" valueType="num">
                                      <p:cBhvr>
                                        <p:cTn id="8" dur="1000" fill="hold"/>
                                        <p:tgtEl>
                                          <p:spTgt spid="1223"/>
                                        </p:tgtEl>
                                        <p:attrNameLst>
                                          <p:attrName>ppt_x</p:attrName>
                                        </p:attrNameLst>
                                      </p:cBhvr>
                                      <p:tavLst>
                                        <p:tav tm="0">
                                          <p:val>
                                            <p:strVal val="#ppt_x"/>
                                          </p:val>
                                        </p:tav>
                                        <p:tav tm="100000">
                                          <p:val>
                                            <p:strVal val="#ppt_x"/>
                                          </p:val>
                                        </p:tav>
                                      </p:tavLst>
                                    </p:anim>
                                    <p:anim calcmode="lin" valueType="num">
                                      <p:cBhvr>
                                        <p:cTn id="9" dur="1000" fill="hold"/>
                                        <p:tgtEl>
                                          <p:spTgt spid="12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21"/>
                                        </p:tgtEl>
                                        <p:attrNameLst>
                                          <p:attrName>style.visibility</p:attrName>
                                        </p:attrNameLst>
                                      </p:cBhvr>
                                      <p:to>
                                        <p:strVal val="visible"/>
                                      </p:to>
                                    </p:set>
                                    <p:animEffect transition="in" filter="fade">
                                      <p:cBhvr>
                                        <p:cTn id="14" dur="1000"/>
                                        <p:tgtEl>
                                          <p:spTgt spid="1221"/>
                                        </p:tgtEl>
                                      </p:cBhvr>
                                    </p:animEffect>
                                    <p:anim calcmode="lin" valueType="num">
                                      <p:cBhvr>
                                        <p:cTn id="15" dur="1000" fill="hold"/>
                                        <p:tgtEl>
                                          <p:spTgt spid="1221"/>
                                        </p:tgtEl>
                                        <p:attrNameLst>
                                          <p:attrName>ppt_x</p:attrName>
                                        </p:attrNameLst>
                                      </p:cBhvr>
                                      <p:tavLst>
                                        <p:tav tm="0">
                                          <p:val>
                                            <p:strVal val="#ppt_x"/>
                                          </p:val>
                                        </p:tav>
                                        <p:tav tm="100000">
                                          <p:val>
                                            <p:strVal val="#ppt_x"/>
                                          </p:val>
                                        </p:tav>
                                      </p:tavLst>
                                    </p:anim>
                                    <p:anim calcmode="lin" valueType="num">
                                      <p:cBhvr>
                                        <p:cTn id="16" dur="1000" fill="hold"/>
                                        <p:tgtEl>
                                          <p:spTgt spid="12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1" grpId="0" animBg="1"/>
      <p:bldP spid="1223" grpId="0" animBg="1"/>
    </p:bldLst>
  </p:timing>
</p:sld>
</file>

<file path=ppt/slides/slide15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231" name="矩形"/>
          <p:cNvSpPr/>
          <p:nvPr/>
        </p:nvSpPr>
        <p:spPr>
          <a:xfrm>
            <a:off x="1425064" y="305039"/>
            <a:ext cx="5502103"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考点２：消费税应纳税额的计算</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234" name="组合"/>
          <p:cNvGrpSpPr/>
          <p:nvPr/>
        </p:nvGrpSpPr>
        <p:grpSpPr>
          <a:xfrm>
            <a:off x="1556087" y="1588592"/>
            <a:ext cx="7276051" cy="586739"/>
            <a:chOff x="1556087" y="1588592"/>
            <a:chExt cx="7276051" cy="586739"/>
          </a:xfrm>
        </p:grpSpPr>
        <p:sp>
          <p:nvSpPr>
            <p:cNvPr id="1232" name="矩形"/>
            <p:cNvSpPr/>
            <p:nvPr/>
          </p:nvSpPr>
          <p:spPr>
            <a:xfrm>
              <a:off x="1743411" y="1588592"/>
              <a:ext cx="6973274" cy="52577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en-US" altLang="zh-CN"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 </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销售额和销售数量的确定、应纳消费税的计算</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1233" name="剪去对角的矩形"/>
            <p:cNvSpPr/>
            <p:nvPr/>
          </p:nvSpPr>
          <p:spPr>
            <a:xfrm>
              <a:off x="1556087" y="1588592"/>
              <a:ext cx="7276051" cy="586739"/>
            </a:xfrm>
            <a:prstGeom prst="snip2DiagRect">
              <a:avLst>
                <a:gd name="adj1" fmla="val 0"/>
                <a:gd name="adj2" fmla="val 15055"/>
              </a:avLst>
            </a:prstGeom>
            <a:noFill/>
            <a:ln w="25400" cap="flat" cmpd="sng">
              <a:solidFill>
                <a:srgbClr val="4BACC6"/>
              </a:solidFill>
              <a:prstDash val="solid"/>
              <a:round/>
            </a:ln>
          </p:spPr>
          <p:txBody>
            <a:bodyPr rtlCol="0" anchor="ctr"/>
            <a:lstStyle/>
            <a:p>
              <a:pPr algn="ctr"/>
            </a:p>
          </p:txBody>
        </p:sp>
      </p:grpSp>
      <p:sp>
        <p:nvSpPr>
          <p:cNvPr id="1235" name="矩形"/>
          <p:cNvSpPr/>
          <p:nvPr/>
        </p:nvSpPr>
        <p:spPr>
          <a:xfrm>
            <a:off x="1356570" y="2649352"/>
            <a:ext cx="9827919" cy="175323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多选】甲酒厂主要从事白酒生产销售业务。该酒厂销售白酒收取的下列款项中，应并入销售额缴纳消费税的有（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．向X公司收取的包装物租金			B．向Y公司收取的品牌使用费</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．向Z公司收取的储备费				D．向W公司收取的产品优质费</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236" name="矩形"/>
          <p:cNvSpPr/>
          <p:nvPr/>
        </p:nvSpPr>
        <p:spPr>
          <a:xfrm>
            <a:off x="1356570" y="4727214"/>
            <a:ext cx="1832811"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【答案】ABCD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34"/>
                                        </p:tgtEl>
                                        <p:attrNameLst>
                                          <p:attrName>style.visibility</p:attrName>
                                        </p:attrNameLst>
                                      </p:cBhvr>
                                      <p:to>
                                        <p:strVal val="visible"/>
                                      </p:to>
                                    </p:set>
                                    <p:animEffect transition="in" filter="fade">
                                      <p:cBhvr>
                                        <p:cTn id="7" dur="1000"/>
                                        <p:tgtEl>
                                          <p:spTgt spid="1234"/>
                                        </p:tgtEl>
                                      </p:cBhvr>
                                    </p:animEffect>
                                    <p:anim calcmode="lin" valueType="num">
                                      <p:cBhvr>
                                        <p:cTn id="8" dur="1000" fill="hold"/>
                                        <p:tgtEl>
                                          <p:spTgt spid="1234"/>
                                        </p:tgtEl>
                                        <p:attrNameLst>
                                          <p:attrName>ppt_x</p:attrName>
                                        </p:attrNameLst>
                                      </p:cBhvr>
                                      <p:tavLst>
                                        <p:tav tm="0">
                                          <p:val>
                                            <p:strVal val="#ppt_x"/>
                                          </p:val>
                                        </p:tav>
                                        <p:tav tm="100000">
                                          <p:val>
                                            <p:strVal val="#ppt_x"/>
                                          </p:val>
                                        </p:tav>
                                      </p:tavLst>
                                    </p:anim>
                                    <p:anim calcmode="lin" valueType="num">
                                      <p:cBhvr>
                                        <p:cTn id="9" dur="1000" fill="hold"/>
                                        <p:tgtEl>
                                          <p:spTgt spid="12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35"/>
                                        </p:tgtEl>
                                        <p:attrNameLst>
                                          <p:attrName>style.visibility</p:attrName>
                                        </p:attrNameLst>
                                      </p:cBhvr>
                                      <p:to>
                                        <p:strVal val="visible"/>
                                      </p:to>
                                    </p:set>
                                    <p:animEffect transition="in" filter="fade">
                                      <p:cBhvr>
                                        <p:cTn id="14" dur="1000"/>
                                        <p:tgtEl>
                                          <p:spTgt spid="1235"/>
                                        </p:tgtEl>
                                      </p:cBhvr>
                                    </p:animEffect>
                                    <p:anim calcmode="lin" valueType="num">
                                      <p:cBhvr>
                                        <p:cTn id="15" dur="1000" fill="hold"/>
                                        <p:tgtEl>
                                          <p:spTgt spid="1235"/>
                                        </p:tgtEl>
                                        <p:attrNameLst>
                                          <p:attrName>ppt_x</p:attrName>
                                        </p:attrNameLst>
                                      </p:cBhvr>
                                      <p:tavLst>
                                        <p:tav tm="0">
                                          <p:val>
                                            <p:strVal val="#ppt_x"/>
                                          </p:val>
                                        </p:tav>
                                        <p:tav tm="100000">
                                          <p:val>
                                            <p:strVal val="#ppt_x"/>
                                          </p:val>
                                        </p:tav>
                                      </p:tavLst>
                                    </p:anim>
                                    <p:anim calcmode="lin" valueType="num">
                                      <p:cBhvr>
                                        <p:cTn id="16" dur="1000" fill="hold"/>
                                        <p:tgtEl>
                                          <p:spTgt spid="123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36"/>
                                        </p:tgtEl>
                                        <p:attrNameLst>
                                          <p:attrName>style.visibility</p:attrName>
                                        </p:attrNameLst>
                                      </p:cBhvr>
                                      <p:to>
                                        <p:strVal val="visible"/>
                                      </p:to>
                                    </p:set>
                                    <p:animEffect transition="in" filter="fade">
                                      <p:cBhvr>
                                        <p:cTn id="21" dur="1000"/>
                                        <p:tgtEl>
                                          <p:spTgt spid="1236"/>
                                        </p:tgtEl>
                                      </p:cBhvr>
                                    </p:animEffect>
                                    <p:anim calcmode="lin" valueType="num">
                                      <p:cBhvr>
                                        <p:cTn id="22" dur="1000" fill="hold"/>
                                        <p:tgtEl>
                                          <p:spTgt spid="1236"/>
                                        </p:tgtEl>
                                        <p:attrNameLst>
                                          <p:attrName>ppt_x</p:attrName>
                                        </p:attrNameLst>
                                      </p:cBhvr>
                                      <p:tavLst>
                                        <p:tav tm="0">
                                          <p:val>
                                            <p:strVal val="#ppt_x"/>
                                          </p:val>
                                        </p:tav>
                                        <p:tav tm="100000">
                                          <p:val>
                                            <p:strVal val="#ppt_x"/>
                                          </p:val>
                                        </p:tav>
                                      </p:tavLst>
                                    </p:anim>
                                    <p:anim calcmode="lin" valueType="num">
                                      <p:cBhvr>
                                        <p:cTn id="23" dur="1000" fill="hold"/>
                                        <p:tgtEl>
                                          <p:spTgt spid="12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4" grpId="0" animBg="1"/>
      <p:bldP spid="1235" grpId="0" animBg="1"/>
      <p:bldP spid="1236" grpId="0" animBg="1"/>
    </p:bldLst>
  </p:timing>
</p:sld>
</file>

<file path=ppt/slides/slide15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240" name="矩形"/>
          <p:cNvSpPr/>
          <p:nvPr/>
        </p:nvSpPr>
        <p:spPr>
          <a:xfrm>
            <a:off x="1425064" y="305039"/>
            <a:ext cx="5502103"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考点２：消费税应纳税额的计算</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241" name="矩形"/>
          <p:cNvSpPr/>
          <p:nvPr/>
        </p:nvSpPr>
        <p:spPr>
          <a:xfrm>
            <a:off x="1333479" y="1924020"/>
            <a:ext cx="9692259" cy="175323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多选】根据消费税法律制度的规定，下列行为中，应当以纳税人同类应税消费品的最高销售价格作为计税依据的有（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．将自产应税消费品用于对外捐赠		B．将自产应税消费品用于投资入股</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．将自产应税消费品用于换取生产资料		D．将自产应税消费品用于抵偿债务</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242" name="矩形"/>
          <p:cNvSpPr/>
          <p:nvPr/>
        </p:nvSpPr>
        <p:spPr>
          <a:xfrm>
            <a:off x="1333479" y="3990913"/>
            <a:ext cx="3882100" cy="8915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【解析】记关键字“换、抵、投”。</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【答案】BCD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41"/>
                                        </p:tgtEl>
                                        <p:attrNameLst>
                                          <p:attrName>style.visibility</p:attrName>
                                        </p:attrNameLst>
                                      </p:cBhvr>
                                      <p:to>
                                        <p:strVal val="visible"/>
                                      </p:to>
                                    </p:set>
                                    <p:animEffect transition="in" filter="fade">
                                      <p:cBhvr>
                                        <p:cTn id="7" dur="1000"/>
                                        <p:tgtEl>
                                          <p:spTgt spid="1241"/>
                                        </p:tgtEl>
                                      </p:cBhvr>
                                    </p:animEffect>
                                    <p:anim calcmode="lin" valueType="num">
                                      <p:cBhvr>
                                        <p:cTn id="8" dur="1000" fill="hold"/>
                                        <p:tgtEl>
                                          <p:spTgt spid="1241"/>
                                        </p:tgtEl>
                                        <p:attrNameLst>
                                          <p:attrName>ppt_x</p:attrName>
                                        </p:attrNameLst>
                                      </p:cBhvr>
                                      <p:tavLst>
                                        <p:tav tm="0">
                                          <p:val>
                                            <p:strVal val="#ppt_x"/>
                                          </p:val>
                                        </p:tav>
                                        <p:tav tm="100000">
                                          <p:val>
                                            <p:strVal val="#ppt_x"/>
                                          </p:val>
                                        </p:tav>
                                      </p:tavLst>
                                    </p:anim>
                                    <p:anim calcmode="lin" valueType="num">
                                      <p:cBhvr>
                                        <p:cTn id="9" dur="1000" fill="hold"/>
                                        <p:tgtEl>
                                          <p:spTgt spid="124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42"/>
                                        </p:tgtEl>
                                        <p:attrNameLst>
                                          <p:attrName>style.visibility</p:attrName>
                                        </p:attrNameLst>
                                      </p:cBhvr>
                                      <p:to>
                                        <p:strVal val="visible"/>
                                      </p:to>
                                    </p:set>
                                    <p:animEffect transition="in" filter="fade">
                                      <p:cBhvr>
                                        <p:cTn id="14" dur="1000"/>
                                        <p:tgtEl>
                                          <p:spTgt spid="1242"/>
                                        </p:tgtEl>
                                      </p:cBhvr>
                                    </p:animEffect>
                                    <p:anim calcmode="lin" valueType="num">
                                      <p:cBhvr>
                                        <p:cTn id="15" dur="1000" fill="hold"/>
                                        <p:tgtEl>
                                          <p:spTgt spid="1242"/>
                                        </p:tgtEl>
                                        <p:attrNameLst>
                                          <p:attrName>ppt_x</p:attrName>
                                        </p:attrNameLst>
                                      </p:cBhvr>
                                      <p:tavLst>
                                        <p:tav tm="0">
                                          <p:val>
                                            <p:strVal val="#ppt_x"/>
                                          </p:val>
                                        </p:tav>
                                        <p:tav tm="100000">
                                          <p:val>
                                            <p:strVal val="#ppt_x"/>
                                          </p:val>
                                        </p:tav>
                                      </p:tavLst>
                                    </p:anim>
                                    <p:anim calcmode="lin" valueType="num">
                                      <p:cBhvr>
                                        <p:cTn id="16" dur="1000" fill="hold"/>
                                        <p:tgtEl>
                                          <p:spTgt spid="1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1" grpId="0" animBg="1"/>
      <p:bldP spid="1242" grpId="0" animBg="1"/>
    </p:bldLst>
  </p:timing>
</p:sld>
</file>

<file path=ppt/slides/slide15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246" name="矩形"/>
          <p:cNvSpPr/>
          <p:nvPr/>
        </p:nvSpPr>
        <p:spPr>
          <a:xfrm>
            <a:off x="1425064" y="305039"/>
            <a:ext cx="5502103"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考点２：消费税应纳税额的计算</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247" name="矩形"/>
          <p:cNvSpPr/>
          <p:nvPr/>
        </p:nvSpPr>
        <p:spPr>
          <a:xfrm>
            <a:off x="1004149" y="1594691"/>
            <a:ext cx="10165617" cy="29997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【例题3</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2019年9月甲酒厂销售自产M型白酒20吨，取得含增值税销售额2 260 000元。已知增值税税率为13%；消费税比例税率为20%，定额税率为0.5元/500克。计算甲酒厂当月销售自产M型白酒应缴纳消费税税额的下列算式中，正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2 260 000×20%+20×2 000×0.5=472 000元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B</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2 260 000÷（1+13%）×20%=400 000元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2 260 000×20%=452 000元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D</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2 260 000÷（1+13%）×20%+20×2 000×0.5=420 000元</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248" name="矩形"/>
          <p:cNvSpPr/>
          <p:nvPr/>
        </p:nvSpPr>
        <p:spPr>
          <a:xfrm>
            <a:off x="1004149" y="4709319"/>
            <a:ext cx="10266926" cy="12915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【解析】白酒适用复合计税方法，应纳税额=销售额×比例税率+销售数量×定额税率，1吨白酒=1 000千克= 2 000个500克。应纳税额=2 260 000÷（1+13%）× 20%+20×2 000×0.5=420 000元。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47"/>
                                        </p:tgtEl>
                                        <p:attrNameLst>
                                          <p:attrName>style.visibility</p:attrName>
                                        </p:attrNameLst>
                                      </p:cBhvr>
                                      <p:to>
                                        <p:strVal val="visible"/>
                                      </p:to>
                                    </p:set>
                                    <p:animEffect transition="in" filter="wipe(down)">
                                      <p:cBhvr>
                                        <p:cTn id="7" dur="500"/>
                                        <p:tgtEl>
                                          <p:spTgt spid="124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48"/>
                                        </p:tgtEl>
                                        <p:attrNameLst>
                                          <p:attrName>style.visibility</p:attrName>
                                        </p:attrNameLst>
                                      </p:cBhvr>
                                      <p:to>
                                        <p:strVal val="visible"/>
                                      </p:to>
                                    </p:set>
                                    <p:animEffect transition="in" filter="wipe(down)">
                                      <p:cBhvr>
                                        <p:cTn id="12" dur="500"/>
                                        <p:tgtEl>
                                          <p:spTgt spid="1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7" grpId="0" animBg="1"/>
      <p:bldP spid="1248" grpId="0" animBg="1"/>
    </p:bldLst>
  </p:timing>
</p:sld>
</file>

<file path=ppt/slides/slide15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252" name="矩形"/>
          <p:cNvSpPr/>
          <p:nvPr/>
        </p:nvSpPr>
        <p:spPr>
          <a:xfrm>
            <a:off x="1425064" y="305039"/>
            <a:ext cx="5502103"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考点２：消费税应纳税额的计算</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253" name="矩形"/>
          <p:cNvSpPr/>
          <p:nvPr/>
        </p:nvSpPr>
        <p:spPr>
          <a:xfrm>
            <a:off x="1430171" y="1362054"/>
            <a:ext cx="9494548" cy="92202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【例题4</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判断】根据消费税法律制度的规定，金银首饰与其他产品组成成套消费品销售的，按销售全额征收消费税。	（   ）</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254" name="矩形"/>
          <p:cNvSpPr/>
          <p:nvPr/>
        </p:nvSpPr>
        <p:spPr>
          <a:xfrm>
            <a:off x="1428728" y="2409788"/>
            <a:ext cx="1480969" cy="3581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255" name="矩形"/>
          <p:cNvSpPr/>
          <p:nvPr/>
        </p:nvSpPr>
        <p:spPr>
          <a:xfrm>
            <a:off x="1426506" y="3054879"/>
            <a:ext cx="9268750" cy="133794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【例题5</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单选】2017年12月甲啤酒厂生产150吨啤酒，销售100吨，取得不含增值税销售额30万元、增值税税额5.1万元。甲啤酒厂当月销售啤酒消费税计税依据为（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100吨	　B</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35.1万元	　　C</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30万元	　　　D</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150吨</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256" name="矩形"/>
          <p:cNvSpPr/>
          <p:nvPr/>
        </p:nvSpPr>
        <p:spPr>
          <a:xfrm>
            <a:off x="1430171" y="4474084"/>
            <a:ext cx="9265087" cy="16916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【解析】啤酒适用从量计征消费税的方法，计税依据为啤酒的销售数量。</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【思路拓展】已知该啤酒适用的消费税税率为250元/吨，甲啤酒厂当月销售啤酒应缴纳消费税= 100吨× 250元/吨=25 000元。</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53"/>
                                        </p:tgtEl>
                                        <p:attrNameLst>
                                          <p:attrName>style.visibility</p:attrName>
                                        </p:attrNameLst>
                                      </p:cBhvr>
                                      <p:to>
                                        <p:strVal val="visible"/>
                                      </p:to>
                                    </p:set>
                                    <p:animEffect transition="in" filter="fade">
                                      <p:cBhvr>
                                        <p:cTn id="7" dur="1000"/>
                                        <p:tgtEl>
                                          <p:spTgt spid="1253"/>
                                        </p:tgtEl>
                                      </p:cBhvr>
                                    </p:animEffect>
                                    <p:anim calcmode="lin" valueType="num">
                                      <p:cBhvr>
                                        <p:cTn id="8" dur="1000" fill="hold"/>
                                        <p:tgtEl>
                                          <p:spTgt spid="1253"/>
                                        </p:tgtEl>
                                        <p:attrNameLst>
                                          <p:attrName>ppt_x</p:attrName>
                                        </p:attrNameLst>
                                      </p:cBhvr>
                                      <p:tavLst>
                                        <p:tav tm="0">
                                          <p:val>
                                            <p:strVal val="#ppt_x"/>
                                          </p:val>
                                        </p:tav>
                                        <p:tav tm="100000">
                                          <p:val>
                                            <p:strVal val="#ppt_x"/>
                                          </p:val>
                                        </p:tav>
                                      </p:tavLst>
                                    </p:anim>
                                    <p:anim calcmode="lin" valueType="num">
                                      <p:cBhvr>
                                        <p:cTn id="9" dur="1000" fill="hold"/>
                                        <p:tgtEl>
                                          <p:spTgt spid="125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54"/>
                                        </p:tgtEl>
                                        <p:attrNameLst>
                                          <p:attrName>style.visibility</p:attrName>
                                        </p:attrNameLst>
                                      </p:cBhvr>
                                      <p:to>
                                        <p:strVal val="visible"/>
                                      </p:to>
                                    </p:set>
                                    <p:animEffect transition="in" filter="fade">
                                      <p:cBhvr>
                                        <p:cTn id="14" dur="1000"/>
                                        <p:tgtEl>
                                          <p:spTgt spid="1254"/>
                                        </p:tgtEl>
                                      </p:cBhvr>
                                    </p:animEffect>
                                    <p:anim calcmode="lin" valueType="num">
                                      <p:cBhvr>
                                        <p:cTn id="15" dur="1000" fill="hold"/>
                                        <p:tgtEl>
                                          <p:spTgt spid="1254"/>
                                        </p:tgtEl>
                                        <p:attrNameLst>
                                          <p:attrName>ppt_x</p:attrName>
                                        </p:attrNameLst>
                                      </p:cBhvr>
                                      <p:tavLst>
                                        <p:tav tm="0">
                                          <p:val>
                                            <p:strVal val="#ppt_x"/>
                                          </p:val>
                                        </p:tav>
                                        <p:tav tm="100000">
                                          <p:val>
                                            <p:strVal val="#ppt_x"/>
                                          </p:val>
                                        </p:tav>
                                      </p:tavLst>
                                    </p:anim>
                                    <p:anim calcmode="lin" valueType="num">
                                      <p:cBhvr>
                                        <p:cTn id="16" dur="1000" fill="hold"/>
                                        <p:tgtEl>
                                          <p:spTgt spid="125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55"/>
                                        </p:tgtEl>
                                        <p:attrNameLst>
                                          <p:attrName>style.visibility</p:attrName>
                                        </p:attrNameLst>
                                      </p:cBhvr>
                                      <p:to>
                                        <p:strVal val="visible"/>
                                      </p:to>
                                    </p:set>
                                    <p:animEffect transition="in" filter="fade">
                                      <p:cBhvr>
                                        <p:cTn id="21" dur="1000"/>
                                        <p:tgtEl>
                                          <p:spTgt spid="1255"/>
                                        </p:tgtEl>
                                      </p:cBhvr>
                                    </p:animEffect>
                                    <p:anim calcmode="lin" valueType="num">
                                      <p:cBhvr>
                                        <p:cTn id="22" dur="1000" fill="hold"/>
                                        <p:tgtEl>
                                          <p:spTgt spid="1255"/>
                                        </p:tgtEl>
                                        <p:attrNameLst>
                                          <p:attrName>ppt_x</p:attrName>
                                        </p:attrNameLst>
                                      </p:cBhvr>
                                      <p:tavLst>
                                        <p:tav tm="0">
                                          <p:val>
                                            <p:strVal val="#ppt_x"/>
                                          </p:val>
                                        </p:tav>
                                        <p:tav tm="100000">
                                          <p:val>
                                            <p:strVal val="#ppt_x"/>
                                          </p:val>
                                        </p:tav>
                                      </p:tavLst>
                                    </p:anim>
                                    <p:anim calcmode="lin" valueType="num">
                                      <p:cBhvr>
                                        <p:cTn id="23" dur="1000" fill="hold"/>
                                        <p:tgtEl>
                                          <p:spTgt spid="125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56"/>
                                        </p:tgtEl>
                                        <p:attrNameLst>
                                          <p:attrName>style.visibility</p:attrName>
                                        </p:attrNameLst>
                                      </p:cBhvr>
                                      <p:to>
                                        <p:strVal val="visible"/>
                                      </p:to>
                                    </p:set>
                                    <p:animEffect transition="in" filter="fade">
                                      <p:cBhvr>
                                        <p:cTn id="28" dur="1000"/>
                                        <p:tgtEl>
                                          <p:spTgt spid="1256"/>
                                        </p:tgtEl>
                                      </p:cBhvr>
                                    </p:animEffect>
                                    <p:anim calcmode="lin" valueType="num">
                                      <p:cBhvr>
                                        <p:cTn id="29" dur="1000" fill="hold"/>
                                        <p:tgtEl>
                                          <p:spTgt spid="1256"/>
                                        </p:tgtEl>
                                        <p:attrNameLst>
                                          <p:attrName>ppt_x</p:attrName>
                                        </p:attrNameLst>
                                      </p:cBhvr>
                                      <p:tavLst>
                                        <p:tav tm="0">
                                          <p:val>
                                            <p:strVal val="#ppt_x"/>
                                          </p:val>
                                        </p:tav>
                                        <p:tav tm="100000">
                                          <p:val>
                                            <p:strVal val="#ppt_x"/>
                                          </p:val>
                                        </p:tav>
                                      </p:tavLst>
                                    </p:anim>
                                    <p:anim calcmode="lin" valueType="num">
                                      <p:cBhvr>
                                        <p:cTn id="30" dur="1000" fill="hold"/>
                                        <p:tgtEl>
                                          <p:spTgt spid="12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3" grpId="0" animBg="1"/>
      <p:bldP spid="1254" grpId="0" animBg="1"/>
      <p:bldP spid="1255" grpId="0" animBg="1"/>
      <p:bldP spid="1256" grpId="0" animBg="1"/>
    </p:bldLst>
  </p:timing>
</p:sld>
</file>

<file path=ppt/slides/slide15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260" name="矩形"/>
          <p:cNvSpPr/>
          <p:nvPr/>
        </p:nvSpPr>
        <p:spPr>
          <a:xfrm>
            <a:off x="1425064" y="305039"/>
            <a:ext cx="5502103"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考点２：消费税应纳税额的计算</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261" name="矩形"/>
          <p:cNvSpPr/>
          <p:nvPr/>
        </p:nvSpPr>
        <p:spPr>
          <a:xfrm>
            <a:off x="1247756" y="1262476"/>
            <a:ext cx="9838309" cy="341503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【例题6</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甲卷烟厂为增值税一般纳税人，2019年10月销售M型卷烟1 000标准条，取得含增值税销售额92 800元。已知卷烟增值税税率为13%，消费税比例税率为56%，定额税率为0.003元/支，每标准条200支卷烟。计算甲卷烟厂当月销售M型卷烟应缴纳消费税税额的下列算式中，正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92 800÷（1+13%）×56%=45 989.38元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B</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92 800÷（1+13%）×56%+1 000×200×0.003=46 589.38元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92 800×56%+1 000×200×0.003=52 568元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D</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．（92 800+1 000×200×0.003）×56%=52 304元</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262" name="矩形"/>
          <p:cNvSpPr/>
          <p:nvPr/>
        </p:nvSpPr>
        <p:spPr>
          <a:xfrm>
            <a:off x="1247756" y="4688826"/>
            <a:ext cx="9792416" cy="1691638"/>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解析】卷烟适用复合计征消费税的方法。应纳消费税=销售额×比例税率+销售数量×定额税率。题目中给出的销售额92 800元为含增值税的销售额，计算时需要除以“1+增值税税率”。用题目中给出的数据套公式即可。</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【答案】B</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61"/>
                                        </p:tgtEl>
                                        <p:attrNameLst>
                                          <p:attrName>style.visibility</p:attrName>
                                        </p:attrNameLst>
                                      </p:cBhvr>
                                      <p:to>
                                        <p:strVal val="visible"/>
                                      </p:to>
                                    </p:set>
                                    <p:animEffect transition="in" filter="wipe(down)">
                                      <p:cBhvr>
                                        <p:cTn id="7" dur="500"/>
                                        <p:tgtEl>
                                          <p:spTgt spid="126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62"/>
                                        </p:tgtEl>
                                        <p:attrNameLst>
                                          <p:attrName>style.visibility</p:attrName>
                                        </p:attrNameLst>
                                      </p:cBhvr>
                                      <p:to>
                                        <p:strVal val="visible"/>
                                      </p:to>
                                    </p:set>
                                    <p:animEffect transition="in" filter="wipe(down)">
                                      <p:cBhvr>
                                        <p:cTn id="12" dur="500"/>
                                        <p:tgtEl>
                                          <p:spTgt spid="1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1" grpId="0" animBg="1"/>
      <p:bldP spid="1262" grpId="0" animBg="1"/>
    </p:bldLst>
  </p:timing>
</p:sld>
</file>

<file path=ppt/slides/slide15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266" name="矩形"/>
          <p:cNvSpPr/>
          <p:nvPr/>
        </p:nvSpPr>
        <p:spPr>
          <a:xfrm>
            <a:off x="1425064" y="305039"/>
            <a:ext cx="5502103"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考点２：消费税应纳税额的计算</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270" name="组合"/>
          <p:cNvGrpSpPr/>
          <p:nvPr/>
        </p:nvGrpSpPr>
        <p:grpSpPr>
          <a:xfrm>
            <a:off x="5862392" y="1285783"/>
            <a:ext cx="5167622" cy="601980"/>
            <a:chOff x="5862392" y="1285783"/>
            <a:chExt cx="5167622" cy="601980"/>
          </a:xfrm>
        </p:grpSpPr>
        <p:sp>
          <p:nvSpPr>
            <p:cNvPr id="1267" name="圆角矩形"/>
            <p:cNvSpPr/>
            <p:nvPr/>
          </p:nvSpPr>
          <p:spPr>
            <a:xfrm>
              <a:off x="5862392" y="1292769"/>
              <a:ext cx="5167622" cy="594993"/>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268" name="流程图: 离页连接符"/>
            <p:cNvSpPr/>
            <p:nvPr/>
          </p:nvSpPr>
          <p:spPr>
            <a:xfrm>
              <a:off x="6186240" y="1285783"/>
              <a:ext cx="884552"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（三）</a:t>
              </a:r>
              <a:endPar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269" name="矩形"/>
            <p:cNvSpPr/>
            <p:nvPr/>
          </p:nvSpPr>
          <p:spPr>
            <a:xfrm>
              <a:off x="7319714" y="1328965"/>
              <a:ext cx="33928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组成计税价格的确定</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1271" name="矩形"/>
          <p:cNvSpPr/>
          <p:nvPr/>
        </p:nvSpPr>
        <p:spPr>
          <a:xfrm>
            <a:off x="1000109" y="1626152"/>
            <a:ext cx="2770866" cy="358137"/>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a:t>
            </a: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．自产自用应税消费品</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272" name="矩形"/>
          <p:cNvSpPr/>
          <p:nvPr/>
        </p:nvSpPr>
        <p:spPr>
          <a:xfrm>
            <a:off x="960303" y="2032547"/>
            <a:ext cx="10339637" cy="129159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纳税人自产自用的应税消费品，在计征消费税时，先按照纳税人生产的同类消费品的销售价格（“换、抵、投”用最高销售价格，其他用平均价格）计算纳税；没有同类消费品销售价格的，按照组成计税价格计算纳税。</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1273" name="表格"/>
          <p:cNvGraphicFramePr>
            <a:graphicFrameLocks noGrp="1"/>
          </p:cNvGraphicFramePr>
          <p:nvPr/>
        </p:nvGraphicFramePr>
        <p:xfrm>
          <a:off x="960303" y="3466821"/>
          <a:ext cx="10201744" cy="2813431"/>
        </p:xfrm>
        <a:graphic>
          <a:graphicData uri="http://schemas.openxmlformats.org/drawingml/2006/table">
            <a:tbl>
              <a:tblPr bandRow="1">
                <a:noFill/>
              </a:tblPr>
              <a:tblGrid>
                <a:gridCol w="1184668"/>
                <a:gridCol w="4851857"/>
                <a:gridCol w="4165219"/>
              </a:tblGrid>
              <a:tr h="361188">
                <a:tc>
                  <a:txBody>
                    <a:bodyPr/>
                    <a:lstStyle/>
                    <a:p>
                      <a:pPr marL="0" indent="0" algn="ctr">
                        <a:lnSpc>
                          <a:spcPct val="150000"/>
                        </a:lnSpc>
                        <a:spcBef>
                          <a:spcPts val="150"/>
                        </a:spcBef>
                        <a:spcAft>
                          <a:spcPts val="15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计税方法</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150"/>
                        </a:spcBef>
                        <a:spcAft>
                          <a:spcPts val="15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组成计税价格</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150"/>
                        </a:spcBef>
                        <a:spcAft>
                          <a:spcPts val="15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应纳税额的计算</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756031">
                <a:tc>
                  <a:txBody>
                    <a:bodyPr/>
                    <a:lstStyle/>
                    <a:p>
                      <a:pPr marL="0" indent="0" algn="ctr">
                        <a:lnSpc>
                          <a:spcPct val="150000"/>
                        </a:lnSpc>
                        <a:spcBef>
                          <a:spcPts val="150"/>
                        </a:spcBef>
                        <a:spcAft>
                          <a:spcPts val="15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从价计征</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150"/>
                        </a:spcBef>
                        <a:spcAft>
                          <a:spcPts val="15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组成计税价格=（成本+利润）÷（1−比例税率）</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150"/>
                        </a:spcBef>
                        <a:spcAft>
                          <a:spcPts val="15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应纳消费税=组成计税价格×比例税率</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r h="1344053">
                <a:tc>
                  <a:txBody>
                    <a:bodyPr/>
                    <a:lstStyle/>
                    <a:p>
                      <a:pPr marL="0" indent="0" algn="ctr">
                        <a:lnSpc>
                          <a:spcPct val="150000"/>
                        </a:lnSpc>
                        <a:spcBef>
                          <a:spcPts val="150"/>
                        </a:spcBef>
                        <a:spcAft>
                          <a:spcPts val="15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复合计征</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l">
                        <a:lnSpc>
                          <a:spcPct val="150000"/>
                        </a:lnSpc>
                        <a:spcBef>
                          <a:spcPts val="150"/>
                        </a:spcBef>
                        <a:spcAft>
                          <a:spcPts val="15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组成计税价格=（成本+利润+</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自产自用数量×定额税率</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）÷（1−比例税率）</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en-US" altLang="zh-CN"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a:t>
                      </a:r>
                      <a:r>
                        <a:rPr lang="zh-CN" altLang="en-US" sz="1800" b="0" i="0" u="none" strike="noStrike" kern="100" cap="none" spc="-20" baseline="0">
                          <a:solidFill>
                            <a:srgbClr val="000000"/>
                          </a:solidFill>
                          <a:latin typeface="微软雅黑" panose="020B0503020204020204" charset="-122"/>
                          <a:ea typeface="微软雅黑" panose="020B0503020204020204" charset="-122"/>
                          <a:cs typeface="Times New Roman" panose="02020603050405020304" charset="0"/>
                        </a:rPr>
                        <a:t>或，组成计税价格=（成本+利润+</a:t>
                      </a:r>
                      <a:r>
                        <a:rPr lang="zh-CN" altLang="en-US" sz="1800" b="1" i="0" u="none" strike="noStrike" kern="100" cap="none" spc="-20" baseline="0">
                          <a:solidFill>
                            <a:srgbClr val="C00000"/>
                          </a:solidFill>
                          <a:latin typeface="微软雅黑" panose="020B0503020204020204" charset="-122"/>
                          <a:ea typeface="微软雅黑" panose="020B0503020204020204" charset="-122"/>
                          <a:cs typeface="Times New Roman" panose="02020603050405020304" charset="0"/>
                        </a:rPr>
                        <a:t>从量消费税</a:t>
                      </a:r>
                      <a:r>
                        <a:rPr lang="zh-CN" altLang="en-US" sz="1800" b="0" i="0" u="none" strike="noStrike" kern="100" cap="none" spc="-20" baseline="0">
                          <a:solidFill>
                            <a:srgbClr val="000000"/>
                          </a:solidFill>
                          <a:latin typeface="微软雅黑" panose="020B0503020204020204" charset="-122"/>
                          <a:ea typeface="微软雅黑" panose="020B0503020204020204" charset="-122"/>
                          <a:cs typeface="Times New Roman" panose="02020603050405020304" charset="0"/>
                        </a:rPr>
                        <a:t>）÷</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（1−比例税率）</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just">
                        <a:lnSpc>
                          <a:spcPct val="150000"/>
                        </a:lnSpc>
                        <a:spcBef>
                          <a:spcPts val="150"/>
                        </a:spcBef>
                        <a:spcAft>
                          <a:spcPts val="15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应纳消费税=组成计税价格×比例税率+自产自用数量×定额税率</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70"/>
                                        </p:tgtEl>
                                        <p:attrNameLst>
                                          <p:attrName>style.visibility</p:attrName>
                                        </p:attrNameLst>
                                      </p:cBhvr>
                                      <p:to>
                                        <p:strVal val="visible"/>
                                      </p:to>
                                    </p:set>
                                    <p:animEffect transition="in" filter="fade">
                                      <p:cBhvr>
                                        <p:cTn id="7" dur="1000"/>
                                        <p:tgtEl>
                                          <p:spTgt spid="1270"/>
                                        </p:tgtEl>
                                      </p:cBhvr>
                                    </p:animEffect>
                                    <p:anim calcmode="lin" valueType="num">
                                      <p:cBhvr>
                                        <p:cTn id="8" dur="1000" fill="hold"/>
                                        <p:tgtEl>
                                          <p:spTgt spid="1270"/>
                                        </p:tgtEl>
                                        <p:attrNameLst>
                                          <p:attrName>ppt_x</p:attrName>
                                        </p:attrNameLst>
                                      </p:cBhvr>
                                      <p:tavLst>
                                        <p:tav tm="0">
                                          <p:val>
                                            <p:strVal val="#ppt_x"/>
                                          </p:val>
                                        </p:tav>
                                        <p:tav tm="100000">
                                          <p:val>
                                            <p:strVal val="#ppt_x"/>
                                          </p:val>
                                        </p:tav>
                                      </p:tavLst>
                                    </p:anim>
                                    <p:anim calcmode="lin" valueType="num">
                                      <p:cBhvr>
                                        <p:cTn id="9" dur="1000" fill="hold"/>
                                        <p:tgtEl>
                                          <p:spTgt spid="127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71"/>
                                        </p:tgtEl>
                                        <p:attrNameLst>
                                          <p:attrName>style.visibility</p:attrName>
                                        </p:attrNameLst>
                                      </p:cBhvr>
                                      <p:to>
                                        <p:strVal val="visible"/>
                                      </p:to>
                                    </p:set>
                                    <p:animEffect transition="in" filter="fade">
                                      <p:cBhvr>
                                        <p:cTn id="14" dur="1000"/>
                                        <p:tgtEl>
                                          <p:spTgt spid="1271"/>
                                        </p:tgtEl>
                                      </p:cBhvr>
                                    </p:animEffect>
                                    <p:anim calcmode="lin" valueType="num">
                                      <p:cBhvr>
                                        <p:cTn id="15" dur="1000" fill="hold"/>
                                        <p:tgtEl>
                                          <p:spTgt spid="1271"/>
                                        </p:tgtEl>
                                        <p:attrNameLst>
                                          <p:attrName>ppt_x</p:attrName>
                                        </p:attrNameLst>
                                      </p:cBhvr>
                                      <p:tavLst>
                                        <p:tav tm="0">
                                          <p:val>
                                            <p:strVal val="#ppt_x"/>
                                          </p:val>
                                        </p:tav>
                                        <p:tav tm="100000">
                                          <p:val>
                                            <p:strVal val="#ppt_x"/>
                                          </p:val>
                                        </p:tav>
                                      </p:tavLst>
                                    </p:anim>
                                    <p:anim calcmode="lin" valueType="num">
                                      <p:cBhvr>
                                        <p:cTn id="16" dur="1000" fill="hold"/>
                                        <p:tgtEl>
                                          <p:spTgt spid="127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72"/>
                                        </p:tgtEl>
                                        <p:attrNameLst>
                                          <p:attrName>style.visibility</p:attrName>
                                        </p:attrNameLst>
                                      </p:cBhvr>
                                      <p:to>
                                        <p:strVal val="visible"/>
                                      </p:to>
                                    </p:set>
                                    <p:animEffect transition="in" filter="fade">
                                      <p:cBhvr>
                                        <p:cTn id="21" dur="1000"/>
                                        <p:tgtEl>
                                          <p:spTgt spid="1272"/>
                                        </p:tgtEl>
                                      </p:cBhvr>
                                    </p:animEffect>
                                    <p:anim calcmode="lin" valueType="num">
                                      <p:cBhvr>
                                        <p:cTn id="22" dur="1000" fill="hold"/>
                                        <p:tgtEl>
                                          <p:spTgt spid="1272"/>
                                        </p:tgtEl>
                                        <p:attrNameLst>
                                          <p:attrName>ppt_x</p:attrName>
                                        </p:attrNameLst>
                                      </p:cBhvr>
                                      <p:tavLst>
                                        <p:tav tm="0">
                                          <p:val>
                                            <p:strVal val="#ppt_x"/>
                                          </p:val>
                                        </p:tav>
                                        <p:tav tm="100000">
                                          <p:val>
                                            <p:strVal val="#ppt_x"/>
                                          </p:val>
                                        </p:tav>
                                      </p:tavLst>
                                    </p:anim>
                                    <p:anim calcmode="lin" valueType="num">
                                      <p:cBhvr>
                                        <p:cTn id="23" dur="1000" fill="hold"/>
                                        <p:tgtEl>
                                          <p:spTgt spid="127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273"/>
                                        </p:tgtEl>
                                        <p:attrNameLst>
                                          <p:attrName>style.visibility</p:attrName>
                                        </p:attrNameLst>
                                      </p:cBhvr>
                                      <p:to>
                                        <p:strVal val="visible"/>
                                      </p:to>
                                    </p:set>
                                    <p:animEffect transition="in" filter="wipe(down)">
                                      <p:cBhvr>
                                        <p:cTn id="28" dur="500"/>
                                        <p:tgtEl>
                                          <p:spTgt spid="1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0" grpId="0" animBg="1"/>
      <p:bldP spid="1271" grpId="0" animBg="1"/>
      <p:bldP spid="1272" grpId="0" animBg="1"/>
    </p:bldLst>
  </p:timing>
</p:sld>
</file>

<file path=ppt/slides/slide15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277" name="矩形"/>
          <p:cNvSpPr/>
          <p:nvPr/>
        </p:nvSpPr>
        <p:spPr>
          <a:xfrm>
            <a:off x="1425064" y="305039"/>
            <a:ext cx="5502103"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考点２：消费税应纳税额的计算</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aphicFrame>
        <p:nvGraphicFramePr>
          <p:cNvPr id="1278" name="对象"/>
          <p:cNvGraphicFramePr>
            <a:graphicFrameLocks noChangeAspect="1"/>
          </p:cNvGraphicFramePr>
          <p:nvPr/>
        </p:nvGraphicFramePr>
        <p:xfrm>
          <a:off x="4300616" y="1038182"/>
          <a:ext cx="6983737" cy="5605369"/>
        </p:xfrm>
        <a:graphic>
          <a:graphicData uri="http://schemas.openxmlformats.org/presentationml/2006/ole">
            <mc:AlternateContent xmlns:mc="http://schemas.openxmlformats.org/markup-compatibility/2006">
              <mc:Choice xmlns:v="urn:schemas-microsoft-com:vml" Requires="v">
                <p:oleObj spid="_x0000_s13315" name="package" r:id="rId2" imgW="5095875" imgH="4092575" progId="package">
                  <p:embed/>
                </p:oleObj>
              </mc:Choice>
              <mc:Fallback>
                <p:oleObj name="package" r:id="rId2" imgW="5095875" imgH="4092575" progId="package">
                  <p:embed/>
                  <p:pic>
                    <p:nvPicPr>
                      <p:cNvPr id="0" name="对象"/>
                      <p:cNvPicPr>
                        <a:picLocks noChangeAspect="1"/>
                      </p:cNvPicPr>
                      <p:nvPr/>
                    </p:nvPicPr>
                    <p:blipFill>
                      <a:blip r:embed="rId3" cstate="print"/>
                      <a:stretch>
                        <a:fillRect/>
                      </a:stretch>
                    </p:blipFill>
                    <p:spPr>
                      <a:xfrm>
                        <a:off x="4300616" y="1038182"/>
                        <a:ext cx="6983737" cy="5605369"/>
                      </a:xfrm>
                      <a:prstGeom prst="rect">
                        <a:avLst/>
                      </a:prstGeom>
                      <a:noFill/>
                      <a:ln w="9525" cap="flat" cmpd="sng">
                        <a:noFill/>
                        <a:prstDash val="solid"/>
                        <a:miter/>
                      </a:ln>
                    </p:spPr>
                  </p:pic>
                </p:oleObj>
              </mc:Fallback>
            </mc:AlternateContent>
          </a:graphicData>
        </a:graphic>
      </p:graphicFrame>
      <p:sp>
        <p:nvSpPr>
          <p:cNvPr id="1279" name="矩形"/>
          <p:cNvSpPr/>
          <p:nvPr/>
        </p:nvSpPr>
        <p:spPr>
          <a:xfrm>
            <a:off x="600065" y="3238450"/>
            <a:ext cx="3484653"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组成计税价格公式的推导过程：</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280" name="右箭头"/>
          <p:cNvSpPr/>
          <p:nvPr/>
        </p:nvSpPr>
        <p:spPr>
          <a:xfrm>
            <a:off x="2046400" y="3792047"/>
            <a:ext cx="591695" cy="533968"/>
          </a:xfrm>
          <a:prstGeom prst="rightArrow">
            <a:avLst>
              <a:gd name="adj1" fmla="val 50000"/>
              <a:gd name="adj2" fmla="val 27687"/>
            </a:avLst>
          </a:prstGeom>
          <a:solidFill>
            <a:schemeClr val="accent1"/>
          </a:solidFill>
          <a:ln w="12700" cap="flat" cmpd="sng">
            <a:noFill/>
            <a:prstDash val="solid"/>
            <a:round/>
          </a:ln>
        </p:spPr>
        <p:txBody>
          <a:bodyPr rtlCol="0" anchor="ctr"/>
          <a:lstStyle/>
          <a:p>
            <a:pPr algn="ctr"/>
          </a:p>
        </p:txBody>
      </p:sp>
    </p:spTree>
  </p:cSld>
  <p:clrMapOvr>
    <a:masterClrMapping/>
  </p:clrMapOvr>
  <mc:AlternateContent xmlns:mc="http://schemas.openxmlformats.org/markup-compatibility/2006">
    <mc:Choice xmlns:p14="http://schemas.microsoft.com/office/powerpoint/2010/main" Requires="p14">
      <p:transition spd="slow" p14:dur="150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79"/>
                                        </p:tgtEl>
                                        <p:attrNameLst>
                                          <p:attrName>style.visibility</p:attrName>
                                        </p:attrNameLst>
                                      </p:cBhvr>
                                      <p:to>
                                        <p:strVal val="visible"/>
                                      </p:to>
                                    </p:set>
                                    <p:animEffect transition="in" filter="fade">
                                      <p:cBhvr>
                                        <p:cTn id="7" dur="1000"/>
                                        <p:tgtEl>
                                          <p:spTgt spid="1279"/>
                                        </p:tgtEl>
                                      </p:cBhvr>
                                    </p:animEffect>
                                    <p:anim calcmode="lin" valueType="num">
                                      <p:cBhvr>
                                        <p:cTn id="8" dur="1000" fill="hold"/>
                                        <p:tgtEl>
                                          <p:spTgt spid="1279"/>
                                        </p:tgtEl>
                                        <p:attrNameLst>
                                          <p:attrName>ppt_x</p:attrName>
                                        </p:attrNameLst>
                                      </p:cBhvr>
                                      <p:tavLst>
                                        <p:tav tm="0">
                                          <p:val>
                                            <p:strVal val="#ppt_x"/>
                                          </p:val>
                                        </p:tav>
                                        <p:tav tm="100000">
                                          <p:val>
                                            <p:strVal val="#ppt_x"/>
                                          </p:val>
                                        </p:tav>
                                      </p:tavLst>
                                    </p:anim>
                                    <p:anim calcmode="lin" valueType="num">
                                      <p:cBhvr>
                                        <p:cTn id="9" dur="1000" fill="hold"/>
                                        <p:tgtEl>
                                          <p:spTgt spid="127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80"/>
                                        </p:tgtEl>
                                        <p:attrNameLst>
                                          <p:attrName>style.visibility</p:attrName>
                                        </p:attrNameLst>
                                      </p:cBhvr>
                                      <p:to>
                                        <p:strVal val="visible"/>
                                      </p:to>
                                    </p:set>
                                    <p:animEffect transition="in" filter="fade">
                                      <p:cBhvr>
                                        <p:cTn id="14" dur="1000"/>
                                        <p:tgtEl>
                                          <p:spTgt spid="1280"/>
                                        </p:tgtEl>
                                      </p:cBhvr>
                                    </p:animEffect>
                                    <p:anim calcmode="lin" valueType="num">
                                      <p:cBhvr>
                                        <p:cTn id="15" dur="1000" fill="hold"/>
                                        <p:tgtEl>
                                          <p:spTgt spid="1280"/>
                                        </p:tgtEl>
                                        <p:attrNameLst>
                                          <p:attrName>ppt_x</p:attrName>
                                        </p:attrNameLst>
                                      </p:cBhvr>
                                      <p:tavLst>
                                        <p:tav tm="0">
                                          <p:val>
                                            <p:strVal val="#ppt_x"/>
                                          </p:val>
                                        </p:tav>
                                        <p:tav tm="100000">
                                          <p:val>
                                            <p:strVal val="#ppt_x"/>
                                          </p:val>
                                        </p:tav>
                                      </p:tavLst>
                                    </p:anim>
                                    <p:anim calcmode="lin" valueType="num">
                                      <p:cBhvr>
                                        <p:cTn id="16" dur="1000" fill="hold"/>
                                        <p:tgtEl>
                                          <p:spTgt spid="128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6" fill="hold" nodeType="clickEffect">
                                  <p:stCondLst>
                                    <p:cond delay="0"/>
                                  </p:stCondLst>
                                  <p:childTnLst>
                                    <p:set>
                                      <p:cBhvr>
                                        <p:cTn id="20" dur="1" fill="hold">
                                          <p:stCondLst>
                                            <p:cond delay="0"/>
                                          </p:stCondLst>
                                        </p:cTn>
                                        <p:tgtEl>
                                          <p:spTgt spid="1278"/>
                                        </p:tgtEl>
                                        <p:attrNameLst>
                                          <p:attrName>style.visibility</p:attrName>
                                        </p:attrNameLst>
                                      </p:cBhvr>
                                      <p:to>
                                        <p:strVal val="visible"/>
                                      </p:to>
                                    </p:set>
                                    <p:animEffect transition="in" filter="barn(inHorizontal)">
                                      <p:cBhvr>
                                        <p:cTn id="21" dur="500"/>
                                        <p:tgtEl>
                                          <p:spTgt spid="1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9" grpId="0" animBg="1"/>
      <p:bldP spid="1280" grpId="0" animBg="1"/>
    </p:bldLst>
  </p:timing>
</p:sld>
</file>

<file path=ppt/slides/slide15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284" name="矩形"/>
          <p:cNvSpPr/>
          <p:nvPr/>
        </p:nvSpPr>
        <p:spPr>
          <a:xfrm>
            <a:off x="1425064" y="305039"/>
            <a:ext cx="5502103"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考点２：消费税应纳税额的计算</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287" name="组合"/>
          <p:cNvGrpSpPr/>
          <p:nvPr/>
        </p:nvGrpSpPr>
        <p:grpSpPr>
          <a:xfrm>
            <a:off x="978823" y="1444276"/>
            <a:ext cx="5890618" cy="586739"/>
            <a:chOff x="978823" y="1444276"/>
            <a:chExt cx="5890618" cy="586739"/>
          </a:xfrm>
        </p:grpSpPr>
        <p:sp>
          <p:nvSpPr>
            <p:cNvPr id="1285" name="矩形"/>
            <p:cNvSpPr/>
            <p:nvPr/>
          </p:nvSpPr>
          <p:spPr>
            <a:xfrm>
              <a:off x="1166147" y="1444276"/>
              <a:ext cx="5530115" cy="52577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en-US" altLang="zh-CN"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 </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按组成计税价格计算缴纳消费税。</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1286" name="剪去对角的矩形"/>
            <p:cNvSpPr/>
            <p:nvPr/>
          </p:nvSpPr>
          <p:spPr>
            <a:xfrm>
              <a:off x="978823" y="1444276"/>
              <a:ext cx="5890618" cy="586739"/>
            </a:xfrm>
            <a:prstGeom prst="snip2DiagRect">
              <a:avLst>
                <a:gd name="adj1" fmla="val 0"/>
                <a:gd name="adj2" fmla="val 14958"/>
              </a:avLst>
            </a:prstGeom>
            <a:noFill/>
            <a:ln w="25400" cap="flat" cmpd="sng">
              <a:solidFill>
                <a:srgbClr val="4BACC6"/>
              </a:solidFill>
              <a:prstDash val="solid"/>
              <a:round/>
            </a:ln>
          </p:spPr>
          <p:txBody>
            <a:bodyPr rtlCol="0" anchor="ctr"/>
            <a:lstStyle/>
            <a:p>
              <a:pPr algn="ctr"/>
            </a:p>
          </p:txBody>
        </p:sp>
      </p:grpSp>
      <p:sp>
        <p:nvSpPr>
          <p:cNvPr id="1288" name="矩形"/>
          <p:cNvSpPr/>
          <p:nvPr/>
        </p:nvSpPr>
        <p:spPr>
          <a:xfrm>
            <a:off x="704839" y="2246422"/>
            <a:ext cx="10953583" cy="216852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2018年8月甲化妆品厂将一批自产的新型高档化妆品作为福利发放给员工，该批高档化妆品生产成本34 000元，无同类高档化妆品销售价格。已知高档化妆品消费税税率为15%，成本利润率为5%。计算甲化妆品厂当月该笔业务应缴纳消费税税额的下列算式中，正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A．34 000×15%=5 100元		B．34 000×（1+5%）÷（1−15%）×15%=6 300元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34 000×（1+5%）×15%=5 355元	D</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34 000÷（1−15%）×15%=6 000元</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289" name="矩形"/>
          <p:cNvSpPr/>
          <p:nvPr/>
        </p:nvSpPr>
        <p:spPr>
          <a:xfrm>
            <a:off x="708880" y="4467157"/>
            <a:ext cx="10836399" cy="16916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解析】将自产的应税消费品用于职工福利，于移送使用时纳税。计税时先看同类价，没有同类价的按组成计税价格。组成计税价格=成本×（1+成本利润率）÷（1−比例税率）=34 000×（1+5%）÷（1−15%）。应纳消费税=组成计税价格×比例税率=34 000×（1+5%）÷（1−15%）×15%=6 300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【答案】B</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87"/>
                                        </p:tgtEl>
                                        <p:attrNameLst>
                                          <p:attrName>style.visibility</p:attrName>
                                        </p:attrNameLst>
                                      </p:cBhvr>
                                      <p:to>
                                        <p:strVal val="visible"/>
                                      </p:to>
                                    </p:set>
                                    <p:animEffect transition="in" filter="fade">
                                      <p:cBhvr>
                                        <p:cTn id="7" dur="1000"/>
                                        <p:tgtEl>
                                          <p:spTgt spid="1287"/>
                                        </p:tgtEl>
                                      </p:cBhvr>
                                    </p:animEffect>
                                    <p:anim calcmode="lin" valueType="num">
                                      <p:cBhvr>
                                        <p:cTn id="8" dur="1000" fill="hold"/>
                                        <p:tgtEl>
                                          <p:spTgt spid="1287"/>
                                        </p:tgtEl>
                                        <p:attrNameLst>
                                          <p:attrName>ppt_x</p:attrName>
                                        </p:attrNameLst>
                                      </p:cBhvr>
                                      <p:tavLst>
                                        <p:tav tm="0">
                                          <p:val>
                                            <p:strVal val="#ppt_x"/>
                                          </p:val>
                                        </p:tav>
                                        <p:tav tm="100000">
                                          <p:val>
                                            <p:strVal val="#ppt_x"/>
                                          </p:val>
                                        </p:tav>
                                      </p:tavLst>
                                    </p:anim>
                                    <p:anim calcmode="lin" valueType="num">
                                      <p:cBhvr>
                                        <p:cTn id="9" dur="1000" fill="hold"/>
                                        <p:tgtEl>
                                          <p:spTgt spid="128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288"/>
                                        </p:tgtEl>
                                        <p:attrNameLst>
                                          <p:attrName>style.visibility</p:attrName>
                                        </p:attrNameLst>
                                      </p:cBhvr>
                                      <p:to>
                                        <p:strVal val="visible"/>
                                      </p:to>
                                    </p:set>
                                    <p:animEffect transition="in" filter="wipe(down)">
                                      <p:cBhvr>
                                        <p:cTn id="14" dur="500"/>
                                        <p:tgtEl>
                                          <p:spTgt spid="128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289"/>
                                        </p:tgtEl>
                                        <p:attrNameLst>
                                          <p:attrName>style.visibility</p:attrName>
                                        </p:attrNameLst>
                                      </p:cBhvr>
                                      <p:to>
                                        <p:strVal val="visible"/>
                                      </p:to>
                                    </p:set>
                                    <p:animEffect transition="in" filter="wipe(down)">
                                      <p:cBhvr>
                                        <p:cTn id="19" dur="500"/>
                                        <p:tgtEl>
                                          <p:spTgt spid="12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7" grpId="0" animBg="1"/>
      <p:bldP spid="1288" grpId="0" animBg="1"/>
      <p:bldP spid="128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50" name="矩形"/>
          <p:cNvSpPr/>
          <p:nvPr/>
        </p:nvSpPr>
        <p:spPr>
          <a:xfrm>
            <a:off x="1425064" y="305039"/>
            <a:ext cx="597070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 增值税纳税人和扣缴义务人</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54" name="组合"/>
          <p:cNvGrpSpPr/>
          <p:nvPr/>
        </p:nvGrpSpPr>
        <p:grpSpPr>
          <a:xfrm>
            <a:off x="1078266" y="1528645"/>
            <a:ext cx="4191217" cy="601980"/>
            <a:chOff x="1078266" y="1528645"/>
            <a:chExt cx="4191217" cy="601980"/>
          </a:xfrm>
        </p:grpSpPr>
        <p:sp>
          <p:nvSpPr>
            <p:cNvPr id="151" name="圆角矩形"/>
            <p:cNvSpPr/>
            <p:nvPr/>
          </p:nvSpPr>
          <p:spPr>
            <a:xfrm>
              <a:off x="1078266" y="1535631"/>
              <a:ext cx="4191217"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52" name="流程图: 离页连接符"/>
            <p:cNvSpPr/>
            <p:nvPr/>
          </p:nvSpPr>
          <p:spPr>
            <a:xfrm>
              <a:off x="1402116" y="1528645"/>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（一）</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53" name="矩形"/>
            <p:cNvSpPr/>
            <p:nvPr/>
          </p:nvSpPr>
          <p:spPr>
            <a:xfrm>
              <a:off x="2535590" y="1571825"/>
              <a:ext cx="2326002"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增值税纳税人</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155" name="矩形"/>
          <p:cNvSpPr/>
          <p:nvPr/>
        </p:nvSpPr>
        <p:spPr>
          <a:xfrm>
            <a:off x="941277" y="2457412"/>
            <a:ext cx="6457296" cy="12915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1．增值税纳税人的含义</a:t>
            </a:r>
            <a:endPar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增值税纳税人是指在中国境内销售货物、劳务、服务、无形资产、不动产以及进口货物的单位和个人（销售方、进口方）。</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56" name="矩形"/>
          <p:cNvSpPr/>
          <p:nvPr/>
        </p:nvSpPr>
        <p:spPr>
          <a:xfrm>
            <a:off x="790562" y="3958977"/>
            <a:ext cx="10667277" cy="20916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【提示1】在税法中，所说的“个人”包括个体工商户和其他个人（自然人）。</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提示2】单位以承包、承租、挂靠方式经营的，承包人、承租人、挂靠人（以下统称承包人）以发包人、出租人、被挂靠人（以下统称发包人）名义对外经营并由发包人承担相关法律责任的，以该发包人为纳税人。否则，以承包人为纳税人。</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【提示3】资管产品运营过程中发生的增值税应税行为，以</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资管产品管理人</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为增值税纳税人。</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54"/>
                                        </p:tgtEl>
                                        <p:attrNameLst>
                                          <p:attrName>style.visibility</p:attrName>
                                        </p:attrNameLst>
                                      </p:cBhvr>
                                      <p:to>
                                        <p:strVal val="visible"/>
                                      </p:to>
                                    </p:set>
                                    <p:animEffect transition="in" filter="fade">
                                      <p:cBhvr>
                                        <p:cTn id="7" dur="1000"/>
                                        <p:tgtEl>
                                          <p:spTgt spid="154"/>
                                        </p:tgtEl>
                                      </p:cBhvr>
                                    </p:animEffect>
                                    <p:anim calcmode="lin" valueType="num">
                                      <p:cBhvr>
                                        <p:cTn id="8" dur="1000" fill="hold"/>
                                        <p:tgtEl>
                                          <p:spTgt spid="154"/>
                                        </p:tgtEl>
                                        <p:attrNameLst>
                                          <p:attrName>ppt_x</p:attrName>
                                        </p:attrNameLst>
                                      </p:cBhvr>
                                      <p:tavLst>
                                        <p:tav tm="0">
                                          <p:val>
                                            <p:strVal val="#ppt_x"/>
                                          </p:val>
                                        </p:tav>
                                        <p:tav tm="100000">
                                          <p:val>
                                            <p:strVal val="#ppt_x"/>
                                          </p:val>
                                        </p:tav>
                                      </p:tavLst>
                                    </p:anim>
                                    <p:anim calcmode="lin" valueType="num">
                                      <p:cBhvr>
                                        <p:cTn id="9" dur="1000" fill="hold"/>
                                        <p:tgtEl>
                                          <p:spTgt spid="15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55"/>
                                        </p:tgtEl>
                                        <p:attrNameLst>
                                          <p:attrName>style.visibility</p:attrName>
                                        </p:attrNameLst>
                                      </p:cBhvr>
                                      <p:to>
                                        <p:strVal val="visible"/>
                                      </p:to>
                                    </p:set>
                                    <p:animEffect transition="in" filter="fade">
                                      <p:cBhvr>
                                        <p:cTn id="13" dur="1000"/>
                                        <p:tgtEl>
                                          <p:spTgt spid="155"/>
                                        </p:tgtEl>
                                      </p:cBhvr>
                                    </p:animEffect>
                                    <p:anim calcmode="lin" valueType="num">
                                      <p:cBhvr>
                                        <p:cTn id="14" dur="1000" fill="hold"/>
                                        <p:tgtEl>
                                          <p:spTgt spid="155"/>
                                        </p:tgtEl>
                                        <p:attrNameLst>
                                          <p:attrName>ppt_x</p:attrName>
                                        </p:attrNameLst>
                                      </p:cBhvr>
                                      <p:tavLst>
                                        <p:tav tm="0">
                                          <p:val>
                                            <p:strVal val="#ppt_x"/>
                                          </p:val>
                                        </p:tav>
                                        <p:tav tm="100000">
                                          <p:val>
                                            <p:strVal val="#ppt_x"/>
                                          </p:val>
                                        </p:tav>
                                      </p:tavLst>
                                    </p:anim>
                                    <p:anim calcmode="lin" valueType="num">
                                      <p:cBhvr>
                                        <p:cTn id="15" dur="1000" fill="hold"/>
                                        <p:tgtEl>
                                          <p:spTgt spid="15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156"/>
                                        </p:tgtEl>
                                        <p:attrNameLst>
                                          <p:attrName>style.visibility</p:attrName>
                                        </p:attrNameLst>
                                      </p:cBhvr>
                                      <p:to>
                                        <p:strVal val="visible"/>
                                      </p:to>
                                    </p:set>
                                    <p:animEffect transition="in" filter="wipe(down)">
                                      <p:cBhvr>
                                        <p:cTn id="19" dur="5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animBg="1"/>
      <p:bldP spid="155" grpId="0" animBg="1"/>
      <p:bldP spid="156" grpId="0" animBg="1"/>
    </p:bldLst>
  </p:timing>
</p:sld>
</file>

<file path=ppt/slides/slide16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293" name="矩形"/>
          <p:cNvSpPr/>
          <p:nvPr/>
        </p:nvSpPr>
        <p:spPr>
          <a:xfrm>
            <a:off x="1425064" y="305039"/>
            <a:ext cx="5502103"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考点２：消费税应纳税额的计算</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294" name="矩形"/>
          <p:cNvSpPr/>
          <p:nvPr/>
        </p:nvSpPr>
        <p:spPr>
          <a:xfrm>
            <a:off x="1690229" y="1943359"/>
            <a:ext cx="8714954" cy="216852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某酒厂2018年5月研发生产一种新型粮食白酒800公斤，成本为20万元，作为礼品赠送品尝，没有同类商品售价。已知粮食白酒的成本利润率10%，粮食白酒消费税税率为20%加0.5元/斤，则该批白酒应纳消费税金额为（   ）万元。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4.80		B</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5.60		　</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C</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8.20		　　　　D</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4.78</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295" name="矩形"/>
          <p:cNvSpPr/>
          <p:nvPr/>
        </p:nvSpPr>
        <p:spPr>
          <a:xfrm>
            <a:off x="1690229" y="4413469"/>
            <a:ext cx="1470291"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【答案】B</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94"/>
                                        </p:tgtEl>
                                        <p:attrNameLst>
                                          <p:attrName>style.visibility</p:attrName>
                                        </p:attrNameLst>
                                      </p:cBhvr>
                                      <p:to>
                                        <p:strVal val="visible"/>
                                      </p:to>
                                    </p:set>
                                    <p:animEffect transition="in" filter="fade">
                                      <p:cBhvr>
                                        <p:cTn id="7" dur="1000"/>
                                        <p:tgtEl>
                                          <p:spTgt spid="1294"/>
                                        </p:tgtEl>
                                      </p:cBhvr>
                                    </p:animEffect>
                                    <p:anim calcmode="lin" valueType="num">
                                      <p:cBhvr>
                                        <p:cTn id="8" dur="1000" fill="hold"/>
                                        <p:tgtEl>
                                          <p:spTgt spid="1294"/>
                                        </p:tgtEl>
                                        <p:attrNameLst>
                                          <p:attrName>ppt_x</p:attrName>
                                        </p:attrNameLst>
                                      </p:cBhvr>
                                      <p:tavLst>
                                        <p:tav tm="0">
                                          <p:val>
                                            <p:strVal val="#ppt_x"/>
                                          </p:val>
                                        </p:tav>
                                        <p:tav tm="100000">
                                          <p:val>
                                            <p:strVal val="#ppt_x"/>
                                          </p:val>
                                        </p:tav>
                                      </p:tavLst>
                                    </p:anim>
                                    <p:anim calcmode="lin" valueType="num">
                                      <p:cBhvr>
                                        <p:cTn id="9" dur="1000" fill="hold"/>
                                        <p:tgtEl>
                                          <p:spTgt spid="129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95"/>
                                        </p:tgtEl>
                                        <p:attrNameLst>
                                          <p:attrName>style.visibility</p:attrName>
                                        </p:attrNameLst>
                                      </p:cBhvr>
                                      <p:to>
                                        <p:strVal val="visible"/>
                                      </p:to>
                                    </p:set>
                                    <p:animEffect transition="in" filter="fade">
                                      <p:cBhvr>
                                        <p:cTn id="14" dur="1000"/>
                                        <p:tgtEl>
                                          <p:spTgt spid="1295"/>
                                        </p:tgtEl>
                                      </p:cBhvr>
                                    </p:animEffect>
                                    <p:anim calcmode="lin" valueType="num">
                                      <p:cBhvr>
                                        <p:cTn id="15" dur="1000" fill="hold"/>
                                        <p:tgtEl>
                                          <p:spTgt spid="1295"/>
                                        </p:tgtEl>
                                        <p:attrNameLst>
                                          <p:attrName>ppt_x</p:attrName>
                                        </p:attrNameLst>
                                      </p:cBhvr>
                                      <p:tavLst>
                                        <p:tav tm="0">
                                          <p:val>
                                            <p:strVal val="#ppt_x"/>
                                          </p:val>
                                        </p:tav>
                                        <p:tav tm="100000">
                                          <p:val>
                                            <p:strVal val="#ppt_x"/>
                                          </p:val>
                                        </p:tav>
                                      </p:tavLst>
                                    </p:anim>
                                    <p:anim calcmode="lin" valueType="num">
                                      <p:cBhvr>
                                        <p:cTn id="16" dur="1000" fill="hold"/>
                                        <p:tgtEl>
                                          <p:spTgt spid="12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4" grpId="0" animBg="1"/>
      <p:bldP spid="1295" grpId="0" animBg="1"/>
    </p:bldLst>
  </p:timing>
</p:sld>
</file>

<file path=ppt/slides/slide16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299" name="矩形"/>
          <p:cNvSpPr/>
          <p:nvPr/>
        </p:nvSpPr>
        <p:spPr>
          <a:xfrm>
            <a:off x="1425064" y="305039"/>
            <a:ext cx="5502103"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考点２：消费税应纳税额的计算</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300" name="矩形"/>
          <p:cNvSpPr/>
          <p:nvPr/>
        </p:nvSpPr>
        <p:spPr>
          <a:xfrm>
            <a:off x="597468" y="1466825"/>
            <a:ext cx="11034400" cy="48920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白酒适用复合计税方法，在按组价计算白酒的消费税时，按以下步骤计算：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① 计算从量计征的消费税。注意题目中给出的白酒的消费税定额税率为“0.5元/斤”，而自用的白酒数量为“800公斤”，1公斤=2斤。</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从量计征的消费税=自产自用数量×定额税率=800×2×0.5=800元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② 计算组成计税价格。注意题目中给出的成本金额20万元的单位是“万元”，而计算出的从量计征的消费税800元的单位是元，不能直接相加，800元=0.08万元。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组成计税价格=（成本+利润+从量计征的消费税）÷（1−比例税率）=（20+20×10%+0.08）÷（1−20%）=27.6万元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③ 计算从价计征的消费税。</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从价计征的消费税=组成计税价格×比例税率=27.6×20%=5.52万元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④ 计算白酒应纳的消费税。</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应纳消费税=从价计征的消费税+从量计征的消费税= 5.52+0.08=5.6万元</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301" name="矩形"/>
          <p:cNvSpPr/>
          <p:nvPr/>
        </p:nvSpPr>
        <p:spPr>
          <a:xfrm>
            <a:off x="9870885" y="1465169"/>
            <a:ext cx="1528923" cy="491487"/>
          </a:xfrm>
          <a:prstGeom prst="rect">
            <a:avLst/>
          </a:prstGeom>
          <a:solidFill>
            <a:schemeClr val="accent4"/>
          </a:solid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rPr>
              <a:t>　小旌解题</a:t>
            </a:r>
            <a:endPar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01"/>
                                        </p:tgtEl>
                                        <p:attrNameLst>
                                          <p:attrName>style.visibility</p:attrName>
                                        </p:attrNameLst>
                                      </p:cBhvr>
                                      <p:to>
                                        <p:strVal val="visible"/>
                                      </p:to>
                                    </p:set>
                                    <p:animEffect transition="in" filter="fade">
                                      <p:cBhvr>
                                        <p:cTn id="7" dur="1000"/>
                                        <p:tgtEl>
                                          <p:spTgt spid="1301"/>
                                        </p:tgtEl>
                                      </p:cBhvr>
                                    </p:animEffect>
                                    <p:anim calcmode="lin" valueType="num">
                                      <p:cBhvr>
                                        <p:cTn id="8" dur="1000" fill="hold"/>
                                        <p:tgtEl>
                                          <p:spTgt spid="1301"/>
                                        </p:tgtEl>
                                        <p:attrNameLst>
                                          <p:attrName>ppt_x</p:attrName>
                                        </p:attrNameLst>
                                      </p:cBhvr>
                                      <p:tavLst>
                                        <p:tav tm="0">
                                          <p:val>
                                            <p:strVal val="#ppt_x"/>
                                          </p:val>
                                        </p:tav>
                                        <p:tav tm="100000">
                                          <p:val>
                                            <p:strVal val="#ppt_x"/>
                                          </p:val>
                                        </p:tav>
                                      </p:tavLst>
                                    </p:anim>
                                    <p:anim calcmode="lin" valueType="num">
                                      <p:cBhvr>
                                        <p:cTn id="9" dur="1000" fill="hold"/>
                                        <p:tgtEl>
                                          <p:spTgt spid="130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300"/>
                                        </p:tgtEl>
                                        <p:attrNameLst>
                                          <p:attrName>style.visibility</p:attrName>
                                        </p:attrNameLst>
                                      </p:cBhvr>
                                      <p:to>
                                        <p:strVal val="visible"/>
                                      </p:to>
                                    </p:set>
                                    <p:animEffect transition="in" filter="randombar(horizontal)">
                                      <p:cBhvr>
                                        <p:cTn id="14" dur="500"/>
                                        <p:tgtEl>
                                          <p:spTgt spid="1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 grpId="0" animBg="1"/>
      <p:bldP spid="1301" grpId="0" animBg="1"/>
    </p:bldLst>
  </p:timing>
</p:sld>
</file>

<file path=ppt/slides/slide16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305" name="矩形"/>
          <p:cNvSpPr/>
          <p:nvPr/>
        </p:nvSpPr>
        <p:spPr>
          <a:xfrm>
            <a:off x="1425064" y="305039"/>
            <a:ext cx="5502103"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考点２：消费税应纳税额的计算</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306" name="矩形"/>
          <p:cNvSpPr/>
          <p:nvPr/>
        </p:nvSpPr>
        <p:spPr>
          <a:xfrm>
            <a:off x="1129128" y="1088431"/>
            <a:ext cx="2692935" cy="491487"/>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a:t>
            </a: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．委托加工应税消费品</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307" name="矩形"/>
          <p:cNvSpPr/>
          <p:nvPr/>
        </p:nvSpPr>
        <p:spPr>
          <a:xfrm>
            <a:off x="1129128" y="1587764"/>
            <a:ext cx="7457672" cy="8915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委托加工的应税消费品，按照</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受托方</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的同类消费品的销售价格计算纳税，没有同类消费品销售价格的，按照组成计税价格计算纳税。</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1308" name="表格"/>
          <p:cNvGraphicFramePr>
            <a:graphicFrameLocks noGrp="1"/>
          </p:cNvGraphicFramePr>
          <p:nvPr/>
        </p:nvGraphicFramePr>
        <p:xfrm>
          <a:off x="1111258" y="2621708"/>
          <a:ext cx="10169664" cy="2880360"/>
        </p:xfrm>
        <a:graphic>
          <a:graphicData uri="http://schemas.openxmlformats.org/drawingml/2006/table">
            <a:tbl>
              <a:tblPr bandRow="1">
                <a:noFill/>
              </a:tblPr>
              <a:tblGrid>
                <a:gridCol w="1346898"/>
                <a:gridCol w="4670666"/>
                <a:gridCol w="4152100"/>
              </a:tblGrid>
              <a:tr h="0">
                <a:tc>
                  <a:txBody>
                    <a:bodyPr/>
                    <a:lstStyle/>
                    <a:p>
                      <a:pPr marL="0" indent="0" algn="ctr">
                        <a:lnSpc>
                          <a:spcPct val="150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计税方法</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组成计税价格</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应纳税额的计算</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0">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从价计征</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200"/>
                        </a:spcBef>
                        <a:spcAft>
                          <a:spcPts val="20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组成计税价格=（材料成本+加工费）÷（1−比例税率）</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应纳消费税=组成计税价格×比例税率</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r h="0">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复合计征</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just">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组成计税价格=（材料成本+加工费+委托加工数量×定额税率）÷（1−比例税率）</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或，组成计税价格=（材料成本+加工费+从量消费税）÷（1−比例税率）</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just">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应纳消费税=组成计税价格×比例税率+委托加工数量×定额税率</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bl>
          </a:graphicData>
        </a:graphic>
      </p:graphicFrame>
      <p:sp>
        <p:nvSpPr>
          <p:cNvPr id="1309" name="矩形"/>
          <p:cNvSpPr/>
          <p:nvPr/>
        </p:nvSpPr>
        <p:spPr>
          <a:xfrm>
            <a:off x="1133457" y="5637271"/>
            <a:ext cx="10152052" cy="8915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【提示】材料成本是指委托方所提供加工材料的实际成本；加工费是指受托方加工应税消费品向委托方所收取的全部费用（包括代垫辅助材料的实际成本），</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不包括增值税税款</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06"/>
                                        </p:tgtEl>
                                        <p:attrNameLst>
                                          <p:attrName>style.visibility</p:attrName>
                                        </p:attrNameLst>
                                      </p:cBhvr>
                                      <p:to>
                                        <p:strVal val="visible"/>
                                      </p:to>
                                    </p:set>
                                    <p:animEffect transition="in" filter="fade">
                                      <p:cBhvr>
                                        <p:cTn id="7" dur="1000"/>
                                        <p:tgtEl>
                                          <p:spTgt spid="1306"/>
                                        </p:tgtEl>
                                      </p:cBhvr>
                                    </p:animEffect>
                                    <p:anim calcmode="lin" valueType="num">
                                      <p:cBhvr>
                                        <p:cTn id="8" dur="1000" fill="hold"/>
                                        <p:tgtEl>
                                          <p:spTgt spid="1306"/>
                                        </p:tgtEl>
                                        <p:attrNameLst>
                                          <p:attrName>ppt_x</p:attrName>
                                        </p:attrNameLst>
                                      </p:cBhvr>
                                      <p:tavLst>
                                        <p:tav tm="0">
                                          <p:val>
                                            <p:strVal val="#ppt_x"/>
                                          </p:val>
                                        </p:tav>
                                        <p:tav tm="100000">
                                          <p:val>
                                            <p:strVal val="#ppt_x"/>
                                          </p:val>
                                        </p:tav>
                                      </p:tavLst>
                                    </p:anim>
                                    <p:anim calcmode="lin" valueType="num">
                                      <p:cBhvr>
                                        <p:cTn id="9" dur="1000" fill="hold"/>
                                        <p:tgtEl>
                                          <p:spTgt spid="130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07"/>
                                        </p:tgtEl>
                                        <p:attrNameLst>
                                          <p:attrName>style.visibility</p:attrName>
                                        </p:attrNameLst>
                                      </p:cBhvr>
                                      <p:to>
                                        <p:strVal val="visible"/>
                                      </p:to>
                                    </p:set>
                                    <p:animEffect transition="in" filter="fade">
                                      <p:cBhvr>
                                        <p:cTn id="14" dur="1000"/>
                                        <p:tgtEl>
                                          <p:spTgt spid="1307"/>
                                        </p:tgtEl>
                                      </p:cBhvr>
                                    </p:animEffect>
                                    <p:anim calcmode="lin" valueType="num">
                                      <p:cBhvr>
                                        <p:cTn id="15" dur="1000" fill="hold"/>
                                        <p:tgtEl>
                                          <p:spTgt spid="1307"/>
                                        </p:tgtEl>
                                        <p:attrNameLst>
                                          <p:attrName>ppt_x</p:attrName>
                                        </p:attrNameLst>
                                      </p:cBhvr>
                                      <p:tavLst>
                                        <p:tav tm="0">
                                          <p:val>
                                            <p:strVal val="#ppt_x"/>
                                          </p:val>
                                        </p:tav>
                                        <p:tav tm="100000">
                                          <p:val>
                                            <p:strVal val="#ppt_x"/>
                                          </p:val>
                                        </p:tav>
                                      </p:tavLst>
                                    </p:anim>
                                    <p:anim calcmode="lin" valueType="num">
                                      <p:cBhvr>
                                        <p:cTn id="16" dur="1000" fill="hold"/>
                                        <p:tgtEl>
                                          <p:spTgt spid="130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6" fill="hold" nodeType="clickEffect">
                                  <p:stCondLst>
                                    <p:cond delay="0"/>
                                  </p:stCondLst>
                                  <p:childTnLst>
                                    <p:set>
                                      <p:cBhvr>
                                        <p:cTn id="20" dur="1" fill="hold">
                                          <p:stCondLst>
                                            <p:cond delay="0"/>
                                          </p:stCondLst>
                                        </p:cTn>
                                        <p:tgtEl>
                                          <p:spTgt spid="1308"/>
                                        </p:tgtEl>
                                        <p:attrNameLst>
                                          <p:attrName>style.visibility</p:attrName>
                                        </p:attrNameLst>
                                      </p:cBhvr>
                                      <p:to>
                                        <p:strVal val="visible"/>
                                      </p:to>
                                    </p:set>
                                    <p:animEffect transition="in" filter="barn(inHorizontal)">
                                      <p:cBhvr>
                                        <p:cTn id="21" dur="500"/>
                                        <p:tgtEl>
                                          <p:spTgt spid="1308"/>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09"/>
                                        </p:tgtEl>
                                        <p:attrNameLst>
                                          <p:attrName>style.visibility</p:attrName>
                                        </p:attrNameLst>
                                      </p:cBhvr>
                                      <p:to>
                                        <p:strVal val="visible"/>
                                      </p:to>
                                    </p:set>
                                    <p:animEffect transition="in" filter="fade">
                                      <p:cBhvr>
                                        <p:cTn id="26" dur="1000"/>
                                        <p:tgtEl>
                                          <p:spTgt spid="1309"/>
                                        </p:tgtEl>
                                      </p:cBhvr>
                                    </p:animEffect>
                                    <p:anim calcmode="lin" valueType="num">
                                      <p:cBhvr>
                                        <p:cTn id="27" dur="1000" fill="hold"/>
                                        <p:tgtEl>
                                          <p:spTgt spid="1309"/>
                                        </p:tgtEl>
                                        <p:attrNameLst>
                                          <p:attrName>ppt_x</p:attrName>
                                        </p:attrNameLst>
                                      </p:cBhvr>
                                      <p:tavLst>
                                        <p:tav tm="0">
                                          <p:val>
                                            <p:strVal val="#ppt_x"/>
                                          </p:val>
                                        </p:tav>
                                        <p:tav tm="100000">
                                          <p:val>
                                            <p:strVal val="#ppt_x"/>
                                          </p:val>
                                        </p:tav>
                                      </p:tavLst>
                                    </p:anim>
                                    <p:anim calcmode="lin" valueType="num">
                                      <p:cBhvr>
                                        <p:cTn id="28" dur="1000" fill="hold"/>
                                        <p:tgtEl>
                                          <p:spTgt spid="13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6" grpId="0" animBg="1"/>
      <p:bldP spid="1307" grpId="0" animBg="1"/>
      <p:bldP spid="1309" grpId="0" animBg="1"/>
    </p:bldLst>
  </p:timing>
</p:sld>
</file>

<file path=ppt/slides/slide16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313" name="矩形"/>
          <p:cNvSpPr/>
          <p:nvPr/>
        </p:nvSpPr>
        <p:spPr>
          <a:xfrm>
            <a:off x="1425064" y="305039"/>
            <a:ext cx="5502103"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考点２：消费税应纳税额的计算</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316" name="组合"/>
          <p:cNvGrpSpPr/>
          <p:nvPr/>
        </p:nvGrpSpPr>
        <p:grpSpPr>
          <a:xfrm>
            <a:off x="978823" y="1299960"/>
            <a:ext cx="7680136" cy="586739"/>
            <a:chOff x="978823" y="1299960"/>
            <a:chExt cx="7680136" cy="586739"/>
          </a:xfrm>
        </p:grpSpPr>
        <p:sp>
          <p:nvSpPr>
            <p:cNvPr id="1314" name="矩形"/>
            <p:cNvSpPr/>
            <p:nvPr/>
          </p:nvSpPr>
          <p:spPr>
            <a:xfrm>
              <a:off x="1166147" y="1299960"/>
              <a:ext cx="7290768" cy="52577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en-US" altLang="zh-CN"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 </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按组成计税价格计算受托方应代收代缴的消费税。</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1315" name="剪去对角的矩形"/>
            <p:cNvSpPr/>
            <p:nvPr/>
          </p:nvSpPr>
          <p:spPr>
            <a:xfrm>
              <a:off x="978823" y="1299960"/>
              <a:ext cx="7680136" cy="586739"/>
            </a:xfrm>
            <a:prstGeom prst="snip2DiagRect">
              <a:avLst>
                <a:gd name="adj1" fmla="val 0"/>
                <a:gd name="adj2" fmla="val 14759"/>
              </a:avLst>
            </a:prstGeom>
            <a:noFill/>
            <a:ln w="25400" cap="flat" cmpd="sng">
              <a:solidFill>
                <a:srgbClr val="4BACC6"/>
              </a:solidFill>
              <a:prstDash val="solid"/>
              <a:round/>
            </a:ln>
          </p:spPr>
          <p:txBody>
            <a:bodyPr rtlCol="0" anchor="ctr"/>
            <a:lstStyle/>
            <a:p>
              <a:pPr algn="ctr"/>
            </a:p>
          </p:txBody>
        </p:sp>
      </p:grpSp>
      <p:sp>
        <p:nvSpPr>
          <p:cNvPr id="1317" name="矩形"/>
          <p:cNvSpPr/>
          <p:nvPr/>
        </p:nvSpPr>
        <p:spPr>
          <a:xfrm>
            <a:off x="733412" y="1974242"/>
            <a:ext cx="10927318" cy="29997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甲卷烟厂为增值税一般纳税人，受托加工一批烟丝，委托方提供的烟叶成本49 140元，甲卷烟厂收取含增值税加工费2 457元。已知增值税税率为13%，消费税税率为30%，无同类烟丝销售价格，计算甲卷烟厂该笔业务应代收代缴消费税税额的下列算式中，正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．［49 140+2 457÷（1+13%）］÷（1−30%）×30%=21 991.86元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B</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．（49 140+2 457）÷（1−30%）×30%=22 113元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49 140÷（1−30%）×30%=21 060元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D</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．［（49 140+2 457）÷（1+13%）］÷（1−30%）×30%=19 569.03元</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318" name="矩形"/>
          <p:cNvSpPr/>
          <p:nvPr/>
        </p:nvSpPr>
        <p:spPr>
          <a:xfrm>
            <a:off x="732547" y="4902125"/>
            <a:ext cx="10812731" cy="16916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【解析】① 先看是否有“受托方”同类消费品的销售价格，没有的按组成计税价格计算。② 注意题目中给出的加工费2 457元是“含增值税”的金额，要除以（1+增值税税率）换算成不含增值税的金额。③ 应纳消费税=组成计税价格×税率=［49 140+2 457÷（1+13%）］÷（1−30%）×30%=21 991.86元。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16"/>
                                        </p:tgtEl>
                                        <p:attrNameLst>
                                          <p:attrName>style.visibility</p:attrName>
                                        </p:attrNameLst>
                                      </p:cBhvr>
                                      <p:to>
                                        <p:strVal val="visible"/>
                                      </p:to>
                                    </p:set>
                                    <p:animEffect transition="in" filter="fade">
                                      <p:cBhvr>
                                        <p:cTn id="7" dur="1000"/>
                                        <p:tgtEl>
                                          <p:spTgt spid="1316"/>
                                        </p:tgtEl>
                                      </p:cBhvr>
                                    </p:animEffect>
                                    <p:anim calcmode="lin" valueType="num">
                                      <p:cBhvr>
                                        <p:cTn id="8" dur="1000" fill="hold"/>
                                        <p:tgtEl>
                                          <p:spTgt spid="1316"/>
                                        </p:tgtEl>
                                        <p:attrNameLst>
                                          <p:attrName>ppt_x</p:attrName>
                                        </p:attrNameLst>
                                      </p:cBhvr>
                                      <p:tavLst>
                                        <p:tav tm="0">
                                          <p:val>
                                            <p:strVal val="#ppt_x"/>
                                          </p:val>
                                        </p:tav>
                                        <p:tav tm="100000">
                                          <p:val>
                                            <p:strVal val="#ppt_x"/>
                                          </p:val>
                                        </p:tav>
                                      </p:tavLst>
                                    </p:anim>
                                    <p:anim calcmode="lin" valueType="num">
                                      <p:cBhvr>
                                        <p:cTn id="9" dur="1000" fill="hold"/>
                                        <p:tgtEl>
                                          <p:spTgt spid="13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317"/>
                                        </p:tgtEl>
                                        <p:attrNameLst>
                                          <p:attrName>style.visibility</p:attrName>
                                        </p:attrNameLst>
                                      </p:cBhvr>
                                      <p:to>
                                        <p:strVal val="visible"/>
                                      </p:to>
                                    </p:set>
                                    <p:animEffect transition="in" filter="wipe(down)">
                                      <p:cBhvr>
                                        <p:cTn id="14" dur="500"/>
                                        <p:tgtEl>
                                          <p:spTgt spid="131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318"/>
                                        </p:tgtEl>
                                        <p:attrNameLst>
                                          <p:attrName>style.visibility</p:attrName>
                                        </p:attrNameLst>
                                      </p:cBhvr>
                                      <p:to>
                                        <p:strVal val="visible"/>
                                      </p:to>
                                    </p:set>
                                    <p:animEffect transition="in" filter="wipe(down)">
                                      <p:cBhvr>
                                        <p:cTn id="19" dur="500"/>
                                        <p:tgtEl>
                                          <p:spTgt spid="1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6" grpId="0" animBg="1"/>
      <p:bldP spid="1317" grpId="0" animBg="1"/>
      <p:bldP spid="1318" grpId="0" animBg="1"/>
    </p:bldLst>
  </p:timing>
</p:sld>
</file>

<file path=ppt/slides/slide16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322" name="矩形"/>
          <p:cNvSpPr/>
          <p:nvPr/>
        </p:nvSpPr>
        <p:spPr>
          <a:xfrm>
            <a:off x="1425064" y="305039"/>
            <a:ext cx="5502103"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考点２：消费税应纳税额的计算</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323" name="矩形"/>
          <p:cNvSpPr/>
          <p:nvPr/>
        </p:nvSpPr>
        <p:spPr>
          <a:xfrm>
            <a:off x="1523976" y="1280371"/>
            <a:ext cx="2274420" cy="358137"/>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3</a:t>
            </a: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．进口应税消费品</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324" name="矩形"/>
          <p:cNvSpPr/>
          <p:nvPr/>
        </p:nvSpPr>
        <p:spPr>
          <a:xfrm>
            <a:off x="1523976" y="1692536"/>
            <a:ext cx="7524636" cy="491487"/>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纳税人进口应税消费品，按照组成计税价格和适用的税率计算应纳税额。</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1325" name="表格"/>
          <p:cNvGraphicFramePr>
            <a:graphicFrameLocks noGrp="1"/>
          </p:cNvGraphicFramePr>
          <p:nvPr/>
        </p:nvGraphicFramePr>
        <p:xfrm>
          <a:off x="973869" y="2413604"/>
          <a:ext cx="10317136" cy="2880360"/>
        </p:xfrm>
        <a:graphic>
          <a:graphicData uri="http://schemas.openxmlformats.org/drawingml/2006/table">
            <a:tbl>
              <a:tblPr bandRow="1">
                <a:noFill/>
              </a:tblPr>
              <a:tblGrid>
                <a:gridCol w="1366443"/>
                <a:gridCol w="4738395"/>
                <a:gridCol w="4212298"/>
              </a:tblGrid>
              <a:tr h="350520">
                <a:tc>
                  <a:txBody>
                    <a:bodyPr/>
                    <a:lstStyle/>
                    <a:p>
                      <a:pPr marL="0" indent="0" algn="ctr">
                        <a:lnSpc>
                          <a:spcPct val="150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计税方法</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组成计税价格</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应纳税额的计算</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723455">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从价计征</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200"/>
                        </a:spcBef>
                        <a:spcAft>
                          <a:spcPts val="20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组成计税价格=（关税完税价格+关税）÷（1−比例税率）</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应纳消费税=组成计税价格×比例税率</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r h="1334808">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复合计征</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just">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组成计税价格=（关税完税价格+关税+进口数量×定额税率）÷（1−比例税率）</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或，组成计税价格=（关税完税价格+关税+从量消费税）÷（1−比例税率）</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just">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应纳消费税=组成计税价格×比例税率+进口数量×定额税率</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bl>
          </a:graphicData>
        </a:graphic>
      </p:graphicFrame>
      <p:sp>
        <p:nvSpPr>
          <p:cNvPr id="1326" name="矩形"/>
          <p:cNvSpPr/>
          <p:nvPr/>
        </p:nvSpPr>
        <p:spPr>
          <a:xfrm>
            <a:off x="977019" y="5518932"/>
            <a:ext cx="8230341" cy="8915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【提示】公式中所称“关税完税价格”是指海关核定的计算关税的计税价格。</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关税=关税完税价格×关税税率。</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23"/>
                                        </p:tgtEl>
                                        <p:attrNameLst>
                                          <p:attrName>style.visibility</p:attrName>
                                        </p:attrNameLst>
                                      </p:cBhvr>
                                      <p:to>
                                        <p:strVal val="visible"/>
                                      </p:to>
                                    </p:set>
                                    <p:animEffect transition="in" filter="fade">
                                      <p:cBhvr>
                                        <p:cTn id="7" dur="1000"/>
                                        <p:tgtEl>
                                          <p:spTgt spid="1323"/>
                                        </p:tgtEl>
                                      </p:cBhvr>
                                    </p:animEffect>
                                    <p:anim calcmode="lin" valueType="num">
                                      <p:cBhvr>
                                        <p:cTn id="8" dur="1000" fill="hold"/>
                                        <p:tgtEl>
                                          <p:spTgt spid="1323"/>
                                        </p:tgtEl>
                                        <p:attrNameLst>
                                          <p:attrName>ppt_x</p:attrName>
                                        </p:attrNameLst>
                                      </p:cBhvr>
                                      <p:tavLst>
                                        <p:tav tm="0">
                                          <p:val>
                                            <p:strVal val="#ppt_x"/>
                                          </p:val>
                                        </p:tav>
                                        <p:tav tm="100000">
                                          <p:val>
                                            <p:strVal val="#ppt_x"/>
                                          </p:val>
                                        </p:tav>
                                      </p:tavLst>
                                    </p:anim>
                                    <p:anim calcmode="lin" valueType="num">
                                      <p:cBhvr>
                                        <p:cTn id="9" dur="1000" fill="hold"/>
                                        <p:tgtEl>
                                          <p:spTgt spid="13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24"/>
                                        </p:tgtEl>
                                        <p:attrNameLst>
                                          <p:attrName>style.visibility</p:attrName>
                                        </p:attrNameLst>
                                      </p:cBhvr>
                                      <p:to>
                                        <p:strVal val="visible"/>
                                      </p:to>
                                    </p:set>
                                    <p:animEffect transition="in" filter="fade">
                                      <p:cBhvr>
                                        <p:cTn id="14" dur="1000"/>
                                        <p:tgtEl>
                                          <p:spTgt spid="1324"/>
                                        </p:tgtEl>
                                      </p:cBhvr>
                                    </p:animEffect>
                                    <p:anim calcmode="lin" valueType="num">
                                      <p:cBhvr>
                                        <p:cTn id="15" dur="1000" fill="hold"/>
                                        <p:tgtEl>
                                          <p:spTgt spid="1324"/>
                                        </p:tgtEl>
                                        <p:attrNameLst>
                                          <p:attrName>ppt_x</p:attrName>
                                        </p:attrNameLst>
                                      </p:cBhvr>
                                      <p:tavLst>
                                        <p:tav tm="0">
                                          <p:val>
                                            <p:strVal val="#ppt_x"/>
                                          </p:val>
                                        </p:tav>
                                        <p:tav tm="100000">
                                          <p:val>
                                            <p:strVal val="#ppt_x"/>
                                          </p:val>
                                        </p:tav>
                                      </p:tavLst>
                                    </p:anim>
                                    <p:anim calcmode="lin" valueType="num">
                                      <p:cBhvr>
                                        <p:cTn id="16" dur="1000" fill="hold"/>
                                        <p:tgtEl>
                                          <p:spTgt spid="132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325"/>
                                        </p:tgtEl>
                                        <p:attrNameLst>
                                          <p:attrName>style.visibility</p:attrName>
                                        </p:attrNameLst>
                                      </p:cBhvr>
                                      <p:to>
                                        <p:strVal val="visible"/>
                                      </p:to>
                                    </p:set>
                                    <p:animEffect transition="in" filter="wipe(down)">
                                      <p:cBhvr>
                                        <p:cTn id="21" dur="500"/>
                                        <p:tgtEl>
                                          <p:spTgt spid="132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326"/>
                                        </p:tgtEl>
                                        <p:attrNameLst>
                                          <p:attrName>style.visibility</p:attrName>
                                        </p:attrNameLst>
                                      </p:cBhvr>
                                      <p:to>
                                        <p:strVal val="visible"/>
                                      </p:to>
                                    </p:set>
                                    <p:animEffect transition="in" filter="wipe(down)">
                                      <p:cBhvr>
                                        <p:cTn id="26" dur="500"/>
                                        <p:tgtEl>
                                          <p:spTgt spid="1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3" grpId="0" animBg="1"/>
      <p:bldP spid="1324" grpId="0" animBg="1"/>
      <p:bldP spid="1326" grpId="0" animBg="1"/>
    </p:bldLst>
  </p:timing>
</p:sld>
</file>

<file path=ppt/slides/slide16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330" name="矩形"/>
          <p:cNvSpPr/>
          <p:nvPr/>
        </p:nvSpPr>
        <p:spPr>
          <a:xfrm>
            <a:off x="1425064" y="305039"/>
            <a:ext cx="5502103"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考点２：消费税应纳税额的计算</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333" name="组合"/>
          <p:cNvGrpSpPr/>
          <p:nvPr/>
        </p:nvGrpSpPr>
        <p:grpSpPr>
          <a:xfrm>
            <a:off x="1483929" y="1372118"/>
            <a:ext cx="6063798" cy="586739"/>
            <a:chOff x="1483929" y="1372118"/>
            <a:chExt cx="6063798" cy="586739"/>
          </a:xfrm>
        </p:grpSpPr>
        <p:sp>
          <p:nvSpPr>
            <p:cNvPr id="1331" name="矩形"/>
            <p:cNvSpPr/>
            <p:nvPr/>
          </p:nvSpPr>
          <p:spPr>
            <a:xfrm>
              <a:off x="1671253" y="1372118"/>
              <a:ext cx="5761020" cy="525777"/>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en-US" altLang="zh-CN"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 </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进口应税消费品应纳消费税的计算。</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1332" name="剪去对角的矩形"/>
            <p:cNvSpPr/>
            <p:nvPr/>
          </p:nvSpPr>
          <p:spPr>
            <a:xfrm>
              <a:off x="1483929" y="1372118"/>
              <a:ext cx="6063798" cy="586739"/>
            </a:xfrm>
            <a:prstGeom prst="snip2DiagRect">
              <a:avLst>
                <a:gd name="adj1" fmla="val 0"/>
                <a:gd name="adj2" fmla="val 13675"/>
              </a:avLst>
            </a:prstGeom>
            <a:noFill/>
            <a:ln w="25400" cap="flat" cmpd="sng">
              <a:solidFill>
                <a:srgbClr val="4BACC6"/>
              </a:solidFill>
              <a:prstDash val="solid"/>
              <a:round/>
            </a:ln>
          </p:spPr>
          <p:txBody>
            <a:bodyPr rtlCol="0" anchor="ctr"/>
            <a:lstStyle/>
            <a:p>
              <a:pPr algn="ctr"/>
            </a:p>
          </p:txBody>
        </p:sp>
      </p:grpSp>
      <p:sp>
        <p:nvSpPr>
          <p:cNvPr id="1334" name="矩形"/>
          <p:cNvSpPr/>
          <p:nvPr/>
        </p:nvSpPr>
        <p:spPr>
          <a:xfrm>
            <a:off x="1251795" y="2088540"/>
            <a:ext cx="9805116" cy="258445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单选】某汽酒进口公司2018年10月进口一批汽酒，已知该批汽酒的关税完税价格10 800元，消费税税率10%，关税税率14%。计算该批汽酒进口环节应缴纳消费税税额的下列算式中，正确的是（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A．10 800×10%=1 080元　　　　　　B．10 800×（1+14%）×10%=1 231.2元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 10 800×14%×10%=151.2元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D. 10 800×（1+14%）÷（1−10%）×10%=1 368元</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335" name="矩形"/>
          <p:cNvSpPr/>
          <p:nvPr/>
        </p:nvSpPr>
        <p:spPr>
          <a:xfrm>
            <a:off x="1251795" y="4696908"/>
            <a:ext cx="9860534" cy="16916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解析】关税=关税完税价格×关税税率=10 800×14%，组成计税价格=（关税完税价格+关税）÷（1−消费税比例税率）=（10 800+10 800×14%）÷（1−10%），应纳消费税=组成计税价格×消费税税率=（10 800+ 10 800×14%）÷（1−10%）×10%=1 368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33"/>
                                        </p:tgtEl>
                                        <p:attrNameLst>
                                          <p:attrName>style.visibility</p:attrName>
                                        </p:attrNameLst>
                                      </p:cBhvr>
                                      <p:to>
                                        <p:strVal val="visible"/>
                                      </p:to>
                                    </p:set>
                                    <p:animEffect transition="in" filter="fade">
                                      <p:cBhvr>
                                        <p:cTn id="7" dur="1000"/>
                                        <p:tgtEl>
                                          <p:spTgt spid="1333"/>
                                        </p:tgtEl>
                                      </p:cBhvr>
                                    </p:animEffect>
                                    <p:anim calcmode="lin" valueType="num">
                                      <p:cBhvr>
                                        <p:cTn id="8" dur="1000" fill="hold"/>
                                        <p:tgtEl>
                                          <p:spTgt spid="1333"/>
                                        </p:tgtEl>
                                        <p:attrNameLst>
                                          <p:attrName>ppt_x</p:attrName>
                                        </p:attrNameLst>
                                      </p:cBhvr>
                                      <p:tavLst>
                                        <p:tav tm="0">
                                          <p:val>
                                            <p:strVal val="#ppt_x"/>
                                          </p:val>
                                        </p:tav>
                                        <p:tav tm="100000">
                                          <p:val>
                                            <p:strVal val="#ppt_x"/>
                                          </p:val>
                                        </p:tav>
                                      </p:tavLst>
                                    </p:anim>
                                    <p:anim calcmode="lin" valueType="num">
                                      <p:cBhvr>
                                        <p:cTn id="9" dur="1000" fill="hold"/>
                                        <p:tgtEl>
                                          <p:spTgt spid="133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34"/>
                                        </p:tgtEl>
                                        <p:attrNameLst>
                                          <p:attrName>style.visibility</p:attrName>
                                        </p:attrNameLst>
                                      </p:cBhvr>
                                      <p:to>
                                        <p:strVal val="visible"/>
                                      </p:to>
                                    </p:set>
                                    <p:animEffect transition="in" filter="fade">
                                      <p:cBhvr>
                                        <p:cTn id="14" dur="1000"/>
                                        <p:tgtEl>
                                          <p:spTgt spid="1334"/>
                                        </p:tgtEl>
                                      </p:cBhvr>
                                    </p:animEffect>
                                    <p:anim calcmode="lin" valueType="num">
                                      <p:cBhvr>
                                        <p:cTn id="15" dur="1000" fill="hold"/>
                                        <p:tgtEl>
                                          <p:spTgt spid="1334"/>
                                        </p:tgtEl>
                                        <p:attrNameLst>
                                          <p:attrName>ppt_x</p:attrName>
                                        </p:attrNameLst>
                                      </p:cBhvr>
                                      <p:tavLst>
                                        <p:tav tm="0">
                                          <p:val>
                                            <p:strVal val="#ppt_x"/>
                                          </p:val>
                                        </p:tav>
                                        <p:tav tm="100000">
                                          <p:val>
                                            <p:strVal val="#ppt_x"/>
                                          </p:val>
                                        </p:tav>
                                      </p:tavLst>
                                    </p:anim>
                                    <p:anim calcmode="lin" valueType="num">
                                      <p:cBhvr>
                                        <p:cTn id="16" dur="1000" fill="hold"/>
                                        <p:tgtEl>
                                          <p:spTgt spid="133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35"/>
                                        </p:tgtEl>
                                        <p:attrNameLst>
                                          <p:attrName>style.visibility</p:attrName>
                                        </p:attrNameLst>
                                      </p:cBhvr>
                                      <p:to>
                                        <p:strVal val="visible"/>
                                      </p:to>
                                    </p:set>
                                    <p:animEffect transition="in" filter="fade">
                                      <p:cBhvr>
                                        <p:cTn id="21" dur="1000"/>
                                        <p:tgtEl>
                                          <p:spTgt spid="1335"/>
                                        </p:tgtEl>
                                      </p:cBhvr>
                                    </p:animEffect>
                                    <p:anim calcmode="lin" valueType="num">
                                      <p:cBhvr>
                                        <p:cTn id="22" dur="1000" fill="hold"/>
                                        <p:tgtEl>
                                          <p:spTgt spid="1335"/>
                                        </p:tgtEl>
                                        <p:attrNameLst>
                                          <p:attrName>ppt_x</p:attrName>
                                        </p:attrNameLst>
                                      </p:cBhvr>
                                      <p:tavLst>
                                        <p:tav tm="0">
                                          <p:val>
                                            <p:strVal val="#ppt_x"/>
                                          </p:val>
                                        </p:tav>
                                        <p:tav tm="100000">
                                          <p:val>
                                            <p:strVal val="#ppt_x"/>
                                          </p:val>
                                        </p:tav>
                                      </p:tavLst>
                                    </p:anim>
                                    <p:anim calcmode="lin" valueType="num">
                                      <p:cBhvr>
                                        <p:cTn id="23" dur="1000" fill="hold"/>
                                        <p:tgtEl>
                                          <p:spTgt spid="13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3" grpId="0" animBg="1"/>
      <p:bldP spid="1334" grpId="0" animBg="1"/>
      <p:bldP spid="1335" grpId="0" animBg="1"/>
    </p:bldLst>
  </p:timing>
</p:sld>
</file>

<file path=ppt/slides/slide16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339" name="矩形"/>
          <p:cNvSpPr/>
          <p:nvPr/>
        </p:nvSpPr>
        <p:spPr>
          <a:xfrm>
            <a:off x="1425064" y="305039"/>
            <a:ext cx="5502103"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考点２：消费税应纳税额的计算</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aphicFrame>
        <p:nvGraphicFramePr>
          <p:cNvPr id="1340" name="表格"/>
          <p:cNvGraphicFramePr>
            <a:graphicFrameLocks noGrp="1"/>
          </p:cNvGraphicFramePr>
          <p:nvPr/>
        </p:nvGraphicFramePr>
        <p:xfrm>
          <a:off x="815987" y="1799972"/>
          <a:ext cx="10493767" cy="4577080"/>
        </p:xfrm>
        <a:graphic>
          <a:graphicData uri="http://schemas.openxmlformats.org/drawingml/2006/table">
            <a:tbl>
              <a:tblPr bandRow="1">
                <a:noFill/>
              </a:tblPr>
              <a:tblGrid>
                <a:gridCol w="820788"/>
                <a:gridCol w="1250187"/>
                <a:gridCol w="3427006"/>
                <a:gridCol w="4995786"/>
              </a:tblGrid>
              <a:tr h="0">
                <a:tc gridSpan="2">
                  <a:txBody>
                    <a:bodyPr/>
                    <a:lstStyle/>
                    <a:p>
                      <a:pPr marL="0" indent="0" algn="ctr">
                        <a:lnSpc>
                          <a:spcPct val="150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项目</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h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消费税组价</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增值税组价</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0">
                <a:tc rowSpan="3">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缴纳</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消费</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税的</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项目</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从价计税</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gridSpan="2">
                  <a:txBody>
                    <a:bodyPr/>
                    <a:lstStyle/>
                    <a:p>
                      <a:pPr marL="0" indent="12700" algn="just">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组成计税价格=（成本+利润）÷（1−消费税税率）</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或，组成计税价格=成本×（1+成本利润率）÷（1−消费税税率）</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h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r h="0">
                <a:tc v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从量计税</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just">
                        <a:lnSpc>
                          <a:spcPct val="150000"/>
                        </a:lnSpc>
                        <a:spcBef>
                          <a:spcPts val="200"/>
                        </a:spcBef>
                        <a:spcAft>
                          <a:spcPts val="20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不用组价</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just">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组成计税价格=成本+利润+消费税</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或：组成计税价格=成本×（1+成本利润率）+消费税</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0">
                <a:tc v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复合计税</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gridSpan="2">
                  <a:txBody>
                    <a:bodyPr/>
                    <a:lstStyle/>
                    <a:p>
                      <a:pPr marL="0" indent="12700" algn="just">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组成计税价格=（成本+利润+从量消费税）÷（1−消费税比例税率）</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或，组成计税价格=［成本×（1+成本利润率）+数量×消费税定额税率］÷（1−消费税比例税率）</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h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r h="0">
                <a:tc gridSpan="2">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不缴纳消费税的项目</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h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just">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组成计税价格=成本+利润</a:t>
                      </a:r>
                      <a:endParaRPr lang="en-US" altLang="zh-CN"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p>
                      <a:pPr marL="0" indent="12700" algn="just">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或，组成计税价格=成本×（1+成本利润率）</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bl>
          </a:graphicData>
        </a:graphic>
      </p:graphicFrame>
      <p:sp>
        <p:nvSpPr>
          <p:cNvPr id="1341" name="矩形"/>
          <p:cNvSpPr/>
          <p:nvPr/>
        </p:nvSpPr>
        <p:spPr>
          <a:xfrm>
            <a:off x="4724328" y="1266805"/>
            <a:ext cx="2724974" cy="358137"/>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消费税组价与增值税组价</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342" name="矩形"/>
          <p:cNvSpPr/>
          <p:nvPr/>
        </p:nvSpPr>
        <p:spPr>
          <a:xfrm>
            <a:off x="812746" y="1276116"/>
            <a:ext cx="1914824" cy="491486"/>
          </a:xfrm>
          <a:prstGeom prst="rect">
            <a:avLst/>
          </a:prstGeom>
          <a:solidFill>
            <a:schemeClr val="accent4"/>
          </a:solid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rPr>
              <a:t>　易错易混点</a:t>
            </a:r>
            <a:endPar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42"/>
                                        </p:tgtEl>
                                        <p:attrNameLst>
                                          <p:attrName>style.visibility</p:attrName>
                                        </p:attrNameLst>
                                      </p:cBhvr>
                                      <p:to>
                                        <p:strVal val="visible"/>
                                      </p:to>
                                    </p:set>
                                    <p:animEffect transition="in" filter="fade">
                                      <p:cBhvr>
                                        <p:cTn id="7" dur="1000"/>
                                        <p:tgtEl>
                                          <p:spTgt spid="1342"/>
                                        </p:tgtEl>
                                      </p:cBhvr>
                                    </p:animEffect>
                                    <p:anim calcmode="lin" valueType="num">
                                      <p:cBhvr>
                                        <p:cTn id="8" dur="1000" fill="hold"/>
                                        <p:tgtEl>
                                          <p:spTgt spid="1342"/>
                                        </p:tgtEl>
                                        <p:attrNameLst>
                                          <p:attrName>ppt_x</p:attrName>
                                        </p:attrNameLst>
                                      </p:cBhvr>
                                      <p:tavLst>
                                        <p:tav tm="0">
                                          <p:val>
                                            <p:strVal val="#ppt_x"/>
                                          </p:val>
                                        </p:tav>
                                        <p:tav tm="100000">
                                          <p:val>
                                            <p:strVal val="#ppt_x"/>
                                          </p:val>
                                        </p:tav>
                                      </p:tavLst>
                                    </p:anim>
                                    <p:anim calcmode="lin" valueType="num">
                                      <p:cBhvr>
                                        <p:cTn id="9" dur="1000" fill="hold"/>
                                        <p:tgtEl>
                                          <p:spTgt spid="134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41"/>
                                        </p:tgtEl>
                                        <p:attrNameLst>
                                          <p:attrName>style.visibility</p:attrName>
                                        </p:attrNameLst>
                                      </p:cBhvr>
                                      <p:to>
                                        <p:strVal val="visible"/>
                                      </p:to>
                                    </p:set>
                                    <p:animEffect transition="in" filter="fade">
                                      <p:cBhvr>
                                        <p:cTn id="14" dur="1000"/>
                                        <p:tgtEl>
                                          <p:spTgt spid="1341"/>
                                        </p:tgtEl>
                                      </p:cBhvr>
                                    </p:animEffect>
                                    <p:anim calcmode="lin" valueType="num">
                                      <p:cBhvr>
                                        <p:cTn id="15" dur="1000" fill="hold"/>
                                        <p:tgtEl>
                                          <p:spTgt spid="1341"/>
                                        </p:tgtEl>
                                        <p:attrNameLst>
                                          <p:attrName>ppt_x</p:attrName>
                                        </p:attrNameLst>
                                      </p:cBhvr>
                                      <p:tavLst>
                                        <p:tav tm="0">
                                          <p:val>
                                            <p:strVal val="#ppt_x"/>
                                          </p:val>
                                        </p:tav>
                                        <p:tav tm="100000">
                                          <p:val>
                                            <p:strVal val="#ppt_x"/>
                                          </p:val>
                                        </p:tav>
                                      </p:tavLst>
                                    </p:anim>
                                    <p:anim calcmode="lin" valueType="num">
                                      <p:cBhvr>
                                        <p:cTn id="16" dur="1000" fill="hold"/>
                                        <p:tgtEl>
                                          <p:spTgt spid="134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6" fill="hold" nodeType="clickEffect">
                                  <p:stCondLst>
                                    <p:cond delay="0"/>
                                  </p:stCondLst>
                                  <p:childTnLst>
                                    <p:set>
                                      <p:cBhvr>
                                        <p:cTn id="20" dur="1" fill="hold">
                                          <p:stCondLst>
                                            <p:cond delay="0"/>
                                          </p:stCondLst>
                                        </p:cTn>
                                        <p:tgtEl>
                                          <p:spTgt spid="1340"/>
                                        </p:tgtEl>
                                        <p:attrNameLst>
                                          <p:attrName>style.visibility</p:attrName>
                                        </p:attrNameLst>
                                      </p:cBhvr>
                                      <p:to>
                                        <p:strVal val="visible"/>
                                      </p:to>
                                    </p:set>
                                    <p:animEffect transition="in" filter="barn(inHorizontal)">
                                      <p:cBhvr>
                                        <p:cTn id="21" dur="500"/>
                                        <p:tgtEl>
                                          <p:spTgt spid="1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 grpId="0" animBg="1"/>
      <p:bldP spid="1342" grpId="0" animBg="1"/>
    </p:bldLst>
  </p:timing>
</p:sld>
</file>

<file path=ppt/slides/slide16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346" name="矩形"/>
          <p:cNvSpPr/>
          <p:nvPr/>
        </p:nvSpPr>
        <p:spPr>
          <a:xfrm>
            <a:off x="1425064" y="305039"/>
            <a:ext cx="5502103"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考点２：消费税应纳税额的计算</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350" name="组合"/>
          <p:cNvGrpSpPr/>
          <p:nvPr/>
        </p:nvGrpSpPr>
        <p:grpSpPr>
          <a:xfrm>
            <a:off x="1495967" y="1485805"/>
            <a:ext cx="5167622" cy="601980"/>
            <a:chOff x="1495967" y="1485805"/>
            <a:chExt cx="5167622" cy="601980"/>
          </a:xfrm>
        </p:grpSpPr>
        <p:sp>
          <p:nvSpPr>
            <p:cNvPr id="1347" name="圆角矩形"/>
            <p:cNvSpPr/>
            <p:nvPr/>
          </p:nvSpPr>
          <p:spPr>
            <a:xfrm>
              <a:off x="1495967" y="1492791"/>
              <a:ext cx="5167622" cy="594993"/>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348" name="流程图: 离页连接符"/>
            <p:cNvSpPr/>
            <p:nvPr/>
          </p:nvSpPr>
          <p:spPr>
            <a:xfrm>
              <a:off x="1819816" y="1485805"/>
              <a:ext cx="884553"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（四）</a:t>
              </a:r>
              <a:endPar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349" name="矩形"/>
            <p:cNvSpPr/>
            <p:nvPr/>
          </p:nvSpPr>
          <p:spPr>
            <a:xfrm>
              <a:off x="2953289" y="1528986"/>
              <a:ext cx="3037206"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已纳消费税的扣除</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1351" name="矩形"/>
          <p:cNvSpPr/>
          <p:nvPr/>
        </p:nvSpPr>
        <p:spPr>
          <a:xfrm>
            <a:off x="979615" y="2343114"/>
            <a:ext cx="10174276" cy="12915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由于某些应税消费品是用外购或委托加工收回的已缴纳消费税的应税消费品连续生产出来的，为避免重复征税，在对这些连续生产出来的应税消费品计算征税时，税法规定准予按当期</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生产领用数量</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计算扣除外购或委托加工的应税消费品已纳的消费税税款。</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352" name="矩形"/>
          <p:cNvSpPr/>
          <p:nvPr/>
        </p:nvSpPr>
        <p:spPr>
          <a:xfrm>
            <a:off x="981059" y="3848041"/>
            <a:ext cx="2338205"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1．准予抵扣的情形</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353" name="矩形"/>
          <p:cNvSpPr/>
          <p:nvPr/>
        </p:nvSpPr>
        <p:spPr>
          <a:xfrm>
            <a:off x="908902" y="4212584"/>
            <a:ext cx="5339978" cy="49149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（1）外购或委托加工收回的已税</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烟丝</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生产的</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卷烟</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354" name="矩形"/>
          <p:cNvSpPr/>
          <p:nvPr/>
        </p:nvSpPr>
        <p:spPr>
          <a:xfrm>
            <a:off x="909867" y="4731933"/>
            <a:ext cx="8832426" cy="491487"/>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【提示】在计算卷烟批发环节应纳的消费税时不得扣除已含的生产环节的消费税税款。</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355" name="矩形"/>
          <p:cNvSpPr/>
          <p:nvPr/>
        </p:nvSpPr>
        <p:spPr>
          <a:xfrm>
            <a:off x="906792" y="5319399"/>
            <a:ext cx="7997503" cy="89154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（2）外购或委托加工收回的已税</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高档化妆品</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为原料生产的</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高档化妆品</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（3）外购或委托加工收回的已税</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珠宝玉石</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为原料生产的</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贵重首饰及珠宝玉石</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50"/>
                                        </p:tgtEl>
                                        <p:attrNameLst>
                                          <p:attrName>style.visibility</p:attrName>
                                        </p:attrNameLst>
                                      </p:cBhvr>
                                      <p:to>
                                        <p:strVal val="visible"/>
                                      </p:to>
                                    </p:set>
                                    <p:animEffect transition="in" filter="fade">
                                      <p:cBhvr>
                                        <p:cTn id="7" dur="1000"/>
                                        <p:tgtEl>
                                          <p:spTgt spid="1350"/>
                                        </p:tgtEl>
                                      </p:cBhvr>
                                    </p:animEffect>
                                    <p:anim calcmode="lin" valueType="num">
                                      <p:cBhvr>
                                        <p:cTn id="8" dur="1000" fill="hold"/>
                                        <p:tgtEl>
                                          <p:spTgt spid="1350"/>
                                        </p:tgtEl>
                                        <p:attrNameLst>
                                          <p:attrName>ppt_x</p:attrName>
                                        </p:attrNameLst>
                                      </p:cBhvr>
                                      <p:tavLst>
                                        <p:tav tm="0">
                                          <p:val>
                                            <p:strVal val="#ppt_x"/>
                                          </p:val>
                                        </p:tav>
                                        <p:tav tm="100000">
                                          <p:val>
                                            <p:strVal val="#ppt_x"/>
                                          </p:val>
                                        </p:tav>
                                      </p:tavLst>
                                    </p:anim>
                                    <p:anim calcmode="lin" valueType="num">
                                      <p:cBhvr>
                                        <p:cTn id="9" dur="1000" fill="hold"/>
                                        <p:tgtEl>
                                          <p:spTgt spid="13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51"/>
                                        </p:tgtEl>
                                        <p:attrNameLst>
                                          <p:attrName>style.visibility</p:attrName>
                                        </p:attrNameLst>
                                      </p:cBhvr>
                                      <p:to>
                                        <p:strVal val="visible"/>
                                      </p:to>
                                    </p:set>
                                    <p:animEffect transition="in" filter="fade">
                                      <p:cBhvr>
                                        <p:cTn id="14" dur="1000"/>
                                        <p:tgtEl>
                                          <p:spTgt spid="1351"/>
                                        </p:tgtEl>
                                      </p:cBhvr>
                                    </p:animEffect>
                                    <p:anim calcmode="lin" valueType="num">
                                      <p:cBhvr>
                                        <p:cTn id="15" dur="1000" fill="hold"/>
                                        <p:tgtEl>
                                          <p:spTgt spid="1351"/>
                                        </p:tgtEl>
                                        <p:attrNameLst>
                                          <p:attrName>ppt_x</p:attrName>
                                        </p:attrNameLst>
                                      </p:cBhvr>
                                      <p:tavLst>
                                        <p:tav tm="0">
                                          <p:val>
                                            <p:strVal val="#ppt_x"/>
                                          </p:val>
                                        </p:tav>
                                        <p:tav tm="100000">
                                          <p:val>
                                            <p:strVal val="#ppt_x"/>
                                          </p:val>
                                        </p:tav>
                                      </p:tavLst>
                                    </p:anim>
                                    <p:anim calcmode="lin" valueType="num">
                                      <p:cBhvr>
                                        <p:cTn id="16" dur="1000" fill="hold"/>
                                        <p:tgtEl>
                                          <p:spTgt spid="135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52"/>
                                        </p:tgtEl>
                                        <p:attrNameLst>
                                          <p:attrName>style.visibility</p:attrName>
                                        </p:attrNameLst>
                                      </p:cBhvr>
                                      <p:to>
                                        <p:strVal val="visible"/>
                                      </p:to>
                                    </p:set>
                                    <p:animEffect transition="in" filter="fade">
                                      <p:cBhvr>
                                        <p:cTn id="21" dur="1000"/>
                                        <p:tgtEl>
                                          <p:spTgt spid="1352"/>
                                        </p:tgtEl>
                                      </p:cBhvr>
                                    </p:animEffect>
                                    <p:anim calcmode="lin" valueType="num">
                                      <p:cBhvr>
                                        <p:cTn id="22" dur="1000" fill="hold"/>
                                        <p:tgtEl>
                                          <p:spTgt spid="1352"/>
                                        </p:tgtEl>
                                        <p:attrNameLst>
                                          <p:attrName>ppt_x</p:attrName>
                                        </p:attrNameLst>
                                      </p:cBhvr>
                                      <p:tavLst>
                                        <p:tav tm="0">
                                          <p:val>
                                            <p:strVal val="#ppt_x"/>
                                          </p:val>
                                        </p:tav>
                                        <p:tav tm="100000">
                                          <p:val>
                                            <p:strVal val="#ppt_x"/>
                                          </p:val>
                                        </p:tav>
                                      </p:tavLst>
                                    </p:anim>
                                    <p:anim calcmode="lin" valueType="num">
                                      <p:cBhvr>
                                        <p:cTn id="23" dur="1000" fill="hold"/>
                                        <p:tgtEl>
                                          <p:spTgt spid="135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53"/>
                                        </p:tgtEl>
                                        <p:attrNameLst>
                                          <p:attrName>style.visibility</p:attrName>
                                        </p:attrNameLst>
                                      </p:cBhvr>
                                      <p:to>
                                        <p:strVal val="visible"/>
                                      </p:to>
                                    </p:set>
                                    <p:animEffect transition="in" filter="fade">
                                      <p:cBhvr>
                                        <p:cTn id="28" dur="1000"/>
                                        <p:tgtEl>
                                          <p:spTgt spid="1353"/>
                                        </p:tgtEl>
                                      </p:cBhvr>
                                    </p:animEffect>
                                    <p:anim calcmode="lin" valueType="num">
                                      <p:cBhvr>
                                        <p:cTn id="29" dur="1000" fill="hold"/>
                                        <p:tgtEl>
                                          <p:spTgt spid="1353"/>
                                        </p:tgtEl>
                                        <p:attrNameLst>
                                          <p:attrName>ppt_x</p:attrName>
                                        </p:attrNameLst>
                                      </p:cBhvr>
                                      <p:tavLst>
                                        <p:tav tm="0">
                                          <p:val>
                                            <p:strVal val="#ppt_x"/>
                                          </p:val>
                                        </p:tav>
                                        <p:tav tm="100000">
                                          <p:val>
                                            <p:strVal val="#ppt_x"/>
                                          </p:val>
                                        </p:tav>
                                      </p:tavLst>
                                    </p:anim>
                                    <p:anim calcmode="lin" valueType="num">
                                      <p:cBhvr>
                                        <p:cTn id="30" dur="1000" fill="hold"/>
                                        <p:tgtEl>
                                          <p:spTgt spid="135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54"/>
                                        </p:tgtEl>
                                        <p:attrNameLst>
                                          <p:attrName>style.visibility</p:attrName>
                                        </p:attrNameLst>
                                      </p:cBhvr>
                                      <p:to>
                                        <p:strVal val="visible"/>
                                      </p:to>
                                    </p:set>
                                    <p:animEffect transition="in" filter="fade">
                                      <p:cBhvr>
                                        <p:cTn id="35" dur="1000"/>
                                        <p:tgtEl>
                                          <p:spTgt spid="1354"/>
                                        </p:tgtEl>
                                      </p:cBhvr>
                                    </p:animEffect>
                                    <p:anim calcmode="lin" valueType="num">
                                      <p:cBhvr>
                                        <p:cTn id="36" dur="1000" fill="hold"/>
                                        <p:tgtEl>
                                          <p:spTgt spid="1354"/>
                                        </p:tgtEl>
                                        <p:attrNameLst>
                                          <p:attrName>ppt_x</p:attrName>
                                        </p:attrNameLst>
                                      </p:cBhvr>
                                      <p:tavLst>
                                        <p:tav tm="0">
                                          <p:val>
                                            <p:strVal val="#ppt_x"/>
                                          </p:val>
                                        </p:tav>
                                        <p:tav tm="100000">
                                          <p:val>
                                            <p:strVal val="#ppt_x"/>
                                          </p:val>
                                        </p:tav>
                                      </p:tavLst>
                                    </p:anim>
                                    <p:anim calcmode="lin" valueType="num">
                                      <p:cBhvr>
                                        <p:cTn id="37" dur="1000" fill="hold"/>
                                        <p:tgtEl>
                                          <p:spTgt spid="135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55"/>
                                        </p:tgtEl>
                                        <p:attrNameLst>
                                          <p:attrName>style.visibility</p:attrName>
                                        </p:attrNameLst>
                                      </p:cBhvr>
                                      <p:to>
                                        <p:strVal val="visible"/>
                                      </p:to>
                                    </p:set>
                                    <p:animEffect transition="in" filter="fade">
                                      <p:cBhvr>
                                        <p:cTn id="42" dur="1000"/>
                                        <p:tgtEl>
                                          <p:spTgt spid="1355"/>
                                        </p:tgtEl>
                                      </p:cBhvr>
                                    </p:animEffect>
                                    <p:anim calcmode="lin" valueType="num">
                                      <p:cBhvr>
                                        <p:cTn id="43" dur="1000" fill="hold"/>
                                        <p:tgtEl>
                                          <p:spTgt spid="1355"/>
                                        </p:tgtEl>
                                        <p:attrNameLst>
                                          <p:attrName>ppt_x</p:attrName>
                                        </p:attrNameLst>
                                      </p:cBhvr>
                                      <p:tavLst>
                                        <p:tav tm="0">
                                          <p:val>
                                            <p:strVal val="#ppt_x"/>
                                          </p:val>
                                        </p:tav>
                                        <p:tav tm="100000">
                                          <p:val>
                                            <p:strVal val="#ppt_x"/>
                                          </p:val>
                                        </p:tav>
                                      </p:tavLst>
                                    </p:anim>
                                    <p:anim calcmode="lin" valueType="num">
                                      <p:cBhvr>
                                        <p:cTn id="44" dur="1000" fill="hold"/>
                                        <p:tgtEl>
                                          <p:spTgt spid="13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0" grpId="0" animBg="1"/>
      <p:bldP spid="1351" grpId="0" animBg="1"/>
      <p:bldP spid="1352" grpId="0" animBg="1"/>
      <p:bldP spid="1353" grpId="0" animBg="1"/>
      <p:bldP spid="1354" grpId="0" animBg="1"/>
      <p:bldP spid="1355" grpId="0" animBg="1"/>
    </p:bldLst>
  </p:timing>
</p:sld>
</file>

<file path=ppt/slides/slide16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359" name="矩形"/>
          <p:cNvSpPr/>
          <p:nvPr/>
        </p:nvSpPr>
        <p:spPr>
          <a:xfrm>
            <a:off x="1425064" y="305039"/>
            <a:ext cx="5502103"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考点２：消费税应纳税额的计算</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360" name="矩形"/>
          <p:cNvSpPr/>
          <p:nvPr/>
        </p:nvSpPr>
        <p:spPr>
          <a:xfrm>
            <a:off x="1379659" y="1510411"/>
            <a:ext cx="9573922" cy="16916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【提示】纳税人用外购或者委托加工收回的已税珠宝玉石（10%的税率）为原料生产的在零售环节征收消费税的</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金银首饰</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（5%的税率），在计税时一律不得扣除外购或者委托加工收回的珠宝玉石已纳的消费税税款（如果抵扣，可能会造成在零售环节不但不用交税，还可能退税的情况，故不允许抵扣）。</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361" name="矩形"/>
          <p:cNvSpPr/>
          <p:nvPr/>
        </p:nvSpPr>
        <p:spPr>
          <a:xfrm>
            <a:off x="1425064" y="3414514"/>
            <a:ext cx="8475013" cy="24917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（4）外购或委托加工收回的已税</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鞭炮、焰火</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为原料生产的</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鞭炮、焰火</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（5）外购或委托加工收回的已税</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杆头、杆身和握把</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为原料生产的</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高尔夫球杆</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（6）外购或委托加工收回的已税</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木制一次性筷子</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为原料生产的</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木制一次性筷子</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（7）外购或委托加工收回的已税</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实木地板</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为原料生产的</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实木地板</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（8）外购或委托加工收回的已税</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石脑油、润滑油、燃料油</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为原料生产的</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成品油</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（9）外购或委托加工收回的已税</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汽油、柴油</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为原料生产的</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汽油、柴油</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60"/>
                                        </p:tgtEl>
                                        <p:attrNameLst>
                                          <p:attrName>style.visibility</p:attrName>
                                        </p:attrNameLst>
                                      </p:cBhvr>
                                      <p:to>
                                        <p:strVal val="visible"/>
                                      </p:to>
                                    </p:set>
                                    <p:animEffect transition="in" filter="fade">
                                      <p:cBhvr>
                                        <p:cTn id="7" dur="1000"/>
                                        <p:tgtEl>
                                          <p:spTgt spid="1360"/>
                                        </p:tgtEl>
                                      </p:cBhvr>
                                    </p:animEffect>
                                    <p:anim calcmode="lin" valueType="num">
                                      <p:cBhvr>
                                        <p:cTn id="8" dur="1000" fill="hold"/>
                                        <p:tgtEl>
                                          <p:spTgt spid="1360"/>
                                        </p:tgtEl>
                                        <p:attrNameLst>
                                          <p:attrName>ppt_x</p:attrName>
                                        </p:attrNameLst>
                                      </p:cBhvr>
                                      <p:tavLst>
                                        <p:tav tm="0">
                                          <p:val>
                                            <p:strVal val="#ppt_x"/>
                                          </p:val>
                                        </p:tav>
                                        <p:tav tm="100000">
                                          <p:val>
                                            <p:strVal val="#ppt_x"/>
                                          </p:val>
                                        </p:tav>
                                      </p:tavLst>
                                    </p:anim>
                                    <p:anim calcmode="lin" valueType="num">
                                      <p:cBhvr>
                                        <p:cTn id="9" dur="1000" fill="hold"/>
                                        <p:tgtEl>
                                          <p:spTgt spid="136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61"/>
                                        </p:tgtEl>
                                        <p:attrNameLst>
                                          <p:attrName>style.visibility</p:attrName>
                                        </p:attrNameLst>
                                      </p:cBhvr>
                                      <p:to>
                                        <p:strVal val="visible"/>
                                      </p:to>
                                    </p:set>
                                    <p:animEffect transition="in" filter="fade">
                                      <p:cBhvr>
                                        <p:cTn id="14" dur="1000"/>
                                        <p:tgtEl>
                                          <p:spTgt spid="1361"/>
                                        </p:tgtEl>
                                      </p:cBhvr>
                                    </p:animEffect>
                                    <p:anim calcmode="lin" valueType="num">
                                      <p:cBhvr>
                                        <p:cTn id="15" dur="1000" fill="hold"/>
                                        <p:tgtEl>
                                          <p:spTgt spid="1361"/>
                                        </p:tgtEl>
                                        <p:attrNameLst>
                                          <p:attrName>ppt_x</p:attrName>
                                        </p:attrNameLst>
                                      </p:cBhvr>
                                      <p:tavLst>
                                        <p:tav tm="0">
                                          <p:val>
                                            <p:strVal val="#ppt_x"/>
                                          </p:val>
                                        </p:tav>
                                        <p:tav tm="100000">
                                          <p:val>
                                            <p:strVal val="#ppt_x"/>
                                          </p:val>
                                        </p:tav>
                                      </p:tavLst>
                                    </p:anim>
                                    <p:anim calcmode="lin" valueType="num">
                                      <p:cBhvr>
                                        <p:cTn id="16" dur="1000" fill="hold"/>
                                        <p:tgtEl>
                                          <p:spTgt spid="13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0" grpId="0" animBg="1"/>
      <p:bldP spid="1361" grpId="0" animBg="1"/>
    </p:bldLst>
  </p:timing>
</p:sld>
</file>

<file path=ppt/slides/slide16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365" name="矩形"/>
          <p:cNvSpPr/>
          <p:nvPr/>
        </p:nvSpPr>
        <p:spPr>
          <a:xfrm>
            <a:off x="1425064" y="305039"/>
            <a:ext cx="5502103"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考点２：消费税应纳税额的计算</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369" name="组合"/>
          <p:cNvGrpSpPr/>
          <p:nvPr/>
        </p:nvGrpSpPr>
        <p:grpSpPr>
          <a:xfrm>
            <a:off x="1630631" y="2106224"/>
            <a:ext cx="9126217" cy="2556145"/>
            <a:chOff x="1630631" y="2106224"/>
            <a:chExt cx="9126217" cy="2556145"/>
          </a:xfrm>
        </p:grpSpPr>
        <p:sp>
          <p:nvSpPr>
            <p:cNvPr id="1366" name="矩形"/>
            <p:cNvSpPr/>
            <p:nvPr/>
          </p:nvSpPr>
          <p:spPr>
            <a:xfrm>
              <a:off x="1630769" y="2754256"/>
              <a:ext cx="9106339" cy="1691641"/>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（1）允许抵扣的项目不包括酒、摩托车、小汽车、高档手表、游艇、电池、涂料。</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（2）允许抵扣的项目仅限于同一税目中应税消费品的连续加工，不能跨税目抵扣。</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（3）不允许跨环节抵扣，即批发环节的消费税不能抵扣生产环节已纳的消费税；零售环节的消费税不能抵扣生产环节已纳的消费税。</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367" name="矩形"/>
            <p:cNvSpPr/>
            <p:nvPr/>
          </p:nvSpPr>
          <p:spPr>
            <a:xfrm>
              <a:off x="9385117" y="2106224"/>
              <a:ext cx="1197425" cy="491488"/>
            </a:xfrm>
            <a:prstGeom prst="rect">
              <a:avLst/>
            </a:prstGeom>
            <a:solidFill>
              <a:schemeClr val="accent4"/>
            </a:solid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rPr>
                <a:t>　敲黑板</a:t>
              </a:r>
              <a:endPar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endParaRPr>
            </a:p>
          </p:txBody>
        </p:sp>
        <p:sp>
          <p:nvSpPr>
            <p:cNvPr id="1368" name="剪去对角的矩形"/>
            <p:cNvSpPr/>
            <p:nvPr/>
          </p:nvSpPr>
          <p:spPr>
            <a:xfrm>
              <a:off x="1630631" y="2597240"/>
              <a:ext cx="9126217" cy="2065129"/>
            </a:xfrm>
            <a:prstGeom prst="snip2DiagRect">
              <a:avLst>
                <a:gd name="adj1" fmla="val 0"/>
                <a:gd name="adj2" fmla="val 11689"/>
              </a:avLst>
            </a:prstGeom>
            <a:noFill/>
            <a:ln w="25400" cap="flat" cmpd="sng">
              <a:solidFill>
                <a:srgbClr val="00AAB7"/>
              </a:solidFill>
              <a:prstDash val="sysDash"/>
              <a:round/>
            </a:ln>
          </p:spPr>
          <p:txBody>
            <a:bodyPr rtlCol="0" anchor="ctr"/>
            <a:lstStyle/>
            <a:p>
              <a:pPr algn="ctr"/>
            </a:p>
          </p:txBody>
        </p:sp>
      </p:gr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69"/>
                                        </p:tgtEl>
                                        <p:attrNameLst>
                                          <p:attrName>style.visibility</p:attrName>
                                        </p:attrNameLst>
                                      </p:cBhvr>
                                      <p:to>
                                        <p:strVal val="visible"/>
                                      </p:to>
                                    </p:set>
                                    <p:animEffect transition="in" filter="wipe(down)">
                                      <p:cBhvr>
                                        <p:cTn id="7" dur="500"/>
                                        <p:tgtEl>
                                          <p:spTgt spid="1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60" name="矩形"/>
          <p:cNvSpPr/>
          <p:nvPr/>
        </p:nvSpPr>
        <p:spPr>
          <a:xfrm>
            <a:off x="900247" y="-1145356"/>
            <a:ext cx="722814" cy="584775"/>
          </a:xfrm>
          <a:prstGeom prst="rect">
            <a:avLst/>
          </a:prstGeom>
          <a:noFill/>
          <a:ln w="9525" cap="flat" cmpd="sng">
            <a:noFill/>
            <a:prstDash val="solid"/>
            <a:miter/>
          </a:ln>
        </p:spPr>
        <p:txBody>
          <a:bodyPr rtlCol="0" anchor="ctr"/>
          <a:lstStyle/>
          <a:p>
            <a:pPr algn="ctr"/>
          </a:p>
        </p:txBody>
      </p:sp>
      <p:sp>
        <p:nvSpPr>
          <p:cNvPr id="161" name="矩形"/>
          <p:cNvSpPr/>
          <p:nvPr/>
        </p:nvSpPr>
        <p:spPr>
          <a:xfrm>
            <a:off x="1425064" y="305039"/>
            <a:ext cx="597070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 增值税纳税人和扣缴义务人</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62" name="矩形"/>
          <p:cNvSpPr/>
          <p:nvPr/>
        </p:nvSpPr>
        <p:spPr>
          <a:xfrm>
            <a:off x="1428728" y="1847820"/>
            <a:ext cx="9454820" cy="369189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a:t>
            </a: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．增值税纳税人的分类</a:t>
            </a:r>
            <a:endPar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根据纳税人的经营规模以及会计核算健全程度的不同，增值税纳税人可划分为小规模纳税人和一般纳税人。</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1）小规模纳税人</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增值税小规模纳税人标准为年应征增值税销售额500万元及以下。年应税销售额是指纳税人在连续不超过12个月或四个季度的经营期内累计应征增值税销售额，包括纳税申报销售额、稽查查补销售额、纳税评估调整销售额。</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小规模纳税人会计核算健全，能够提供准确税务资料的，可以向税务机关申请登记为一般纳税人，不再作为小规模纳税人。</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wheel(4)">
                                      <p:cBhvr>
                                        <p:cTn id="7" dur="2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0" animBg="1"/>
    </p:bldLst>
  </p:timing>
</p:sld>
</file>

<file path=ppt/slides/slide17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373" name="矩形"/>
          <p:cNvSpPr/>
          <p:nvPr/>
        </p:nvSpPr>
        <p:spPr>
          <a:xfrm>
            <a:off x="1425064" y="305039"/>
            <a:ext cx="5502103"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考点２：消费税应纳税额的计算</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374" name="矩形"/>
          <p:cNvSpPr/>
          <p:nvPr/>
        </p:nvSpPr>
        <p:spPr>
          <a:xfrm>
            <a:off x="1216295" y="1713318"/>
            <a:ext cx="4078368" cy="358138"/>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2．准予抵扣的已纳消费税税款的计算</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375" name="矩形"/>
          <p:cNvSpPr/>
          <p:nvPr/>
        </p:nvSpPr>
        <p:spPr>
          <a:xfrm>
            <a:off x="1136431" y="2187830"/>
            <a:ext cx="10177940" cy="20916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应按当期生产领用数量计算准予扣除的已纳消费税税款。即：准予抵扣的已纳消费税税款=生产领用部分的已纳消费税税款</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对于生产领用部分已纳消费税税款的计算，有两种方法：</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第一种：生产领用部分已纳消费税税款=（期初库存+当期购进−期末库存）×消费税税率</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第二种：生产领用部分已纳消费税税款=购买或委托加工收回消费品的全部消费税×生产领用比例</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376" name="矩形"/>
          <p:cNvSpPr/>
          <p:nvPr/>
        </p:nvSpPr>
        <p:spPr>
          <a:xfrm>
            <a:off x="1147023" y="4689114"/>
            <a:ext cx="9820990" cy="8915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【提示】允许扣除已纳税款的应税消费品只限于从工业企业购进的应税消费品和进口环节已缴纳消费税的应税消费品，对从境内商业企业购进应税消费品的已纳税款一律不得扣除。</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74"/>
                                        </p:tgtEl>
                                        <p:attrNameLst>
                                          <p:attrName>style.visibility</p:attrName>
                                        </p:attrNameLst>
                                      </p:cBhvr>
                                      <p:to>
                                        <p:strVal val="visible"/>
                                      </p:to>
                                    </p:set>
                                    <p:animEffect transition="in" filter="fade">
                                      <p:cBhvr>
                                        <p:cTn id="7" dur="1000"/>
                                        <p:tgtEl>
                                          <p:spTgt spid="1374"/>
                                        </p:tgtEl>
                                      </p:cBhvr>
                                    </p:animEffect>
                                    <p:anim calcmode="lin" valueType="num">
                                      <p:cBhvr>
                                        <p:cTn id="8" dur="1000" fill="hold"/>
                                        <p:tgtEl>
                                          <p:spTgt spid="1374"/>
                                        </p:tgtEl>
                                        <p:attrNameLst>
                                          <p:attrName>ppt_x</p:attrName>
                                        </p:attrNameLst>
                                      </p:cBhvr>
                                      <p:tavLst>
                                        <p:tav tm="0">
                                          <p:val>
                                            <p:strVal val="#ppt_x"/>
                                          </p:val>
                                        </p:tav>
                                        <p:tav tm="100000">
                                          <p:val>
                                            <p:strVal val="#ppt_x"/>
                                          </p:val>
                                        </p:tav>
                                      </p:tavLst>
                                    </p:anim>
                                    <p:anim calcmode="lin" valueType="num">
                                      <p:cBhvr>
                                        <p:cTn id="9" dur="1000" fill="hold"/>
                                        <p:tgtEl>
                                          <p:spTgt spid="13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75"/>
                                        </p:tgtEl>
                                        <p:attrNameLst>
                                          <p:attrName>style.visibility</p:attrName>
                                        </p:attrNameLst>
                                      </p:cBhvr>
                                      <p:to>
                                        <p:strVal val="visible"/>
                                      </p:to>
                                    </p:set>
                                    <p:animEffect transition="in" filter="fade">
                                      <p:cBhvr>
                                        <p:cTn id="14" dur="1000"/>
                                        <p:tgtEl>
                                          <p:spTgt spid="1375"/>
                                        </p:tgtEl>
                                      </p:cBhvr>
                                    </p:animEffect>
                                    <p:anim calcmode="lin" valueType="num">
                                      <p:cBhvr>
                                        <p:cTn id="15" dur="1000" fill="hold"/>
                                        <p:tgtEl>
                                          <p:spTgt spid="1375"/>
                                        </p:tgtEl>
                                        <p:attrNameLst>
                                          <p:attrName>ppt_x</p:attrName>
                                        </p:attrNameLst>
                                      </p:cBhvr>
                                      <p:tavLst>
                                        <p:tav tm="0">
                                          <p:val>
                                            <p:strVal val="#ppt_x"/>
                                          </p:val>
                                        </p:tav>
                                        <p:tav tm="100000">
                                          <p:val>
                                            <p:strVal val="#ppt_x"/>
                                          </p:val>
                                        </p:tav>
                                      </p:tavLst>
                                    </p:anim>
                                    <p:anim calcmode="lin" valueType="num">
                                      <p:cBhvr>
                                        <p:cTn id="16" dur="1000" fill="hold"/>
                                        <p:tgtEl>
                                          <p:spTgt spid="137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76"/>
                                        </p:tgtEl>
                                        <p:attrNameLst>
                                          <p:attrName>style.visibility</p:attrName>
                                        </p:attrNameLst>
                                      </p:cBhvr>
                                      <p:to>
                                        <p:strVal val="visible"/>
                                      </p:to>
                                    </p:set>
                                    <p:animEffect transition="in" filter="fade">
                                      <p:cBhvr>
                                        <p:cTn id="21" dur="1000"/>
                                        <p:tgtEl>
                                          <p:spTgt spid="1376"/>
                                        </p:tgtEl>
                                      </p:cBhvr>
                                    </p:animEffect>
                                    <p:anim calcmode="lin" valueType="num">
                                      <p:cBhvr>
                                        <p:cTn id="22" dur="1000" fill="hold"/>
                                        <p:tgtEl>
                                          <p:spTgt spid="1376"/>
                                        </p:tgtEl>
                                        <p:attrNameLst>
                                          <p:attrName>ppt_x</p:attrName>
                                        </p:attrNameLst>
                                      </p:cBhvr>
                                      <p:tavLst>
                                        <p:tav tm="0">
                                          <p:val>
                                            <p:strVal val="#ppt_x"/>
                                          </p:val>
                                        </p:tav>
                                        <p:tav tm="100000">
                                          <p:val>
                                            <p:strVal val="#ppt_x"/>
                                          </p:val>
                                        </p:tav>
                                      </p:tavLst>
                                    </p:anim>
                                    <p:anim calcmode="lin" valueType="num">
                                      <p:cBhvr>
                                        <p:cTn id="23" dur="1000" fill="hold"/>
                                        <p:tgtEl>
                                          <p:spTgt spid="13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4" grpId="0" animBg="1"/>
      <p:bldP spid="1375" grpId="0" animBg="1"/>
      <p:bldP spid="1376" grpId="0" animBg="1"/>
    </p:bldLst>
  </p:timing>
</p:sld>
</file>

<file path=ppt/slides/slide17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380" name="矩形"/>
          <p:cNvSpPr/>
          <p:nvPr/>
        </p:nvSpPr>
        <p:spPr>
          <a:xfrm>
            <a:off x="1425064" y="305039"/>
            <a:ext cx="5502103"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考点２：消费税应纳税额的计算</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383" name="组合"/>
          <p:cNvGrpSpPr/>
          <p:nvPr/>
        </p:nvGrpSpPr>
        <p:grpSpPr>
          <a:xfrm>
            <a:off x="834506" y="1660750"/>
            <a:ext cx="10624183" cy="586739"/>
            <a:chOff x="834506" y="1660750"/>
            <a:chExt cx="10624183" cy="586739"/>
          </a:xfrm>
        </p:grpSpPr>
        <p:sp>
          <p:nvSpPr>
            <p:cNvPr id="1381" name="矩形"/>
            <p:cNvSpPr/>
            <p:nvPr/>
          </p:nvSpPr>
          <p:spPr>
            <a:xfrm>
              <a:off x="1021830" y="1660750"/>
              <a:ext cx="10335837" cy="52577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en-US" altLang="zh-CN"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 </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判断是否属于准予抵扣已纳消费税的情形、准予抵扣已纳消费税税款的计算。</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1382" name="剪去对角的矩形"/>
            <p:cNvSpPr/>
            <p:nvPr/>
          </p:nvSpPr>
          <p:spPr>
            <a:xfrm>
              <a:off x="834506" y="1660750"/>
              <a:ext cx="10624183" cy="586739"/>
            </a:xfrm>
            <a:prstGeom prst="snip2DiagRect">
              <a:avLst>
                <a:gd name="adj1" fmla="val 0"/>
                <a:gd name="adj2" fmla="val 13037"/>
              </a:avLst>
            </a:prstGeom>
            <a:noFill/>
            <a:ln w="25400" cap="flat" cmpd="sng">
              <a:solidFill>
                <a:srgbClr val="4BACC6"/>
              </a:solidFill>
              <a:prstDash val="solid"/>
              <a:round/>
            </a:ln>
          </p:spPr>
          <p:txBody>
            <a:bodyPr rtlCol="0" anchor="ctr"/>
            <a:lstStyle/>
            <a:p>
              <a:pPr algn="ctr"/>
            </a:p>
          </p:txBody>
        </p:sp>
      </p:grpSp>
      <p:sp>
        <p:nvSpPr>
          <p:cNvPr id="1384" name="矩形"/>
          <p:cNvSpPr/>
          <p:nvPr/>
        </p:nvSpPr>
        <p:spPr>
          <a:xfrm>
            <a:off x="693871" y="2622221"/>
            <a:ext cx="10620497" cy="175323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单选】根据消费税法律制度的规定，下列各项中，可以按当期生产领用数量计算准予扣除外购的应税消费品已纳消费税税款的是（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．外购已税白酒生产的药酒 				B．外购已税烟丝生产的卷烟</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．外购已税翡翠生产加工的金银翡翠首饰			D．外购已税钻石生产的高档手表</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385" name="矩形"/>
          <p:cNvSpPr/>
          <p:nvPr/>
        </p:nvSpPr>
        <p:spPr>
          <a:xfrm>
            <a:off x="695314" y="4676991"/>
            <a:ext cx="1541583"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【答案】B</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83"/>
                                        </p:tgtEl>
                                        <p:attrNameLst>
                                          <p:attrName>style.visibility</p:attrName>
                                        </p:attrNameLst>
                                      </p:cBhvr>
                                      <p:to>
                                        <p:strVal val="visible"/>
                                      </p:to>
                                    </p:set>
                                    <p:animEffect transition="in" filter="fade">
                                      <p:cBhvr>
                                        <p:cTn id="7" dur="1000"/>
                                        <p:tgtEl>
                                          <p:spTgt spid="1383"/>
                                        </p:tgtEl>
                                      </p:cBhvr>
                                    </p:animEffect>
                                    <p:anim calcmode="lin" valueType="num">
                                      <p:cBhvr>
                                        <p:cTn id="8" dur="1000" fill="hold"/>
                                        <p:tgtEl>
                                          <p:spTgt spid="1383"/>
                                        </p:tgtEl>
                                        <p:attrNameLst>
                                          <p:attrName>ppt_x</p:attrName>
                                        </p:attrNameLst>
                                      </p:cBhvr>
                                      <p:tavLst>
                                        <p:tav tm="0">
                                          <p:val>
                                            <p:strVal val="#ppt_x"/>
                                          </p:val>
                                        </p:tav>
                                        <p:tav tm="100000">
                                          <p:val>
                                            <p:strVal val="#ppt_x"/>
                                          </p:val>
                                        </p:tav>
                                      </p:tavLst>
                                    </p:anim>
                                    <p:anim calcmode="lin" valueType="num">
                                      <p:cBhvr>
                                        <p:cTn id="9" dur="1000" fill="hold"/>
                                        <p:tgtEl>
                                          <p:spTgt spid="138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84"/>
                                        </p:tgtEl>
                                        <p:attrNameLst>
                                          <p:attrName>style.visibility</p:attrName>
                                        </p:attrNameLst>
                                      </p:cBhvr>
                                      <p:to>
                                        <p:strVal val="visible"/>
                                      </p:to>
                                    </p:set>
                                    <p:animEffect transition="in" filter="fade">
                                      <p:cBhvr>
                                        <p:cTn id="14" dur="1000"/>
                                        <p:tgtEl>
                                          <p:spTgt spid="1384"/>
                                        </p:tgtEl>
                                      </p:cBhvr>
                                    </p:animEffect>
                                    <p:anim calcmode="lin" valueType="num">
                                      <p:cBhvr>
                                        <p:cTn id="15" dur="1000" fill="hold"/>
                                        <p:tgtEl>
                                          <p:spTgt spid="1384"/>
                                        </p:tgtEl>
                                        <p:attrNameLst>
                                          <p:attrName>ppt_x</p:attrName>
                                        </p:attrNameLst>
                                      </p:cBhvr>
                                      <p:tavLst>
                                        <p:tav tm="0">
                                          <p:val>
                                            <p:strVal val="#ppt_x"/>
                                          </p:val>
                                        </p:tav>
                                        <p:tav tm="100000">
                                          <p:val>
                                            <p:strVal val="#ppt_x"/>
                                          </p:val>
                                        </p:tav>
                                      </p:tavLst>
                                    </p:anim>
                                    <p:anim calcmode="lin" valueType="num">
                                      <p:cBhvr>
                                        <p:cTn id="16" dur="1000" fill="hold"/>
                                        <p:tgtEl>
                                          <p:spTgt spid="138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85"/>
                                        </p:tgtEl>
                                        <p:attrNameLst>
                                          <p:attrName>style.visibility</p:attrName>
                                        </p:attrNameLst>
                                      </p:cBhvr>
                                      <p:to>
                                        <p:strVal val="visible"/>
                                      </p:to>
                                    </p:set>
                                    <p:animEffect transition="in" filter="fade">
                                      <p:cBhvr>
                                        <p:cTn id="21" dur="1000"/>
                                        <p:tgtEl>
                                          <p:spTgt spid="1385"/>
                                        </p:tgtEl>
                                      </p:cBhvr>
                                    </p:animEffect>
                                    <p:anim calcmode="lin" valueType="num">
                                      <p:cBhvr>
                                        <p:cTn id="22" dur="1000" fill="hold"/>
                                        <p:tgtEl>
                                          <p:spTgt spid="1385"/>
                                        </p:tgtEl>
                                        <p:attrNameLst>
                                          <p:attrName>ppt_x</p:attrName>
                                        </p:attrNameLst>
                                      </p:cBhvr>
                                      <p:tavLst>
                                        <p:tav tm="0">
                                          <p:val>
                                            <p:strVal val="#ppt_x"/>
                                          </p:val>
                                        </p:tav>
                                        <p:tav tm="100000">
                                          <p:val>
                                            <p:strVal val="#ppt_x"/>
                                          </p:val>
                                        </p:tav>
                                      </p:tavLst>
                                    </p:anim>
                                    <p:anim calcmode="lin" valueType="num">
                                      <p:cBhvr>
                                        <p:cTn id="23" dur="1000" fill="hold"/>
                                        <p:tgtEl>
                                          <p:spTgt spid="13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3" grpId="0" animBg="1"/>
      <p:bldP spid="1384" grpId="0" animBg="1"/>
      <p:bldP spid="1385" grpId="0" animBg="1"/>
    </p:bldLst>
  </p:timing>
</p:sld>
</file>

<file path=ppt/slides/slide17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389" name="矩形"/>
          <p:cNvSpPr/>
          <p:nvPr/>
        </p:nvSpPr>
        <p:spPr>
          <a:xfrm>
            <a:off x="1425064" y="305039"/>
            <a:ext cx="5502103"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考点２：消费税应纳税额的计算</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390" name="矩形"/>
          <p:cNvSpPr/>
          <p:nvPr/>
        </p:nvSpPr>
        <p:spPr>
          <a:xfrm>
            <a:off x="1061299" y="1831657"/>
            <a:ext cx="10123190" cy="216852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甲企业为增值税一般纳税人，2017年12月初库存烟丝不含增值税买价5万元，本月外购烟丝不含税买价40万元，月末库存烟丝不含税买价10万元，领用的烟丝全部用于连续生产卷烟。下列计算甲企业本月准予扣除的外购烟丝已缴纳的消费税的算式中，正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．（5+40）×30%=13.5万元 			B．</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40×30%=12万元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．（5+40−10）×30%=10.5万元 		D．（40−10）×30%=9万元</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391" name="矩形"/>
          <p:cNvSpPr/>
          <p:nvPr/>
        </p:nvSpPr>
        <p:spPr>
          <a:xfrm>
            <a:off x="1057258" y="4308120"/>
            <a:ext cx="10069503" cy="12915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【解析】当期准予抵扣的消费税=（期初库存买价+当期购进买价−期末库存买价）×消费税税率=（5+40−10）× 30%=10.5万元。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90"/>
                                        </p:tgtEl>
                                        <p:attrNameLst>
                                          <p:attrName>style.visibility</p:attrName>
                                        </p:attrNameLst>
                                      </p:cBhvr>
                                      <p:to>
                                        <p:strVal val="visible"/>
                                      </p:to>
                                    </p:set>
                                    <p:animEffect transition="in" filter="fade">
                                      <p:cBhvr>
                                        <p:cTn id="7" dur="1000"/>
                                        <p:tgtEl>
                                          <p:spTgt spid="1390"/>
                                        </p:tgtEl>
                                      </p:cBhvr>
                                    </p:animEffect>
                                    <p:anim calcmode="lin" valueType="num">
                                      <p:cBhvr>
                                        <p:cTn id="8" dur="1000" fill="hold"/>
                                        <p:tgtEl>
                                          <p:spTgt spid="1390"/>
                                        </p:tgtEl>
                                        <p:attrNameLst>
                                          <p:attrName>ppt_x</p:attrName>
                                        </p:attrNameLst>
                                      </p:cBhvr>
                                      <p:tavLst>
                                        <p:tav tm="0">
                                          <p:val>
                                            <p:strVal val="#ppt_x"/>
                                          </p:val>
                                        </p:tav>
                                        <p:tav tm="100000">
                                          <p:val>
                                            <p:strVal val="#ppt_x"/>
                                          </p:val>
                                        </p:tav>
                                      </p:tavLst>
                                    </p:anim>
                                    <p:anim calcmode="lin" valueType="num">
                                      <p:cBhvr>
                                        <p:cTn id="9" dur="1000" fill="hold"/>
                                        <p:tgtEl>
                                          <p:spTgt spid="139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91"/>
                                        </p:tgtEl>
                                        <p:attrNameLst>
                                          <p:attrName>style.visibility</p:attrName>
                                        </p:attrNameLst>
                                      </p:cBhvr>
                                      <p:to>
                                        <p:strVal val="visible"/>
                                      </p:to>
                                    </p:set>
                                    <p:animEffect transition="in" filter="fade">
                                      <p:cBhvr>
                                        <p:cTn id="14" dur="1000"/>
                                        <p:tgtEl>
                                          <p:spTgt spid="1391"/>
                                        </p:tgtEl>
                                      </p:cBhvr>
                                    </p:animEffect>
                                    <p:anim calcmode="lin" valueType="num">
                                      <p:cBhvr>
                                        <p:cTn id="15" dur="1000" fill="hold"/>
                                        <p:tgtEl>
                                          <p:spTgt spid="1391"/>
                                        </p:tgtEl>
                                        <p:attrNameLst>
                                          <p:attrName>ppt_x</p:attrName>
                                        </p:attrNameLst>
                                      </p:cBhvr>
                                      <p:tavLst>
                                        <p:tav tm="0">
                                          <p:val>
                                            <p:strVal val="#ppt_x"/>
                                          </p:val>
                                        </p:tav>
                                        <p:tav tm="100000">
                                          <p:val>
                                            <p:strVal val="#ppt_x"/>
                                          </p:val>
                                        </p:tav>
                                      </p:tavLst>
                                    </p:anim>
                                    <p:anim calcmode="lin" valueType="num">
                                      <p:cBhvr>
                                        <p:cTn id="16" dur="1000" fill="hold"/>
                                        <p:tgtEl>
                                          <p:spTgt spid="13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0" grpId="0" animBg="1"/>
      <p:bldP spid="1391" grpId="0" animBg="1"/>
    </p:bldLst>
  </p:timing>
</p:sld>
</file>

<file path=ppt/slides/slide17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395" name="矩形"/>
          <p:cNvSpPr/>
          <p:nvPr/>
        </p:nvSpPr>
        <p:spPr>
          <a:xfrm>
            <a:off x="1425064" y="305039"/>
            <a:ext cx="5502103"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考点２：消费税应纳税额的计算</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396" name="矩形"/>
          <p:cNvSpPr/>
          <p:nvPr/>
        </p:nvSpPr>
        <p:spPr>
          <a:xfrm>
            <a:off x="1234566" y="1450375"/>
            <a:ext cx="9947037" cy="258445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【例题3</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甲化妆品生产企业2017年7月从另一化妆品生产企业购进高档保湿精华一批，取得增值税专用发票上注明价款为100万元；当月领用其中的40%用于生产高档保湿粉底液并全部销售，取得不含增值税销售收入500万元。已知高档化妆品适用消费税税率为15%。计算甲化妆品生产企业上述业务应当缴纳消费税的下列算式中，正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500×15%=75万元				B．500×15%−100×15%×60%=66万元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C．500×15%−100×15%=60万元			D．500×15%−100×15%×40%=69万元</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397" name="矩形"/>
          <p:cNvSpPr/>
          <p:nvPr/>
        </p:nvSpPr>
        <p:spPr>
          <a:xfrm>
            <a:off x="1238231" y="4218068"/>
            <a:ext cx="9874099" cy="20916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【解析】① 外购已税高档化妆品为原料生产的高档化妆品，准予抵扣已纳的消费税。准予抵扣的消费税=购买消费品的全部消费税×生产领用比例=100×15%×40%。② 销售高档保湿粉底液应纳的消费税=500×15%。③ 甲化妆品生产企业应当缴纳的消费税=500×15%−100×15%×40%=69万元。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96"/>
                                        </p:tgtEl>
                                        <p:attrNameLst>
                                          <p:attrName>style.visibility</p:attrName>
                                        </p:attrNameLst>
                                      </p:cBhvr>
                                      <p:to>
                                        <p:strVal val="visible"/>
                                      </p:to>
                                    </p:set>
                                    <p:animEffect transition="in" filter="fade">
                                      <p:cBhvr>
                                        <p:cTn id="7" dur="1000"/>
                                        <p:tgtEl>
                                          <p:spTgt spid="1396"/>
                                        </p:tgtEl>
                                      </p:cBhvr>
                                    </p:animEffect>
                                    <p:anim calcmode="lin" valueType="num">
                                      <p:cBhvr>
                                        <p:cTn id="8" dur="1000" fill="hold"/>
                                        <p:tgtEl>
                                          <p:spTgt spid="1396"/>
                                        </p:tgtEl>
                                        <p:attrNameLst>
                                          <p:attrName>ppt_x</p:attrName>
                                        </p:attrNameLst>
                                      </p:cBhvr>
                                      <p:tavLst>
                                        <p:tav tm="0">
                                          <p:val>
                                            <p:strVal val="#ppt_x"/>
                                          </p:val>
                                        </p:tav>
                                        <p:tav tm="100000">
                                          <p:val>
                                            <p:strVal val="#ppt_x"/>
                                          </p:val>
                                        </p:tav>
                                      </p:tavLst>
                                    </p:anim>
                                    <p:anim calcmode="lin" valueType="num">
                                      <p:cBhvr>
                                        <p:cTn id="9" dur="1000" fill="hold"/>
                                        <p:tgtEl>
                                          <p:spTgt spid="139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97"/>
                                        </p:tgtEl>
                                        <p:attrNameLst>
                                          <p:attrName>style.visibility</p:attrName>
                                        </p:attrNameLst>
                                      </p:cBhvr>
                                      <p:to>
                                        <p:strVal val="visible"/>
                                      </p:to>
                                    </p:set>
                                    <p:animEffect transition="in" filter="fade">
                                      <p:cBhvr>
                                        <p:cTn id="14" dur="1000"/>
                                        <p:tgtEl>
                                          <p:spTgt spid="1397"/>
                                        </p:tgtEl>
                                      </p:cBhvr>
                                    </p:animEffect>
                                    <p:anim calcmode="lin" valueType="num">
                                      <p:cBhvr>
                                        <p:cTn id="15" dur="1000" fill="hold"/>
                                        <p:tgtEl>
                                          <p:spTgt spid="1397"/>
                                        </p:tgtEl>
                                        <p:attrNameLst>
                                          <p:attrName>ppt_x</p:attrName>
                                        </p:attrNameLst>
                                      </p:cBhvr>
                                      <p:tavLst>
                                        <p:tav tm="0">
                                          <p:val>
                                            <p:strVal val="#ppt_x"/>
                                          </p:val>
                                        </p:tav>
                                        <p:tav tm="100000">
                                          <p:val>
                                            <p:strVal val="#ppt_x"/>
                                          </p:val>
                                        </p:tav>
                                      </p:tavLst>
                                    </p:anim>
                                    <p:anim calcmode="lin" valueType="num">
                                      <p:cBhvr>
                                        <p:cTn id="16" dur="1000" fill="hold"/>
                                        <p:tgtEl>
                                          <p:spTgt spid="13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6" grpId="0" animBg="1"/>
      <p:bldP spid="1397" grpId="0" animBg="1"/>
    </p:bldLst>
  </p:timing>
</p:sld>
</file>

<file path=ppt/slides/slide17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401" name="矩形"/>
          <p:cNvSpPr/>
          <p:nvPr/>
        </p:nvSpPr>
        <p:spPr>
          <a:xfrm>
            <a:off x="1425064" y="305039"/>
            <a:ext cx="4362007"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考点３：消费税征收管理</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405" name="组合"/>
          <p:cNvGrpSpPr/>
          <p:nvPr/>
        </p:nvGrpSpPr>
        <p:grpSpPr>
          <a:xfrm>
            <a:off x="1495967" y="1413647"/>
            <a:ext cx="5167622" cy="601980"/>
            <a:chOff x="1495967" y="1413647"/>
            <a:chExt cx="5167622" cy="601980"/>
          </a:xfrm>
        </p:grpSpPr>
        <p:sp>
          <p:nvSpPr>
            <p:cNvPr id="1402" name="圆角矩形"/>
            <p:cNvSpPr/>
            <p:nvPr/>
          </p:nvSpPr>
          <p:spPr>
            <a:xfrm>
              <a:off x="1495967" y="1420633"/>
              <a:ext cx="5167622" cy="594993"/>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403" name="流程图: 离页连接符"/>
            <p:cNvSpPr/>
            <p:nvPr/>
          </p:nvSpPr>
          <p:spPr>
            <a:xfrm>
              <a:off x="1819816" y="1413647"/>
              <a:ext cx="884552"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（一）</a:t>
              </a:r>
              <a:endPar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404" name="矩形"/>
            <p:cNvSpPr/>
            <p:nvPr/>
          </p:nvSpPr>
          <p:spPr>
            <a:xfrm>
              <a:off x="2953289" y="1456828"/>
              <a:ext cx="3037206"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纳税义务发生时间</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graphicFrame>
        <p:nvGraphicFramePr>
          <p:cNvPr id="1406" name="表格"/>
          <p:cNvGraphicFramePr>
            <a:graphicFrameLocks noGrp="1"/>
          </p:cNvGraphicFramePr>
          <p:nvPr/>
        </p:nvGraphicFramePr>
        <p:xfrm>
          <a:off x="417939" y="2466712"/>
          <a:ext cx="11410937" cy="3829342"/>
        </p:xfrm>
        <a:graphic>
          <a:graphicData uri="http://schemas.openxmlformats.org/drawingml/2006/table">
            <a:tbl>
              <a:tblPr bandRow="1">
                <a:noFill/>
              </a:tblPr>
              <a:tblGrid>
                <a:gridCol w="5357025"/>
                <a:gridCol w="6053912"/>
              </a:tblGrid>
              <a:tr h="215874">
                <a:tc>
                  <a:txBody>
                    <a:bodyPr/>
                    <a:lstStyle/>
                    <a:p>
                      <a:pPr marL="0" indent="0" algn="ctr">
                        <a:lnSpc>
                          <a:spcPct val="150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分类</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纳税义务发生时间</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948982">
                <a:tc>
                  <a:txBody>
                    <a:bodyPr/>
                    <a:lstStyle/>
                    <a:p>
                      <a:pPr marL="0" indent="12700" algn="just">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（1）采取赊销和分期收款结算方式的</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200"/>
                        </a:spcBef>
                        <a:spcAft>
                          <a:spcPts val="200"/>
                        </a:spcAft>
                        <a:buNone/>
                      </a:pPr>
                      <a:r>
                        <a:rPr lang="zh-CN" altLang="en-US" sz="1800" b="0" i="0" u="none" strike="noStrike" kern="100" cap="none" spc="-10" baseline="0">
                          <a:solidFill>
                            <a:srgbClr val="000000"/>
                          </a:solidFill>
                          <a:latin typeface="微软雅黑" panose="020B0503020204020204" charset="-122"/>
                          <a:ea typeface="微软雅黑" panose="020B0503020204020204" charset="-122"/>
                          <a:cs typeface="Times New Roman" panose="02020603050405020304" charset="0"/>
                        </a:rPr>
                        <a:t>书面合同约定的收款日期的当天；书面合同没有约定收款日期或者无书面合同的，为发出应税消费品的当天</a:t>
                      </a:r>
                      <a:endParaRPr lang="zh-CN" altLang="en-US" sz="1800" b="0" i="0" u="none" strike="noStrike" kern="100" cap="none" spc="-1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r h="215874">
                <a:tc>
                  <a:txBody>
                    <a:bodyPr/>
                    <a:lstStyle/>
                    <a:p>
                      <a:pPr marL="0" indent="12700" algn="just">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（2）采取预收货款结算方式的</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just">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发出应税消费品的当天</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215874">
                <a:tc>
                  <a:txBody>
                    <a:bodyPr/>
                    <a:lstStyle/>
                    <a:p>
                      <a:pPr marL="0" indent="12700" algn="just">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（3）</a:t>
                      </a:r>
                      <a:r>
                        <a:rPr lang="zh-CN" altLang="en-US" sz="1800" b="0" i="0" u="none" strike="noStrike" kern="100" cap="none" spc="-20" baseline="0">
                          <a:solidFill>
                            <a:srgbClr val="000000"/>
                          </a:solidFill>
                          <a:latin typeface="微软雅黑" panose="020B0503020204020204" charset="-122"/>
                          <a:ea typeface="微软雅黑" panose="020B0503020204020204" charset="-122"/>
                          <a:cs typeface="Times New Roman" panose="02020603050405020304" charset="0"/>
                        </a:rPr>
                        <a:t>采取托收承付、委托银行收款结算方式的</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发出应税消费品并办妥托收手续的当天</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r h="215874">
                <a:tc>
                  <a:txBody>
                    <a:bodyPr/>
                    <a:lstStyle/>
                    <a:p>
                      <a:pPr marL="0" indent="12700" algn="just">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（4）采取其他结算方式销售应税消费品的</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just">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收讫销售款或者取得索取销售款凭据的当天</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215874">
                <a:tc>
                  <a:txBody>
                    <a:bodyPr/>
                    <a:lstStyle/>
                    <a:p>
                      <a:pPr marL="0" indent="12700" algn="just">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（5）自产自用应税消费品的</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移送使用的当天</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r h="215874">
                <a:tc>
                  <a:txBody>
                    <a:bodyPr/>
                    <a:lstStyle/>
                    <a:p>
                      <a:pPr marL="0" indent="12700" algn="just">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（6）委托加工应税消费品的</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just">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纳税人提货的当天</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215874">
                <a:tc>
                  <a:txBody>
                    <a:bodyPr/>
                    <a:lstStyle/>
                    <a:p>
                      <a:pPr marL="0" indent="12700" algn="just">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（7）进口应税消费品的</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报关进口的当天</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bl>
          </a:graphicData>
        </a:graphic>
      </p:graphicFrame>
      <p:sp>
        <p:nvSpPr>
          <p:cNvPr id="1407" name="矩形"/>
          <p:cNvSpPr/>
          <p:nvPr/>
        </p:nvSpPr>
        <p:spPr>
          <a:xfrm>
            <a:off x="7543685" y="1534944"/>
            <a:ext cx="2746332" cy="358138"/>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消费税纳税义务发生时间</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408" name="下箭头"/>
          <p:cNvSpPr/>
          <p:nvPr/>
        </p:nvSpPr>
        <p:spPr>
          <a:xfrm>
            <a:off x="8674256" y="2019846"/>
            <a:ext cx="476242" cy="331924"/>
          </a:xfrm>
          <a:prstGeom prst="downArrow">
            <a:avLst>
              <a:gd name="adj1" fmla="val 50000"/>
              <a:gd name="adj2" fmla="val 25000"/>
            </a:avLst>
          </a:prstGeom>
          <a:solidFill>
            <a:schemeClr val="accent1"/>
          </a:solidFill>
          <a:ln w="12700" cap="flat" cmpd="sng">
            <a:noFill/>
            <a:prstDash val="solid"/>
            <a:round/>
          </a:ln>
        </p:spPr>
        <p:txBody>
          <a:bodyPr rtlCol="0" anchor="ctr"/>
          <a:lstStyle/>
          <a:p>
            <a:pPr algn="ct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05"/>
                                        </p:tgtEl>
                                        <p:attrNameLst>
                                          <p:attrName>style.visibility</p:attrName>
                                        </p:attrNameLst>
                                      </p:cBhvr>
                                      <p:to>
                                        <p:strVal val="visible"/>
                                      </p:to>
                                    </p:set>
                                    <p:animEffect transition="in" filter="fade">
                                      <p:cBhvr>
                                        <p:cTn id="7" dur="1000"/>
                                        <p:tgtEl>
                                          <p:spTgt spid="1405"/>
                                        </p:tgtEl>
                                      </p:cBhvr>
                                    </p:animEffect>
                                    <p:anim calcmode="lin" valueType="num">
                                      <p:cBhvr>
                                        <p:cTn id="8" dur="1000" fill="hold"/>
                                        <p:tgtEl>
                                          <p:spTgt spid="1405"/>
                                        </p:tgtEl>
                                        <p:attrNameLst>
                                          <p:attrName>ppt_x</p:attrName>
                                        </p:attrNameLst>
                                      </p:cBhvr>
                                      <p:tavLst>
                                        <p:tav tm="0">
                                          <p:val>
                                            <p:strVal val="#ppt_x"/>
                                          </p:val>
                                        </p:tav>
                                        <p:tav tm="100000">
                                          <p:val>
                                            <p:strVal val="#ppt_x"/>
                                          </p:val>
                                        </p:tav>
                                      </p:tavLst>
                                    </p:anim>
                                    <p:anim calcmode="lin" valueType="num">
                                      <p:cBhvr>
                                        <p:cTn id="9" dur="1000" fill="hold"/>
                                        <p:tgtEl>
                                          <p:spTgt spid="140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07"/>
                                        </p:tgtEl>
                                        <p:attrNameLst>
                                          <p:attrName>style.visibility</p:attrName>
                                        </p:attrNameLst>
                                      </p:cBhvr>
                                      <p:to>
                                        <p:strVal val="visible"/>
                                      </p:to>
                                    </p:set>
                                    <p:animEffect transition="in" filter="fade">
                                      <p:cBhvr>
                                        <p:cTn id="14" dur="1000"/>
                                        <p:tgtEl>
                                          <p:spTgt spid="1407"/>
                                        </p:tgtEl>
                                      </p:cBhvr>
                                    </p:animEffect>
                                    <p:anim calcmode="lin" valueType="num">
                                      <p:cBhvr>
                                        <p:cTn id="15" dur="1000" fill="hold"/>
                                        <p:tgtEl>
                                          <p:spTgt spid="1407"/>
                                        </p:tgtEl>
                                        <p:attrNameLst>
                                          <p:attrName>ppt_x</p:attrName>
                                        </p:attrNameLst>
                                      </p:cBhvr>
                                      <p:tavLst>
                                        <p:tav tm="0">
                                          <p:val>
                                            <p:strVal val="#ppt_x"/>
                                          </p:val>
                                        </p:tav>
                                        <p:tav tm="100000">
                                          <p:val>
                                            <p:strVal val="#ppt_x"/>
                                          </p:val>
                                        </p:tav>
                                      </p:tavLst>
                                    </p:anim>
                                    <p:anim calcmode="lin" valueType="num">
                                      <p:cBhvr>
                                        <p:cTn id="16" dur="1000" fill="hold"/>
                                        <p:tgtEl>
                                          <p:spTgt spid="140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08"/>
                                        </p:tgtEl>
                                        <p:attrNameLst>
                                          <p:attrName>style.visibility</p:attrName>
                                        </p:attrNameLst>
                                      </p:cBhvr>
                                      <p:to>
                                        <p:strVal val="visible"/>
                                      </p:to>
                                    </p:set>
                                    <p:animEffect transition="in" filter="fade">
                                      <p:cBhvr>
                                        <p:cTn id="21" dur="1000"/>
                                        <p:tgtEl>
                                          <p:spTgt spid="1408"/>
                                        </p:tgtEl>
                                      </p:cBhvr>
                                    </p:animEffect>
                                    <p:anim calcmode="lin" valueType="num">
                                      <p:cBhvr>
                                        <p:cTn id="22" dur="1000" fill="hold"/>
                                        <p:tgtEl>
                                          <p:spTgt spid="1408"/>
                                        </p:tgtEl>
                                        <p:attrNameLst>
                                          <p:attrName>ppt_x</p:attrName>
                                        </p:attrNameLst>
                                      </p:cBhvr>
                                      <p:tavLst>
                                        <p:tav tm="0">
                                          <p:val>
                                            <p:strVal val="#ppt_x"/>
                                          </p:val>
                                        </p:tav>
                                        <p:tav tm="100000">
                                          <p:val>
                                            <p:strVal val="#ppt_x"/>
                                          </p:val>
                                        </p:tav>
                                      </p:tavLst>
                                    </p:anim>
                                    <p:anim calcmode="lin" valueType="num">
                                      <p:cBhvr>
                                        <p:cTn id="23" dur="1000" fill="hold"/>
                                        <p:tgtEl>
                                          <p:spTgt spid="140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406"/>
                                        </p:tgtEl>
                                        <p:attrNameLst>
                                          <p:attrName>style.visibility</p:attrName>
                                        </p:attrNameLst>
                                      </p:cBhvr>
                                      <p:to>
                                        <p:strVal val="visible"/>
                                      </p:to>
                                    </p:set>
                                    <p:animEffect transition="in" filter="randombar(horizontal)">
                                      <p:cBhvr>
                                        <p:cTn id="28" dur="500"/>
                                        <p:tgtEl>
                                          <p:spTgt spid="14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5" grpId="0" animBg="1"/>
      <p:bldP spid="1407" grpId="0" animBg="1"/>
      <p:bldP spid="1408" grpId="0" animBg="1"/>
    </p:bldLst>
  </p:timing>
</p:sld>
</file>

<file path=ppt/slides/slide17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grpSp>
        <p:nvGrpSpPr>
          <p:cNvPr id="1414" name="组合"/>
          <p:cNvGrpSpPr/>
          <p:nvPr/>
        </p:nvGrpSpPr>
        <p:grpSpPr>
          <a:xfrm>
            <a:off x="1700403" y="1516433"/>
            <a:ext cx="5587554" cy="586737"/>
            <a:chOff x="1700403" y="1516433"/>
            <a:chExt cx="5587554" cy="586737"/>
          </a:xfrm>
        </p:grpSpPr>
        <p:sp>
          <p:nvSpPr>
            <p:cNvPr id="1412" name="矩形"/>
            <p:cNvSpPr/>
            <p:nvPr/>
          </p:nvSpPr>
          <p:spPr>
            <a:xfrm>
              <a:off x="1887727" y="1516433"/>
              <a:ext cx="5270345" cy="52577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en-US" altLang="zh-CN"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 </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纳税义务发生时间的具体规定。</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1413" name="剪去对角的矩形"/>
            <p:cNvSpPr/>
            <p:nvPr/>
          </p:nvSpPr>
          <p:spPr>
            <a:xfrm>
              <a:off x="1700403" y="1516433"/>
              <a:ext cx="5587554" cy="586737"/>
            </a:xfrm>
            <a:prstGeom prst="snip2DiagRect">
              <a:avLst>
                <a:gd name="adj1" fmla="val 0"/>
                <a:gd name="adj2" fmla="val 13236"/>
              </a:avLst>
            </a:prstGeom>
            <a:noFill/>
            <a:ln w="25400" cap="flat" cmpd="sng">
              <a:solidFill>
                <a:srgbClr val="4BACC6"/>
              </a:solidFill>
              <a:prstDash val="solid"/>
              <a:round/>
            </a:ln>
          </p:spPr>
          <p:txBody>
            <a:bodyPr rtlCol="0" anchor="ctr"/>
            <a:lstStyle/>
            <a:p>
              <a:pPr algn="ctr"/>
            </a:p>
          </p:txBody>
        </p:sp>
      </p:grpSp>
      <p:sp>
        <p:nvSpPr>
          <p:cNvPr id="1415" name="矩形"/>
          <p:cNvSpPr/>
          <p:nvPr/>
        </p:nvSpPr>
        <p:spPr>
          <a:xfrm>
            <a:off x="1425064" y="305039"/>
            <a:ext cx="4362007"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考点３：消费税征收管理</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416" name="矩形"/>
          <p:cNvSpPr/>
          <p:nvPr/>
        </p:nvSpPr>
        <p:spPr>
          <a:xfrm>
            <a:off x="1500886" y="2347155"/>
            <a:ext cx="9453275" cy="258445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单选】根据消费税法律制度的规定，下列关于消费税纳税义务发生时间的表述中，正确的是（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．采取托收承付方式的，为合同约定的收款日期的当天</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B</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．委托加工应税消费品的，为纳税人提货的当天</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．采取分期收款结算方式的，为收讫销售款的当天</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D</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．采取预收货款结算方式的，为收到预收款的当天</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417" name="矩形"/>
          <p:cNvSpPr/>
          <p:nvPr/>
        </p:nvSpPr>
        <p:spPr>
          <a:xfrm>
            <a:off x="1500886" y="5143421"/>
            <a:ext cx="1313275"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【答案】B</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14"/>
                                        </p:tgtEl>
                                        <p:attrNameLst>
                                          <p:attrName>style.visibility</p:attrName>
                                        </p:attrNameLst>
                                      </p:cBhvr>
                                      <p:to>
                                        <p:strVal val="visible"/>
                                      </p:to>
                                    </p:set>
                                    <p:animEffect transition="in" filter="fade">
                                      <p:cBhvr>
                                        <p:cTn id="7" dur="1000"/>
                                        <p:tgtEl>
                                          <p:spTgt spid="1414"/>
                                        </p:tgtEl>
                                      </p:cBhvr>
                                    </p:animEffect>
                                    <p:anim calcmode="lin" valueType="num">
                                      <p:cBhvr>
                                        <p:cTn id="8" dur="1000" fill="hold"/>
                                        <p:tgtEl>
                                          <p:spTgt spid="1414"/>
                                        </p:tgtEl>
                                        <p:attrNameLst>
                                          <p:attrName>ppt_x</p:attrName>
                                        </p:attrNameLst>
                                      </p:cBhvr>
                                      <p:tavLst>
                                        <p:tav tm="0">
                                          <p:val>
                                            <p:strVal val="#ppt_x"/>
                                          </p:val>
                                        </p:tav>
                                        <p:tav tm="100000">
                                          <p:val>
                                            <p:strVal val="#ppt_x"/>
                                          </p:val>
                                        </p:tav>
                                      </p:tavLst>
                                    </p:anim>
                                    <p:anim calcmode="lin" valueType="num">
                                      <p:cBhvr>
                                        <p:cTn id="9" dur="1000" fill="hold"/>
                                        <p:tgtEl>
                                          <p:spTgt spid="14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16"/>
                                        </p:tgtEl>
                                        <p:attrNameLst>
                                          <p:attrName>style.visibility</p:attrName>
                                        </p:attrNameLst>
                                      </p:cBhvr>
                                      <p:to>
                                        <p:strVal val="visible"/>
                                      </p:to>
                                    </p:set>
                                    <p:animEffect transition="in" filter="fade">
                                      <p:cBhvr>
                                        <p:cTn id="14" dur="1000"/>
                                        <p:tgtEl>
                                          <p:spTgt spid="1416"/>
                                        </p:tgtEl>
                                      </p:cBhvr>
                                    </p:animEffect>
                                    <p:anim calcmode="lin" valueType="num">
                                      <p:cBhvr>
                                        <p:cTn id="15" dur="1000" fill="hold"/>
                                        <p:tgtEl>
                                          <p:spTgt spid="1416"/>
                                        </p:tgtEl>
                                        <p:attrNameLst>
                                          <p:attrName>ppt_x</p:attrName>
                                        </p:attrNameLst>
                                      </p:cBhvr>
                                      <p:tavLst>
                                        <p:tav tm="0">
                                          <p:val>
                                            <p:strVal val="#ppt_x"/>
                                          </p:val>
                                        </p:tav>
                                        <p:tav tm="100000">
                                          <p:val>
                                            <p:strVal val="#ppt_x"/>
                                          </p:val>
                                        </p:tav>
                                      </p:tavLst>
                                    </p:anim>
                                    <p:anim calcmode="lin" valueType="num">
                                      <p:cBhvr>
                                        <p:cTn id="16" dur="1000" fill="hold"/>
                                        <p:tgtEl>
                                          <p:spTgt spid="14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17"/>
                                        </p:tgtEl>
                                        <p:attrNameLst>
                                          <p:attrName>style.visibility</p:attrName>
                                        </p:attrNameLst>
                                      </p:cBhvr>
                                      <p:to>
                                        <p:strVal val="visible"/>
                                      </p:to>
                                    </p:set>
                                    <p:animEffect transition="in" filter="fade">
                                      <p:cBhvr>
                                        <p:cTn id="21" dur="1000"/>
                                        <p:tgtEl>
                                          <p:spTgt spid="1417"/>
                                        </p:tgtEl>
                                      </p:cBhvr>
                                    </p:animEffect>
                                    <p:anim calcmode="lin" valueType="num">
                                      <p:cBhvr>
                                        <p:cTn id="22" dur="1000" fill="hold"/>
                                        <p:tgtEl>
                                          <p:spTgt spid="1417"/>
                                        </p:tgtEl>
                                        <p:attrNameLst>
                                          <p:attrName>ppt_x</p:attrName>
                                        </p:attrNameLst>
                                      </p:cBhvr>
                                      <p:tavLst>
                                        <p:tav tm="0">
                                          <p:val>
                                            <p:strVal val="#ppt_x"/>
                                          </p:val>
                                        </p:tav>
                                        <p:tav tm="100000">
                                          <p:val>
                                            <p:strVal val="#ppt_x"/>
                                          </p:val>
                                        </p:tav>
                                      </p:tavLst>
                                    </p:anim>
                                    <p:anim calcmode="lin" valueType="num">
                                      <p:cBhvr>
                                        <p:cTn id="23" dur="1000" fill="hold"/>
                                        <p:tgtEl>
                                          <p:spTgt spid="14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4" grpId="0" animBg="1"/>
      <p:bldP spid="1416" grpId="0" animBg="1"/>
      <p:bldP spid="1417" grpId="0" animBg="1"/>
    </p:bldLst>
  </p:timing>
</p:sld>
</file>

<file path=ppt/slides/slide17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421" name="矩形"/>
          <p:cNvSpPr/>
          <p:nvPr/>
        </p:nvSpPr>
        <p:spPr>
          <a:xfrm>
            <a:off x="1425064" y="305039"/>
            <a:ext cx="4362007"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考点３：消费税征收管理</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425" name="组合"/>
          <p:cNvGrpSpPr/>
          <p:nvPr/>
        </p:nvGrpSpPr>
        <p:grpSpPr>
          <a:xfrm>
            <a:off x="1495967" y="1341489"/>
            <a:ext cx="5167622" cy="601980"/>
            <a:chOff x="1495967" y="1341489"/>
            <a:chExt cx="5167622" cy="601980"/>
          </a:xfrm>
        </p:grpSpPr>
        <p:sp>
          <p:nvSpPr>
            <p:cNvPr id="1422" name="圆角矩形"/>
            <p:cNvSpPr/>
            <p:nvPr/>
          </p:nvSpPr>
          <p:spPr>
            <a:xfrm>
              <a:off x="1495967" y="1348474"/>
              <a:ext cx="5167622" cy="594993"/>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423" name="流程图: 离页连接符"/>
            <p:cNvSpPr/>
            <p:nvPr/>
          </p:nvSpPr>
          <p:spPr>
            <a:xfrm>
              <a:off x="1819816" y="1341489"/>
              <a:ext cx="884552"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（二）</a:t>
              </a:r>
              <a:endPar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424" name="矩形"/>
            <p:cNvSpPr/>
            <p:nvPr/>
          </p:nvSpPr>
          <p:spPr>
            <a:xfrm>
              <a:off x="2953289" y="1384670"/>
              <a:ext cx="3392802"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纳税地点和纳税期限</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graphicFrame>
        <p:nvGraphicFramePr>
          <p:cNvPr id="1426" name="表格"/>
          <p:cNvGraphicFramePr>
            <a:graphicFrameLocks noGrp="1"/>
          </p:cNvGraphicFramePr>
          <p:nvPr/>
        </p:nvGraphicFramePr>
        <p:xfrm>
          <a:off x="427174" y="2209541"/>
          <a:ext cx="11312713" cy="4114800"/>
        </p:xfrm>
        <a:graphic>
          <a:graphicData uri="http://schemas.openxmlformats.org/drawingml/2006/table">
            <a:tbl>
              <a:tblPr bandRow="1">
                <a:noFill/>
              </a:tblPr>
              <a:tblGrid>
                <a:gridCol w="1295996"/>
                <a:gridCol w="2821673"/>
                <a:gridCol w="7195044"/>
              </a:tblGrid>
              <a:tr h="0">
                <a:tc>
                  <a:txBody>
                    <a:bodyPr/>
                    <a:lstStyle/>
                    <a:p>
                      <a:pPr marL="0" indent="0" algn="ctr">
                        <a:lnSpc>
                          <a:spcPct val="150000"/>
                        </a:lnSpc>
                        <a:spcBef>
                          <a:spcPts val="500"/>
                        </a:spcBef>
                        <a:spcAft>
                          <a:spcPts val="500"/>
                        </a:spcAft>
                        <a:buNone/>
                      </a:pPr>
                      <a:r>
                        <a:rPr lang="zh-CN" altLang="en-US" sz="1800" b="1" i="0" u="none" strike="noStrike" kern="100" cap="none" spc="0" baseline="0">
                          <a:solidFill>
                            <a:srgbClr val="FFFFFF"/>
                          </a:solidFill>
                          <a:latin typeface="微软雅黑" panose="020B0503020204020204" charset="-122"/>
                          <a:ea typeface="微软雅黑" panose="020B0503020204020204" charset="-122"/>
                          <a:cs typeface="Times New Roman" panose="02020603050405020304" charset="0"/>
                        </a:rPr>
                        <a:t>项目</a:t>
                      </a:r>
                      <a:endParaRPr lang="zh-CN" altLang="en-US" sz="1800" b="1" i="0" u="none" strike="noStrike" kern="10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gridSpan="2">
                  <a:txBody>
                    <a:bodyPr/>
                    <a:lstStyle/>
                    <a:p>
                      <a:pPr marL="0" indent="0" algn="ctr">
                        <a:lnSpc>
                          <a:spcPct val="150000"/>
                        </a:lnSpc>
                        <a:spcBef>
                          <a:spcPts val="500"/>
                        </a:spcBef>
                        <a:spcAft>
                          <a:spcPts val="500"/>
                        </a:spcAft>
                        <a:buNone/>
                      </a:pPr>
                      <a:r>
                        <a:rPr lang="zh-CN" altLang="en-US" sz="1800" b="1" i="0" u="none" strike="noStrike" kern="100" cap="none" spc="0" baseline="0">
                          <a:solidFill>
                            <a:srgbClr val="FFFFFF"/>
                          </a:solidFill>
                          <a:latin typeface="微软雅黑" panose="020B0503020204020204" charset="-122"/>
                          <a:ea typeface="微软雅黑" panose="020B0503020204020204" charset="-122"/>
                          <a:cs typeface="Times New Roman" panose="02020603050405020304" charset="0"/>
                        </a:rPr>
                        <a:t>内容</a:t>
                      </a:r>
                      <a:endParaRPr lang="zh-CN" altLang="en-US" sz="1800" b="1" i="0" u="none" strike="noStrike" kern="10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h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361911">
                <a:tc rowSpan="5">
                  <a:txBody>
                    <a:bodyPr/>
                    <a:lstStyle/>
                    <a:p>
                      <a:pPr marL="0" indent="0" algn="ctr">
                        <a:lnSpc>
                          <a:spcPct val="150000"/>
                        </a:lnSpc>
                        <a:spcBef>
                          <a:spcPts val="500"/>
                        </a:spcBef>
                        <a:spcAft>
                          <a:spcPts val="5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纳税地点</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l">
                        <a:lnSpc>
                          <a:spcPct val="150000"/>
                        </a:lnSpc>
                        <a:spcBef>
                          <a:spcPts val="500"/>
                        </a:spcBef>
                        <a:spcAft>
                          <a:spcPts val="50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销售应税消费品</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rowSpan="2">
                  <a:txBody>
                    <a:bodyPr/>
                    <a:lstStyle/>
                    <a:p>
                      <a:pPr marL="0" indent="0" algn="just">
                        <a:lnSpc>
                          <a:spcPct val="150000"/>
                        </a:lnSpc>
                        <a:spcBef>
                          <a:spcPts val="500"/>
                        </a:spcBef>
                        <a:spcAft>
                          <a:spcPts val="5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除国务院财政、税务主管部门另有规定外，应当向纳税人</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机构所在地</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或者</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居住地</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的税务机关申报纳税</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r h="387311">
                <a:tc v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l">
                        <a:lnSpc>
                          <a:spcPct val="150000"/>
                        </a:lnSpc>
                        <a:spcBef>
                          <a:spcPts val="500"/>
                        </a:spcBef>
                        <a:spcAft>
                          <a:spcPts val="50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自产自用应税消费品</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v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r h="1187411">
                <a:tc v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l">
                        <a:lnSpc>
                          <a:spcPct val="150000"/>
                        </a:lnSpc>
                        <a:spcBef>
                          <a:spcPts val="500"/>
                        </a:spcBef>
                        <a:spcAft>
                          <a:spcPts val="50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委托加工应税消费品</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just">
                        <a:lnSpc>
                          <a:spcPct val="150000"/>
                        </a:lnSpc>
                        <a:spcBef>
                          <a:spcPts val="500"/>
                        </a:spcBef>
                        <a:spcAft>
                          <a:spcPts val="5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（1）受托方为</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个人</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的：由</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委托方</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向其机构所在地税务机关申报纳税</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（2）受托方为</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非个人</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的：由</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受托方</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向机构所在地或者居住地的税务机关解缴消费税税款</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r h="387311">
                <a:tc v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l">
                        <a:lnSpc>
                          <a:spcPct val="150000"/>
                        </a:lnSpc>
                        <a:spcBef>
                          <a:spcPts val="500"/>
                        </a:spcBef>
                        <a:spcAft>
                          <a:spcPts val="50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进口应税消费品</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just">
                        <a:lnSpc>
                          <a:spcPct val="150000"/>
                        </a:lnSpc>
                        <a:spcBef>
                          <a:spcPts val="500"/>
                        </a:spcBef>
                        <a:spcAft>
                          <a:spcPts val="5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由进口人或者其代理人向</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报关地海关</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申报纳税</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1174711">
                <a:tc v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l">
                        <a:lnSpc>
                          <a:spcPct val="150000"/>
                        </a:lnSpc>
                        <a:spcBef>
                          <a:spcPts val="500"/>
                        </a:spcBef>
                        <a:spcAft>
                          <a:spcPts val="5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到外县（市）销售或者委托外县（市）代销自产应税消费品</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just">
                        <a:lnSpc>
                          <a:spcPct val="150000"/>
                        </a:lnSpc>
                        <a:spcBef>
                          <a:spcPts val="500"/>
                        </a:spcBef>
                        <a:spcAft>
                          <a:spcPts val="5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于应税消费品销售后，向机构所在地或者居住地税务机关申报纳税</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bl>
          </a:graphicData>
        </a:graphic>
      </p:graphicFrame>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25"/>
                                        </p:tgtEl>
                                        <p:attrNameLst>
                                          <p:attrName>style.visibility</p:attrName>
                                        </p:attrNameLst>
                                      </p:cBhvr>
                                      <p:to>
                                        <p:strVal val="visible"/>
                                      </p:to>
                                    </p:set>
                                    <p:animEffect transition="in" filter="fade">
                                      <p:cBhvr>
                                        <p:cTn id="7" dur="1000"/>
                                        <p:tgtEl>
                                          <p:spTgt spid="1425"/>
                                        </p:tgtEl>
                                      </p:cBhvr>
                                    </p:animEffect>
                                    <p:anim calcmode="lin" valueType="num">
                                      <p:cBhvr>
                                        <p:cTn id="8" dur="1000" fill="hold"/>
                                        <p:tgtEl>
                                          <p:spTgt spid="1425"/>
                                        </p:tgtEl>
                                        <p:attrNameLst>
                                          <p:attrName>ppt_x</p:attrName>
                                        </p:attrNameLst>
                                      </p:cBhvr>
                                      <p:tavLst>
                                        <p:tav tm="0">
                                          <p:val>
                                            <p:strVal val="#ppt_x"/>
                                          </p:val>
                                        </p:tav>
                                        <p:tav tm="100000">
                                          <p:val>
                                            <p:strVal val="#ppt_x"/>
                                          </p:val>
                                        </p:tav>
                                      </p:tavLst>
                                    </p:anim>
                                    <p:anim calcmode="lin" valueType="num">
                                      <p:cBhvr>
                                        <p:cTn id="9" dur="1000" fill="hold"/>
                                        <p:tgtEl>
                                          <p:spTgt spid="14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426"/>
                                        </p:tgtEl>
                                        <p:attrNameLst>
                                          <p:attrName>style.visibility</p:attrName>
                                        </p:attrNameLst>
                                      </p:cBhvr>
                                      <p:to>
                                        <p:strVal val="visible"/>
                                      </p:to>
                                    </p:set>
                                    <p:animEffect transition="in" filter="wipe(down)">
                                      <p:cBhvr>
                                        <p:cTn id="14" dur="500"/>
                                        <p:tgtEl>
                                          <p:spTgt spid="1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5" grpId="0" animBg="1"/>
    </p:bldLst>
  </p:timing>
</p:sld>
</file>

<file path=ppt/slides/slide17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430" name="矩形"/>
          <p:cNvSpPr/>
          <p:nvPr/>
        </p:nvSpPr>
        <p:spPr>
          <a:xfrm>
            <a:off x="1425064" y="305039"/>
            <a:ext cx="4362007"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考点３：消费税征收管理</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aphicFrame>
        <p:nvGraphicFramePr>
          <p:cNvPr id="1431" name="表格"/>
          <p:cNvGraphicFramePr>
            <a:graphicFrameLocks noGrp="1"/>
          </p:cNvGraphicFramePr>
          <p:nvPr/>
        </p:nvGraphicFramePr>
        <p:xfrm>
          <a:off x="592875" y="2161917"/>
          <a:ext cx="11067643" cy="2867228"/>
        </p:xfrm>
        <a:graphic>
          <a:graphicData uri="http://schemas.openxmlformats.org/drawingml/2006/table">
            <a:tbl>
              <a:tblPr bandRow="1">
                <a:noFill/>
              </a:tblPr>
              <a:tblGrid>
                <a:gridCol w="1268044"/>
                <a:gridCol w="2760548"/>
                <a:gridCol w="7039051"/>
              </a:tblGrid>
              <a:tr h="218198">
                <a:tc>
                  <a:txBody>
                    <a:bodyPr/>
                    <a:lstStyle/>
                    <a:p>
                      <a:pPr marL="0" indent="0" algn="ctr">
                        <a:lnSpc>
                          <a:spcPct val="150000"/>
                        </a:lnSpc>
                        <a:spcBef>
                          <a:spcPts val="500"/>
                        </a:spcBef>
                        <a:spcAft>
                          <a:spcPts val="500"/>
                        </a:spcAft>
                        <a:buNone/>
                      </a:pPr>
                      <a:r>
                        <a:rPr lang="zh-CN" altLang="en-US" sz="1800" b="1" i="0" u="none" strike="noStrike" kern="100" cap="none" spc="0" baseline="0">
                          <a:solidFill>
                            <a:srgbClr val="FFFFFF"/>
                          </a:solidFill>
                          <a:latin typeface="微软雅黑" panose="020B0503020204020204" charset="-122"/>
                          <a:ea typeface="微软雅黑" panose="020B0503020204020204" charset="-122"/>
                          <a:cs typeface="Times New Roman" panose="02020603050405020304" charset="0"/>
                        </a:rPr>
                        <a:t>项目</a:t>
                      </a:r>
                      <a:endParaRPr lang="zh-CN" altLang="en-US" sz="1800" b="1" i="0" u="none" strike="noStrike" kern="10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gridSpan="2">
                  <a:txBody>
                    <a:bodyPr/>
                    <a:lstStyle/>
                    <a:p>
                      <a:pPr marL="0" indent="0" algn="ctr">
                        <a:lnSpc>
                          <a:spcPct val="150000"/>
                        </a:lnSpc>
                        <a:spcBef>
                          <a:spcPts val="500"/>
                        </a:spcBef>
                        <a:spcAft>
                          <a:spcPts val="500"/>
                        </a:spcAft>
                        <a:buNone/>
                      </a:pPr>
                      <a:r>
                        <a:rPr lang="zh-CN" altLang="en-US" sz="1800" b="1" i="0" u="none" strike="noStrike" kern="100" cap="none" spc="0" baseline="0">
                          <a:solidFill>
                            <a:srgbClr val="FFFFFF"/>
                          </a:solidFill>
                          <a:latin typeface="微软雅黑" panose="020B0503020204020204" charset="-122"/>
                          <a:ea typeface="微软雅黑" panose="020B0503020204020204" charset="-122"/>
                          <a:cs typeface="Times New Roman" panose="02020603050405020304" charset="0"/>
                        </a:rPr>
                        <a:t>内容</a:t>
                      </a:r>
                      <a:endParaRPr lang="zh-CN" altLang="en-US" sz="1800" b="1" i="0" u="none" strike="noStrike" kern="10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h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811974">
                <a:tc>
                  <a:txBody>
                    <a:bodyPr/>
                    <a:lstStyle/>
                    <a:p>
                      <a:pPr marL="0" indent="0" algn="ctr">
                        <a:lnSpc>
                          <a:spcPct val="150000"/>
                        </a:lnSpc>
                        <a:spcBef>
                          <a:spcPts val="500"/>
                        </a:spcBef>
                        <a:spcAft>
                          <a:spcPts val="5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纳税地点</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500"/>
                        </a:spcBef>
                        <a:spcAft>
                          <a:spcPts val="50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总机构与分支机构不在同一县（市）的</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l">
                        <a:lnSpc>
                          <a:spcPct val="150000"/>
                        </a:lnSpc>
                        <a:spcBef>
                          <a:spcPts val="500"/>
                        </a:spcBef>
                        <a:spcAft>
                          <a:spcPts val="5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（1）分别向各自机构所在地的税务机关申报纳税</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（2）不在同一县（市），但在同一省（自治区、直辖市）范围内，经省（自治区、直辖市）财政厅（局）、税务局审批同意，可以由总机构汇总向总机构所在地的税务机关申报缴纳消费税</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809828">
                <a:tc>
                  <a:txBody>
                    <a:bodyPr/>
                    <a:lstStyle/>
                    <a:p>
                      <a:pPr marL="0" indent="0" algn="ctr">
                        <a:lnSpc>
                          <a:spcPct val="150000"/>
                        </a:lnSpc>
                        <a:spcBef>
                          <a:spcPts val="500"/>
                        </a:spcBef>
                        <a:spcAft>
                          <a:spcPts val="5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纳税期限</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gridSpan="2">
                  <a:txBody>
                    <a:bodyPr/>
                    <a:lstStyle/>
                    <a:p>
                      <a:pPr marL="0" indent="12700" algn="just">
                        <a:lnSpc>
                          <a:spcPct val="150000"/>
                        </a:lnSpc>
                        <a:spcBef>
                          <a:spcPts val="500"/>
                        </a:spcBef>
                        <a:spcAft>
                          <a:spcPts val="5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纳税人进口应税消费品，应当自海关填发海关进口消费税专用缴款书之日起15日内缴纳税款</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h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bl>
          </a:graphicData>
        </a:graphic>
      </p:graphicFrame>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31"/>
                                        </p:tgtEl>
                                        <p:attrNameLst>
                                          <p:attrName>style.visibility</p:attrName>
                                        </p:attrNameLst>
                                      </p:cBhvr>
                                      <p:to>
                                        <p:strVal val="visible"/>
                                      </p:to>
                                    </p:set>
                                    <p:animEffect transition="in" filter="wipe(down)">
                                      <p:cBhvr>
                                        <p:cTn id="7" dur="500"/>
                                        <p:tgtEl>
                                          <p:spTgt spid="14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435" name="矩形"/>
          <p:cNvSpPr/>
          <p:nvPr/>
        </p:nvSpPr>
        <p:spPr>
          <a:xfrm>
            <a:off x="1425064" y="305039"/>
            <a:ext cx="4362007"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考点３：消费税征收管理</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438" name="组合"/>
          <p:cNvGrpSpPr/>
          <p:nvPr/>
        </p:nvGrpSpPr>
        <p:grpSpPr>
          <a:xfrm>
            <a:off x="978822" y="1588592"/>
            <a:ext cx="4649500" cy="586737"/>
            <a:chOff x="978822" y="1588592"/>
            <a:chExt cx="4649500" cy="586737"/>
          </a:xfrm>
        </p:grpSpPr>
        <p:sp>
          <p:nvSpPr>
            <p:cNvPr id="1436" name="矩形"/>
            <p:cNvSpPr/>
            <p:nvPr/>
          </p:nvSpPr>
          <p:spPr>
            <a:xfrm>
              <a:off x="1166147" y="1588592"/>
              <a:ext cx="4288996" cy="52577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en-US" altLang="zh-CN"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 </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 纳税地点的具体规定。</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1437" name="剪去对角的矩形"/>
            <p:cNvSpPr/>
            <p:nvPr/>
          </p:nvSpPr>
          <p:spPr>
            <a:xfrm>
              <a:off x="978822" y="1588592"/>
              <a:ext cx="4649500" cy="586737"/>
            </a:xfrm>
            <a:prstGeom prst="snip2DiagRect">
              <a:avLst>
                <a:gd name="adj1" fmla="val 0"/>
                <a:gd name="adj2" fmla="val 14462"/>
              </a:avLst>
            </a:prstGeom>
            <a:noFill/>
            <a:ln w="25400" cap="flat" cmpd="sng">
              <a:solidFill>
                <a:srgbClr val="4BACC6"/>
              </a:solidFill>
              <a:prstDash val="solid"/>
              <a:round/>
            </a:ln>
          </p:spPr>
          <p:txBody>
            <a:bodyPr rtlCol="0" anchor="ctr"/>
            <a:lstStyle/>
            <a:p>
              <a:pPr algn="ctr"/>
            </a:p>
          </p:txBody>
        </p:sp>
      </p:grpSp>
      <p:sp>
        <p:nvSpPr>
          <p:cNvPr id="1439" name="矩形"/>
          <p:cNvSpPr/>
          <p:nvPr/>
        </p:nvSpPr>
        <p:spPr>
          <a:xfrm>
            <a:off x="750443" y="2432878"/>
            <a:ext cx="11011310" cy="216852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单选】根据消费税法律制度的规定，下列关于消费税纳税地点的表述中，正确的是（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．纳税人销售的应税消费品，除另有规定外，应当向纳税人机构所在地或居住地的主管税务机关申报纳税</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B</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．纳税人总机构与分支机构不在同一省的，由总机构汇总向总机构所在地的主管税务机关申报纳税</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．进口的应税消费品，由进口人或者其代理人向机构所在地的主管税务机关申报纳税</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D</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．委托加工的应税消费品，受托方为个人的，由受托方向居住地的主管税务机关申报纳税</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440" name="矩形"/>
          <p:cNvSpPr/>
          <p:nvPr/>
        </p:nvSpPr>
        <p:spPr>
          <a:xfrm>
            <a:off x="722445" y="4744820"/>
            <a:ext cx="1384567"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38"/>
                                        </p:tgtEl>
                                        <p:attrNameLst>
                                          <p:attrName>style.visibility</p:attrName>
                                        </p:attrNameLst>
                                      </p:cBhvr>
                                      <p:to>
                                        <p:strVal val="visible"/>
                                      </p:to>
                                    </p:set>
                                    <p:animEffect transition="in" filter="fade">
                                      <p:cBhvr>
                                        <p:cTn id="7" dur="1000"/>
                                        <p:tgtEl>
                                          <p:spTgt spid="1438"/>
                                        </p:tgtEl>
                                      </p:cBhvr>
                                    </p:animEffect>
                                    <p:anim calcmode="lin" valueType="num">
                                      <p:cBhvr>
                                        <p:cTn id="8" dur="1000" fill="hold"/>
                                        <p:tgtEl>
                                          <p:spTgt spid="1438"/>
                                        </p:tgtEl>
                                        <p:attrNameLst>
                                          <p:attrName>ppt_x</p:attrName>
                                        </p:attrNameLst>
                                      </p:cBhvr>
                                      <p:tavLst>
                                        <p:tav tm="0">
                                          <p:val>
                                            <p:strVal val="#ppt_x"/>
                                          </p:val>
                                        </p:tav>
                                        <p:tav tm="100000">
                                          <p:val>
                                            <p:strVal val="#ppt_x"/>
                                          </p:val>
                                        </p:tav>
                                      </p:tavLst>
                                    </p:anim>
                                    <p:anim calcmode="lin" valueType="num">
                                      <p:cBhvr>
                                        <p:cTn id="9" dur="1000" fill="hold"/>
                                        <p:tgtEl>
                                          <p:spTgt spid="143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39"/>
                                        </p:tgtEl>
                                        <p:attrNameLst>
                                          <p:attrName>style.visibility</p:attrName>
                                        </p:attrNameLst>
                                      </p:cBhvr>
                                      <p:to>
                                        <p:strVal val="visible"/>
                                      </p:to>
                                    </p:set>
                                    <p:animEffect transition="in" filter="fade">
                                      <p:cBhvr>
                                        <p:cTn id="14" dur="1000"/>
                                        <p:tgtEl>
                                          <p:spTgt spid="1439"/>
                                        </p:tgtEl>
                                      </p:cBhvr>
                                    </p:animEffect>
                                    <p:anim calcmode="lin" valueType="num">
                                      <p:cBhvr>
                                        <p:cTn id="15" dur="1000" fill="hold"/>
                                        <p:tgtEl>
                                          <p:spTgt spid="1439"/>
                                        </p:tgtEl>
                                        <p:attrNameLst>
                                          <p:attrName>ppt_x</p:attrName>
                                        </p:attrNameLst>
                                      </p:cBhvr>
                                      <p:tavLst>
                                        <p:tav tm="0">
                                          <p:val>
                                            <p:strVal val="#ppt_x"/>
                                          </p:val>
                                        </p:tav>
                                        <p:tav tm="100000">
                                          <p:val>
                                            <p:strVal val="#ppt_x"/>
                                          </p:val>
                                        </p:tav>
                                      </p:tavLst>
                                    </p:anim>
                                    <p:anim calcmode="lin" valueType="num">
                                      <p:cBhvr>
                                        <p:cTn id="16" dur="1000" fill="hold"/>
                                        <p:tgtEl>
                                          <p:spTgt spid="143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40"/>
                                        </p:tgtEl>
                                        <p:attrNameLst>
                                          <p:attrName>style.visibility</p:attrName>
                                        </p:attrNameLst>
                                      </p:cBhvr>
                                      <p:to>
                                        <p:strVal val="visible"/>
                                      </p:to>
                                    </p:set>
                                    <p:animEffect transition="in" filter="fade">
                                      <p:cBhvr>
                                        <p:cTn id="21" dur="1000"/>
                                        <p:tgtEl>
                                          <p:spTgt spid="1440"/>
                                        </p:tgtEl>
                                      </p:cBhvr>
                                    </p:animEffect>
                                    <p:anim calcmode="lin" valueType="num">
                                      <p:cBhvr>
                                        <p:cTn id="22" dur="1000" fill="hold"/>
                                        <p:tgtEl>
                                          <p:spTgt spid="1440"/>
                                        </p:tgtEl>
                                        <p:attrNameLst>
                                          <p:attrName>ppt_x</p:attrName>
                                        </p:attrNameLst>
                                      </p:cBhvr>
                                      <p:tavLst>
                                        <p:tav tm="0">
                                          <p:val>
                                            <p:strVal val="#ppt_x"/>
                                          </p:val>
                                        </p:tav>
                                        <p:tav tm="100000">
                                          <p:val>
                                            <p:strVal val="#ppt_x"/>
                                          </p:val>
                                        </p:tav>
                                      </p:tavLst>
                                    </p:anim>
                                    <p:anim calcmode="lin" valueType="num">
                                      <p:cBhvr>
                                        <p:cTn id="23" dur="1000" fill="hold"/>
                                        <p:tgtEl>
                                          <p:spTgt spid="14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8" grpId="0" animBg="1"/>
      <p:bldP spid="1439" grpId="0" animBg="1"/>
      <p:bldP spid="1440" grpId="0" animBg="1"/>
    </p:bldLst>
  </p:timing>
</p:sld>
</file>

<file path=ppt/slides/slide17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444" name="椭圆"/>
          <p:cNvSpPr/>
          <p:nvPr/>
        </p:nvSpPr>
        <p:spPr>
          <a:xfrm>
            <a:off x="5082443" y="1149061"/>
            <a:ext cx="2036774" cy="2049536"/>
          </a:xfrm>
          <a:prstGeom prst="ellipse">
            <a:avLst/>
          </a:prstGeom>
          <a:solidFill>
            <a:schemeClr val="accent4"/>
          </a:solidFill>
          <a:ln w="12700" cap="flat" cmpd="sng">
            <a:noFill/>
            <a:prstDash val="solid"/>
            <a:round/>
          </a:ln>
        </p:spPr>
        <p:txBody>
          <a:bodyPr rtlCol="0" anchor="ctr"/>
          <a:lstStyle/>
          <a:p>
            <a:pPr algn="ctr"/>
          </a:p>
        </p:txBody>
      </p:sp>
      <p:sp>
        <p:nvSpPr>
          <p:cNvPr id="1445" name="矩形"/>
          <p:cNvSpPr/>
          <p:nvPr/>
        </p:nvSpPr>
        <p:spPr>
          <a:xfrm>
            <a:off x="3383054" y="3423283"/>
            <a:ext cx="5440712" cy="591502"/>
          </a:xfrm>
          <a:prstGeom prst="rect">
            <a:avLst/>
          </a:prstGeom>
          <a:noFill/>
          <a:ln w="9525" cap="flat" cmpd="sng">
            <a:noFill/>
            <a:prstDash val="solid"/>
            <a:miter/>
          </a:ln>
        </p:spPr>
        <p:txBody>
          <a:bodyPr vert="horz" wrap="square" lIns="91440" tIns="45720" rIns="91440" bIns="45720" anchor="t" anchorCtr="0">
            <a:spAutoFit/>
          </a:bodyPr>
          <a:lstStyle/>
          <a:p>
            <a:pPr marL="0" indent="25400" algn="ctr">
              <a:lnSpc>
                <a:spcPct val="150000"/>
              </a:lnSpc>
              <a:spcBef>
                <a:spcPts val="0"/>
              </a:spcBef>
              <a:spcAft>
                <a:spcPts val="0"/>
              </a:spcAft>
              <a:buNone/>
            </a:pPr>
            <a:r>
              <a:rPr lang="en-US" altLang="zh-CN" sz="2200" b="1" i="0" u="none" strike="noStrike" kern="100" cap="none" spc="0" baseline="0">
                <a:solidFill>
                  <a:schemeClr val="accent1"/>
                </a:solidFill>
                <a:latin typeface="微软雅黑" panose="020B0503020204020204" charset="-122"/>
                <a:ea typeface="微软雅黑" panose="020B0503020204020204" charset="-122"/>
                <a:cs typeface="Times New Roman" panose="02020603050405020304" charset="0"/>
              </a:rPr>
              <a:t> </a:t>
            </a:r>
            <a:r>
              <a:rPr lang="zh-CN" altLang="en-US" sz="2200" b="1" i="0" u="none" strike="noStrike" kern="100" cap="none" spc="0" baseline="0">
                <a:solidFill>
                  <a:schemeClr val="accent1"/>
                </a:solidFill>
                <a:latin typeface="微软雅黑" panose="020B0503020204020204" charset="-122"/>
                <a:ea typeface="微软雅黑" panose="020B0503020204020204" charset="-122"/>
                <a:cs typeface="Times New Roman" panose="02020603050405020304" charset="0"/>
              </a:rPr>
              <a:t>城市维护建设税和教育费附加法律制度</a:t>
            </a:r>
            <a:endParaRPr lang="zh-CN" altLang="en-US" sz="2200" b="1" i="0" u="none" strike="noStrike" kern="1200" cap="none" spc="0" baseline="0">
              <a:solidFill>
                <a:schemeClr val="accent1"/>
              </a:solidFill>
              <a:latin typeface="微软雅黑" panose="020B0503020204020204" charset="-122"/>
              <a:ea typeface="微软雅黑" panose="020B0503020204020204" charset="-122"/>
              <a:cs typeface="Arial" panose="020B0604020202020204" pitchFamily="34" charset="0"/>
            </a:endParaRPr>
          </a:p>
        </p:txBody>
      </p:sp>
      <p:sp>
        <p:nvSpPr>
          <p:cNvPr id="1446" name="矩形"/>
          <p:cNvSpPr/>
          <p:nvPr/>
        </p:nvSpPr>
        <p:spPr>
          <a:xfrm>
            <a:off x="5086455" y="1832499"/>
            <a:ext cx="1972436" cy="634365"/>
          </a:xfrm>
          <a:prstGeom prst="rect">
            <a:avLst/>
          </a:prstGeom>
          <a:noFill/>
          <a:ln w="9525" cap="flat" cmpd="sng">
            <a:noFill/>
            <a:prstDash val="solid"/>
            <a:miter/>
          </a:ln>
        </p:spPr>
        <p:txBody>
          <a:bodyPr vert="horz" wrap="square" lIns="91440" tIns="45720" rIns="91440" bIns="45720" anchor="t" anchorCtr="0">
            <a:spAutoFit/>
          </a:bodyPr>
          <a:lstStyle/>
          <a:p>
            <a:pPr marL="0" indent="0" algn="ctr" fontAlgn="auto">
              <a:lnSpc>
                <a:spcPct val="100000"/>
              </a:lnSpc>
              <a:spcBef>
                <a:spcPts val="0"/>
              </a:spcBef>
              <a:spcAft>
                <a:spcPts val="0"/>
              </a:spcAft>
              <a:buNone/>
            </a:pPr>
            <a:r>
              <a:rPr lang="zh-CN" altLang="en-US" sz="3600" b="1" i="0" u="none" strike="noStrike" kern="1200" cap="none" spc="-150" baseline="0">
                <a:solidFill>
                  <a:schemeClr val="bg1"/>
                </a:solidFill>
                <a:latin typeface="微软雅黑" panose="020B0503020204020204" charset="-122"/>
                <a:ea typeface="微软雅黑" panose="020B0503020204020204" charset="-122"/>
                <a:cs typeface="Arial" panose="020B0604020202020204" pitchFamily="34" charset="0"/>
              </a:rPr>
              <a:t>第四节</a:t>
            </a:r>
            <a:endParaRPr lang="zh-CN" altLang="en-US" sz="3600" b="1" i="0" u="none" strike="noStrike" kern="1200" cap="none" spc="-150" baseline="0">
              <a:solidFill>
                <a:schemeClr val="bg1"/>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44"/>
                                        </p:tgtEl>
                                        <p:attrNameLst>
                                          <p:attrName>style.visibility</p:attrName>
                                        </p:attrNameLst>
                                      </p:cBhvr>
                                      <p:to>
                                        <p:strVal val="visible"/>
                                      </p:to>
                                    </p:set>
                                    <p:anim calcmode="lin" valueType="num">
                                      <p:cBhvr>
                                        <p:cTn id="7" dur="500" fill="hold"/>
                                        <p:tgtEl>
                                          <p:spTgt spid="1444"/>
                                        </p:tgtEl>
                                        <p:attrNameLst>
                                          <p:attrName>ppt_w</p:attrName>
                                        </p:attrNameLst>
                                      </p:cBhvr>
                                      <p:tavLst>
                                        <p:tav tm="0">
                                          <p:val>
                                            <p:fltVal val="0"/>
                                          </p:val>
                                        </p:tav>
                                        <p:tav tm="100000">
                                          <p:val>
                                            <p:strVal val="#ppt_w"/>
                                          </p:val>
                                        </p:tav>
                                      </p:tavLst>
                                    </p:anim>
                                    <p:anim calcmode="lin" valueType="num">
                                      <p:cBhvr>
                                        <p:cTn id="8" dur="500" fill="hold"/>
                                        <p:tgtEl>
                                          <p:spTgt spid="1444"/>
                                        </p:tgtEl>
                                        <p:attrNameLst>
                                          <p:attrName>ppt_h</p:attrName>
                                        </p:attrNameLst>
                                      </p:cBhvr>
                                      <p:tavLst>
                                        <p:tav tm="0">
                                          <p:val>
                                            <p:fltVal val="0"/>
                                          </p:val>
                                        </p:tav>
                                        <p:tav tm="100000">
                                          <p:val>
                                            <p:strVal val="#ppt_h"/>
                                          </p:val>
                                        </p:tav>
                                      </p:tavLst>
                                    </p:anim>
                                    <p:animEffect transition="in" filter="fade">
                                      <p:cBhvr>
                                        <p:cTn id="9" dur="500"/>
                                        <p:tgtEl>
                                          <p:spTgt spid="1444"/>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446"/>
                                        </p:tgtEl>
                                        <p:attrNameLst>
                                          <p:attrName>style.visibility</p:attrName>
                                        </p:attrNameLst>
                                      </p:cBhvr>
                                      <p:to>
                                        <p:strVal val="visible"/>
                                      </p:to>
                                    </p:set>
                                    <p:animEffect transition="in" filter="fade">
                                      <p:cBhvr>
                                        <p:cTn id="13" dur="500"/>
                                        <p:tgtEl>
                                          <p:spTgt spid="1446"/>
                                        </p:tgtEl>
                                      </p:cBhvr>
                                    </p:animEffect>
                                  </p:childTnLst>
                                </p:cTn>
                              </p:par>
                            </p:childTnLst>
                          </p:cTn>
                        </p:par>
                        <p:par>
                          <p:cTn id="14" fill="hold">
                            <p:stCondLst>
                              <p:cond delay="1000"/>
                            </p:stCondLst>
                            <p:childTnLst>
                              <p:par>
                                <p:cTn id="15" presetID="42" presetClass="entr" presetSubtype="0" fill="hold" grpId="0" nodeType="afterEffect">
                                  <p:stCondLst>
                                    <p:cond delay="0"/>
                                  </p:stCondLst>
                                  <p:iterate type="lt">
                                    <p:tmPct val="0"/>
                                  </p:iterate>
                                  <p:childTnLst>
                                    <p:set>
                                      <p:cBhvr>
                                        <p:cTn id="16" dur="1" fill="hold">
                                          <p:stCondLst>
                                            <p:cond delay="0"/>
                                          </p:stCondLst>
                                        </p:cTn>
                                        <p:tgtEl>
                                          <p:spTgt spid="1445"/>
                                        </p:tgtEl>
                                        <p:attrNameLst>
                                          <p:attrName>style.visibility</p:attrName>
                                        </p:attrNameLst>
                                      </p:cBhvr>
                                      <p:to>
                                        <p:strVal val="visible"/>
                                      </p:to>
                                    </p:set>
                                    <p:animEffect transition="in" filter="fade">
                                      <p:cBhvr>
                                        <p:cTn id="17" dur="1000"/>
                                        <p:tgtEl>
                                          <p:spTgt spid="1445"/>
                                        </p:tgtEl>
                                      </p:cBhvr>
                                    </p:animEffect>
                                    <p:anim calcmode="lin" valueType="num">
                                      <p:cBhvr>
                                        <p:cTn id="18" dur="1000" fill="hold"/>
                                        <p:tgtEl>
                                          <p:spTgt spid="1445"/>
                                        </p:tgtEl>
                                        <p:attrNameLst>
                                          <p:attrName>ppt_x</p:attrName>
                                        </p:attrNameLst>
                                      </p:cBhvr>
                                      <p:tavLst>
                                        <p:tav tm="0">
                                          <p:val>
                                            <p:strVal val="#ppt_x"/>
                                          </p:val>
                                        </p:tav>
                                        <p:tav tm="100000">
                                          <p:val>
                                            <p:strVal val="#ppt_x"/>
                                          </p:val>
                                        </p:tav>
                                      </p:tavLst>
                                    </p:anim>
                                    <p:anim calcmode="lin" valueType="num">
                                      <p:cBhvr>
                                        <p:cTn id="19" dur="1000" fill="hold"/>
                                        <p:tgtEl>
                                          <p:spTgt spid="1445"/>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6" presetClass="emph" presetSubtype="0" fill="hold" grpId="1" nodeType="afterEffect">
                                  <p:stCondLst>
                                    <p:cond delay="0"/>
                                  </p:stCondLst>
                                  <p:iterate type="lt">
                                    <p:tmPct val="10000"/>
                                  </p:iterate>
                                  <p:childTnLst>
                                    <p:animEffect transition="out" filter="fade">
                                      <p:cBhvr>
                                        <p:cTn id="22" dur="500" tmFilter="0, 0; .2, .5; .8, .5; 1, 0"/>
                                        <p:tgtEl>
                                          <p:spTgt spid="1445"/>
                                        </p:tgtEl>
                                      </p:cBhvr>
                                    </p:animEffect>
                                    <p:animScale>
                                      <p:cBhvr>
                                        <p:cTn id="23" dur="250" autoRev="1" fill="hold"/>
                                        <p:tgtEl>
                                          <p:spTgt spid="144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4" grpId="0" animBg="1"/>
      <p:bldP spid="1445" grpId="0"/>
      <p:bldP spid="1445" grpId="1"/>
      <p:bldP spid="144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66" name="矩形"/>
          <p:cNvSpPr/>
          <p:nvPr/>
        </p:nvSpPr>
        <p:spPr>
          <a:xfrm>
            <a:off x="1425064" y="305039"/>
            <a:ext cx="597070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 增值税纳税人和扣缴义务人</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67" name="矩形"/>
          <p:cNvSpPr/>
          <p:nvPr/>
        </p:nvSpPr>
        <p:spPr>
          <a:xfrm>
            <a:off x="1146344" y="1673572"/>
            <a:ext cx="8384112" cy="12915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2）一般纳税人</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一般纳税人是指年应税销售额超过财政部、国家税务总局规定的小规模纳税人标准（500万元）的企业和企业性单位。</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68" name="矩形"/>
          <p:cNvSpPr/>
          <p:nvPr/>
        </p:nvSpPr>
        <p:spPr>
          <a:xfrm>
            <a:off x="1006271" y="3384685"/>
            <a:ext cx="10421312" cy="216982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【提示1】下列纳税人不办理一般纳税人登记：</a:t>
            </a:r>
            <a:b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① 按照政策规定，选择按照小规模纳税人纳税的；</a:t>
            </a:r>
            <a:b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② 年应税销售额超过规定标准的其他个人（自然人）。</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【提示 2】纳税人登记为一般纳税人后，不得转为小规模纳税人，国家税务总局另有规定的除外。</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dirty="0" smtClean="0">
                <a:solidFill>
                  <a:schemeClr val="tx1"/>
                </a:solidFill>
                <a:latin typeface="微软雅黑" panose="020B0503020204020204" charset="-122"/>
                <a:ea typeface="微软雅黑" panose="020B0503020204020204" charset="-122"/>
                <a:cs typeface="Times New Roman" panose="02020603050405020304" charset="0"/>
              </a:rPr>
              <a:t>【提示3】</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纳税人（其他个人除外）发生增值税应税行为，需要开具增值税专用发票的，可以自行开具。</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7"/>
                                        </p:tgtEl>
                                        <p:attrNameLst>
                                          <p:attrName>style.visibility</p:attrName>
                                        </p:attrNameLst>
                                      </p:cBhvr>
                                      <p:to>
                                        <p:strVal val="visible"/>
                                      </p:to>
                                    </p:set>
                                    <p:animEffect transition="in" filter="fade">
                                      <p:cBhvr>
                                        <p:cTn id="7" dur="1000"/>
                                        <p:tgtEl>
                                          <p:spTgt spid="167"/>
                                        </p:tgtEl>
                                      </p:cBhvr>
                                    </p:animEffect>
                                    <p:anim calcmode="lin" valueType="num">
                                      <p:cBhvr>
                                        <p:cTn id="8" dur="1000" fill="hold"/>
                                        <p:tgtEl>
                                          <p:spTgt spid="167"/>
                                        </p:tgtEl>
                                        <p:attrNameLst>
                                          <p:attrName>ppt_x</p:attrName>
                                        </p:attrNameLst>
                                      </p:cBhvr>
                                      <p:tavLst>
                                        <p:tav tm="0">
                                          <p:val>
                                            <p:strVal val="#ppt_x"/>
                                          </p:val>
                                        </p:tav>
                                        <p:tav tm="100000">
                                          <p:val>
                                            <p:strVal val="#ppt_x"/>
                                          </p:val>
                                        </p:tav>
                                      </p:tavLst>
                                    </p:anim>
                                    <p:anim calcmode="lin" valueType="num">
                                      <p:cBhvr>
                                        <p:cTn id="9" dur="1000" fill="hold"/>
                                        <p:tgtEl>
                                          <p:spTgt spid="16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8"/>
                                        </p:tgtEl>
                                        <p:attrNameLst>
                                          <p:attrName>style.visibility</p:attrName>
                                        </p:attrNameLst>
                                      </p:cBhvr>
                                      <p:to>
                                        <p:strVal val="visible"/>
                                      </p:to>
                                    </p:set>
                                    <p:animEffect transition="in" filter="fade">
                                      <p:cBhvr>
                                        <p:cTn id="14" dur="1000"/>
                                        <p:tgtEl>
                                          <p:spTgt spid="168"/>
                                        </p:tgtEl>
                                      </p:cBhvr>
                                    </p:animEffect>
                                    <p:anim calcmode="lin" valueType="num">
                                      <p:cBhvr>
                                        <p:cTn id="15" dur="1000" fill="hold"/>
                                        <p:tgtEl>
                                          <p:spTgt spid="168"/>
                                        </p:tgtEl>
                                        <p:attrNameLst>
                                          <p:attrName>ppt_x</p:attrName>
                                        </p:attrNameLst>
                                      </p:cBhvr>
                                      <p:tavLst>
                                        <p:tav tm="0">
                                          <p:val>
                                            <p:strVal val="#ppt_x"/>
                                          </p:val>
                                        </p:tav>
                                        <p:tav tm="100000">
                                          <p:val>
                                            <p:strVal val="#ppt_x"/>
                                          </p:val>
                                        </p:tav>
                                      </p:tavLst>
                                    </p:anim>
                                    <p:anim calcmode="lin" valueType="num">
                                      <p:cBhvr>
                                        <p:cTn id="16" dur="1000" fill="hold"/>
                                        <p:tgtEl>
                                          <p:spTgt spid="1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animBg="1"/>
      <p:bldP spid="168" grpId="0" animBg="1"/>
    </p:bldLst>
  </p:timing>
</p:sld>
</file>

<file path=ppt/slides/slide18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450" name="矩形"/>
          <p:cNvSpPr/>
          <p:nvPr/>
        </p:nvSpPr>
        <p:spPr>
          <a:xfrm>
            <a:off x="1425064" y="305039"/>
            <a:ext cx="4362007"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 城市维护建设税</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454" name="组合"/>
          <p:cNvGrpSpPr/>
          <p:nvPr/>
        </p:nvGrpSpPr>
        <p:grpSpPr>
          <a:xfrm>
            <a:off x="1568125" y="1774437"/>
            <a:ext cx="3136576" cy="601980"/>
            <a:chOff x="1568125" y="1774437"/>
            <a:chExt cx="3136576" cy="601980"/>
          </a:xfrm>
        </p:grpSpPr>
        <p:sp>
          <p:nvSpPr>
            <p:cNvPr id="1451" name="圆角矩形"/>
            <p:cNvSpPr/>
            <p:nvPr/>
          </p:nvSpPr>
          <p:spPr>
            <a:xfrm>
              <a:off x="1568125" y="1781422"/>
              <a:ext cx="3136576" cy="594993"/>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452" name="流程图: 离页连接符"/>
            <p:cNvSpPr/>
            <p:nvPr/>
          </p:nvSpPr>
          <p:spPr>
            <a:xfrm>
              <a:off x="1891974" y="1774437"/>
              <a:ext cx="884552"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（一）</a:t>
              </a:r>
              <a:endPar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453" name="矩形"/>
            <p:cNvSpPr/>
            <p:nvPr/>
          </p:nvSpPr>
          <p:spPr>
            <a:xfrm>
              <a:off x="3025446" y="1817618"/>
              <a:ext cx="1259202"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纳税人</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1455" name="矩形"/>
          <p:cNvSpPr/>
          <p:nvPr/>
        </p:nvSpPr>
        <p:spPr>
          <a:xfrm>
            <a:off x="1428728" y="2721509"/>
            <a:ext cx="9337244" cy="8915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城市维护建设税纳税人是指在中国境内缴纳（不包括进口环节）增值税、消费税的单位和个人。包括外商投资企业、外国企业及外国个人。</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456" name="矩形"/>
          <p:cNvSpPr/>
          <p:nvPr/>
        </p:nvSpPr>
        <p:spPr>
          <a:xfrm>
            <a:off x="1428728" y="4034497"/>
            <a:ext cx="8803275"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【提示】负有增值税、消费税扣缴义务的单位和个人为城市维护建设税的扣缴义务人。</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54"/>
                                        </p:tgtEl>
                                        <p:attrNameLst>
                                          <p:attrName>style.visibility</p:attrName>
                                        </p:attrNameLst>
                                      </p:cBhvr>
                                      <p:to>
                                        <p:strVal val="visible"/>
                                      </p:to>
                                    </p:set>
                                    <p:animEffect transition="in" filter="fade">
                                      <p:cBhvr>
                                        <p:cTn id="7" dur="1000"/>
                                        <p:tgtEl>
                                          <p:spTgt spid="1454"/>
                                        </p:tgtEl>
                                      </p:cBhvr>
                                    </p:animEffect>
                                    <p:anim calcmode="lin" valueType="num">
                                      <p:cBhvr>
                                        <p:cTn id="8" dur="1000" fill="hold"/>
                                        <p:tgtEl>
                                          <p:spTgt spid="1454"/>
                                        </p:tgtEl>
                                        <p:attrNameLst>
                                          <p:attrName>ppt_x</p:attrName>
                                        </p:attrNameLst>
                                      </p:cBhvr>
                                      <p:tavLst>
                                        <p:tav tm="0">
                                          <p:val>
                                            <p:strVal val="#ppt_x"/>
                                          </p:val>
                                        </p:tav>
                                        <p:tav tm="100000">
                                          <p:val>
                                            <p:strVal val="#ppt_x"/>
                                          </p:val>
                                        </p:tav>
                                      </p:tavLst>
                                    </p:anim>
                                    <p:anim calcmode="lin" valueType="num">
                                      <p:cBhvr>
                                        <p:cTn id="9" dur="1000" fill="hold"/>
                                        <p:tgtEl>
                                          <p:spTgt spid="145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455"/>
                                        </p:tgtEl>
                                        <p:attrNameLst>
                                          <p:attrName>style.visibility</p:attrName>
                                        </p:attrNameLst>
                                      </p:cBhvr>
                                      <p:to>
                                        <p:strVal val="visible"/>
                                      </p:to>
                                    </p:set>
                                    <p:animEffect transition="in" filter="fade">
                                      <p:cBhvr>
                                        <p:cTn id="13" dur="1000"/>
                                        <p:tgtEl>
                                          <p:spTgt spid="1455"/>
                                        </p:tgtEl>
                                      </p:cBhvr>
                                    </p:animEffect>
                                    <p:anim calcmode="lin" valueType="num">
                                      <p:cBhvr>
                                        <p:cTn id="14" dur="1000" fill="hold"/>
                                        <p:tgtEl>
                                          <p:spTgt spid="1455"/>
                                        </p:tgtEl>
                                        <p:attrNameLst>
                                          <p:attrName>ppt_x</p:attrName>
                                        </p:attrNameLst>
                                      </p:cBhvr>
                                      <p:tavLst>
                                        <p:tav tm="0">
                                          <p:val>
                                            <p:strVal val="#ppt_x"/>
                                          </p:val>
                                        </p:tav>
                                        <p:tav tm="100000">
                                          <p:val>
                                            <p:strVal val="#ppt_x"/>
                                          </p:val>
                                        </p:tav>
                                      </p:tavLst>
                                    </p:anim>
                                    <p:anim calcmode="lin" valueType="num">
                                      <p:cBhvr>
                                        <p:cTn id="15" dur="1000" fill="hold"/>
                                        <p:tgtEl>
                                          <p:spTgt spid="145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456"/>
                                        </p:tgtEl>
                                        <p:attrNameLst>
                                          <p:attrName>style.visibility</p:attrName>
                                        </p:attrNameLst>
                                      </p:cBhvr>
                                      <p:to>
                                        <p:strVal val="visible"/>
                                      </p:to>
                                    </p:set>
                                    <p:animEffect transition="in" filter="fade">
                                      <p:cBhvr>
                                        <p:cTn id="19" dur="1000"/>
                                        <p:tgtEl>
                                          <p:spTgt spid="1456"/>
                                        </p:tgtEl>
                                      </p:cBhvr>
                                    </p:animEffect>
                                    <p:anim calcmode="lin" valueType="num">
                                      <p:cBhvr>
                                        <p:cTn id="20" dur="1000" fill="hold"/>
                                        <p:tgtEl>
                                          <p:spTgt spid="1456"/>
                                        </p:tgtEl>
                                        <p:attrNameLst>
                                          <p:attrName>ppt_x</p:attrName>
                                        </p:attrNameLst>
                                      </p:cBhvr>
                                      <p:tavLst>
                                        <p:tav tm="0">
                                          <p:val>
                                            <p:strVal val="#ppt_x"/>
                                          </p:val>
                                        </p:tav>
                                        <p:tav tm="100000">
                                          <p:val>
                                            <p:strVal val="#ppt_x"/>
                                          </p:val>
                                        </p:tav>
                                      </p:tavLst>
                                    </p:anim>
                                    <p:anim calcmode="lin" valueType="num">
                                      <p:cBhvr>
                                        <p:cTn id="21" dur="1000" fill="hold"/>
                                        <p:tgtEl>
                                          <p:spTgt spid="14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 grpId="0" animBg="1"/>
      <p:bldP spid="1455" grpId="0" animBg="1"/>
      <p:bldP spid="1456" grpId="0" animBg="1"/>
    </p:bldLst>
  </p:timing>
</p:sld>
</file>

<file path=ppt/slides/slide18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460" name="矩形"/>
          <p:cNvSpPr/>
          <p:nvPr/>
        </p:nvSpPr>
        <p:spPr>
          <a:xfrm>
            <a:off x="1425064" y="305039"/>
            <a:ext cx="4362007"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 城市维护建设税</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464" name="组合"/>
          <p:cNvGrpSpPr/>
          <p:nvPr/>
        </p:nvGrpSpPr>
        <p:grpSpPr>
          <a:xfrm>
            <a:off x="1568125" y="1774437"/>
            <a:ext cx="3540660" cy="601980"/>
            <a:chOff x="1568125" y="1774437"/>
            <a:chExt cx="3540660" cy="601980"/>
          </a:xfrm>
        </p:grpSpPr>
        <p:sp>
          <p:nvSpPr>
            <p:cNvPr id="1461" name="圆角矩形"/>
            <p:cNvSpPr/>
            <p:nvPr/>
          </p:nvSpPr>
          <p:spPr>
            <a:xfrm>
              <a:off x="1568125" y="1781422"/>
              <a:ext cx="3540660" cy="594993"/>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462" name="流程图: 离页连接符"/>
            <p:cNvSpPr/>
            <p:nvPr/>
          </p:nvSpPr>
          <p:spPr>
            <a:xfrm>
              <a:off x="1891974" y="1774437"/>
              <a:ext cx="884552"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（二）</a:t>
              </a:r>
              <a:endPar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463" name="矩形"/>
            <p:cNvSpPr/>
            <p:nvPr/>
          </p:nvSpPr>
          <p:spPr>
            <a:xfrm>
              <a:off x="3025446" y="1817618"/>
              <a:ext cx="1614803"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计税依据</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1465" name="矩形"/>
          <p:cNvSpPr/>
          <p:nvPr/>
        </p:nvSpPr>
        <p:spPr>
          <a:xfrm>
            <a:off x="1499442" y="2694091"/>
            <a:ext cx="9309822" cy="8915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城市维护建设税的计税依据为纳税人</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实际缴纳</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的增值税、消费税税额。在计算计税依据时，应当按照规定扣除期末留抵退税退还的增值税税额。</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pSp>
        <p:nvGrpSpPr>
          <p:cNvPr id="1469" name="组合"/>
          <p:cNvGrpSpPr/>
          <p:nvPr/>
        </p:nvGrpSpPr>
        <p:grpSpPr>
          <a:xfrm>
            <a:off x="1558473" y="3910170"/>
            <a:ext cx="9126217" cy="1139521"/>
            <a:chOff x="1558473" y="3910170"/>
            <a:chExt cx="9126217" cy="1139521"/>
          </a:xfrm>
        </p:grpSpPr>
        <p:sp>
          <p:nvSpPr>
            <p:cNvPr id="1466" name="矩形"/>
            <p:cNvSpPr/>
            <p:nvPr/>
          </p:nvSpPr>
          <p:spPr>
            <a:xfrm>
              <a:off x="1558612" y="4413889"/>
              <a:ext cx="9106339" cy="491488"/>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城市维护建设税的计税依据包括实际补缴的增值税、消费税税款，但不包括罚款、滞纳金。</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467" name="矩形"/>
            <p:cNvSpPr/>
            <p:nvPr/>
          </p:nvSpPr>
          <p:spPr>
            <a:xfrm>
              <a:off x="9312959" y="3910170"/>
              <a:ext cx="1197425" cy="491490"/>
            </a:xfrm>
            <a:prstGeom prst="rect">
              <a:avLst/>
            </a:prstGeom>
            <a:solidFill>
              <a:schemeClr val="accent4"/>
            </a:solid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rPr>
                <a:t>　敲黑板</a:t>
              </a:r>
              <a:endPar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endParaRPr>
            </a:p>
          </p:txBody>
        </p:sp>
        <p:sp>
          <p:nvSpPr>
            <p:cNvPr id="1468" name="剪去对角的矩形"/>
            <p:cNvSpPr/>
            <p:nvPr/>
          </p:nvSpPr>
          <p:spPr>
            <a:xfrm>
              <a:off x="1558473" y="4401188"/>
              <a:ext cx="9126217" cy="648503"/>
            </a:xfrm>
            <a:prstGeom prst="snip2DiagRect">
              <a:avLst>
                <a:gd name="adj1" fmla="val 0"/>
                <a:gd name="adj2" fmla="val 11412"/>
              </a:avLst>
            </a:prstGeom>
            <a:noFill/>
            <a:ln w="25400" cap="flat" cmpd="sng">
              <a:solidFill>
                <a:srgbClr val="00AAB7"/>
              </a:solidFill>
              <a:prstDash val="sysDash"/>
              <a:round/>
            </a:ln>
          </p:spPr>
          <p:txBody>
            <a:bodyPr rtlCol="0" anchor="ctr"/>
            <a:lstStyle/>
            <a:p>
              <a:pPr algn="ctr"/>
            </a:p>
          </p:txBody>
        </p:sp>
      </p:gr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64"/>
                                        </p:tgtEl>
                                        <p:attrNameLst>
                                          <p:attrName>style.visibility</p:attrName>
                                        </p:attrNameLst>
                                      </p:cBhvr>
                                      <p:to>
                                        <p:strVal val="visible"/>
                                      </p:to>
                                    </p:set>
                                    <p:animEffect transition="in" filter="fade">
                                      <p:cBhvr>
                                        <p:cTn id="7" dur="1000"/>
                                        <p:tgtEl>
                                          <p:spTgt spid="1464"/>
                                        </p:tgtEl>
                                      </p:cBhvr>
                                    </p:animEffect>
                                    <p:anim calcmode="lin" valueType="num">
                                      <p:cBhvr>
                                        <p:cTn id="8" dur="1000" fill="hold"/>
                                        <p:tgtEl>
                                          <p:spTgt spid="1464"/>
                                        </p:tgtEl>
                                        <p:attrNameLst>
                                          <p:attrName>ppt_x</p:attrName>
                                        </p:attrNameLst>
                                      </p:cBhvr>
                                      <p:tavLst>
                                        <p:tav tm="0">
                                          <p:val>
                                            <p:strVal val="#ppt_x"/>
                                          </p:val>
                                        </p:tav>
                                        <p:tav tm="100000">
                                          <p:val>
                                            <p:strVal val="#ppt_x"/>
                                          </p:val>
                                        </p:tav>
                                      </p:tavLst>
                                    </p:anim>
                                    <p:anim calcmode="lin" valueType="num">
                                      <p:cBhvr>
                                        <p:cTn id="9" dur="1000" fill="hold"/>
                                        <p:tgtEl>
                                          <p:spTgt spid="146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65"/>
                                        </p:tgtEl>
                                        <p:attrNameLst>
                                          <p:attrName>style.visibility</p:attrName>
                                        </p:attrNameLst>
                                      </p:cBhvr>
                                      <p:to>
                                        <p:strVal val="visible"/>
                                      </p:to>
                                    </p:set>
                                    <p:animEffect transition="in" filter="fade">
                                      <p:cBhvr>
                                        <p:cTn id="14" dur="1000"/>
                                        <p:tgtEl>
                                          <p:spTgt spid="1465"/>
                                        </p:tgtEl>
                                      </p:cBhvr>
                                    </p:animEffect>
                                    <p:anim calcmode="lin" valueType="num">
                                      <p:cBhvr>
                                        <p:cTn id="15" dur="1000" fill="hold"/>
                                        <p:tgtEl>
                                          <p:spTgt spid="1465"/>
                                        </p:tgtEl>
                                        <p:attrNameLst>
                                          <p:attrName>ppt_x</p:attrName>
                                        </p:attrNameLst>
                                      </p:cBhvr>
                                      <p:tavLst>
                                        <p:tav tm="0">
                                          <p:val>
                                            <p:strVal val="#ppt_x"/>
                                          </p:val>
                                        </p:tav>
                                        <p:tav tm="100000">
                                          <p:val>
                                            <p:strVal val="#ppt_x"/>
                                          </p:val>
                                        </p:tav>
                                      </p:tavLst>
                                    </p:anim>
                                    <p:anim calcmode="lin" valueType="num">
                                      <p:cBhvr>
                                        <p:cTn id="16" dur="1000" fill="hold"/>
                                        <p:tgtEl>
                                          <p:spTgt spid="146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69"/>
                                        </p:tgtEl>
                                        <p:attrNameLst>
                                          <p:attrName>style.visibility</p:attrName>
                                        </p:attrNameLst>
                                      </p:cBhvr>
                                      <p:to>
                                        <p:strVal val="visible"/>
                                      </p:to>
                                    </p:set>
                                    <p:animEffect transition="in" filter="fade">
                                      <p:cBhvr>
                                        <p:cTn id="21" dur="1000"/>
                                        <p:tgtEl>
                                          <p:spTgt spid="1469"/>
                                        </p:tgtEl>
                                      </p:cBhvr>
                                    </p:animEffect>
                                    <p:anim calcmode="lin" valueType="num">
                                      <p:cBhvr>
                                        <p:cTn id="22" dur="1000" fill="hold"/>
                                        <p:tgtEl>
                                          <p:spTgt spid="1469"/>
                                        </p:tgtEl>
                                        <p:attrNameLst>
                                          <p:attrName>ppt_x</p:attrName>
                                        </p:attrNameLst>
                                      </p:cBhvr>
                                      <p:tavLst>
                                        <p:tav tm="0">
                                          <p:val>
                                            <p:strVal val="#ppt_x"/>
                                          </p:val>
                                        </p:tav>
                                        <p:tav tm="100000">
                                          <p:val>
                                            <p:strVal val="#ppt_x"/>
                                          </p:val>
                                        </p:tav>
                                      </p:tavLst>
                                    </p:anim>
                                    <p:anim calcmode="lin" valueType="num">
                                      <p:cBhvr>
                                        <p:cTn id="23" dur="1000" fill="hold"/>
                                        <p:tgtEl>
                                          <p:spTgt spid="14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 grpId="0" animBg="1"/>
      <p:bldP spid="1465" grpId="0" animBg="1"/>
      <p:bldP spid="1469" grpId="0" animBg="1"/>
    </p:bldLst>
  </p:timing>
</p:sld>
</file>

<file path=ppt/slides/slide18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473" name="矩形"/>
          <p:cNvSpPr/>
          <p:nvPr/>
        </p:nvSpPr>
        <p:spPr>
          <a:xfrm>
            <a:off x="1425064" y="305039"/>
            <a:ext cx="4362007"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 城市维护建设税</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476" name="组合"/>
          <p:cNvGrpSpPr/>
          <p:nvPr/>
        </p:nvGrpSpPr>
        <p:grpSpPr>
          <a:xfrm>
            <a:off x="1195296" y="1372118"/>
            <a:ext cx="6395723" cy="586736"/>
            <a:chOff x="1195296" y="1372118"/>
            <a:chExt cx="6395723" cy="586736"/>
          </a:xfrm>
        </p:grpSpPr>
        <p:sp>
          <p:nvSpPr>
            <p:cNvPr id="1474" name="矩形"/>
            <p:cNvSpPr/>
            <p:nvPr/>
          </p:nvSpPr>
          <p:spPr>
            <a:xfrm>
              <a:off x="1382621" y="1372118"/>
              <a:ext cx="6078514" cy="525777"/>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en-US" altLang="zh-CN"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  </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城市维护建设税的纳税人和计税依据。</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1475" name="剪去对角的矩形"/>
            <p:cNvSpPr/>
            <p:nvPr/>
          </p:nvSpPr>
          <p:spPr>
            <a:xfrm>
              <a:off x="1195296" y="1372118"/>
              <a:ext cx="6395723" cy="586736"/>
            </a:xfrm>
            <a:prstGeom prst="snip2DiagRect">
              <a:avLst>
                <a:gd name="adj1" fmla="val 0"/>
                <a:gd name="adj2" fmla="val 12939"/>
              </a:avLst>
            </a:prstGeom>
            <a:noFill/>
            <a:ln w="25400" cap="flat" cmpd="sng">
              <a:solidFill>
                <a:srgbClr val="4BACC6"/>
              </a:solidFill>
              <a:prstDash val="solid"/>
              <a:round/>
            </a:ln>
          </p:spPr>
          <p:txBody>
            <a:bodyPr rtlCol="0" anchor="ctr"/>
            <a:lstStyle/>
            <a:p>
              <a:pPr algn="ctr"/>
            </a:p>
          </p:txBody>
        </p:sp>
      </p:grpSp>
      <p:sp>
        <p:nvSpPr>
          <p:cNvPr id="1477" name="矩形"/>
          <p:cNvSpPr/>
          <p:nvPr/>
        </p:nvSpPr>
        <p:spPr>
          <a:xfrm>
            <a:off x="967870" y="2132124"/>
            <a:ext cx="10322257" cy="175323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多选】根据城市维护建设税法律制度的规定，下列各项中，属于城市维护建设税纳税人的有（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．实际缴纳增值税的合资企业			B．实际缴纳增值税的私营企业</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C．实际缴纳消费税的个体工商户			D</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．实际缴纳消费税的国有银行</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478" name="矩形"/>
          <p:cNvSpPr/>
          <p:nvPr/>
        </p:nvSpPr>
        <p:spPr>
          <a:xfrm>
            <a:off x="956525" y="3993512"/>
            <a:ext cx="1742182"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【答案】ABCD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479" name="矩形"/>
          <p:cNvSpPr/>
          <p:nvPr/>
        </p:nvSpPr>
        <p:spPr>
          <a:xfrm>
            <a:off x="956525" y="4599062"/>
            <a:ext cx="10227963" cy="133794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单选】根据城市维护建设税法律制度的规定，纳税人向税务机关实际缴纳的下列税款中，应作为城市维护建设税计税依据的是（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．城镇土地使用税	　B．增值税	　C．房产税	　　D．土地增值税</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480" name="矩形"/>
          <p:cNvSpPr/>
          <p:nvPr/>
        </p:nvSpPr>
        <p:spPr>
          <a:xfrm>
            <a:off x="956525" y="6060405"/>
            <a:ext cx="1352528"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【答案】B</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76"/>
                                        </p:tgtEl>
                                        <p:attrNameLst>
                                          <p:attrName>style.visibility</p:attrName>
                                        </p:attrNameLst>
                                      </p:cBhvr>
                                      <p:to>
                                        <p:strVal val="visible"/>
                                      </p:to>
                                    </p:set>
                                    <p:animEffect transition="in" filter="fade">
                                      <p:cBhvr>
                                        <p:cTn id="7" dur="1000"/>
                                        <p:tgtEl>
                                          <p:spTgt spid="1476"/>
                                        </p:tgtEl>
                                      </p:cBhvr>
                                    </p:animEffect>
                                    <p:anim calcmode="lin" valueType="num">
                                      <p:cBhvr>
                                        <p:cTn id="8" dur="1000" fill="hold"/>
                                        <p:tgtEl>
                                          <p:spTgt spid="1476"/>
                                        </p:tgtEl>
                                        <p:attrNameLst>
                                          <p:attrName>ppt_x</p:attrName>
                                        </p:attrNameLst>
                                      </p:cBhvr>
                                      <p:tavLst>
                                        <p:tav tm="0">
                                          <p:val>
                                            <p:strVal val="#ppt_x"/>
                                          </p:val>
                                        </p:tav>
                                        <p:tav tm="100000">
                                          <p:val>
                                            <p:strVal val="#ppt_x"/>
                                          </p:val>
                                        </p:tav>
                                      </p:tavLst>
                                    </p:anim>
                                    <p:anim calcmode="lin" valueType="num">
                                      <p:cBhvr>
                                        <p:cTn id="9" dur="1000" fill="hold"/>
                                        <p:tgtEl>
                                          <p:spTgt spid="147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77"/>
                                        </p:tgtEl>
                                        <p:attrNameLst>
                                          <p:attrName>style.visibility</p:attrName>
                                        </p:attrNameLst>
                                      </p:cBhvr>
                                      <p:to>
                                        <p:strVal val="visible"/>
                                      </p:to>
                                    </p:set>
                                    <p:animEffect transition="in" filter="fade">
                                      <p:cBhvr>
                                        <p:cTn id="14" dur="1000"/>
                                        <p:tgtEl>
                                          <p:spTgt spid="1477"/>
                                        </p:tgtEl>
                                      </p:cBhvr>
                                    </p:animEffect>
                                    <p:anim calcmode="lin" valueType="num">
                                      <p:cBhvr>
                                        <p:cTn id="15" dur="1000" fill="hold"/>
                                        <p:tgtEl>
                                          <p:spTgt spid="1477"/>
                                        </p:tgtEl>
                                        <p:attrNameLst>
                                          <p:attrName>ppt_x</p:attrName>
                                        </p:attrNameLst>
                                      </p:cBhvr>
                                      <p:tavLst>
                                        <p:tav tm="0">
                                          <p:val>
                                            <p:strVal val="#ppt_x"/>
                                          </p:val>
                                        </p:tav>
                                        <p:tav tm="100000">
                                          <p:val>
                                            <p:strVal val="#ppt_x"/>
                                          </p:val>
                                        </p:tav>
                                      </p:tavLst>
                                    </p:anim>
                                    <p:anim calcmode="lin" valueType="num">
                                      <p:cBhvr>
                                        <p:cTn id="16" dur="1000" fill="hold"/>
                                        <p:tgtEl>
                                          <p:spTgt spid="147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78"/>
                                        </p:tgtEl>
                                        <p:attrNameLst>
                                          <p:attrName>style.visibility</p:attrName>
                                        </p:attrNameLst>
                                      </p:cBhvr>
                                      <p:to>
                                        <p:strVal val="visible"/>
                                      </p:to>
                                    </p:set>
                                    <p:animEffect transition="in" filter="fade">
                                      <p:cBhvr>
                                        <p:cTn id="21" dur="1000"/>
                                        <p:tgtEl>
                                          <p:spTgt spid="1478"/>
                                        </p:tgtEl>
                                      </p:cBhvr>
                                    </p:animEffect>
                                    <p:anim calcmode="lin" valueType="num">
                                      <p:cBhvr>
                                        <p:cTn id="22" dur="1000" fill="hold"/>
                                        <p:tgtEl>
                                          <p:spTgt spid="1478"/>
                                        </p:tgtEl>
                                        <p:attrNameLst>
                                          <p:attrName>ppt_x</p:attrName>
                                        </p:attrNameLst>
                                      </p:cBhvr>
                                      <p:tavLst>
                                        <p:tav tm="0">
                                          <p:val>
                                            <p:strVal val="#ppt_x"/>
                                          </p:val>
                                        </p:tav>
                                        <p:tav tm="100000">
                                          <p:val>
                                            <p:strVal val="#ppt_x"/>
                                          </p:val>
                                        </p:tav>
                                      </p:tavLst>
                                    </p:anim>
                                    <p:anim calcmode="lin" valueType="num">
                                      <p:cBhvr>
                                        <p:cTn id="23" dur="1000" fill="hold"/>
                                        <p:tgtEl>
                                          <p:spTgt spid="147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79"/>
                                        </p:tgtEl>
                                        <p:attrNameLst>
                                          <p:attrName>style.visibility</p:attrName>
                                        </p:attrNameLst>
                                      </p:cBhvr>
                                      <p:to>
                                        <p:strVal val="visible"/>
                                      </p:to>
                                    </p:set>
                                    <p:animEffect transition="in" filter="fade">
                                      <p:cBhvr>
                                        <p:cTn id="28" dur="1000"/>
                                        <p:tgtEl>
                                          <p:spTgt spid="1479"/>
                                        </p:tgtEl>
                                      </p:cBhvr>
                                    </p:animEffect>
                                    <p:anim calcmode="lin" valueType="num">
                                      <p:cBhvr>
                                        <p:cTn id="29" dur="1000" fill="hold"/>
                                        <p:tgtEl>
                                          <p:spTgt spid="1479"/>
                                        </p:tgtEl>
                                        <p:attrNameLst>
                                          <p:attrName>ppt_x</p:attrName>
                                        </p:attrNameLst>
                                      </p:cBhvr>
                                      <p:tavLst>
                                        <p:tav tm="0">
                                          <p:val>
                                            <p:strVal val="#ppt_x"/>
                                          </p:val>
                                        </p:tav>
                                        <p:tav tm="100000">
                                          <p:val>
                                            <p:strVal val="#ppt_x"/>
                                          </p:val>
                                        </p:tav>
                                      </p:tavLst>
                                    </p:anim>
                                    <p:anim calcmode="lin" valueType="num">
                                      <p:cBhvr>
                                        <p:cTn id="30" dur="1000" fill="hold"/>
                                        <p:tgtEl>
                                          <p:spTgt spid="147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80"/>
                                        </p:tgtEl>
                                        <p:attrNameLst>
                                          <p:attrName>style.visibility</p:attrName>
                                        </p:attrNameLst>
                                      </p:cBhvr>
                                      <p:to>
                                        <p:strVal val="visible"/>
                                      </p:to>
                                    </p:set>
                                    <p:animEffect transition="in" filter="fade">
                                      <p:cBhvr>
                                        <p:cTn id="35" dur="1000"/>
                                        <p:tgtEl>
                                          <p:spTgt spid="1480"/>
                                        </p:tgtEl>
                                      </p:cBhvr>
                                    </p:animEffect>
                                    <p:anim calcmode="lin" valueType="num">
                                      <p:cBhvr>
                                        <p:cTn id="36" dur="1000" fill="hold"/>
                                        <p:tgtEl>
                                          <p:spTgt spid="1480"/>
                                        </p:tgtEl>
                                        <p:attrNameLst>
                                          <p:attrName>ppt_x</p:attrName>
                                        </p:attrNameLst>
                                      </p:cBhvr>
                                      <p:tavLst>
                                        <p:tav tm="0">
                                          <p:val>
                                            <p:strVal val="#ppt_x"/>
                                          </p:val>
                                        </p:tav>
                                        <p:tav tm="100000">
                                          <p:val>
                                            <p:strVal val="#ppt_x"/>
                                          </p:val>
                                        </p:tav>
                                      </p:tavLst>
                                    </p:anim>
                                    <p:anim calcmode="lin" valueType="num">
                                      <p:cBhvr>
                                        <p:cTn id="37" dur="1000" fill="hold"/>
                                        <p:tgtEl>
                                          <p:spTgt spid="14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6" grpId="0" animBg="1"/>
      <p:bldP spid="1477" grpId="0" animBg="1"/>
      <p:bldP spid="1478" grpId="0" animBg="1"/>
      <p:bldP spid="1479" grpId="0" animBg="1"/>
      <p:bldP spid="1480" grpId="0" animBg="1"/>
    </p:bldLst>
  </p:timing>
</p:sld>
</file>

<file path=ppt/slides/slide18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484" name="矩形"/>
          <p:cNvSpPr/>
          <p:nvPr/>
        </p:nvSpPr>
        <p:spPr>
          <a:xfrm>
            <a:off x="1425064" y="305039"/>
            <a:ext cx="4362007"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 城市维护建设税</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488" name="组合"/>
          <p:cNvGrpSpPr/>
          <p:nvPr/>
        </p:nvGrpSpPr>
        <p:grpSpPr>
          <a:xfrm>
            <a:off x="1712441" y="1485805"/>
            <a:ext cx="2678423" cy="601980"/>
            <a:chOff x="1712441" y="1485805"/>
            <a:chExt cx="2678423" cy="601980"/>
          </a:xfrm>
        </p:grpSpPr>
        <p:sp>
          <p:nvSpPr>
            <p:cNvPr id="1485" name="圆角矩形"/>
            <p:cNvSpPr/>
            <p:nvPr/>
          </p:nvSpPr>
          <p:spPr>
            <a:xfrm>
              <a:off x="1712441" y="1492791"/>
              <a:ext cx="2678423" cy="594993"/>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486" name="流程图: 离页连接符"/>
            <p:cNvSpPr/>
            <p:nvPr/>
          </p:nvSpPr>
          <p:spPr>
            <a:xfrm>
              <a:off x="2036290" y="1485805"/>
              <a:ext cx="884552"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（三）</a:t>
              </a:r>
              <a:endPar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487" name="矩形"/>
            <p:cNvSpPr/>
            <p:nvPr/>
          </p:nvSpPr>
          <p:spPr>
            <a:xfrm>
              <a:off x="3169763" y="1528986"/>
              <a:ext cx="9036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税率</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graphicFrame>
        <p:nvGraphicFramePr>
          <p:cNvPr id="1489" name="对象"/>
          <p:cNvGraphicFramePr>
            <a:graphicFrameLocks noChangeAspect="1"/>
          </p:cNvGraphicFramePr>
          <p:nvPr/>
        </p:nvGraphicFramePr>
        <p:xfrm>
          <a:off x="2324758" y="2446842"/>
          <a:ext cx="8029695" cy="1714653"/>
        </p:xfrm>
        <a:graphic>
          <a:graphicData uri="http://schemas.openxmlformats.org/presentationml/2006/ole">
            <mc:AlternateContent xmlns:mc="http://schemas.openxmlformats.org/markup-compatibility/2006">
              <mc:Choice xmlns:v="urn:schemas-microsoft-com:vml" Requires="v">
                <p:oleObj spid="_x0000_s14339" name="package" r:id="rId2" imgW="4349115" imgH="936625" progId="package">
                  <p:embed/>
                </p:oleObj>
              </mc:Choice>
              <mc:Fallback>
                <p:oleObj name="package" r:id="rId2" imgW="4349115" imgH="936625" progId="package">
                  <p:embed/>
                  <p:pic>
                    <p:nvPicPr>
                      <p:cNvPr id="0" name="对象"/>
                      <p:cNvPicPr>
                        <a:picLocks noChangeAspect="1"/>
                      </p:cNvPicPr>
                      <p:nvPr/>
                    </p:nvPicPr>
                    <p:blipFill>
                      <a:blip r:embed="rId3" cstate="print"/>
                      <a:stretch>
                        <a:fillRect/>
                      </a:stretch>
                    </p:blipFill>
                    <p:spPr>
                      <a:xfrm>
                        <a:off x="2324758" y="2446842"/>
                        <a:ext cx="8029695" cy="1714653"/>
                      </a:xfrm>
                      <a:prstGeom prst="rect">
                        <a:avLst/>
                      </a:prstGeom>
                      <a:noFill/>
                      <a:ln w="9525" cap="flat" cmpd="sng">
                        <a:noFill/>
                        <a:prstDash val="solid"/>
                        <a:miter/>
                      </a:ln>
                    </p:spPr>
                  </p:pic>
                </p:oleObj>
              </mc:Fallback>
            </mc:AlternateContent>
          </a:graphicData>
        </a:graphic>
      </p:graphicFrame>
      <p:sp>
        <p:nvSpPr>
          <p:cNvPr id="1490" name="矩形"/>
          <p:cNvSpPr/>
          <p:nvPr/>
        </p:nvSpPr>
        <p:spPr>
          <a:xfrm>
            <a:off x="5162469" y="1521090"/>
            <a:ext cx="2361010" cy="358138"/>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城市维护建设税税率</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491" name="下箭头"/>
          <p:cNvSpPr/>
          <p:nvPr/>
        </p:nvSpPr>
        <p:spPr>
          <a:xfrm>
            <a:off x="6085805" y="2063429"/>
            <a:ext cx="519537" cy="317493"/>
          </a:xfrm>
          <a:prstGeom prst="downArrow">
            <a:avLst>
              <a:gd name="adj1" fmla="val 50000"/>
              <a:gd name="adj2" fmla="val 25000"/>
            </a:avLst>
          </a:prstGeom>
          <a:solidFill>
            <a:schemeClr val="accent1"/>
          </a:solidFill>
          <a:ln w="12700" cap="flat" cmpd="sng">
            <a:noFill/>
            <a:prstDash val="solid"/>
            <a:round/>
          </a:ln>
        </p:spPr>
        <p:txBody>
          <a:bodyPr rtlCol="0" anchor="ctr"/>
          <a:lstStyle/>
          <a:p>
            <a:pPr algn="ctr"/>
          </a:p>
        </p:txBody>
      </p:sp>
      <p:sp>
        <p:nvSpPr>
          <p:cNvPr id="1492" name="矩形"/>
          <p:cNvSpPr/>
          <p:nvPr/>
        </p:nvSpPr>
        <p:spPr>
          <a:xfrm>
            <a:off x="1571600" y="4348818"/>
            <a:ext cx="9641750" cy="8915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【提示1】由受托方代扣代缴、代收代缴增值税、消费税的单位和个人，其代扣代缴、代收代缴的城市维护建设税按</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受托方所在地</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适用税率执行。</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493" name="矩形"/>
          <p:cNvSpPr/>
          <p:nvPr/>
        </p:nvSpPr>
        <p:spPr>
          <a:xfrm>
            <a:off x="1571600" y="5476791"/>
            <a:ext cx="9526298" cy="8915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【提示2】流动经营等无固定纳税地点的单位和个人，在</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经营地</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缴纳增值税、消费税的，其缴纳的城市维护建设税按经营地适用税率执行。</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88"/>
                                        </p:tgtEl>
                                        <p:attrNameLst>
                                          <p:attrName>style.visibility</p:attrName>
                                        </p:attrNameLst>
                                      </p:cBhvr>
                                      <p:to>
                                        <p:strVal val="visible"/>
                                      </p:to>
                                    </p:set>
                                    <p:animEffect transition="in" filter="fade">
                                      <p:cBhvr>
                                        <p:cTn id="7" dur="1000"/>
                                        <p:tgtEl>
                                          <p:spTgt spid="1488"/>
                                        </p:tgtEl>
                                      </p:cBhvr>
                                    </p:animEffect>
                                    <p:anim calcmode="lin" valueType="num">
                                      <p:cBhvr>
                                        <p:cTn id="8" dur="1000" fill="hold"/>
                                        <p:tgtEl>
                                          <p:spTgt spid="1488"/>
                                        </p:tgtEl>
                                        <p:attrNameLst>
                                          <p:attrName>ppt_x</p:attrName>
                                        </p:attrNameLst>
                                      </p:cBhvr>
                                      <p:tavLst>
                                        <p:tav tm="0">
                                          <p:val>
                                            <p:strVal val="#ppt_x"/>
                                          </p:val>
                                        </p:tav>
                                        <p:tav tm="100000">
                                          <p:val>
                                            <p:strVal val="#ppt_x"/>
                                          </p:val>
                                        </p:tav>
                                      </p:tavLst>
                                    </p:anim>
                                    <p:anim calcmode="lin" valueType="num">
                                      <p:cBhvr>
                                        <p:cTn id="9" dur="1000" fill="hold"/>
                                        <p:tgtEl>
                                          <p:spTgt spid="148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90"/>
                                        </p:tgtEl>
                                        <p:attrNameLst>
                                          <p:attrName>style.visibility</p:attrName>
                                        </p:attrNameLst>
                                      </p:cBhvr>
                                      <p:to>
                                        <p:strVal val="visible"/>
                                      </p:to>
                                    </p:set>
                                    <p:animEffect transition="in" filter="fade">
                                      <p:cBhvr>
                                        <p:cTn id="14" dur="1000"/>
                                        <p:tgtEl>
                                          <p:spTgt spid="1490"/>
                                        </p:tgtEl>
                                      </p:cBhvr>
                                    </p:animEffect>
                                    <p:anim calcmode="lin" valueType="num">
                                      <p:cBhvr>
                                        <p:cTn id="15" dur="1000" fill="hold"/>
                                        <p:tgtEl>
                                          <p:spTgt spid="1490"/>
                                        </p:tgtEl>
                                        <p:attrNameLst>
                                          <p:attrName>ppt_x</p:attrName>
                                        </p:attrNameLst>
                                      </p:cBhvr>
                                      <p:tavLst>
                                        <p:tav tm="0">
                                          <p:val>
                                            <p:strVal val="#ppt_x"/>
                                          </p:val>
                                        </p:tav>
                                        <p:tav tm="100000">
                                          <p:val>
                                            <p:strVal val="#ppt_x"/>
                                          </p:val>
                                        </p:tav>
                                      </p:tavLst>
                                    </p:anim>
                                    <p:anim calcmode="lin" valueType="num">
                                      <p:cBhvr>
                                        <p:cTn id="16" dur="1000" fill="hold"/>
                                        <p:tgtEl>
                                          <p:spTgt spid="149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91"/>
                                        </p:tgtEl>
                                        <p:attrNameLst>
                                          <p:attrName>style.visibility</p:attrName>
                                        </p:attrNameLst>
                                      </p:cBhvr>
                                      <p:to>
                                        <p:strVal val="visible"/>
                                      </p:to>
                                    </p:set>
                                    <p:animEffect transition="in" filter="fade">
                                      <p:cBhvr>
                                        <p:cTn id="21" dur="1000"/>
                                        <p:tgtEl>
                                          <p:spTgt spid="1491"/>
                                        </p:tgtEl>
                                      </p:cBhvr>
                                    </p:animEffect>
                                    <p:anim calcmode="lin" valueType="num">
                                      <p:cBhvr>
                                        <p:cTn id="22" dur="1000" fill="hold"/>
                                        <p:tgtEl>
                                          <p:spTgt spid="1491"/>
                                        </p:tgtEl>
                                        <p:attrNameLst>
                                          <p:attrName>ppt_x</p:attrName>
                                        </p:attrNameLst>
                                      </p:cBhvr>
                                      <p:tavLst>
                                        <p:tav tm="0">
                                          <p:val>
                                            <p:strVal val="#ppt_x"/>
                                          </p:val>
                                        </p:tav>
                                        <p:tav tm="100000">
                                          <p:val>
                                            <p:strVal val="#ppt_x"/>
                                          </p:val>
                                        </p:tav>
                                      </p:tavLst>
                                    </p:anim>
                                    <p:anim calcmode="lin" valueType="num">
                                      <p:cBhvr>
                                        <p:cTn id="23" dur="1000" fill="hold"/>
                                        <p:tgtEl>
                                          <p:spTgt spid="149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489"/>
                                        </p:tgtEl>
                                        <p:attrNameLst>
                                          <p:attrName>style.visibility</p:attrName>
                                        </p:attrNameLst>
                                      </p:cBhvr>
                                      <p:to>
                                        <p:strVal val="visible"/>
                                      </p:to>
                                    </p:set>
                                    <p:animEffect transition="in" filter="wipe(down)">
                                      <p:cBhvr>
                                        <p:cTn id="28" dur="500"/>
                                        <p:tgtEl>
                                          <p:spTgt spid="148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492"/>
                                        </p:tgtEl>
                                        <p:attrNameLst>
                                          <p:attrName>style.visibility</p:attrName>
                                        </p:attrNameLst>
                                      </p:cBhvr>
                                      <p:to>
                                        <p:strVal val="visible"/>
                                      </p:to>
                                    </p:set>
                                    <p:animEffect transition="in" filter="wipe(down)">
                                      <p:cBhvr>
                                        <p:cTn id="33" dur="500"/>
                                        <p:tgtEl>
                                          <p:spTgt spid="149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493"/>
                                        </p:tgtEl>
                                        <p:attrNameLst>
                                          <p:attrName>style.visibility</p:attrName>
                                        </p:attrNameLst>
                                      </p:cBhvr>
                                      <p:to>
                                        <p:strVal val="visible"/>
                                      </p:to>
                                    </p:set>
                                    <p:animEffect transition="in" filter="wipe(down)">
                                      <p:cBhvr>
                                        <p:cTn id="38" dur="500"/>
                                        <p:tgtEl>
                                          <p:spTgt spid="1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8" grpId="0" animBg="1"/>
      <p:bldP spid="1490" grpId="0" animBg="1"/>
      <p:bldP spid="1491" grpId="0" animBg="1"/>
      <p:bldP spid="1492" grpId="0" animBg="1"/>
      <p:bldP spid="1493" grpId="0" animBg="1"/>
    </p:bldLst>
  </p:timing>
</p:sld>
</file>

<file path=ppt/slides/slide18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497" name="矩形"/>
          <p:cNvSpPr/>
          <p:nvPr/>
        </p:nvSpPr>
        <p:spPr>
          <a:xfrm>
            <a:off x="1425064" y="305039"/>
            <a:ext cx="4362007"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 城市维护建设税</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501" name="组合"/>
          <p:cNvGrpSpPr/>
          <p:nvPr/>
        </p:nvGrpSpPr>
        <p:grpSpPr>
          <a:xfrm>
            <a:off x="774386" y="1485805"/>
            <a:ext cx="4384263" cy="601980"/>
            <a:chOff x="774386" y="1485805"/>
            <a:chExt cx="4384263" cy="601980"/>
          </a:xfrm>
        </p:grpSpPr>
        <p:sp>
          <p:nvSpPr>
            <p:cNvPr id="1498" name="圆角矩形"/>
            <p:cNvSpPr/>
            <p:nvPr/>
          </p:nvSpPr>
          <p:spPr>
            <a:xfrm>
              <a:off x="774386" y="1492791"/>
              <a:ext cx="4384263" cy="594993"/>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499" name="流程图: 离页连接符"/>
            <p:cNvSpPr/>
            <p:nvPr/>
          </p:nvSpPr>
          <p:spPr>
            <a:xfrm>
              <a:off x="1098235" y="1485805"/>
              <a:ext cx="884552"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（四）</a:t>
              </a:r>
              <a:endPar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500" name="矩形"/>
            <p:cNvSpPr/>
            <p:nvPr/>
          </p:nvSpPr>
          <p:spPr>
            <a:xfrm>
              <a:off x="2231710" y="1528986"/>
              <a:ext cx="2681603"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应纳税额的计算</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1502" name="矩形"/>
          <p:cNvSpPr/>
          <p:nvPr/>
        </p:nvSpPr>
        <p:spPr>
          <a:xfrm>
            <a:off x="5407509" y="1609699"/>
            <a:ext cx="6354822" cy="358138"/>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应纳税额=（实际缴纳的增值税+实际缴纳的消费税）×税率</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pSp>
        <p:nvGrpSpPr>
          <p:cNvPr id="1505" name="组合"/>
          <p:cNvGrpSpPr/>
          <p:nvPr/>
        </p:nvGrpSpPr>
        <p:grpSpPr>
          <a:xfrm>
            <a:off x="1315079" y="2686260"/>
            <a:ext cx="5929583" cy="586739"/>
            <a:chOff x="1315079" y="2686260"/>
            <a:chExt cx="5929583" cy="586739"/>
          </a:xfrm>
        </p:grpSpPr>
        <p:sp>
          <p:nvSpPr>
            <p:cNvPr id="1503" name="矩形"/>
            <p:cNvSpPr/>
            <p:nvPr/>
          </p:nvSpPr>
          <p:spPr>
            <a:xfrm>
              <a:off x="1502403" y="2686260"/>
              <a:ext cx="5655669" cy="52577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en-US" altLang="zh-CN"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  </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 城市维护建设税应纳税额的计算。</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1504" name="剪去对角的矩形"/>
            <p:cNvSpPr/>
            <p:nvPr/>
          </p:nvSpPr>
          <p:spPr>
            <a:xfrm>
              <a:off x="1315079" y="2686260"/>
              <a:ext cx="5929583" cy="586739"/>
            </a:xfrm>
            <a:prstGeom prst="snip2DiagRect">
              <a:avLst>
                <a:gd name="adj1" fmla="val 0"/>
                <a:gd name="adj2" fmla="val 13972"/>
              </a:avLst>
            </a:prstGeom>
            <a:noFill/>
            <a:ln w="25400" cap="flat" cmpd="sng">
              <a:solidFill>
                <a:srgbClr val="4BACC6"/>
              </a:solidFill>
              <a:prstDash val="solid"/>
              <a:round/>
            </a:ln>
          </p:spPr>
          <p:txBody>
            <a:bodyPr rtlCol="0" anchor="ctr"/>
            <a:lstStyle/>
            <a:p>
              <a:pPr algn="ctr"/>
            </a:p>
          </p:txBody>
        </p:sp>
      </p:grpSp>
      <p:sp>
        <p:nvSpPr>
          <p:cNvPr id="1506" name="矩形"/>
          <p:cNvSpPr/>
          <p:nvPr/>
        </p:nvSpPr>
        <p:spPr>
          <a:xfrm>
            <a:off x="1140096" y="3428660"/>
            <a:ext cx="10015529" cy="216852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2017年10月甲公司向税务机关应缴纳增值税15万元，实际缴纳12万元，应缴纳消费税14万元，实际缴纳13万元。已知城市维护建设税适用税率为5%。计算甲公司当月应缴纳城市维护建设税税额的下列算式中，正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．（12+13）×5%=1.25万元			B．（15+14）×5%=1.45万元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12×5%=0.6万元				D</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14×5%=0.7万元</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507" name="矩形"/>
          <p:cNvSpPr/>
          <p:nvPr/>
        </p:nvSpPr>
        <p:spPr>
          <a:xfrm>
            <a:off x="1095358" y="5695862"/>
            <a:ext cx="1444602"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01"/>
                                        </p:tgtEl>
                                        <p:attrNameLst>
                                          <p:attrName>style.visibility</p:attrName>
                                        </p:attrNameLst>
                                      </p:cBhvr>
                                      <p:to>
                                        <p:strVal val="visible"/>
                                      </p:to>
                                    </p:set>
                                    <p:animEffect transition="in" filter="fade">
                                      <p:cBhvr>
                                        <p:cTn id="7" dur="1000"/>
                                        <p:tgtEl>
                                          <p:spTgt spid="1501"/>
                                        </p:tgtEl>
                                      </p:cBhvr>
                                    </p:animEffect>
                                    <p:anim calcmode="lin" valueType="num">
                                      <p:cBhvr>
                                        <p:cTn id="8" dur="1000" fill="hold"/>
                                        <p:tgtEl>
                                          <p:spTgt spid="1501"/>
                                        </p:tgtEl>
                                        <p:attrNameLst>
                                          <p:attrName>ppt_x</p:attrName>
                                        </p:attrNameLst>
                                      </p:cBhvr>
                                      <p:tavLst>
                                        <p:tav tm="0">
                                          <p:val>
                                            <p:strVal val="#ppt_x"/>
                                          </p:val>
                                        </p:tav>
                                        <p:tav tm="100000">
                                          <p:val>
                                            <p:strVal val="#ppt_x"/>
                                          </p:val>
                                        </p:tav>
                                      </p:tavLst>
                                    </p:anim>
                                    <p:anim calcmode="lin" valueType="num">
                                      <p:cBhvr>
                                        <p:cTn id="9" dur="1000" fill="hold"/>
                                        <p:tgtEl>
                                          <p:spTgt spid="150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02"/>
                                        </p:tgtEl>
                                        <p:attrNameLst>
                                          <p:attrName>style.visibility</p:attrName>
                                        </p:attrNameLst>
                                      </p:cBhvr>
                                      <p:to>
                                        <p:strVal val="visible"/>
                                      </p:to>
                                    </p:set>
                                    <p:animEffect transition="in" filter="fade">
                                      <p:cBhvr>
                                        <p:cTn id="14" dur="1000"/>
                                        <p:tgtEl>
                                          <p:spTgt spid="1502"/>
                                        </p:tgtEl>
                                      </p:cBhvr>
                                    </p:animEffect>
                                    <p:anim calcmode="lin" valueType="num">
                                      <p:cBhvr>
                                        <p:cTn id="15" dur="1000" fill="hold"/>
                                        <p:tgtEl>
                                          <p:spTgt spid="1502"/>
                                        </p:tgtEl>
                                        <p:attrNameLst>
                                          <p:attrName>ppt_x</p:attrName>
                                        </p:attrNameLst>
                                      </p:cBhvr>
                                      <p:tavLst>
                                        <p:tav tm="0">
                                          <p:val>
                                            <p:strVal val="#ppt_x"/>
                                          </p:val>
                                        </p:tav>
                                        <p:tav tm="100000">
                                          <p:val>
                                            <p:strVal val="#ppt_x"/>
                                          </p:val>
                                        </p:tav>
                                      </p:tavLst>
                                    </p:anim>
                                    <p:anim calcmode="lin" valueType="num">
                                      <p:cBhvr>
                                        <p:cTn id="16" dur="1000" fill="hold"/>
                                        <p:tgtEl>
                                          <p:spTgt spid="150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05"/>
                                        </p:tgtEl>
                                        <p:attrNameLst>
                                          <p:attrName>style.visibility</p:attrName>
                                        </p:attrNameLst>
                                      </p:cBhvr>
                                      <p:to>
                                        <p:strVal val="visible"/>
                                      </p:to>
                                    </p:set>
                                    <p:animEffect transition="in" filter="fade">
                                      <p:cBhvr>
                                        <p:cTn id="21" dur="1000"/>
                                        <p:tgtEl>
                                          <p:spTgt spid="1505"/>
                                        </p:tgtEl>
                                      </p:cBhvr>
                                    </p:animEffect>
                                    <p:anim calcmode="lin" valueType="num">
                                      <p:cBhvr>
                                        <p:cTn id="22" dur="1000" fill="hold"/>
                                        <p:tgtEl>
                                          <p:spTgt spid="1505"/>
                                        </p:tgtEl>
                                        <p:attrNameLst>
                                          <p:attrName>ppt_x</p:attrName>
                                        </p:attrNameLst>
                                      </p:cBhvr>
                                      <p:tavLst>
                                        <p:tav tm="0">
                                          <p:val>
                                            <p:strVal val="#ppt_x"/>
                                          </p:val>
                                        </p:tav>
                                        <p:tav tm="100000">
                                          <p:val>
                                            <p:strVal val="#ppt_x"/>
                                          </p:val>
                                        </p:tav>
                                      </p:tavLst>
                                    </p:anim>
                                    <p:anim calcmode="lin" valueType="num">
                                      <p:cBhvr>
                                        <p:cTn id="23" dur="1000" fill="hold"/>
                                        <p:tgtEl>
                                          <p:spTgt spid="150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06"/>
                                        </p:tgtEl>
                                        <p:attrNameLst>
                                          <p:attrName>style.visibility</p:attrName>
                                        </p:attrNameLst>
                                      </p:cBhvr>
                                      <p:to>
                                        <p:strVal val="visible"/>
                                      </p:to>
                                    </p:set>
                                    <p:animEffect transition="in" filter="fade">
                                      <p:cBhvr>
                                        <p:cTn id="28" dur="1000"/>
                                        <p:tgtEl>
                                          <p:spTgt spid="1506"/>
                                        </p:tgtEl>
                                      </p:cBhvr>
                                    </p:animEffect>
                                    <p:anim calcmode="lin" valueType="num">
                                      <p:cBhvr>
                                        <p:cTn id="29" dur="1000" fill="hold"/>
                                        <p:tgtEl>
                                          <p:spTgt spid="1506"/>
                                        </p:tgtEl>
                                        <p:attrNameLst>
                                          <p:attrName>ppt_x</p:attrName>
                                        </p:attrNameLst>
                                      </p:cBhvr>
                                      <p:tavLst>
                                        <p:tav tm="0">
                                          <p:val>
                                            <p:strVal val="#ppt_x"/>
                                          </p:val>
                                        </p:tav>
                                        <p:tav tm="100000">
                                          <p:val>
                                            <p:strVal val="#ppt_x"/>
                                          </p:val>
                                        </p:tav>
                                      </p:tavLst>
                                    </p:anim>
                                    <p:anim calcmode="lin" valueType="num">
                                      <p:cBhvr>
                                        <p:cTn id="30" dur="1000" fill="hold"/>
                                        <p:tgtEl>
                                          <p:spTgt spid="150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07"/>
                                        </p:tgtEl>
                                        <p:attrNameLst>
                                          <p:attrName>style.visibility</p:attrName>
                                        </p:attrNameLst>
                                      </p:cBhvr>
                                      <p:to>
                                        <p:strVal val="visible"/>
                                      </p:to>
                                    </p:set>
                                    <p:animEffect transition="in" filter="fade">
                                      <p:cBhvr>
                                        <p:cTn id="35" dur="1000"/>
                                        <p:tgtEl>
                                          <p:spTgt spid="1507"/>
                                        </p:tgtEl>
                                      </p:cBhvr>
                                    </p:animEffect>
                                    <p:anim calcmode="lin" valueType="num">
                                      <p:cBhvr>
                                        <p:cTn id="36" dur="1000" fill="hold"/>
                                        <p:tgtEl>
                                          <p:spTgt spid="1507"/>
                                        </p:tgtEl>
                                        <p:attrNameLst>
                                          <p:attrName>ppt_x</p:attrName>
                                        </p:attrNameLst>
                                      </p:cBhvr>
                                      <p:tavLst>
                                        <p:tav tm="0">
                                          <p:val>
                                            <p:strVal val="#ppt_x"/>
                                          </p:val>
                                        </p:tav>
                                        <p:tav tm="100000">
                                          <p:val>
                                            <p:strVal val="#ppt_x"/>
                                          </p:val>
                                        </p:tav>
                                      </p:tavLst>
                                    </p:anim>
                                    <p:anim calcmode="lin" valueType="num">
                                      <p:cBhvr>
                                        <p:cTn id="37" dur="1000" fill="hold"/>
                                        <p:tgtEl>
                                          <p:spTgt spid="15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1" grpId="0" animBg="1"/>
      <p:bldP spid="1502" grpId="0" animBg="1"/>
      <p:bldP spid="1505" grpId="0" animBg="1"/>
      <p:bldP spid="1506" grpId="0" animBg="1"/>
      <p:bldP spid="1507" grpId="0" animBg="1"/>
    </p:bldLst>
  </p:timing>
</p:sld>
</file>

<file path=ppt/slides/slide18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511" name="矩形"/>
          <p:cNvSpPr/>
          <p:nvPr/>
        </p:nvSpPr>
        <p:spPr>
          <a:xfrm>
            <a:off x="1425064" y="305039"/>
            <a:ext cx="4362007"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 城市维护建设税</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512" name="矩形"/>
          <p:cNvSpPr/>
          <p:nvPr/>
        </p:nvSpPr>
        <p:spPr>
          <a:xfrm>
            <a:off x="1067160" y="1733523"/>
            <a:ext cx="9990331" cy="216852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2018年9月M市甲企业接受N县乙企业委托加工应税消费品，取得不含增值税加工费30万元，代收代缴消费税12万元。已知M市和N县的城市维护建设税税率分别为7%和5%。计算甲企业就该笔业务应代收代缴城市维护建设税税额的下列算式中，正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．（30+12）×7%=2.94万元			B．（30+12）×5%=2.1万元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12×7%=0.84万元				D</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12×5%=0.6万元</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513" name="矩形"/>
          <p:cNvSpPr/>
          <p:nvPr/>
        </p:nvSpPr>
        <p:spPr>
          <a:xfrm>
            <a:off x="1067160" y="4190936"/>
            <a:ext cx="9990330" cy="1291588"/>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【解析】甲企业代收代缴乙企业应纳的消费税时，同时代收代缴城市维护建设税和教育费附加，按受托方甲企业所在地（M市）税率执行。</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12"/>
                                        </p:tgtEl>
                                        <p:attrNameLst>
                                          <p:attrName>style.visibility</p:attrName>
                                        </p:attrNameLst>
                                      </p:cBhvr>
                                      <p:to>
                                        <p:strVal val="visible"/>
                                      </p:to>
                                    </p:set>
                                    <p:animEffect transition="in" filter="wipe(down)">
                                      <p:cBhvr>
                                        <p:cTn id="7" dur="500"/>
                                        <p:tgtEl>
                                          <p:spTgt spid="15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13"/>
                                        </p:tgtEl>
                                        <p:attrNameLst>
                                          <p:attrName>style.visibility</p:attrName>
                                        </p:attrNameLst>
                                      </p:cBhvr>
                                      <p:to>
                                        <p:strVal val="visible"/>
                                      </p:to>
                                    </p:set>
                                    <p:animEffect transition="in" filter="wipe(down)">
                                      <p:cBhvr>
                                        <p:cTn id="12" dur="500"/>
                                        <p:tgtEl>
                                          <p:spTgt spid="1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2" grpId="0" animBg="1"/>
      <p:bldP spid="1513" grpId="0" animBg="1"/>
    </p:bldLst>
  </p:timing>
</p:sld>
</file>

<file path=ppt/slides/slide18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517" name="矩形"/>
          <p:cNvSpPr/>
          <p:nvPr/>
        </p:nvSpPr>
        <p:spPr>
          <a:xfrm>
            <a:off x="1425064" y="305039"/>
            <a:ext cx="4362007"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 城市维护建设税</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521" name="组合"/>
          <p:cNvGrpSpPr/>
          <p:nvPr/>
        </p:nvGrpSpPr>
        <p:grpSpPr>
          <a:xfrm>
            <a:off x="1351651" y="1630121"/>
            <a:ext cx="3389622" cy="601980"/>
            <a:chOff x="1351651" y="1630121"/>
            <a:chExt cx="3389622" cy="601980"/>
          </a:xfrm>
        </p:grpSpPr>
        <p:sp>
          <p:nvSpPr>
            <p:cNvPr id="1518" name="圆角矩形"/>
            <p:cNvSpPr/>
            <p:nvPr/>
          </p:nvSpPr>
          <p:spPr>
            <a:xfrm>
              <a:off x="1351651" y="1637107"/>
              <a:ext cx="3389622" cy="594993"/>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519" name="流程图: 离页连接符"/>
            <p:cNvSpPr/>
            <p:nvPr/>
          </p:nvSpPr>
          <p:spPr>
            <a:xfrm>
              <a:off x="1675500" y="1630121"/>
              <a:ext cx="884550"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（五）</a:t>
              </a:r>
              <a:endPar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520" name="矩形"/>
            <p:cNvSpPr/>
            <p:nvPr/>
          </p:nvSpPr>
          <p:spPr>
            <a:xfrm>
              <a:off x="2808974" y="1673302"/>
              <a:ext cx="16148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税收优惠</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1522" name="矩形"/>
          <p:cNvSpPr/>
          <p:nvPr/>
        </p:nvSpPr>
        <p:spPr>
          <a:xfrm>
            <a:off x="1212254" y="2476462"/>
            <a:ext cx="9856781" cy="3291838"/>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现行城市维护建设税的减免规定主要如下：</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（1）对进口货物或者境外单位和个人向境内销售劳务、服务、无形资产缴纳的增值税、消费税税额，不征收城市维护建设税。（进口不征）</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（2）对出口货物、劳务和跨境销售服务、无形资产以及因优惠政策退还增值税、消费税的，不退还已缴纳的城市维护建设税。（出口不退）</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（3）对由于减免增值税、消费税而发生退税的，可同时退还已征收的城市维护建设税。</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（4）对增值税、消费税实行先征后返、先征后退、即征即退办法的，除另有规定外，对随增值税、消费税附征的城市维护建设税，一律不予退（返）还。</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21"/>
                                        </p:tgtEl>
                                        <p:attrNameLst>
                                          <p:attrName>style.visibility</p:attrName>
                                        </p:attrNameLst>
                                      </p:cBhvr>
                                      <p:to>
                                        <p:strVal val="visible"/>
                                      </p:to>
                                    </p:set>
                                    <p:animEffect transition="in" filter="fade">
                                      <p:cBhvr>
                                        <p:cTn id="7" dur="1000"/>
                                        <p:tgtEl>
                                          <p:spTgt spid="1521"/>
                                        </p:tgtEl>
                                      </p:cBhvr>
                                    </p:animEffect>
                                    <p:anim calcmode="lin" valueType="num">
                                      <p:cBhvr>
                                        <p:cTn id="8" dur="1000" fill="hold"/>
                                        <p:tgtEl>
                                          <p:spTgt spid="1521"/>
                                        </p:tgtEl>
                                        <p:attrNameLst>
                                          <p:attrName>ppt_x</p:attrName>
                                        </p:attrNameLst>
                                      </p:cBhvr>
                                      <p:tavLst>
                                        <p:tav tm="0">
                                          <p:val>
                                            <p:strVal val="#ppt_x"/>
                                          </p:val>
                                        </p:tav>
                                        <p:tav tm="100000">
                                          <p:val>
                                            <p:strVal val="#ppt_x"/>
                                          </p:val>
                                        </p:tav>
                                      </p:tavLst>
                                    </p:anim>
                                    <p:anim calcmode="lin" valueType="num">
                                      <p:cBhvr>
                                        <p:cTn id="9" dur="1000" fill="hold"/>
                                        <p:tgtEl>
                                          <p:spTgt spid="15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522"/>
                                        </p:tgtEl>
                                        <p:attrNameLst>
                                          <p:attrName>style.visibility</p:attrName>
                                        </p:attrNameLst>
                                      </p:cBhvr>
                                      <p:to>
                                        <p:strVal val="visible"/>
                                      </p:to>
                                    </p:set>
                                    <p:animEffect transition="in" filter="wipe(down)">
                                      <p:cBhvr>
                                        <p:cTn id="14" dur="500"/>
                                        <p:tgtEl>
                                          <p:spTgt spid="15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1" grpId="0" animBg="1"/>
      <p:bldP spid="1522" grpId="0" animBg="1"/>
    </p:bldLst>
  </p:timing>
</p:sld>
</file>

<file path=ppt/slides/slide18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526" name="矩形"/>
          <p:cNvSpPr/>
          <p:nvPr/>
        </p:nvSpPr>
        <p:spPr>
          <a:xfrm>
            <a:off x="1425064" y="305039"/>
            <a:ext cx="4362007"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 城市维护建设税</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530" name="组合"/>
          <p:cNvGrpSpPr/>
          <p:nvPr/>
        </p:nvGrpSpPr>
        <p:grpSpPr>
          <a:xfrm>
            <a:off x="1425064" y="2106224"/>
            <a:ext cx="9441928" cy="2354104"/>
            <a:chOff x="1425064" y="2106224"/>
            <a:chExt cx="9441928" cy="2354104"/>
          </a:xfrm>
        </p:grpSpPr>
        <p:sp>
          <p:nvSpPr>
            <p:cNvPr id="1527" name="矩形"/>
            <p:cNvSpPr/>
            <p:nvPr/>
          </p:nvSpPr>
          <p:spPr>
            <a:xfrm>
              <a:off x="1558612" y="2609942"/>
              <a:ext cx="9106339" cy="16916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增值税、消费税的优惠政策有直接减免税、先征后返、先征后退、即征即退等类别，对直接减免的增值税、消费税，城市维护建设税和教育费附加随增值税、消费税的减免而减免、退税而退税；但对于先征后返、先征后退、即征即退等优惠，不退城市维护建设税和教育费附加。</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528" name="矩形"/>
            <p:cNvSpPr/>
            <p:nvPr/>
          </p:nvSpPr>
          <p:spPr>
            <a:xfrm>
              <a:off x="9106339" y="2106224"/>
              <a:ext cx="1544180" cy="491488"/>
            </a:xfrm>
            <a:prstGeom prst="rect">
              <a:avLst/>
            </a:prstGeom>
            <a:solidFill>
              <a:schemeClr val="accent4"/>
            </a:solid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rPr>
                <a:t>　小旌笔记</a:t>
              </a:r>
              <a:endPar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endParaRPr>
            </a:p>
          </p:txBody>
        </p:sp>
        <p:sp>
          <p:nvSpPr>
            <p:cNvPr id="1529" name="剪去对角的矩形"/>
            <p:cNvSpPr/>
            <p:nvPr/>
          </p:nvSpPr>
          <p:spPr>
            <a:xfrm>
              <a:off x="1425064" y="2597240"/>
              <a:ext cx="9441928" cy="1863088"/>
            </a:xfrm>
            <a:prstGeom prst="snip2DiagRect">
              <a:avLst>
                <a:gd name="adj1" fmla="val 0"/>
                <a:gd name="adj2" fmla="val 11712"/>
              </a:avLst>
            </a:prstGeom>
            <a:noFill/>
            <a:ln w="25400" cap="flat" cmpd="sng">
              <a:solidFill>
                <a:srgbClr val="00AAB7"/>
              </a:solidFill>
              <a:prstDash val="sysDash"/>
              <a:round/>
            </a:ln>
          </p:spPr>
          <p:txBody>
            <a:bodyPr rtlCol="0" anchor="ctr"/>
            <a:lstStyle/>
            <a:p>
              <a:pPr algn="ctr"/>
            </a:p>
          </p:txBody>
        </p:sp>
      </p:gr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30"/>
                                        </p:tgtEl>
                                        <p:attrNameLst>
                                          <p:attrName>style.visibility</p:attrName>
                                        </p:attrNameLst>
                                      </p:cBhvr>
                                      <p:to>
                                        <p:strVal val="visible"/>
                                      </p:to>
                                    </p:set>
                                    <p:animEffect transition="in" filter="wipe(down)">
                                      <p:cBhvr>
                                        <p:cTn id="7" dur="500"/>
                                        <p:tgtEl>
                                          <p:spTgt spid="1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0" grpId="0" animBg="1"/>
    </p:bldLst>
  </p:timing>
</p:sld>
</file>

<file path=ppt/slides/slide18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534" name="矩形"/>
          <p:cNvSpPr/>
          <p:nvPr/>
        </p:nvSpPr>
        <p:spPr>
          <a:xfrm>
            <a:off x="1425064" y="305039"/>
            <a:ext cx="4362007"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 城市维护建设税</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537" name="组合"/>
          <p:cNvGrpSpPr/>
          <p:nvPr/>
        </p:nvGrpSpPr>
        <p:grpSpPr>
          <a:xfrm>
            <a:off x="1606307" y="1605910"/>
            <a:ext cx="4570414" cy="586739"/>
            <a:chOff x="1606307" y="1605910"/>
            <a:chExt cx="4570414" cy="586739"/>
          </a:xfrm>
        </p:grpSpPr>
        <p:sp>
          <p:nvSpPr>
            <p:cNvPr id="1535" name="矩形"/>
            <p:cNvSpPr/>
            <p:nvPr/>
          </p:nvSpPr>
          <p:spPr>
            <a:xfrm>
              <a:off x="1793632" y="1605910"/>
              <a:ext cx="4224343" cy="525777"/>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en-US" altLang="zh-CN"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 </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税收优惠的具体规定。</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1536" name="剪去对角的矩形"/>
            <p:cNvSpPr/>
            <p:nvPr/>
          </p:nvSpPr>
          <p:spPr>
            <a:xfrm>
              <a:off x="1606307" y="1605910"/>
              <a:ext cx="4570414" cy="586739"/>
            </a:xfrm>
            <a:prstGeom prst="snip2DiagRect">
              <a:avLst>
                <a:gd name="adj1" fmla="val 0"/>
                <a:gd name="adj2" fmla="val 13777"/>
              </a:avLst>
            </a:prstGeom>
            <a:noFill/>
            <a:ln w="25400" cap="flat" cmpd="sng">
              <a:solidFill>
                <a:srgbClr val="4BACC6"/>
              </a:solidFill>
              <a:prstDash val="solid"/>
              <a:round/>
            </a:ln>
          </p:spPr>
          <p:txBody>
            <a:bodyPr rtlCol="0" anchor="ctr"/>
            <a:lstStyle/>
            <a:p>
              <a:pPr algn="ctr"/>
            </a:p>
          </p:txBody>
        </p:sp>
      </p:grpSp>
      <p:sp>
        <p:nvSpPr>
          <p:cNvPr id="1538" name="矩形"/>
          <p:cNvSpPr/>
          <p:nvPr/>
        </p:nvSpPr>
        <p:spPr>
          <a:xfrm>
            <a:off x="1428728" y="2495512"/>
            <a:ext cx="9333492" cy="258445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多选】根据城市维护建设税法律制度的规定，下列关于城市维护建设税税收优惠的表述中，正确的有（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．对出口货物退还增值税、消费税的，应退还已缴纳的城市维护建设税</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B</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．对进口货物缴纳的增值税、消费税税额，不征收城市维护建设税</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．对境外个人向境内销售服务缴纳的增值税税额，不征收城市维护建设税</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D</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．对境外单位向境内销售无形资产缴纳的增值税税额，不征收城市维护建设税</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539" name="矩形"/>
          <p:cNvSpPr/>
          <p:nvPr/>
        </p:nvSpPr>
        <p:spPr>
          <a:xfrm>
            <a:off x="1428728" y="5272728"/>
            <a:ext cx="1775086"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【答案】BCD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37"/>
                                        </p:tgtEl>
                                        <p:attrNameLst>
                                          <p:attrName>style.visibility</p:attrName>
                                        </p:attrNameLst>
                                      </p:cBhvr>
                                      <p:to>
                                        <p:strVal val="visible"/>
                                      </p:to>
                                    </p:set>
                                    <p:animEffect transition="in" filter="fade">
                                      <p:cBhvr>
                                        <p:cTn id="7" dur="1000"/>
                                        <p:tgtEl>
                                          <p:spTgt spid="1537"/>
                                        </p:tgtEl>
                                      </p:cBhvr>
                                    </p:animEffect>
                                    <p:anim calcmode="lin" valueType="num">
                                      <p:cBhvr>
                                        <p:cTn id="8" dur="1000" fill="hold"/>
                                        <p:tgtEl>
                                          <p:spTgt spid="1537"/>
                                        </p:tgtEl>
                                        <p:attrNameLst>
                                          <p:attrName>ppt_x</p:attrName>
                                        </p:attrNameLst>
                                      </p:cBhvr>
                                      <p:tavLst>
                                        <p:tav tm="0">
                                          <p:val>
                                            <p:strVal val="#ppt_x"/>
                                          </p:val>
                                        </p:tav>
                                        <p:tav tm="100000">
                                          <p:val>
                                            <p:strVal val="#ppt_x"/>
                                          </p:val>
                                        </p:tav>
                                      </p:tavLst>
                                    </p:anim>
                                    <p:anim calcmode="lin" valueType="num">
                                      <p:cBhvr>
                                        <p:cTn id="9" dur="1000" fill="hold"/>
                                        <p:tgtEl>
                                          <p:spTgt spid="153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38"/>
                                        </p:tgtEl>
                                        <p:attrNameLst>
                                          <p:attrName>style.visibility</p:attrName>
                                        </p:attrNameLst>
                                      </p:cBhvr>
                                      <p:to>
                                        <p:strVal val="visible"/>
                                      </p:to>
                                    </p:set>
                                    <p:animEffect transition="in" filter="fade">
                                      <p:cBhvr>
                                        <p:cTn id="14" dur="1000"/>
                                        <p:tgtEl>
                                          <p:spTgt spid="1538"/>
                                        </p:tgtEl>
                                      </p:cBhvr>
                                    </p:animEffect>
                                    <p:anim calcmode="lin" valueType="num">
                                      <p:cBhvr>
                                        <p:cTn id="15" dur="1000" fill="hold"/>
                                        <p:tgtEl>
                                          <p:spTgt spid="1538"/>
                                        </p:tgtEl>
                                        <p:attrNameLst>
                                          <p:attrName>ppt_x</p:attrName>
                                        </p:attrNameLst>
                                      </p:cBhvr>
                                      <p:tavLst>
                                        <p:tav tm="0">
                                          <p:val>
                                            <p:strVal val="#ppt_x"/>
                                          </p:val>
                                        </p:tav>
                                        <p:tav tm="100000">
                                          <p:val>
                                            <p:strVal val="#ppt_x"/>
                                          </p:val>
                                        </p:tav>
                                      </p:tavLst>
                                    </p:anim>
                                    <p:anim calcmode="lin" valueType="num">
                                      <p:cBhvr>
                                        <p:cTn id="16" dur="1000" fill="hold"/>
                                        <p:tgtEl>
                                          <p:spTgt spid="153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39"/>
                                        </p:tgtEl>
                                        <p:attrNameLst>
                                          <p:attrName>style.visibility</p:attrName>
                                        </p:attrNameLst>
                                      </p:cBhvr>
                                      <p:to>
                                        <p:strVal val="visible"/>
                                      </p:to>
                                    </p:set>
                                    <p:animEffect transition="in" filter="fade">
                                      <p:cBhvr>
                                        <p:cTn id="21" dur="1000"/>
                                        <p:tgtEl>
                                          <p:spTgt spid="1539"/>
                                        </p:tgtEl>
                                      </p:cBhvr>
                                    </p:animEffect>
                                    <p:anim calcmode="lin" valueType="num">
                                      <p:cBhvr>
                                        <p:cTn id="22" dur="1000" fill="hold"/>
                                        <p:tgtEl>
                                          <p:spTgt spid="1539"/>
                                        </p:tgtEl>
                                        <p:attrNameLst>
                                          <p:attrName>ppt_x</p:attrName>
                                        </p:attrNameLst>
                                      </p:cBhvr>
                                      <p:tavLst>
                                        <p:tav tm="0">
                                          <p:val>
                                            <p:strVal val="#ppt_x"/>
                                          </p:val>
                                        </p:tav>
                                        <p:tav tm="100000">
                                          <p:val>
                                            <p:strVal val="#ppt_x"/>
                                          </p:val>
                                        </p:tav>
                                      </p:tavLst>
                                    </p:anim>
                                    <p:anim calcmode="lin" valueType="num">
                                      <p:cBhvr>
                                        <p:cTn id="23" dur="1000" fill="hold"/>
                                        <p:tgtEl>
                                          <p:spTgt spid="15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 grpId="0" animBg="1"/>
      <p:bldP spid="1538" grpId="0" animBg="1"/>
      <p:bldP spid="1539" grpId="0" animBg="1"/>
    </p:bldLst>
  </p:timing>
</p:sld>
</file>

<file path=ppt/slides/slide18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543" name="矩形"/>
          <p:cNvSpPr/>
          <p:nvPr/>
        </p:nvSpPr>
        <p:spPr>
          <a:xfrm>
            <a:off x="1425064" y="305039"/>
            <a:ext cx="4362007"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 城市维护建设税</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547" name="组合"/>
          <p:cNvGrpSpPr/>
          <p:nvPr/>
        </p:nvGrpSpPr>
        <p:grpSpPr>
          <a:xfrm>
            <a:off x="1568125" y="1702279"/>
            <a:ext cx="3389621" cy="601980"/>
            <a:chOff x="1568125" y="1702279"/>
            <a:chExt cx="3389621" cy="601980"/>
          </a:xfrm>
        </p:grpSpPr>
        <p:sp>
          <p:nvSpPr>
            <p:cNvPr id="1544" name="圆角矩形"/>
            <p:cNvSpPr/>
            <p:nvPr/>
          </p:nvSpPr>
          <p:spPr>
            <a:xfrm>
              <a:off x="1568125" y="1709265"/>
              <a:ext cx="3389621" cy="594993"/>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545" name="流程图: 离页连接符"/>
            <p:cNvSpPr/>
            <p:nvPr/>
          </p:nvSpPr>
          <p:spPr>
            <a:xfrm>
              <a:off x="1891974" y="1702279"/>
              <a:ext cx="884552"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（六）</a:t>
              </a:r>
              <a:endPar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546" name="矩形"/>
            <p:cNvSpPr/>
            <p:nvPr/>
          </p:nvSpPr>
          <p:spPr>
            <a:xfrm>
              <a:off x="3025446" y="1745460"/>
              <a:ext cx="1614803"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征收管理</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1548" name="矩形"/>
          <p:cNvSpPr/>
          <p:nvPr/>
        </p:nvSpPr>
        <p:spPr>
          <a:xfrm>
            <a:off x="1445180" y="2750085"/>
            <a:ext cx="9623856" cy="8915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城市维护建设税随增值税、消费税的缴纳而缴纳，纳税义务发生时间、纳税地点和纳税期限与增值税、消费税相同。</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47"/>
                                        </p:tgtEl>
                                        <p:attrNameLst>
                                          <p:attrName>style.visibility</p:attrName>
                                        </p:attrNameLst>
                                      </p:cBhvr>
                                      <p:to>
                                        <p:strVal val="visible"/>
                                      </p:to>
                                    </p:set>
                                    <p:animEffect transition="in" filter="fade">
                                      <p:cBhvr>
                                        <p:cTn id="7" dur="1000"/>
                                        <p:tgtEl>
                                          <p:spTgt spid="1547"/>
                                        </p:tgtEl>
                                      </p:cBhvr>
                                    </p:animEffect>
                                    <p:anim calcmode="lin" valueType="num">
                                      <p:cBhvr>
                                        <p:cTn id="8" dur="1000" fill="hold"/>
                                        <p:tgtEl>
                                          <p:spTgt spid="1547"/>
                                        </p:tgtEl>
                                        <p:attrNameLst>
                                          <p:attrName>ppt_x</p:attrName>
                                        </p:attrNameLst>
                                      </p:cBhvr>
                                      <p:tavLst>
                                        <p:tav tm="0">
                                          <p:val>
                                            <p:strVal val="#ppt_x"/>
                                          </p:val>
                                        </p:tav>
                                        <p:tav tm="100000">
                                          <p:val>
                                            <p:strVal val="#ppt_x"/>
                                          </p:val>
                                        </p:tav>
                                      </p:tavLst>
                                    </p:anim>
                                    <p:anim calcmode="lin" valueType="num">
                                      <p:cBhvr>
                                        <p:cTn id="9" dur="1000" fill="hold"/>
                                        <p:tgtEl>
                                          <p:spTgt spid="154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48"/>
                                        </p:tgtEl>
                                        <p:attrNameLst>
                                          <p:attrName>style.visibility</p:attrName>
                                        </p:attrNameLst>
                                      </p:cBhvr>
                                      <p:to>
                                        <p:strVal val="visible"/>
                                      </p:to>
                                    </p:set>
                                    <p:animEffect transition="in" filter="fade">
                                      <p:cBhvr>
                                        <p:cTn id="14" dur="1000"/>
                                        <p:tgtEl>
                                          <p:spTgt spid="1548"/>
                                        </p:tgtEl>
                                      </p:cBhvr>
                                    </p:animEffect>
                                    <p:anim calcmode="lin" valueType="num">
                                      <p:cBhvr>
                                        <p:cTn id="15" dur="1000" fill="hold"/>
                                        <p:tgtEl>
                                          <p:spTgt spid="1548"/>
                                        </p:tgtEl>
                                        <p:attrNameLst>
                                          <p:attrName>ppt_x</p:attrName>
                                        </p:attrNameLst>
                                      </p:cBhvr>
                                      <p:tavLst>
                                        <p:tav tm="0">
                                          <p:val>
                                            <p:strVal val="#ppt_x"/>
                                          </p:val>
                                        </p:tav>
                                        <p:tav tm="100000">
                                          <p:val>
                                            <p:strVal val="#ppt_x"/>
                                          </p:val>
                                        </p:tav>
                                      </p:tavLst>
                                    </p:anim>
                                    <p:anim calcmode="lin" valueType="num">
                                      <p:cBhvr>
                                        <p:cTn id="16" dur="1000" fill="hold"/>
                                        <p:tgtEl>
                                          <p:spTgt spid="15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7" grpId="0" animBg="1"/>
      <p:bldP spid="154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72" name="矩形"/>
          <p:cNvSpPr/>
          <p:nvPr/>
        </p:nvSpPr>
        <p:spPr>
          <a:xfrm>
            <a:off x="1425064" y="305039"/>
            <a:ext cx="597070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 增值税纳税人和扣缴义务人</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76" name="组合"/>
          <p:cNvGrpSpPr/>
          <p:nvPr/>
        </p:nvGrpSpPr>
        <p:grpSpPr>
          <a:xfrm>
            <a:off x="1638551" y="1808787"/>
            <a:ext cx="4732649" cy="601980"/>
            <a:chOff x="1638551" y="1808787"/>
            <a:chExt cx="4732649" cy="601980"/>
          </a:xfrm>
        </p:grpSpPr>
        <p:sp>
          <p:nvSpPr>
            <p:cNvPr id="173" name="圆角矩形"/>
            <p:cNvSpPr/>
            <p:nvPr/>
          </p:nvSpPr>
          <p:spPr>
            <a:xfrm>
              <a:off x="1638551" y="1815773"/>
              <a:ext cx="4732649"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74" name="流程图: 离页连接符"/>
            <p:cNvSpPr/>
            <p:nvPr/>
          </p:nvSpPr>
          <p:spPr>
            <a:xfrm>
              <a:off x="1962401" y="1808787"/>
              <a:ext cx="884553"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（二）</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75" name="矩形"/>
            <p:cNvSpPr/>
            <p:nvPr/>
          </p:nvSpPr>
          <p:spPr>
            <a:xfrm>
              <a:off x="3095876" y="1851967"/>
              <a:ext cx="3037202"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fontAlgn="auto">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增值税扣缴义务人</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177" name="矩形"/>
          <p:cNvSpPr/>
          <p:nvPr/>
        </p:nvSpPr>
        <p:spPr>
          <a:xfrm>
            <a:off x="1568797" y="2809831"/>
            <a:ext cx="8992584" cy="8915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境外的单位或者个人在境内销售劳务，在境内未设有经营机构的，以其</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境内代理人</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为扣缴义务人；在境内没有代理人的，以</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购买方</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为扣缴义务人。</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fade">
                                      <p:cBhvr>
                                        <p:cTn id="7" dur="1000"/>
                                        <p:tgtEl>
                                          <p:spTgt spid="176"/>
                                        </p:tgtEl>
                                      </p:cBhvr>
                                    </p:animEffect>
                                    <p:anim calcmode="lin" valueType="num">
                                      <p:cBhvr>
                                        <p:cTn id="8" dur="1000" fill="hold"/>
                                        <p:tgtEl>
                                          <p:spTgt spid="176"/>
                                        </p:tgtEl>
                                        <p:attrNameLst>
                                          <p:attrName>ppt_x</p:attrName>
                                        </p:attrNameLst>
                                      </p:cBhvr>
                                      <p:tavLst>
                                        <p:tav tm="0">
                                          <p:val>
                                            <p:strVal val="#ppt_x"/>
                                          </p:val>
                                        </p:tav>
                                        <p:tav tm="100000">
                                          <p:val>
                                            <p:strVal val="#ppt_x"/>
                                          </p:val>
                                        </p:tav>
                                      </p:tavLst>
                                    </p:anim>
                                    <p:anim calcmode="lin" valueType="num">
                                      <p:cBhvr>
                                        <p:cTn id="9" dur="1000" fill="hold"/>
                                        <p:tgtEl>
                                          <p:spTgt spid="17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77"/>
                                        </p:tgtEl>
                                        <p:attrNameLst>
                                          <p:attrName>style.visibility</p:attrName>
                                        </p:attrNameLst>
                                      </p:cBhvr>
                                      <p:to>
                                        <p:strVal val="visible"/>
                                      </p:to>
                                    </p:set>
                                    <p:animEffect transition="in" filter="wipe(down)">
                                      <p:cBhvr>
                                        <p:cTn id="14" dur="50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0" animBg="1"/>
      <p:bldP spid="177" grpId="0" animBg="1"/>
    </p:bldLst>
  </p:timing>
</p:sld>
</file>

<file path=ppt/slides/slide19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552" name="矩形"/>
          <p:cNvSpPr/>
          <p:nvPr/>
        </p:nvSpPr>
        <p:spPr>
          <a:xfrm>
            <a:off x="1425064" y="305039"/>
            <a:ext cx="3539406"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 教育费附加</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553" name="矩形"/>
          <p:cNvSpPr/>
          <p:nvPr/>
        </p:nvSpPr>
        <p:spPr>
          <a:xfrm>
            <a:off x="1423533" y="2117693"/>
            <a:ext cx="8825791" cy="16916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教育费附加的征收范围、计征依据、减免规定与征收管理规定与城市维护建设税相同。</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现行教育费附加征收比率为3%。</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计算公式如下：</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应纳教育费附加=（实际缴纳的增值税+实际缴纳的消费税）×征收比率</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53"/>
                                        </p:tgtEl>
                                        <p:attrNameLst>
                                          <p:attrName>style.visibility</p:attrName>
                                        </p:attrNameLst>
                                      </p:cBhvr>
                                      <p:to>
                                        <p:strVal val="visible"/>
                                      </p:to>
                                    </p:set>
                                    <p:animEffect transition="in" filter="wipe(down)">
                                      <p:cBhvr>
                                        <p:cTn id="7" dur="500"/>
                                        <p:tgtEl>
                                          <p:spTgt spid="15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3" grpId="0" animBg="1"/>
    </p:bldLst>
  </p:timing>
</p:sld>
</file>

<file path=ppt/slides/slide19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557" name="矩形"/>
          <p:cNvSpPr/>
          <p:nvPr/>
        </p:nvSpPr>
        <p:spPr>
          <a:xfrm>
            <a:off x="1425064" y="305039"/>
            <a:ext cx="3539406"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 教育费附加</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560" name="组合"/>
          <p:cNvGrpSpPr/>
          <p:nvPr/>
        </p:nvGrpSpPr>
        <p:grpSpPr>
          <a:xfrm>
            <a:off x="1606307" y="1317278"/>
            <a:ext cx="4570414" cy="586739"/>
            <a:chOff x="1606307" y="1317278"/>
            <a:chExt cx="4570414" cy="586739"/>
          </a:xfrm>
        </p:grpSpPr>
        <p:sp>
          <p:nvSpPr>
            <p:cNvPr id="1558" name="矩形"/>
            <p:cNvSpPr/>
            <p:nvPr/>
          </p:nvSpPr>
          <p:spPr>
            <a:xfrm>
              <a:off x="1937948" y="1317278"/>
              <a:ext cx="4022300" cy="52577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en-US" altLang="zh-CN"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 </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 教育费附加的计算。</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1559" name="剪去对角的矩形"/>
            <p:cNvSpPr/>
            <p:nvPr/>
          </p:nvSpPr>
          <p:spPr>
            <a:xfrm>
              <a:off x="1606307" y="1317278"/>
              <a:ext cx="4570414" cy="586739"/>
            </a:xfrm>
            <a:prstGeom prst="snip2DiagRect">
              <a:avLst>
                <a:gd name="adj1" fmla="val 0"/>
                <a:gd name="adj2" fmla="val 13777"/>
              </a:avLst>
            </a:prstGeom>
            <a:noFill/>
            <a:ln w="25400" cap="flat" cmpd="sng">
              <a:solidFill>
                <a:srgbClr val="4BACC6"/>
              </a:solidFill>
              <a:prstDash val="solid"/>
              <a:round/>
            </a:ln>
          </p:spPr>
          <p:txBody>
            <a:bodyPr rtlCol="0" anchor="ctr"/>
            <a:lstStyle/>
            <a:p>
              <a:pPr algn="ctr"/>
            </a:p>
          </p:txBody>
        </p:sp>
      </p:grpSp>
      <p:sp>
        <p:nvSpPr>
          <p:cNvPr id="1561" name="矩形"/>
          <p:cNvSpPr/>
          <p:nvPr/>
        </p:nvSpPr>
        <p:spPr>
          <a:xfrm>
            <a:off x="461811" y="2059966"/>
            <a:ext cx="11271079" cy="216852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税务机关认定甲公司存在偷税行为，甲公司按照规定补缴了增值税100 000元、消费税60 000元，同时缴纳罚款80 000元、滞纳金20 000元。已知教育费附加征收率为3%。计算甲公司应补缴教育费附加的下列算式中，正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A.（100 000+60 000+80 000）×3%=7 200元　B.（100 000+60 000+80 000+20 000）×3%=7 800元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C.（80 000+20 000）×3%=3 000元	　　　D.（100 000+60 000）×3%=4 800元</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562" name="矩形"/>
          <p:cNvSpPr/>
          <p:nvPr/>
        </p:nvSpPr>
        <p:spPr>
          <a:xfrm>
            <a:off x="457193" y="4295709"/>
            <a:ext cx="1346756"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563" name="矩形"/>
          <p:cNvSpPr/>
          <p:nvPr/>
        </p:nvSpPr>
        <p:spPr>
          <a:xfrm>
            <a:off x="457193" y="4728369"/>
            <a:ext cx="10921256" cy="133794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单选】根据教育费附加法律制度的规定，纳税人向税务机关实际缴纳的下列税款中，应计入教育费附加计征依据的是（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．城市维护建设税税款	　　B．房产税税款　　　　C．土地增值税税款	D．增值税税款</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564" name="矩形"/>
          <p:cNvSpPr/>
          <p:nvPr/>
        </p:nvSpPr>
        <p:spPr>
          <a:xfrm>
            <a:off x="480282" y="6090423"/>
            <a:ext cx="1569003"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60"/>
                                        </p:tgtEl>
                                        <p:attrNameLst>
                                          <p:attrName>style.visibility</p:attrName>
                                        </p:attrNameLst>
                                      </p:cBhvr>
                                      <p:to>
                                        <p:strVal val="visible"/>
                                      </p:to>
                                    </p:set>
                                    <p:animEffect transition="in" filter="fade">
                                      <p:cBhvr>
                                        <p:cTn id="7" dur="1000"/>
                                        <p:tgtEl>
                                          <p:spTgt spid="1560"/>
                                        </p:tgtEl>
                                      </p:cBhvr>
                                    </p:animEffect>
                                    <p:anim calcmode="lin" valueType="num">
                                      <p:cBhvr>
                                        <p:cTn id="8" dur="1000" fill="hold"/>
                                        <p:tgtEl>
                                          <p:spTgt spid="1560"/>
                                        </p:tgtEl>
                                        <p:attrNameLst>
                                          <p:attrName>ppt_x</p:attrName>
                                        </p:attrNameLst>
                                      </p:cBhvr>
                                      <p:tavLst>
                                        <p:tav tm="0">
                                          <p:val>
                                            <p:strVal val="#ppt_x"/>
                                          </p:val>
                                        </p:tav>
                                        <p:tav tm="100000">
                                          <p:val>
                                            <p:strVal val="#ppt_x"/>
                                          </p:val>
                                        </p:tav>
                                      </p:tavLst>
                                    </p:anim>
                                    <p:anim calcmode="lin" valueType="num">
                                      <p:cBhvr>
                                        <p:cTn id="9" dur="1000" fill="hold"/>
                                        <p:tgtEl>
                                          <p:spTgt spid="156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561"/>
                                        </p:tgtEl>
                                        <p:attrNameLst>
                                          <p:attrName>style.visibility</p:attrName>
                                        </p:attrNameLst>
                                      </p:cBhvr>
                                      <p:to>
                                        <p:strVal val="visible"/>
                                      </p:to>
                                    </p:set>
                                    <p:animEffect transition="in" filter="wipe(down)">
                                      <p:cBhvr>
                                        <p:cTn id="14" dur="500"/>
                                        <p:tgtEl>
                                          <p:spTgt spid="156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562"/>
                                        </p:tgtEl>
                                        <p:attrNameLst>
                                          <p:attrName>style.visibility</p:attrName>
                                        </p:attrNameLst>
                                      </p:cBhvr>
                                      <p:to>
                                        <p:strVal val="visible"/>
                                      </p:to>
                                    </p:set>
                                    <p:animEffect transition="in" filter="wipe(down)">
                                      <p:cBhvr>
                                        <p:cTn id="19" dur="500"/>
                                        <p:tgtEl>
                                          <p:spTgt spid="156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563"/>
                                        </p:tgtEl>
                                        <p:attrNameLst>
                                          <p:attrName>style.visibility</p:attrName>
                                        </p:attrNameLst>
                                      </p:cBhvr>
                                      <p:to>
                                        <p:strVal val="visible"/>
                                      </p:to>
                                    </p:set>
                                    <p:animEffect transition="in" filter="wipe(down)">
                                      <p:cBhvr>
                                        <p:cTn id="24" dur="500"/>
                                        <p:tgtEl>
                                          <p:spTgt spid="156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564"/>
                                        </p:tgtEl>
                                        <p:attrNameLst>
                                          <p:attrName>style.visibility</p:attrName>
                                        </p:attrNameLst>
                                      </p:cBhvr>
                                      <p:to>
                                        <p:strVal val="visible"/>
                                      </p:to>
                                    </p:set>
                                    <p:animEffect transition="in" filter="wipe(down)">
                                      <p:cBhvr>
                                        <p:cTn id="29" dur="500"/>
                                        <p:tgtEl>
                                          <p:spTgt spid="1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0" grpId="0" animBg="1"/>
      <p:bldP spid="1561" grpId="0" animBg="1"/>
      <p:bldP spid="1562" grpId="0" animBg="1"/>
      <p:bldP spid="1563" grpId="0" animBg="1"/>
      <p:bldP spid="1564" grpId="0" animBg="1"/>
    </p:bldLst>
  </p:timing>
</p:sld>
</file>

<file path=ppt/slides/slide19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568" name="椭圆"/>
          <p:cNvSpPr/>
          <p:nvPr/>
        </p:nvSpPr>
        <p:spPr>
          <a:xfrm>
            <a:off x="5082443" y="1149061"/>
            <a:ext cx="2036774" cy="2049536"/>
          </a:xfrm>
          <a:prstGeom prst="ellipse">
            <a:avLst/>
          </a:prstGeom>
          <a:solidFill>
            <a:schemeClr val="accent4"/>
          </a:solidFill>
          <a:ln w="12700" cap="flat" cmpd="sng">
            <a:noFill/>
            <a:prstDash val="solid"/>
            <a:round/>
          </a:ln>
        </p:spPr>
        <p:txBody>
          <a:bodyPr rtlCol="0" anchor="ctr"/>
          <a:lstStyle/>
          <a:p>
            <a:pPr algn="ctr"/>
          </a:p>
        </p:txBody>
      </p:sp>
      <p:sp>
        <p:nvSpPr>
          <p:cNvPr id="1569" name="矩形"/>
          <p:cNvSpPr/>
          <p:nvPr/>
        </p:nvSpPr>
        <p:spPr>
          <a:xfrm>
            <a:off x="4519399" y="3423283"/>
            <a:ext cx="3348131" cy="591502"/>
          </a:xfrm>
          <a:prstGeom prst="rect">
            <a:avLst/>
          </a:prstGeom>
          <a:noFill/>
          <a:ln w="9525" cap="flat" cmpd="sng">
            <a:noFill/>
            <a:prstDash val="solid"/>
            <a:miter/>
          </a:ln>
        </p:spPr>
        <p:txBody>
          <a:bodyPr vert="horz" wrap="square" lIns="91440" tIns="45720" rIns="91440" bIns="45720" anchor="t" anchorCtr="0">
            <a:spAutoFit/>
          </a:bodyPr>
          <a:lstStyle/>
          <a:p>
            <a:pPr marL="0" indent="25400" algn="ctr">
              <a:lnSpc>
                <a:spcPct val="150000"/>
              </a:lnSpc>
              <a:spcBef>
                <a:spcPts val="0"/>
              </a:spcBef>
              <a:spcAft>
                <a:spcPts val="0"/>
              </a:spcAft>
              <a:buNone/>
            </a:pPr>
            <a:r>
              <a:rPr lang="en-US" altLang="zh-CN" sz="2200" b="1" i="0" u="none" strike="noStrike" kern="100" cap="none" spc="0" baseline="0">
                <a:solidFill>
                  <a:schemeClr val="accent1"/>
                </a:solidFill>
                <a:latin typeface="微软雅黑" panose="020B0503020204020204" charset="-122"/>
                <a:ea typeface="微软雅黑" panose="020B0503020204020204" charset="-122"/>
                <a:cs typeface="Times New Roman" panose="02020603050405020304" charset="0"/>
              </a:rPr>
              <a:t> </a:t>
            </a:r>
            <a:r>
              <a:rPr lang="zh-CN" altLang="en-US" sz="2200" b="1" i="0" u="none" strike="noStrike" kern="100" cap="none" spc="0" baseline="0">
                <a:solidFill>
                  <a:schemeClr val="accent1"/>
                </a:solidFill>
                <a:latin typeface="微软雅黑" panose="020B0503020204020204" charset="-122"/>
                <a:ea typeface="微软雅黑" panose="020B0503020204020204" charset="-122"/>
                <a:cs typeface="Times New Roman" panose="02020603050405020304" charset="0"/>
              </a:rPr>
              <a:t>车辆购置税法律制度</a:t>
            </a:r>
            <a:endParaRPr lang="zh-CN" altLang="en-US" sz="2200" b="1" i="0" u="none" strike="noStrike" kern="1200" cap="none" spc="0" baseline="0">
              <a:solidFill>
                <a:schemeClr val="accent1"/>
              </a:solidFill>
              <a:latin typeface="微软雅黑" panose="020B0503020204020204" charset="-122"/>
              <a:ea typeface="微软雅黑" panose="020B0503020204020204" charset="-122"/>
              <a:cs typeface="Arial" panose="020B0604020202020204" pitchFamily="34" charset="0"/>
            </a:endParaRPr>
          </a:p>
        </p:txBody>
      </p:sp>
      <p:sp>
        <p:nvSpPr>
          <p:cNvPr id="1570" name="矩形"/>
          <p:cNvSpPr/>
          <p:nvPr/>
        </p:nvSpPr>
        <p:spPr>
          <a:xfrm>
            <a:off x="5086455" y="1832499"/>
            <a:ext cx="1972436" cy="634365"/>
          </a:xfrm>
          <a:prstGeom prst="rect">
            <a:avLst/>
          </a:prstGeom>
          <a:noFill/>
          <a:ln w="9525" cap="flat" cmpd="sng">
            <a:noFill/>
            <a:prstDash val="solid"/>
            <a:miter/>
          </a:ln>
        </p:spPr>
        <p:txBody>
          <a:bodyPr vert="horz" wrap="square" lIns="91440" tIns="45720" rIns="91440" bIns="45720" anchor="t" anchorCtr="0">
            <a:spAutoFit/>
          </a:bodyPr>
          <a:lstStyle/>
          <a:p>
            <a:pPr marL="0" indent="0" algn="ctr" fontAlgn="auto">
              <a:lnSpc>
                <a:spcPct val="100000"/>
              </a:lnSpc>
              <a:spcBef>
                <a:spcPts val="0"/>
              </a:spcBef>
              <a:spcAft>
                <a:spcPts val="0"/>
              </a:spcAft>
              <a:buNone/>
            </a:pPr>
            <a:r>
              <a:rPr lang="zh-CN" altLang="en-US" sz="3600" b="1" i="0" u="none" strike="noStrike" kern="1200" cap="none" spc="-150" baseline="0">
                <a:solidFill>
                  <a:schemeClr val="bg1"/>
                </a:solidFill>
                <a:latin typeface="微软雅黑" panose="020B0503020204020204" charset="-122"/>
                <a:ea typeface="微软雅黑" panose="020B0503020204020204" charset="-122"/>
                <a:cs typeface="Arial" panose="020B0604020202020204" pitchFamily="34" charset="0"/>
              </a:rPr>
              <a:t>第五节</a:t>
            </a:r>
            <a:endParaRPr lang="zh-CN" altLang="en-US" sz="3600" b="1" i="0" u="none" strike="noStrike" kern="1200" cap="none" spc="-150" baseline="0">
              <a:solidFill>
                <a:schemeClr val="bg1"/>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68"/>
                                        </p:tgtEl>
                                        <p:attrNameLst>
                                          <p:attrName>style.visibility</p:attrName>
                                        </p:attrNameLst>
                                      </p:cBhvr>
                                      <p:to>
                                        <p:strVal val="visible"/>
                                      </p:to>
                                    </p:set>
                                    <p:anim calcmode="lin" valueType="num">
                                      <p:cBhvr>
                                        <p:cTn id="7" dur="500" fill="hold"/>
                                        <p:tgtEl>
                                          <p:spTgt spid="1568"/>
                                        </p:tgtEl>
                                        <p:attrNameLst>
                                          <p:attrName>ppt_w</p:attrName>
                                        </p:attrNameLst>
                                      </p:cBhvr>
                                      <p:tavLst>
                                        <p:tav tm="0">
                                          <p:val>
                                            <p:fltVal val="0"/>
                                          </p:val>
                                        </p:tav>
                                        <p:tav tm="100000">
                                          <p:val>
                                            <p:strVal val="#ppt_w"/>
                                          </p:val>
                                        </p:tav>
                                      </p:tavLst>
                                    </p:anim>
                                    <p:anim calcmode="lin" valueType="num">
                                      <p:cBhvr>
                                        <p:cTn id="8" dur="500" fill="hold"/>
                                        <p:tgtEl>
                                          <p:spTgt spid="1568"/>
                                        </p:tgtEl>
                                        <p:attrNameLst>
                                          <p:attrName>ppt_h</p:attrName>
                                        </p:attrNameLst>
                                      </p:cBhvr>
                                      <p:tavLst>
                                        <p:tav tm="0">
                                          <p:val>
                                            <p:fltVal val="0"/>
                                          </p:val>
                                        </p:tav>
                                        <p:tav tm="100000">
                                          <p:val>
                                            <p:strVal val="#ppt_h"/>
                                          </p:val>
                                        </p:tav>
                                      </p:tavLst>
                                    </p:anim>
                                    <p:animEffect transition="in" filter="fade">
                                      <p:cBhvr>
                                        <p:cTn id="9" dur="500"/>
                                        <p:tgtEl>
                                          <p:spTgt spid="1568"/>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570"/>
                                        </p:tgtEl>
                                        <p:attrNameLst>
                                          <p:attrName>style.visibility</p:attrName>
                                        </p:attrNameLst>
                                      </p:cBhvr>
                                      <p:to>
                                        <p:strVal val="visible"/>
                                      </p:to>
                                    </p:set>
                                    <p:animEffect transition="in" filter="fade">
                                      <p:cBhvr>
                                        <p:cTn id="13" dur="500"/>
                                        <p:tgtEl>
                                          <p:spTgt spid="1570"/>
                                        </p:tgtEl>
                                      </p:cBhvr>
                                    </p:animEffect>
                                  </p:childTnLst>
                                </p:cTn>
                              </p:par>
                            </p:childTnLst>
                          </p:cTn>
                        </p:par>
                        <p:par>
                          <p:cTn id="14" fill="hold">
                            <p:stCondLst>
                              <p:cond delay="1000"/>
                            </p:stCondLst>
                            <p:childTnLst>
                              <p:par>
                                <p:cTn id="15" presetID="42" presetClass="entr" presetSubtype="0" fill="hold" grpId="0" nodeType="afterEffect">
                                  <p:stCondLst>
                                    <p:cond delay="0"/>
                                  </p:stCondLst>
                                  <p:iterate type="lt">
                                    <p:tmPct val="0"/>
                                  </p:iterate>
                                  <p:childTnLst>
                                    <p:set>
                                      <p:cBhvr>
                                        <p:cTn id="16" dur="1" fill="hold">
                                          <p:stCondLst>
                                            <p:cond delay="0"/>
                                          </p:stCondLst>
                                        </p:cTn>
                                        <p:tgtEl>
                                          <p:spTgt spid="1569"/>
                                        </p:tgtEl>
                                        <p:attrNameLst>
                                          <p:attrName>style.visibility</p:attrName>
                                        </p:attrNameLst>
                                      </p:cBhvr>
                                      <p:to>
                                        <p:strVal val="visible"/>
                                      </p:to>
                                    </p:set>
                                    <p:animEffect transition="in" filter="fade">
                                      <p:cBhvr>
                                        <p:cTn id="17" dur="1000"/>
                                        <p:tgtEl>
                                          <p:spTgt spid="1569"/>
                                        </p:tgtEl>
                                      </p:cBhvr>
                                    </p:animEffect>
                                    <p:anim calcmode="lin" valueType="num">
                                      <p:cBhvr>
                                        <p:cTn id="18" dur="1000" fill="hold"/>
                                        <p:tgtEl>
                                          <p:spTgt spid="1569"/>
                                        </p:tgtEl>
                                        <p:attrNameLst>
                                          <p:attrName>ppt_x</p:attrName>
                                        </p:attrNameLst>
                                      </p:cBhvr>
                                      <p:tavLst>
                                        <p:tav tm="0">
                                          <p:val>
                                            <p:strVal val="#ppt_x"/>
                                          </p:val>
                                        </p:tav>
                                        <p:tav tm="100000">
                                          <p:val>
                                            <p:strVal val="#ppt_x"/>
                                          </p:val>
                                        </p:tav>
                                      </p:tavLst>
                                    </p:anim>
                                    <p:anim calcmode="lin" valueType="num">
                                      <p:cBhvr>
                                        <p:cTn id="19" dur="1000" fill="hold"/>
                                        <p:tgtEl>
                                          <p:spTgt spid="1569"/>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6" presetClass="emph" presetSubtype="0" fill="hold" grpId="1" nodeType="afterEffect">
                                  <p:stCondLst>
                                    <p:cond delay="0"/>
                                  </p:stCondLst>
                                  <p:iterate type="lt">
                                    <p:tmPct val="10000"/>
                                  </p:iterate>
                                  <p:childTnLst>
                                    <p:animEffect transition="out" filter="fade">
                                      <p:cBhvr>
                                        <p:cTn id="22" dur="500" tmFilter="0, 0; .2, .5; .8, .5; 1, 0"/>
                                        <p:tgtEl>
                                          <p:spTgt spid="1569"/>
                                        </p:tgtEl>
                                      </p:cBhvr>
                                    </p:animEffect>
                                    <p:animScale>
                                      <p:cBhvr>
                                        <p:cTn id="23" dur="250" autoRev="1" fill="hold"/>
                                        <p:tgtEl>
                                          <p:spTgt spid="156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8" grpId="0" animBg="1"/>
      <p:bldP spid="1569" grpId="0"/>
      <p:bldP spid="1569" grpId="1"/>
      <p:bldP spid="1570" grpId="0"/>
    </p:bldLst>
  </p:timing>
</p:sld>
</file>

<file path=ppt/slides/slide19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574" name="矩形"/>
          <p:cNvSpPr/>
          <p:nvPr/>
        </p:nvSpPr>
        <p:spPr>
          <a:xfrm>
            <a:off x="1425064" y="305039"/>
            <a:ext cx="6079367"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 车辆购置税纳税人与征税范围</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575" name="矩形"/>
          <p:cNvSpPr/>
          <p:nvPr/>
        </p:nvSpPr>
        <p:spPr>
          <a:xfrm>
            <a:off x="1500886" y="1754015"/>
            <a:ext cx="9481560" cy="8915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在中国境内</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购置汽车、有轨电车、汽车挂车</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、排气量超过150毫升的</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摩托车</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（以下统称应税车辆）的单位和个人，为车辆购置税的纳税人。</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576" name="矩形"/>
          <p:cNvSpPr/>
          <p:nvPr/>
        </p:nvSpPr>
        <p:spPr>
          <a:xfrm>
            <a:off x="1428728" y="3171776"/>
            <a:ext cx="9394970" cy="8915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【提示1】这里所说的“购置”包括购买、</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进口</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、自产、受赠、获奖或者以其他方式取得并自用应税车辆的行为。</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577" name="矩形"/>
          <p:cNvSpPr/>
          <p:nvPr/>
        </p:nvSpPr>
        <p:spPr>
          <a:xfrm>
            <a:off x="1428728" y="4507854"/>
            <a:ext cx="9654738" cy="4914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【提示2】是对购买应税车辆并</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自用</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的行为征税，购买应税车辆作为货物对外销售的，不征税。</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75"/>
                                        </p:tgtEl>
                                        <p:attrNameLst>
                                          <p:attrName>style.visibility</p:attrName>
                                        </p:attrNameLst>
                                      </p:cBhvr>
                                      <p:to>
                                        <p:strVal val="visible"/>
                                      </p:to>
                                    </p:set>
                                    <p:animEffect transition="in" filter="fade">
                                      <p:cBhvr>
                                        <p:cTn id="7" dur="1000"/>
                                        <p:tgtEl>
                                          <p:spTgt spid="1575"/>
                                        </p:tgtEl>
                                      </p:cBhvr>
                                    </p:animEffect>
                                    <p:anim calcmode="lin" valueType="num">
                                      <p:cBhvr>
                                        <p:cTn id="8" dur="1000" fill="hold"/>
                                        <p:tgtEl>
                                          <p:spTgt spid="1575"/>
                                        </p:tgtEl>
                                        <p:attrNameLst>
                                          <p:attrName>ppt_x</p:attrName>
                                        </p:attrNameLst>
                                      </p:cBhvr>
                                      <p:tavLst>
                                        <p:tav tm="0">
                                          <p:val>
                                            <p:strVal val="#ppt_x"/>
                                          </p:val>
                                        </p:tav>
                                        <p:tav tm="100000">
                                          <p:val>
                                            <p:strVal val="#ppt_x"/>
                                          </p:val>
                                        </p:tav>
                                      </p:tavLst>
                                    </p:anim>
                                    <p:anim calcmode="lin" valueType="num">
                                      <p:cBhvr>
                                        <p:cTn id="9" dur="1000" fill="hold"/>
                                        <p:tgtEl>
                                          <p:spTgt spid="157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76"/>
                                        </p:tgtEl>
                                        <p:attrNameLst>
                                          <p:attrName>style.visibility</p:attrName>
                                        </p:attrNameLst>
                                      </p:cBhvr>
                                      <p:to>
                                        <p:strVal val="visible"/>
                                      </p:to>
                                    </p:set>
                                    <p:animEffect transition="in" filter="fade">
                                      <p:cBhvr>
                                        <p:cTn id="14" dur="1000"/>
                                        <p:tgtEl>
                                          <p:spTgt spid="1576"/>
                                        </p:tgtEl>
                                      </p:cBhvr>
                                    </p:animEffect>
                                    <p:anim calcmode="lin" valueType="num">
                                      <p:cBhvr>
                                        <p:cTn id="15" dur="1000" fill="hold"/>
                                        <p:tgtEl>
                                          <p:spTgt spid="1576"/>
                                        </p:tgtEl>
                                        <p:attrNameLst>
                                          <p:attrName>ppt_x</p:attrName>
                                        </p:attrNameLst>
                                      </p:cBhvr>
                                      <p:tavLst>
                                        <p:tav tm="0">
                                          <p:val>
                                            <p:strVal val="#ppt_x"/>
                                          </p:val>
                                        </p:tav>
                                        <p:tav tm="100000">
                                          <p:val>
                                            <p:strVal val="#ppt_x"/>
                                          </p:val>
                                        </p:tav>
                                      </p:tavLst>
                                    </p:anim>
                                    <p:anim calcmode="lin" valueType="num">
                                      <p:cBhvr>
                                        <p:cTn id="16" dur="1000" fill="hold"/>
                                        <p:tgtEl>
                                          <p:spTgt spid="157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77"/>
                                        </p:tgtEl>
                                        <p:attrNameLst>
                                          <p:attrName>style.visibility</p:attrName>
                                        </p:attrNameLst>
                                      </p:cBhvr>
                                      <p:to>
                                        <p:strVal val="visible"/>
                                      </p:to>
                                    </p:set>
                                    <p:animEffect transition="in" filter="fade">
                                      <p:cBhvr>
                                        <p:cTn id="21" dur="1000"/>
                                        <p:tgtEl>
                                          <p:spTgt spid="1577"/>
                                        </p:tgtEl>
                                      </p:cBhvr>
                                    </p:animEffect>
                                    <p:anim calcmode="lin" valueType="num">
                                      <p:cBhvr>
                                        <p:cTn id="22" dur="1000" fill="hold"/>
                                        <p:tgtEl>
                                          <p:spTgt spid="1577"/>
                                        </p:tgtEl>
                                        <p:attrNameLst>
                                          <p:attrName>ppt_x</p:attrName>
                                        </p:attrNameLst>
                                      </p:cBhvr>
                                      <p:tavLst>
                                        <p:tav tm="0">
                                          <p:val>
                                            <p:strVal val="#ppt_x"/>
                                          </p:val>
                                        </p:tav>
                                        <p:tav tm="100000">
                                          <p:val>
                                            <p:strVal val="#ppt_x"/>
                                          </p:val>
                                        </p:tav>
                                      </p:tavLst>
                                    </p:anim>
                                    <p:anim calcmode="lin" valueType="num">
                                      <p:cBhvr>
                                        <p:cTn id="23" dur="1000" fill="hold"/>
                                        <p:tgtEl>
                                          <p:spTgt spid="15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5" grpId="0" animBg="1"/>
      <p:bldP spid="1576" grpId="0" animBg="1"/>
      <p:bldP spid="1577" grpId="0" animBg="1"/>
    </p:bldLst>
  </p:timing>
</p:sld>
</file>

<file path=ppt/slides/slide19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581" name="矩形"/>
          <p:cNvSpPr/>
          <p:nvPr/>
        </p:nvSpPr>
        <p:spPr>
          <a:xfrm>
            <a:off x="1425064" y="305039"/>
            <a:ext cx="6079367"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 车辆购置税纳税人与征税范围</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584" name="组合"/>
          <p:cNvGrpSpPr/>
          <p:nvPr/>
        </p:nvGrpSpPr>
        <p:grpSpPr>
          <a:xfrm>
            <a:off x="1534150" y="1461593"/>
            <a:ext cx="8640126" cy="586739"/>
            <a:chOff x="1534150" y="1461593"/>
            <a:chExt cx="8640126" cy="586739"/>
          </a:xfrm>
        </p:grpSpPr>
        <p:sp>
          <p:nvSpPr>
            <p:cNvPr id="1582" name="矩形"/>
            <p:cNvSpPr/>
            <p:nvPr/>
          </p:nvSpPr>
          <p:spPr>
            <a:xfrm>
              <a:off x="1865791" y="1461593"/>
              <a:ext cx="8092011" cy="52577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en-US" altLang="zh-CN"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 </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 判断是否属于车辆购置税纳税人、应税车辆的具体范围。</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1583" name="剪去对角的矩形"/>
            <p:cNvSpPr/>
            <p:nvPr/>
          </p:nvSpPr>
          <p:spPr>
            <a:xfrm>
              <a:off x="1534150" y="1461593"/>
              <a:ext cx="8640126" cy="586739"/>
            </a:xfrm>
            <a:prstGeom prst="snip2DiagRect">
              <a:avLst>
                <a:gd name="adj1" fmla="val 0"/>
                <a:gd name="adj2" fmla="val 13282"/>
              </a:avLst>
            </a:prstGeom>
            <a:noFill/>
            <a:ln w="25400" cap="flat" cmpd="sng">
              <a:solidFill>
                <a:srgbClr val="4BACC6"/>
              </a:solidFill>
              <a:prstDash val="solid"/>
              <a:round/>
            </a:ln>
          </p:spPr>
          <p:txBody>
            <a:bodyPr rtlCol="0" anchor="ctr"/>
            <a:lstStyle/>
            <a:p>
              <a:pPr algn="ctr"/>
            </a:p>
          </p:txBody>
        </p:sp>
      </p:grpSp>
      <p:sp>
        <p:nvSpPr>
          <p:cNvPr id="1585" name="矩形"/>
          <p:cNvSpPr/>
          <p:nvPr/>
        </p:nvSpPr>
        <p:spPr>
          <a:xfrm>
            <a:off x="1317677" y="2259988"/>
            <a:ext cx="9376137" cy="133794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多选】下列单位和个人中，属于车辆购置税纳税人的有（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．购买应税货车并自用的某外商投资企业 　　　B．进口应税小轿车并自用的某外贸公司</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．获得奖励应税轿车并自用的李某　　　　　　D．受赠应税小型客车并自用的某学校</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586" name="矩形"/>
          <p:cNvSpPr/>
          <p:nvPr/>
        </p:nvSpPr>
        <p:spPr>
          <a:xfrm>
            <a:off x="1319914" y="3683521"/>
            <a:ext cx="1890828"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【答案】ABCD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587" name="矩形"/>
          <p:cNvSpPr/>
          <p:nvPr/>
        </p:nvSpPr>
        <p:spPr>
          <a:xfrm>
            <a:off x="1319914" y="4325727"/>
            <a:ext cx="9446059" cy="133794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多选】根据车辆购置税法律制度的规定，下列不属于车辆购置税征税范围的有（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．地铁	　B．电动自行车 　　　　　　C．有轨电车		D．汽车挂车</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588" name="矩形"/>
          <p:cNvSpPr/>
          <p:nvPr/>
        </p:nvSpPr>
        <p:spPr>
          <a:xfrm>
            <a:off x="1319914" y="5739446"/>
            <a:ext cx="1609699"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【答案】AB</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84"/>
                                        </p:tgtEl>
                                        <p:attrNameLst>
                                          <p:attrName>style.visibility</p:attrName>
                                        </p:attrNameLst>
                                      </p:cBhvr>
                                      <p:to>
                                        <p:strVal val="visible"/>
                                      </p:to>
                                    </p:set>
                                    <p:animEffect transition="in" filter="fade">
                                      <p:cBhvr>
                                        <p:cTn id="7" dur="1000"/>
                                        <p:tgtEl>
                                          <p:spTgt spid="1584"/>
                                        </p:tgtEl>
                                      </p:cBhvr>
                                    </p:animEffect>
                                    <p:anim calcmode="lin" valueType="num">
                                      <p:cBhvr>
                                        <p:cTn id="8" dur="1000" fill="hold"/>
                                        <p:tgtEl>
                                          <p:spTgt spid="1584"/>
                                        </p:tgtEl>
                                        <p:attrNameLst>
                                          <p:attrName>ppt_x</p:attrName>
                                        </p:attrNameLst>
                                      </p:cBhvr>
                                      <p:tavLst>
                                        <p:tav tm="0">
                                          <p:val>
                                            <p:strVal val="#ppt_x"/>
                                          </p:val>
                                        </p:tav>
                                        <p:tav tm="100000">
                                          <p:val>
                                            <p:strVal val="#ppt_x"/>
                                          </p:val>
                                        </p:tav>
                                      </p:tavLst>
                                    </p:anim>
                                    <p:anim calcmode="lin" valueType="num">
                                      <p:cBhvr>
                                        <p:cTn id="9" dur="1000" fill="hold"/>
                                        <p:tgtEl>
                                          <p:spTgt spid="158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85"/>
                                        </p:tgtEl>
                                        <p:attrNameLst>
                                          <p:attrName>style.visibility</p:attrName>
                                        </p:attrNameLst>
                                      </p:cBhvr>
                                      <p:to>
                                        <p:strVal val="visible"/>
                                      </p:to>
                                    </p:set>
                                    <p:animEffect transition="in" filter="fade">
                                      <p:cBhvr>
                                        <p:cTn id="14" dur="1000"/>
                                        <p:tgtEl>
                                          <p:spTgt spid="1585"/>
                                        </p:tgtEl>
                                      </p:cBhvr>
                                    </p:animEffect>
                                    <p:anim calcmode="lin" valueType="num">
                                      <p:cBhvr>
                                        <p:cTn id="15" dur="1000" fill="hold"/>
                                        <p:tgtEl>
                                          <p:spTgt spid="1585"/>
                                        </p:tgtEl>
                                        <p:attrNameLst>
                                          <p:attrName>ppt_x</p:attrName>
                                        </p:attrNameLst>
                                      </p:cBhvr>
                                      <p:tavLst>
                                        <p:tav tm="0">
                                          <p:val>
                                            <p:strVal val="#ppt_x"/>
                                          </p:val>
                                        </p:tav>
                                        <p:tav tm="100000">
                                          <p:val>
                                            <p:strVal val="#ppt_x"/>
                                          </p:val>
                                        </p:tav>
                                      </p:tavLst>
                                    </p:anim>
                                    <p:anim calcmode="lin" valueType="num">
                                      <p:cBhvr>
                                        <p:cTn id="16" dur="1000" fill="hold"/>
                                        <p:tgtEl>
                                          <p:spTgt spid="158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86"/>
                                        </p:tgtEl>
                                        <p:attrNameLst>
                                          <p:attrName>style.visibility</p:attrName>
                                        </p:attrNameLst>
                                      </p:cBhvr>
                                      <p:to>
                                        <p:strVal val="visible"/>
                                      </p:to>
                                    </p:set>
                                    <p:animEffect transition="in" filter="fade">
                                      <p:cBhvr>
                                        <p:cTn id="21" dur="1000"/>
                                        <p:tgtEl>
                                          <p:spTgt spid="1586"/>
                                        </p:tgtEl>
                                      </p:cBhvr>
                                    </p:animEffect>
                                    <p:anim calcmode="lin" valueType="num">
                                      <p:cBhvr>
                                        <p:cTn id="22" dur="1000" fill="hold"/>
                                        <p:tgtEl>
                                          <p:spTgt spid="1586"/>
                                        </p:tgtEl>
                                        <p:attrNameLst>
                                          <p:attrName>ppt_x</p:attrName>
                                        </p:attrNameLst>
                                      </p:cBhvr>
                                      <p:tavLst>
                                        <p:tav tm="0">
                                          <p:val>
                                            <p:strVal val="#ppt_x"/>
                                          </p:val>
                                        </p:tav>
                                        <p:tav tm="100000">
                                          <p:val>
                                            <p:strVal val="#ppt_x"/>
                                          </p:val>
                                        </p:tav>
                                      </p:tavLst>
                                    </p:anim>
                                    <p:anim calcmode="lin" valueType="num">
                                      <p:cBhvr>
                                        <p:cTn id="23" dur="1000" fill="hold"/>
                                        <p:tgtEl>
                                          <p:spTgt spid="158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87"/>
                                        </p:tgtEl>
                                        <p:attrNameLst>
                                          <p:attrName>style.visibility</p:attrName>
                                        </p:attrNameLst>
                                      </p:cBhvr>
                                      <p:to>
                                        <p:strVal val="visible"/>
                                      </p:to>
                                    </p:set>
                                    <p:animEffect transition="in" filter="fade">
                                      <p:cBhvr>
                                        <p:cTn id="28" dur="1000"/>
                                        <p:tgtEl>
                                          <p:spTgt spid="1587"/>
                                        </p:tgtEl>
                                      </p:cBhvr>
                                    </p:animEffect>
                                    <p:anim calcmode="lin" valueType="num">
                                      <p:cBhvr>
                                        <p:cTn id="29" dur="1000" fill="hold"/>
                                        <p:tgtEl>
                                          <p:spTgt spid="1587"/>
                                        </p:tgtEl>
                                        <p:attrNameLst>
                                          <p:attrName>ppt_x</p:attrName>
                                        </p:attrNameLst>
                                      </p:cBhvr>
                                      <p:tavLst>
                                        <p:tav tm="0">
                                          <p:val>
                                            <p:strVal val="#ppt_x"/>
                                          </p:val>
                                        </p:tav>
                                        <p:tav tm="100000">
                                          <p:val>
                                            <p:strVal val="#ppt_x"/>
                                          </p:val>
                                        </p:tav>
                                      </p:tavLst>
                                    </p:anim>
                                    <p:anim calcmode="lin" valueType="num">
                                      <p:cBhvr>
                                        <p:cTn id="30" dur="1000" fill="hold"/>
                                        <p:tgtEl>
                                          <p:spTgt spid="158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88"/>
                                        </p:tgtEl>
                                        <p:attrNameLst>
                                          <p:attrName>style.visibility</p:attrName>
                                        </p:attrNameLst>
                                      </p:cBhvr>
                                      <p:to>
                                        <p:strVal val="visible"/>
                                      </p:to>
                                    </p:set>
                                    <p:animEffect transition="in" filter="fade">
                                      <p:cBhvr>
                                        <p:cTn id="35" dur="1000"/>
                                        <p:tgtEl>
                                          <p:spTgt spid="1588"/>
                                        </p:tgtEl>
                                      </p:cBhvr>
                                    </p:animEffect>
                                    <p:anim calcmode="lin" valueType="num">
                                      <p:cBhvr>
                                        <p:cTn id="36" dur="1000" fill="hold"/>
                                        <p:tgtEl>
                                          <p:spTgt spid="1588"/>
                                        </p:tgtEl>
                                        <p:attrNameLst>
                                          <p:attrName>ppt_x</p:attrName>
                                        </p:attrNameLst>
                                      </p:cBhvr>
                                      <p:tavLst>
                                        <p:tav tm="0">
                                          <p:val>
                                            <p:strVal val="#ppt_x"/>
                                          </p:val>
                                        </p:tav>
                                        <p:tav tm="100000">
                                          <p:val>
                                            <p:strVal val="#ppt_x"/>
                                          </p:val>
                                        </p:tav>
                                      </p:tavLst>
                                    </p:anim>
                                    <p:anim calcmode="lin" valueType="num">
                                      <p:cBhvr>
                                        <p:cTn id="37" dur="1000" fill="hold"/>
                                        <p:tgtEl>
                                          <p:spTgt spid="15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4" grpId="0" animBg="1"/>
      <p:bldP spid="1585" grpId="0" animBg="1"/>
      <p:bldP spid="1586" grpId="0" animBg="1"/>
      <p:bldP spid="1587" grpId="0" animBg="1"/>
      <p:bldP spid="1588" grpId="0" animBg="1"/>
    </p:bldLst>
  </p:timing>
</p:sld>
</file>

<file path=ppt/slides/slide19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592" name="矩形"/>
          <p:cNvSpPr/>
          <p:nvPr/>
        </p:nvSpPr>
        <p:spPr>
          <a:xfrm>
            <a:off x="1425064" y="305039"/>
            <a:ext cx="6079367"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 车辆购置税纳税人与征税范围</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593" name="矩形"/>
          <p:cNvSpPr/>
          <p:nvPr/>
        </p:nvSpPr>
        <p:spPr>
          <a:xfrm>
            <a:off x="1425064" y="1581125"/>
            <a:ext cx="9369771" cy="258445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【拓展</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单选】甲汽车专卖店购入小汽车12辆，下列行为中，应当由甲汽车专卖店作为纳税人缴纳车辆购置税的是（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．将其中6辆销售给客户</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B．将其中2辆作为董事长、总经理的专用轿车</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C．将其中1辆赠送给乙企业</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D．库存2辆尚未售出</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594" name="矩形"/>
          <p:cNvSpPr/>
          <p:nvPr/>
        </p:nvSpPr>
        <p:spPr>
          <a:xfrm>
            <a:off x="1428728" y="4352858"/>
            <a:ext cx="9438265" cy="12915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【解析】车辆购置税是针对“购置并自用”的行为征税。选项A由客户交税；选项C由乙企业交税，选项D不交税。</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【答案】B</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93"/>
                                        </p:tgtEl>
                                        <p:attrNameLst>
                                          <p:attrName>style.visibility</p:attrName>
                                        </p:attrNameLst>
                                      </p:cBhvr>
                                      <p:to>
                                        <p:strVal val="visible"/>
                                      </p:to>
                                    </p:set>
                                    <p:animEffect transition="in" filter="fade">
                                      <p:cBhvr>
                                        <p:cTn id="7" dur="1000"/>
                                        <p:tgtEl>
                                          <p:spTgt spid="1593"/>
                                        </p:tgtEl>
                                      </p:cBhvr>
                                    </p:animEffect>
                                    <p:anim calcmode="lin" valueType="num">
                                      <p:cBhvr>
                                        <p:cTn id="8" dur="1000" fill="hold"/>
                                        <p:tgtEl>
                                          <p:spTgt spid="1593"/>
                                        </p:tgtEl>
                                        <p:attrNameLst>
                                          <p:attrName>ppt_x</p:attrName>
                                        </p:attrNameLst>
                                      </p:cBhvr>
                                      <p:tavLst>
                                        <p:tav tm="0">
                                          <p:val>
                                            <p:strVal val="#ppt_x"/>
                                          </p:val>
                                        </p:tav>
                                        <p:tav tm="100000">
                                          <p:val>
                                            <p:strVal val="#ppt_x"/>
                                          </p:val>
                                        </p:tav>
                                      </p:tavLst>
                                    </p:anim>
                                    <p:anim calcmode="lin" valueType="num">
                                      <p:cBhvr>
                                        <p:cTn id="9" dur="1000" fill="hold"/>
                                        <p:tgtEl>
                                          <p:spTgt spid="159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94"/>
                                        </p:tgtEl>
                                        <p:attrNameLst>
                                          <p:attrName>style.visibility</p:attrName>
                                        </p:attrNameLst>
                                      </p:cBhvr>
                                      <p:to>
                                        <p:strVal val="visible"/>
                                      </p:to>
                                    </p:set>
                                    <p:animEffect transition="in" filter="fade">
                                      <p:cBhvr>
                                        <p:cTn id="14" dur="1000"/>
                                        <p:tgtEl>
                                          <p:spTgt spid="1594"/>
                                        </p:tgtEl>
                                      </p:cBhvr>
                                    </p:animEffect>
                                    <p:anim calcmode="lin" valueType="num">
                                      <p:cBhvr>
                                        <p:cTn id="15" dur="1000" fill="hold"/>
                                        <p:tgtEl>
                                          <p:spTgt spid="1594"/>
                                        </p:tgtEl>
                                        <p:attrNameLst>
                                          <p:attrName>ppt_x</p:attrName>
                                        </p:attrNameLst>
                                      </p:cBhvr>
                                      <p:tavLst>
                                        <p:tav tm="0">
                                          <p:val>
                                            <p:strVal val="#ppt_x"/>
                                          </p:val>
                                        </p:tav>
                                        <p:tav tm="100000">
                                          <p:val>
                                            <p:strVal val="#ppt_x"/>
                                          </p:val>
                                        </p:tav>
                                      </p:tavLst>
                                    </p:anim>
                                    <p:anim calcmode="lin" valueType="num">
                                      <p:cBhvr>
                                        <p:cTn id="16" dur="1000" fill="hold"/>
                                        <p:tgtEl>
                                          <p:spTgt spid="15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3" grpId="0" animBg="1"/>
      <p:bldP spid="1594" grpId="0" animBg="1"/>
    </p:bldLst>
  </p:timing>
</p:sld>
</file>

<file path=ppt/slides/slide19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598" name="矩形"/>
          <p:cNvSpPr/>
          <p:nvPr/>
        </p:nvSpPr>
        <p:spPr>
          <a:xfrm>
            <a:off x="1425064" y="305039"/>
            <a:ext cx="8750068" cy="46166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dirty="0">
                <a:solidFill>
                  <a:srgbClr val="FFFFFF"/>
                </a:solidFill>
                <a:latin typeface="微软雅黑" panose="020B0503020204020204" charset="-122"/>
                <a:ea typeface="微软雅黑" panose="020B0503020204020204" charset="-122"/>
                <a:cs typeface="Times New Roman" panose="02020603050405020304" charset="0"/>
              </a:rPr>
              <a:t>考点２： 车辆购置税计税依据、税率与应纳税额的计算</a:t>
            </a:r>
            <a:r>
              <a:rPr lang="en-US" altLang="zh-CN" sz="2400" b="1" i="0" u="none" strike="noStrike" kern="1200" cap="none" spc="0" baseline="0" dirty="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dirty="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dirty="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599" name="矩形"/>
          <p:cNvSpPr/>
          <p:nvPr/>
        </p:nvSpPr>
        <p:spPr>
          <a:xfrm>
            <a:off x="1428728" y="1186566"/>
            <a:ext cx="6378767" cy="8915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车辆购置税实行从价定率的方法计算应纳税额，税率为10%。</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计算公式为：应纳税额=计税价格×税率（10%）</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1600" name="表格"/>
          <p:cNvGraphicFramePr>
            <a:graphicFrameLocks noGrp="1"/>
          </p:cNvGraphicFramePr>
          <p:nvPr/>
        </p:nvGraphicFramePr>
        <p:xfrm>
          <a:off x="615965" y="2298151"/>
          <a:ext cx="11042332" cy="3291840"/>
        </p:xfrm>
        <a:graphic>
          <a:graphicData uri="http://schemas.openxmlformats.org/drawingml/2006/table">
            <a:tbl>
              <a:tblPr bandRow="1">
                <a:noFill/>
              </a:tblPr>
              <a:tblGrid>
                <a:gridCol w="2404478"/>
                <a:gridCol w="8637854"/>
              </a:tblGrid>
              <a:tr h="0">
                <a:tc>
                  <a:txBody>
                    <a:bodyPr/>
                    <a:lstStyle/>
                    <a:p>
                      <a:pPr marL="0" indent="254000" algn="ctr">
                        <a:lnSpc>
                          <a:spcPct val="150000"/>
                        </a:lnSpc>
                        <a:spcBef>
                          <a:spcPts val="100"/>
                        </a:spcBef>
                        <a:spcAft>
                          <a:spcPts val="1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情形</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254000" algn="ctr">
                        <a:lnSpc>
                          <a:spcPct val="150000"/>
                        </a:lnSpc>
                        <a:spcBef>
                          <a:spcPts val="100"/>
                        </a:spcBef>
                        <a:spcAft>
                          <a:spcPts val="1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计税价格</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0">
                <a:tc>
                  <a:txBody>
                    <a:bodyPr/>
                    <a:lstStyle/>
                    <a:p>
                      <a:pPr marL="0" indent="12700" algn="ctr">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国内购买自用</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计税价格为纳税人实际支付给销售者的全部价款，不包括增值税税款</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r h="0">
                <a:tc>
                  <a:txBody>
                    <a:bodyPr/>
                    <a:lstStyle/>
                    <a:p>
                      <a:pPr marL="0" indent="12700" algn="ctr">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进口自用</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just">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计税价格=关税完税价格+关税+消费税</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0">
                <a:tc>
                  <a:txBody>
                    <a:bodyPr/>
                    <a:lstStyle/>
                    <a:p>
                      <a:pPr marL="0" indent="12700" algn="ctr">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自产自用</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纳税人自产自用应税车辆的计税价格，按照纳税人生产的同类应税车辆的销售价格确定，不包括增值税税款；没有同类应税车辆销售价格的，按照组成计税价格确定，计算公式为：计税价格=成本×（1+成本利润率）</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r h="0">
                <a:tc>
                  <a:txBody>
                    <a:bodyPr/>
                    <a:lstStyle/>
                    <a:p>
                      <a:pPr marL="0" indent="12700" algn="ctr">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以受赠、获奖或者其他方式取得自用</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just">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计税价格按照购置应税车辆时相关凭证载明的价格确定，不包括增值税税款</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bl>
          </a:graphicData>
        </a:graphic>
      </p:graphicFrame>
      <p:sp>
        <p:nvSpPr>
          <p:cNvPr id="1601" name="矩形"/>
          <p:cNvSpPr/>
          <p:nvPr/>
        </p:nvSpPr>
        <p:spPr>
          <a:xfrm>
            <a:off x="474799" y="5849704"/>
            <a:ext cx="10233445" cy="4914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【提示】纳税人申报的应税车辆计税价格明显偏低，又无正当理由的，由税务机关核定其应纳税额。</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99"/>
                                        </p:tgtEl>
                                        <p:attrNameLst>
                                          <p:attrName>style.visibility</p:attrName>
                                        </p:attrNameLst>
                                      </p:cBhvr>
                                      <p:to>
                                        <p:strVal val="visible"/>
                                      </p:to>
                                    </p:set>
                                    <p:animEffect transition="in" filter="fade">
                                      <p:cBhvr>
                                        <p:cTn id="7" dur="1000"/>
                                        <p:tgtEl>
                                          <p:spTgt spid="1599"/>
                                        </p:tgtEl>
                                      </p:cBhvr>
                                    </p:animEffect>
                                    <p:anim calcmode="lin" valueType="num">
                                      <p:cBhvr>
                                        <p:cTn id="8" dur="1000" fill="hold"/>
                                        <p:tgtEl>
                                          <p:spTgt spid="1599"/>
                                        </p:tgtEl>
                                        <p:attrNameLst>
                                          <p:attrName>ppt_x</p:attrName>
                                        </p:attrNameLst>
                                      </p:cBhvr>
                                      <p:tavLst>
                                        <p:tav tm="0">
                                          <p:val>
                                            <p:strVal val="#ppt_x"/>
                                          </p:val>
                                        </p:tav>
                                        <p:tav tm="100000">
                                          <p:val>
                                            <p:strVal val="#ppt_x"/>
                                          </p:val>
                                        </p:tav>
                                      </p:tavLst>
                                    </p:anim>
                                    <p:anim calcmode="lin" valueType="num">
                                      <p:cBhvr>
                                        <p:cTn id="9" dur="1000" fill="hold"/>
                                        <p:tgtEl>
                                          <p:spTgt spid="159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600"/>
                                        </p:tgtEl>
                                        <p:attrNameLst>
                                          <p:attrName>style.visibility</p:attrName>
                                        </p:attrNameLst>
                                      </p:cBhvr>
                                      <p:to>
                                        <p:strVal val="visible"/>
                                      </p:to>
                                    </p:set>
                                    <p:animEffect transition="in" filter="randombar(horizontal)">
                                      <p:cBhvr>
                                        <p:cTn id="14" dur="500"/>
                                        <p:tgtEl>
                                          <p:spTgt spid="160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601"/>
                                        </p:tgtEl>
                                        <p:attrNameLst>
                                          <p:attrName>style.visibility</p:attrName>
                                        </p:attrNameLst>
                                      </p:cBhvr>
                                      <p:to>
                                        <p:strVal val="visible"/>
                                      </p:to>
                                    </p:set>
                                    <p:animEffect transition="in" filter="wipe(down)">
                                      <p:cBhvr>
                                        <p:cTn id="19" dur="500"/>
                                        <p:tgtEl>
                                          <p:spTgt spid="16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9" grpId="0" animBg="1"/>
      <p:bldP spid="1601" grpId="0" animBg="1"/>
    </p:bldLst>
  </p:timing>
</p:sld>
</file>

<file path=ppt/slides/slide19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605" name="矩形"/>
          <p:cNvSpPr/>
          <p:nvPr/>
        </p:nvSpPr>
        <p:spPr>
          <a:xfrm>
            <a:off x="1425064" y="305039"/>
            <a:ext cx="822967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 车辆购置税计税依据、税率与应纳税额的计算</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608" name="组合"/>
          <p:cNvGrpSpPr/>
          <p:nvPr/>
        </p:nvGrpSpPr>
        <p:grpSpPr>
          <a:xfrm>
            <a:off x="1389833" y="1389436"/>
            <a:ext cx="5393016" cy="586739"/>
            <a:chOff x="1389833" y="1389436"/>
            <a:chExt cx="5393016" cy="586739"/>
          </a:xfrm>
        </p:grpSpPr>
        <p:sp>
          <p:nvSpPr>
            <p:cNvPr id="1606" name="矩形"/>
            <p:cNvSpPr/>
            <p:nvPr/>
          </p:nvSpPr>
          <p:spPr>
            <a:xfrm>
              <a:off x="1721475" y="1389436"/>
              <a:ext cx="4902627" cy="52577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en-US" altLang="zh-CN"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 </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车辆购置税应纳税额的计算</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1607" name="剪去对角的矩形"/>
            <p:cNvSpPr/>
            <p:nvPr/>
          </p:nvSpPr>
          <p:spPr>
            <a:xfrm>
              <a:off x="1389833" y="1389436"/>
              <a:ext cx="5393016" cy="586739"/>
            </a:xfrm>
            <a:prstGeom prst="snip2DiagRect">
              <a:avLst>
                <a:gd name="adj1" fmla="val 0"/>
                <a:gd name="adj2" fmla="val 13185"/>
              </a:avLst>
            </a:prstGeom>
            <a:noFill/>
            <a:ln w="25400" cap="flat" cmpd="sng">
              <a:solidFill>
                <a:srgbClr val="4BACC6"/>
              </a:solidFill>
              <a:prstDash val="solid"/>
              <a:round/>
            </a:ln>
          </p:spPr>
          <p:txBody>
            <a:bodyPr rtlCol="0" anchor="ctr"/>
            <a:lstStyle/>
            <a:p>
              <a:pPr algn="ctr"/>
            </a:p>
          </p:txBody>
        </p:sp>
      </p:grpSp>
      <p:sp>
        <p:nvSpPr>
          <p:cNvPr id="1609" name="矩形"/>
          <p:cNvSpPr/>
          <p:nvPr/>
        </p:nvSpPr>
        <p:spPr>
          <a:xfrm>
            <a:off x="1142982" y="2164739"/>
            <a:ext cx="10044392" cy="175323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单选】进口自用小汽车一辆，海关审定的关税完税价格为60万元，缴纳关税15万元，消费税25万元。已知车辆购置税税率为10%。车辆购置税税额的下列算式中，正确的是（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．（60+15）×10%=7.5万元			B．（60+25）×10%=8.5万元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．（60+15+25）×10%=10万元			D．</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60×10%=6万元</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610" name="矩形"/>
          <p:cNvSpPr/>
          <p:nvPr/>
        </p:nvSpPr>
        <p:spPr>
          <a:xfrm>
            <a:off x="1142982" y="4048063"/>
            <a:ext cx="1440273"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611" name="矩形"/>
          <p:cNvSpPr/>
          <p:nvPr/>
        </p:nvSpPr>
        <p:spPr>
          <a:xfrm>
            <a:off x="1142982" y="4663138"/>
            <a:ext cx="10373432" cy="92202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判断】纳税人购买自用应税车辆的车辆购置税计税价格，为纳税人支付给销售者的含增值税价款。	（   ）</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612" name="矩形"/>
          <p:cNvSpPr/>
          <p:nvPr/>
        </p:nvSpPr>
        <p:spPr>
          <a:xfrm>
            <a:off x="1142982" y="5667288"/>
            <a:ext cx="1512431"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08"/>
                                        </p:tgtEl>
                                        <p:attrNameLst>
                                          <p:attrName>style.visibility</p:attrName>
                                        </p:attrNameLst>
                                      </p:cBhvr>
                                      <p:to>
                                        <p:strVal val="visible"/>
                                      </p:to>
                                    </p:set>
                                    <p:animEffect transition="in" filter="fade">
                                      <p:cBhvr>
                                        <p:cTn id="7" dur="1000"/>
                                        <p:tgtEl>
                                          <p:spTgt spid="1608"/>
                                        </p:tgtEl>
                                      </p:cBhvr>
                                    </p:animEffect>
                                    <p:anim calcmode="lin" valueType="num">
                                      <p:cBhvr>
                                        <p:cTn id="8" dur="1000" fill="hold"/>
                                        <p:tgtEl>
                                          <p:spTgt spid="1608"/>
                                        </p:tgtEl>
                                        <p:attrNameLst>
                                          <p:attrName>ppt_x</p:attrName>
                                        </p:attrNameLst>
                                      </p:cBhvr>
                                      <p:tavLst>
                                        <p:tav tm="0">
                                          <p:val>
                                            <p:strVal val="#ppt_x"/>
                                          </p:val>
                                        </p:tav>
                                        <p:tav tm="100000">
                                          <p:val>
                                            <p:strVal val="#ppt_x"/>
                                          </p:val>
                                        </p:tav>
                                      </p:tavLst>
                                    </p:anim>
                                    <p:anim calcmode="lin" valueType="num">
                                      <p:cBhvr>
                                        <p:cTn id="9" dur="1000" fill="hold"/>
                                        <p:tgtEl>
                                          <p:spTgt spid="160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09"/>
                                        </p:tgtEl>
                                        <p:attrNameLst>
                                          <p:attrName>style.visibility</p:attrName>
                                        </p:attrNameLst>
                                      </p:cBhvr>
                                      <p:to>
                                        <p:strVal val="visible"/>
                                      </p:to>
                                    </p:set>
                                    <p:animEffect transition="in" filter="fade">
                                      <p:cBhvr>
                                        <p:cTn id="14" dur="1000"/>
                                        <p:tgtEl>
                                          <p:spTgt spid="1609"/>
                                        </p:tgtEl>
                                      </p:cBhvr>
                                    </p:animEffect>
                                    <p:anim calcmode="lin" valueType="num">
                                      <p:cBhvr>
                                        <p:cTn id="15" dur="1000" fill="hold"/>
                                        <p:tgtEl>
                                          <p:spTgt spid="1609"/>
                                        </p:tgtEl>
                                        <p:attrNameLst>
                                          <p:attrName>ppt_x</p:attrName>
                                        </p:attrNameLst>
                                      </p:cBhvr>
                                      <p:tavLst>
                                        <p:tav tm="0">
                                          <p:val>
                                            <p:strVal val="#ppt_x"/>
                                          </p:val>
                                        </p:tav>
                                        <p:tav tm="100000">
                                          <p:val>
                                            <p:strVal val="#ppt_x"/>
                                          </p:val>
                                        </p:tav>
                                      </p:tavLst>
                                    </p:anim>
                                    <p:anim calcmode="lin" valueType="num">
                                      <p:cBhvr>
                                        <p:cTn id="16" dur="1000" fill="hold"/>
                                        <p:tgtEl>
                                          <p:spTgt spid="160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10"/>
                                        </p:tgtEl>
                                        <p:attrNameLst>
                                          <p:attrName>style.visibility</p:attrName>
                                        </p:attrNameLst>
                                      </p:cBhvr>
                                      <p:to>
                                        <p:strVal val="visible"/>
                                      </p:to>
                                    </p:set>
                                    <p:animEffect transition="in" filter="fade">
                                      <p:cBhvr>
                                        <p:cTn id="21" dur="1000"/>
                                        <p:tgtEl>
                                          <p:spTgt spid="1610"/>
                                        </p:tgtEl>
                                      </p:cBhvr>
                                    </p:animEffect>
                                    <p:anim calcmode="lin" valueType="num">
                                      <p:cBhvr>
                                        <p:cTn id="22" dur="1000" fill="hold"/>
                                        <p:tgtEl>
                                          <p:spTgt spid="1610"/>
                                        </p:tgtEl>
                                        <p:attrNameLst>
                                          <p:attrName>ppt_x</p:attrName>
                                        </p:attrNameLst>
                                      </p:cBhvr>
                                      <p:tavLst>
                                        <p:tav tm="0">
                                          <p:val>
                                            <p:strVal val="#ppt_x"/>
                                          </p:val>
                                        </p:tav>
                                        <p:tav tm="100000">
                                          <p:val>
                                            <p:strVal val="#ppt_x"/>
                                          </p:val>
                                        </p:tav>
                                      </p:tavLst>
                                    </p:anim>
                                    <p:anim calcmode="lin" valueType="num">
                                      <p:cBhvr>
                                        <p:cTn id="23" dur="1000" fill="hold"/>
                                        <p:tgtEl>
                                          <p:spTgt spid="16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11"/>
                                        </p:tgtEl>
                                        <p:attrNameLst>
                                          <p:attrName>style.visibility</p:attrName>
                                        </p:attrNameLst>
                                      </p:cBhvr>
                                      <p:to>
                                        <p:strVal val="visible"/>
                                      </p:to>
                                    </p:set>
                                    <p:animEffect transition="in" filter="fade">
                                      <p:cBhvr>
                                        <p:cTn id="28" dur="1000"/>
                                        <p:tgtEl>
                                          <p:spTgt spid="1611"/>
                                        </p:tgtEl>
                                      </p:cBhvr>
                                    </p:animEffect>
                                    <p:anim calcmode="lin" valueType="num">
                                      <p:cBhvr>
                                        <p:cTn id="29" dur="1000" fill="hold"/>
                                        <p:tgtEl>
                                          <p:spTgt spid="1611"/>
                                        </p:tgtEl>
                                        <p:attrNameLst>
                                          <p:attrName>ppt_x</p:attrName>
                                        </p:attrNameLst>
                                      </p:cBhvr>
                                      <p:tavLst>
                                        <p:tav tm="0">
                                          <p:val>
                                            <p:strVal val="#ppt_x"/>
                                          </p:val>
                                        </p:tav>
                                        <p:tav tm="100000">
                                          <p:val>
                                            <p:strVal val="#ppt_x"/>
                                          </p:val>
                                        </p:tav>
                                      </p:tavLst>
                                    </p:anim>
                                    <p:anim calcmode="lin" valueType="num">
                                      <p:cBhvr>
                                        <p:cTn id="30" dur="1000" fill="hold"/>
                                        <p:tgtEl>
                                          <p:spTgt spid="16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612"/>
                                        </p:tgtEl>
                                        <p:attrNameLst>
                                          <p:attrName>style.visibility</p:attrName>
                                        </p:attrNameLst>
                                      </p:cBhvr>
                                      <p:to>
                                        <p:strVal val="visible"/>
                                      </p:to>
                                    </p:set>
                                    <p:animEffect transition="in" filter="fade">
                                      <p:cBhvr>
                                        <p:cTn id="35" dur="1000"/>
                                        <p:tgtEl>
                                          <p:spTgt spid="1612"/>
                                        </p:tgtEl>
                                      </p:cBhvr>
                                    </p:animEffect>
                                    <p:anim calcmode="lin" valueType="num">
                                      <p:cBhvr>
                                        <p:cTn id="36" dur="1000" fill="hold"/>
                                        <p:tgtEl>
                                          <p:spTgt spid="1612"/>
                                        </p:tgtEl>
                                        <p:attrNameLst>
                                          <p:attrName>ppt_x</p:attrName>
                                        </p:attrNameLst>
                                      </p:cBhvr>
                                      <p:tavLst>
                                        <p:tav tm="0">
                                          <p:val>
                                            <p:strVal val="#ppt_x"/>
                                          </p:val>
                                        </p:tav>
                                        <p:tav tm="100000">
                                          <p:val>
                                            <p:strVal val="#ppt_x"/>
                                          </p:val>
                                        </p:tav>
                                      </p:tavLst>
                                    </p:anim>
                                    <p:anim calcmode="lin" valueType="num">
                                      <p:cBhvr>
                                        <p:cTn id="37" dur="1000" fill="hold"/>
                                        <p:tgtEl>
                                          <p:spTgt spid="16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8" grpId="0" animBg="1"/>
      <p:bldP spid="1609" grpId="0" animBg="1"/>
      <p:bldP spid="1610" grpId="0" animBg="1"/>
      <p:bldP spid="1611" grpId="0" animBg="1"/>
      <p:bldP spid="1612" grpId="0" animBg="1"/>
    </p:bldLst>
  </p:timing>
</p:sld>
</file>

<file path=ppt/slides/slide19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616" name="矩形"/>
          <p:cNvSpPr/>
          <p:nvPr/>
        </p:nvSpPr>
        <p:spPr>
          <a:xfrm>
            <a:off x="1425064" y="305039"/>
            <a:ext cx="5069156"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 车辆购置税税收优惠</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617" name="矩形"/>
          <p:cNvSpPr/>
          <p:nvPr/>
        </p:nvSpPr>
        <p:spPr>
          <a:xfrm>
            <a:off x="1425064" y="1914494"/>
            <a:ext cx="9167729" cy="2891788"/>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下列车辆免征车辆购置税：</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（1）依照法律规定应当予以免税的外国驻华使馆、领事馆和国际组织驻华机构及其有关人员自用的车辆。</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（2）中国人民解放军和中国人民武装警察部队列入装备订货计划的车辆。</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（3）悬挂应急救援专用号牌的国家综合性消防救援车辆。</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（4）设有固定装置的非运输专用作业车辆。</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（5）城市公交企业购置的公共汽电车辆。</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17"/>
                                        </p:tgtEl>
                                        <p:attrNameLst>
                                          <p:attrName>style.visibility</p:attrName>
                                        </p:attrNameLst>
                                      </p:cBhvr>
                                      <p:to>
                                        <p:strVal val="visible"/>
                                      </p:to>
                                    </p:set>
                                    <p:animEffect transition="in" filter="randombar(horizontal)">
                                      <p:cBhvr>
                                        <p:cTn id="7" dur="500"/>
                                        <p:tgtEl>
                                          <p:spTgt spid="16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 grpId="0" animBg="1"/>
    </p:bldLst>
  </p:timing>
</p:sld>
</file>

<file path=ppt/slides/slide19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621" name="矩形"/>
          <p:cNvSpPr/>
          <p:nvPr/>
        </p:nvSpPr>
        <p:spPr>
          <a:xfrm>
            <a:off x="1425064" y="305039"/>
            <a:ext cx="5069156"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 车辆购置税税收优惠</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624" name="组合"/>
          <p:cNvGrpSpPr/>
          <p:nvPr/>
        </p:nvGrpSpPr>
        <p:grpSpPr>
          <a:xfrm>
            <a:off x="1534150" y="1605910"/>
            <a:ext cx="6706293" cy="586739"/>
            <a:chOff x="1534150" y="1605910"/>
            <a:chExt cx="6706293" cy="586739"/>
          </a:xfrm>
        </p:grpSpPr>
        <p:sp>
          <p:nvSpPr>
            <p:cNvPr id="1622" name="矩形"/>
            <p:cNvSpPr/>
            <p:nvPr/>
          </p:nvSpPr>
          <p:spPr>
            <a:xfrm>
              <a:off x="1865791" y="1605910"/>
              <a:ext cx="6172609" cy="525777"/>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en-US" altLang="zh-CN"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 </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辨析车辆购置税的应税项目与免税项目</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1623" name="剪去对角的矩形"/>
            <p:cNvSpPr/>
            <p:nvPr/>
          </p:nvSpPr>
          <p:spPr>
            <a:xfrm>
              <a:off x="1534150" y="1605910"/>
              <a:ext cx="6706293" cy="586739"/>
            </a:xfrm>
            <a:prstGeom prst="snip2DiagRect">
              <a:avLst>
                <a:gd name="adj1" fmla="val 0"/>
                <a:gd name="adj2" fmla="val 13236"/>
              </a:avLst>
            </a:prstGeom>
            <a:noFill/>
            <a:ln w="25400" cap="flat" cmpd="sng">
              <a:solidFill>
                <a:srgbClr val="4BACC6"/>
              </a:solidFill>
              <a:prstDash val="solid"/>
              <a:round/>
            </a:ln>
          </p:spPr>
          <p:txBody>
            <a:bodyPr rtlCol="0" anchor="ctr"/>
            <a:lstStyle/>
            <a:p>
              <a:pPr algn="ctr"/>
            </a:p>
          </p:txBody>
        </p:sp>
      </p:grpSp>
      <p:sp>
        <p:nvSpPr>
          <p:cNvPr id="1625" name="矩形"/>
          <p:cNvSpPr/>
          <p:nvPr/>
        </p:nvSpPr>
        <p:spPr>
          <a:xfrm>
            <a:off x="1352906" y="2548619"/>
            <a:ext cx="9817151" cy="175323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单选】根据车辆购置税法律制度的规定，下列车辆中，不属于车辆购置税免税项目的是（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．外国驻华使馆的自用小汽车			B．设有固定装置的非运输车辆</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．城市公交企业购置的公共汽电车			D．个人购买的经营用小汽车</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626" name="矩形"/>
          <p:cNvSpPr/>
          <p:nvPr/>
        </p:nvSpPr>
        <p:spPr>
          <a:xfrm>
            <a:off x="1356570" y="4514781"/>
            <a:ext cx="1371001"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24"/>
                                        </p:tgtEl>
                                        <p:attrNameLst>
                                          <p:attrName>style.visibility</p:attrName>
                                        </p:attrNameLst>
                                      </p:cBhvr>
                                      <p:to>
                                        <p:strVal val="visible"/>
                                      </p:to>
                                    </p:set>
                                    <p:animEffect transition="in" filter="fade">
                                      <p:cBhvr>
                                        <p:cTn id="7" dur="1000"/>
                                        <p:tgtEl>
                                          <p:spTgt spid="1624"/>
                                        </p:tgtEl>
                                      </p:cBhvr>
                                    </p:animEffect>
                                    <p:anim calcmode="lin" valueType="num">
                                      <p:cBhvr>
                                        <p:cTn id="8" dur="1000" fill="hold"/>
                                        <p:tgtEl>
                                          <p:spTgt spid="1624"/>
                                        </p:tgtEl>
                                        <p:attrNameLst>
                                          <p:attrName>ppt_x</p:attrName>
                                        </p:attrNameLst>
                                      </p:cBhvr>
                                      <p:tavLst>
                                        <p:tav tm="0">
                                          <p:val>
                                            <p:strVal val="#ppt_x"/>
                                          </p:val>
                                        </p:tav>
                                        <p:tav tm="100000">
                                          <p:val>
                                            <p:strVal val="#ppt_x"/>
                                          </p:val>
                                        </p:tav>
                                      </p:tavLst>
                                    </p:anim>
                                    <p:anim calcmode="lin" valueType="num">
                                      <p:cBhvr>
                                        <p:cTn id="9" dur="1000" fill="hold"/>
                                        <p:tgtEl>
                                          <p:spTgt spid="16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25"/>
                                        </p:tgtEl>
                                        <p:attrNameLst>
                                          <p:attrName>style.visibility</p:attrName>
                                        </p:attrNameLst>
                                      </p:cBhvr>
                                      <p:to>
                                        <p:strVal val="visible"/>
                                      </p:to>
                                    </p:set>
                                    <p:animEffect transition="in" filter="fade">
                                      <p:cBhvr>
                                        <p:cTn id="14" dur="1000"/>
                                        <p:tgtEl>
                                          <p:spTgt spid="1625"/>
                                        </p:tgtEl>
                                      </p:cBhvr>
                                    </p:animEffect>
                                    <p:anim calcmode="lin" valueType="num">
                                      <p:cBhvr>
                                        <p:cTn id="15" dur="1000" fill="hold"/>
                                        <p:tgtEl>
                                          <p:spTgt spid="1625"/>
                                        </p:tgtEl>
                                        <p:attrNameLst>
                                          <p:attrName>ppt_x</p:attrName>
                                        </p:attrNameLst>
                                      </p:cBhvr>
                                      <p:tavLst>
                                        <p:tav tm="0">
                                          <p:val>
                                            <p:strVal val="#ppt_x"/>
                                          </p:val>
                                        </p:tav>
                                        <p:tav tm="100000">
                                          <p:val>
                                            <p:strVal val="#ppt_x"/>
                                          </p:val>
                                        </p:tav>
                                      </p:tavLst>
                                    </p:anim>
                                    <p:anim calcmode="lin" valueType="num">
                                      <p:cBhvr>
                                        <p:cTn id="16" dur="1000" fill="hold"/>
                                        <p:tgtEl>
                                          <p:spTgt spid="162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26"/>
                                        </p:tgtEl>
                                        <p:attrNameLst>
                                          <p:attrName>style.visibility</p:attrName>
                                        </p:attrNameLst>
                                      </p:cBhvr>
                                      <p:to>
                                        <p:strVal val="visible"/>
                                      </p:to>
                                    </p:set>
                                    <p:animEffect transition="in" filter="fade">
                                      <p:cBhvr>
                                        <p:cTn id="21" dur="1000"/>
                                        <p:tgtEl>
                                          <p:spTgt spid="1626"/>
                                        </p:tgtEl>
                                      </p:cBhvr>
                                    </p:animEffect>
                                    <p:anim calcmode="lin" valueType="num">
                                      <p:cBhvr>
                                        <p:cTn id="22" dur="1000" fill="hold"/>
                                        <p:tgtEl>
                                          <p:spTgt spid="1626"/>
                                        </p:tgtEl>
                                        <p:attrNameLst>
                                          <p:attrName>ppt_x</p:attrName>
                                        </p:attrNameLst>
                                      </p:cBhvr>
                                      <p:tavLst>
                                        <p:tav tm="0">
                                          <p:val>
                                            <p:strVal val="#ppt_x"/>
                                          </p:val>
                                        </p:tav>
                                        <p:tav tm="100000">
                                          <p:val>
                                            <p:strVal val="#ppt_x"/>
                                          </p:val>
                                        </p:tav>
                                      </p:tavLst>
                                    </p:anim>
                                    <p:anim calcmode="lin" valueType="num">
                                      <p:cBhvr>
                                        <p:cTn id="23" dur="1000" fill="hold"/>
                                        <p:tgtEl>
                                          <p:spTgt spid="16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4" grpId="0" animBg="1"/>
      <p:bldP spid="1625" grpId="0" animBg="1"/>
      <p:bldP spid="16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2" name="直线"/>
          <p:cNvSpPr/>
          <p:nvPr/>
        </p:nvSpPr>
        <p:spPr>
          <a:xfrm>
            <a:off x="-715157" y="7088713"/>
            <a:ext cx="4238625" cy="0"/>
          </a:xfrm>
          <a:prstGeom prst="line">
            <a:avLst/>
          </a:prstGeom>
          <a:noFill/>
          <a:ln w="6350" cap="flat" cmpd="sng">
            <a:solidFill>
              <a:srgbClr val="86D7D4"/>
            </a:solidFill>
            <a:prstDash val="solid"/>
            <a:round/>
          </a:ln>
        </p:spPr>
        <p:txBody>
          <a:bodyPr rtlCol="0" anchor="ctr"/>
          <a:lstStyle/>
          <a:p>
            <a:pPr algn="ctr"/>
          </a:p>
        </p:txBody>
      </p:sp>
      <p:grpSp>
        <p:nvGrpSpPr>
          <p:cNvPr id="35" name="组合"/>
          <p:cNvGrpSpPr/>
          <p:nvPr/>
        </p:nvGrpSpPr>
        <p:grpSpPr>
          <a:xfrm>
            <a:off x="4363230" y="2522692"/>
            <a:ext cx="3422079" cy="3697883"/>
            <a:chOff x="4363230" y="2522692"/>
            <a:chExt cx="3422079" cy="3697883"/>
          </a:xfrm>
        </p:grpSpPr>
        <p:sp>
          <p:nvSpPr>
            <p:cNvPr id="33" name="圆角矩形"/>
            <p:cNvSpPr/>
            <p:nvPr/>
          </p:nvSpPr>
          <p:spPr>
            <a:xfrm>
              <a:off x="4363230" y="2522692"/>
              <a:ext cx="3393503" cy="3697883"/>
            </a:xfrm>
            <a:prstGeom prst="roundRect">
              <a:avLst>
                <a:gd name="adj" fmla="val 16666"/>
              </a:avLst>
            </a:prstGeom>
            <a:solidFill>
              <a:schemeClr val="accent4"/>
            </a:solidFill>
            <a:ln w="12700" cap="flat" cmpd="sng">
              <a:noFill/>
              <a:prstDash val="solid"/>
              <a:round/>
            </a:ln>
          </p:spPr>
          <p:txBody>
            <a:bodyPr rtlCol="0" anchor="ctr"/>
            <a:lstStyle/>
            <a:p>
              <a:pPr algn="ctr"/>
            </a:p>
          </p:txBody>
        </p:sp>
        <p:sp>
          <p:nvSpPr>
            <p:cNvPr id="34" name="矩形"/>
            <p:cNvSpPr/>
            <p:nvPr/>
          </p:nvSpPr>
          <p:spPr>
            <a:xfrm>
              <a:off x="4487841" y="2860183"/>
              <a:ext cx="3297468" cy="3348096"/>
            </a:xfrm>
            <a:prstGeom prst="rect">
              <a:avLst/>
            </a:prstGeom>
            <a:noFill/>
            <a:ln w="9525" cap="flat" cmpd="sng">
              <a:noFill/>
              <a:prstDash val="solid"/>
              <a:miter/>
            </a:ln>
          </p:spPr>
          <p:txBody>
            <a:bodyPr vert="horz" wrap="square" lIns="91440" tIns="45720" rIns="91440" bIns="45720" anchor="t" anchorCtr="0">
              <a:spAutoFit/>
            </a:bodyPr>
            <a:lstStyle/>
            <a:p>
              <a:pPr marL="0" indent="0" algn="ctr" fontAlgn="auto">
                <a:lnSpc>
                  <a:spcPct val="129000"/>
                </a:lnSpc>
                <a:spcBef>
                  <a:spcPts val="0"/>
                </a:spcBef>
                <a:spcAft>
                  <a:spcPts val="0"/>
                </a:spcAft>
                <a:buNone/>
              </a:pPr>
              <a:r>
                <a:rPr lang="zh-CN" altLang="en-US" sz="2000" b="1" i="0" u="none" strike="noStrike" kern="1200" cap="none" spc="0" baseline="0" dirty="0" smtClean="0">
                  <a:solidFill>
                    <a:srgbClr val="FFFFFF"/>
                  </a:solidFill>
                  <a:latin typeface="Century Gothic" panose="020B0502020202020204" charset="0"/>
                  <a:ea typeface="微软雅黑" panose="020B0503020204020204" charset="-122"/>
                  <a:cs typeface="Arial" panose="020B0604020202020204" pitchFamily="34" charset="0"/>
                </a:rPr>
                <a:t>增值税</a:t>
              </a:r>
              <a:br>
                <a:rPr lang="zh-CN" altLang="en-US" sz="2000" b="1" i="0" u="none" strike="noStrike" kern="1200" cap="none" spc="0" baseline="0" dirty="0">
                  <a:solidFill>
                    <a:srgbClr val="FFFFFF"/>
                  </a:solidFill>
                  <a:latin typeface="Century Gothic" panose="020B0502020202020204" charset="0"/>
                  <a:ea typeface="微软雅黑" panose="020B0503020204020204" charset="-122"/>
                  <a:cs typeface="Arial" panose="020B0604020202020204" pitchFamily="34" charset="0"/>
                </a:rPr>
              </a:br>
              <a:r>
                <a:rPr lang="en-US" altLang="zh-CN" sz="1800" b="0" i="0" u="none" strike="noStrike" kern="1200" cap="none" spc="0" baseline="0" dirty="0" smtClean="0">
                  <a:solidFill>
                    <a:srgbClr val="FFFFFF"/>
                  </a:solidFill>
                  <a:latin typeface="微软雅黑" panose="020B0503020204020204" charset="-122"/>
                  <a:ea typeface="微软雅黑" panose="020B0503020204020204" charset="-122"/>
                  <a:cs typeface="Arial" panose="020B0604020202020204" pitchFamily="34" charset="0"/>
                </a:rPr>
                <a:t>1</a:t>
              </a:r>
              <a:r>
                <a:rPr lang="zh-CN" altLang="en-US" sz="1800" b="0" i="0" u="none" strike="noStrike" kern="1200" cap="none" spc="0" baseline="0" dirty="0" smtClean="0">
                  <a:solidFill>
                    <a:srgbClr val="FFFFFF"/>
                  </a:solidFill>
                  <a:latin typeface="微软雅黑" panose="020B0503020204020204" charset="-122"/>
                  <a:ea typeface="微软雅黑" panose="020B0503020204020204" charset="-122"/>
                  <a:cs typeface="Arial" panose="020B0604020202020204" pitchFamily="34" charset="0"/>
                </a:rPr>
                <a:t>．纳税人</a:t>
              </a:r>
              <a:r>
                <a:rPr lang="zh-CN" altLang="en-US" sz="1800" b="0" i="0" u="none" strike="noStrike" kern="1200" cap="none" spc="0" baseline="0" dirty="0">
                  <a:solidFill>
                    <a:srgbClr val="FFFFFF"/>
                  </a:solidFill>
                  <a:latin typeface="微软雅黑" panose="020B0503020204020204" charset="-122"/>
                  <a:ea typeface="微软雅黑" panose="020B0503020204020204" charset="-122"/>
                  <a:cs typeface="Arial" panose="020B0604020202020204" pitchFamily="34" charset="0"/>
                </a:rPr>
                <a:t>和扣缴义务人　</a:t>
              </a:r>
              <a:br>
                <a:rPr lang="zh-CN" altLang="en-US" sz="1800" b="0" i="0" u="none" strike="noStrike" kern="1200" cap="none" spc="0" baseline="0" dirty="0">
                  <a:solidFill>
                    <a:srgbClr val="FFFFFF"/>
                  </a:solidFill>
                  <a:latin typeface="微软雅黑" panose="020B0503020204020204" charset="-122"/>
                  <a:ea typeface="微软雅黑" panose="020B0503020204020204" charset="-122"/>
                  <a:cs typeface="Arial" panose="020B0604020202020204" pitchFamily="34" charset="0"/>
                </a:rPr>
              </a:br>
              <a:r>
                <a:rPr lang="en-US" altLang="zh-CN" sz="1800" b="0" i="0" u="none" strike="noStrike" kern="1200" cap="none" spc="0" baseline="0" dirty="0" smtClean="0">
                  <a:solidFill>
                    <a:srgbClr val="FFFFFF"/>
                  </a:solidFill>
                  <a:latin typeface="微软雅黑" panose="020B0503020204020204" charset="-122"/>
                  <a:ea typeface="微软雅黑" panose="020B0503020204020204" charset="-122"/>
                  <a:cs typeface="Arial" panose="020B0604020202020204" pitchFamily="34" charset="0"/>
                </a:rPr>
                <a:t>2</a:t>
              </a:r>
              <a:r>
                <a:rPr lang="zh-CN" altLang="en-US" sz="1800" b="0" i="0" u="none" strike="noStrike" kern="1200" cap="none" spc="0" baseline="0" dirty="0" smtClean="0">
                  <a:solidFill>
                    <a:srgbClr val="FFFFFF"/>
                  </a:solidFill>
                  <a:latin typeface="微软雅黑" panose="020B0503020204020204" charset="-122"/>
                  <a:ea typeface="微软雅黑" panose="020B0503020204020204" charset="-122"/>
                  <a:cs typeface="Arial" panose="020B0604020202020204" pitchFamily="34" charset="0"/>
                </a:rPr>
                <a:t>．征税</a:t>
              </a:r>
              <a:r>
                <a:rPr lang="zh-CN" altLang="en-US" sz="1800" b="0" i="0" u="none" strike="noStrike" kern="1200" cap="none" spc="0" baseline="0" dirty="0">
                  <a:solidFill>
                    <a:srgbClr val="FFFFFF"/>
                  </a:solidFill>
                  <a:latin typeface="微软雅黑" panose="020B0503020204020204" charset="-122"/>
                  <a:ea typeface="微软雅黑" panose="020B0503020204020204" charset="-122"/>
                  <a:cs typeface="Arial" panose="020B0604020202020204" pitchFamily="34" charset="0"/>
                </a:rPr>
                <a:t>范围</a:t>
              </a:r>
              <a:br>
                <a:rPr lang="zh-CN" altLang="en-US" sz="1800" b="0" i="0" u="none" strike="noStrike" kern="1200" cap="none" spc="0" baseline="0" dirty="0">
                  <a:solidFill>
                    <a:srgbClr val="FFFFFF"/>
                  </a:solidFill>
                  <a:latin typeface="微软雅黑" panose="020B0503020204020204" charset="-122"/>
                  <a:ea typeface="微软雅黑" panose="020B0503020204020204" charset="-122"/>
                  <a:cs typeface="Arial" panose="020B0604020202020204" pitchFamily="34" charset="0"/>
                </a:rPr>
              </a:br>
              <a:r>
                <a:rPr lang="en-US" altLang="zh-CN" sz="1800" b="0" i="0" u="none" strike="noStrike" kern="1200" cap="none" spc="0" baseline="0" dirty="0" smtClean="0">
                  <a:solidFill>
                    <a:srgbClr val="FFFFFF"/>
                  </a:solidFill>
                  <a:latin typeface="微软雅黑" panose="020B0503020204020204" charset="-122"/>
                  <a:ea typeface="微软雅黑" panose="020B0503020204020204" charset="-122"/>
                  <a:cs typeface="Arial" panose="020B0604020202020204" pitchFamily="34" charset="0"/>
                </a:rPr>
                <a:t>3</a:t>
              </a:r>
              <a:r>
                <a:rPr lang="zh-CN" altLang="en-US" sz="1800" b="0" i="0" u="none" strike="noStrike" kern="1200" cap="none" spc="0" baseline="0" dirty="0" smtClean="0">
                  <a:solidFill>
                    <a:srgbClr val="FFFFFF"/>
                  </a:solidFill>
                  <a:latin typeface="微软雅黑" panose="020B0503020204020204" charset="-122"/>
                  <a:ea typeface="微软雅黑" panose="020B0503020204020204" charset="-122"/>
                  <a:cs typeface="Arial" panose="020B0604020202020204" pitchFamily="34" charset="0"/>
                </a:rPr>
                <a:t>．视</a:t>
              </a:r>
              <a:r>
                <a:rPr lang="zh-CN" altLang="en-US" sz="1800" b="0" i="0" u="none" strike="noStrike" kern="1200" cap="none" spc="0" baseline="0" dirty="0">
                  <a:solidFill>
                    <a:srgbClr val="FFFFFF"/>
                  </a:solidFill>
                  <a:latin typeface="微软雅黑" panose="020B0503020204020204" charset="-122"/>
                  <a:ea typeface="微软雅黑" panose="020B0503020204020204" charset="-122"/>
                  <a:cs typeface="Arial" panose="020B0604020202020204" pitchFamily="34" charset="0"/>
                </a:rPr>
                <a:t>同销售、混合销售与兼营</a:t>
              </a:r>
              <a:br>
                <a:rPr lang="zh-CN" altLang="en-US" sz="1800" b="0" i="0" u="none" strike="noStrike" kern="1200" cap="none" spc="0" baseline="0" dirty="0">
                  <a:solidFill>
                    <a:srgbClr val="FFFFFF"/>
                  </a:solidFill>
                  <a:latin typeface="微软雅黑" panose="020B0503020204020204" charset="-122"/>
                  <a:ea typeface="微软雅黑" panose="020B0503020204020204" charset="-122"/>
                  <a:cs typeface="Arial" panose="020B0604020202020204" pitchFamily="34" charset="0"/>
                </a:rPr>
              </a:br>
              <a:r>
                <a:rPr lang="en-US" altLang="zh-CN" sz="1800" b="0" i="0" u="none" strike="noStrike" kern="1200" cap="none" spc="0" baseline="0" dirty="0" smtClean="0">
                  <a:solidFill>
                    <a:srgbClr val="FFFFFF"/>
                  </a:solidFill>
                  <a:latin typeface="微软雅黑" panose="020B0503020204020204" charset="-122"/>
                  <a:ea typeface="微软雅黑" panose="020B0503020204020204" charset="-122"/>
                  <a:cs typeface="Arial" panose="020B0604020202020204" pitchFamily="34" charset="0"/>
                </a:rPr>
                <a:t>4</a:t>
              </a:r>
              <a:r>
                <a:rPr lang="zh-CN" altLang="en-US" sz="1800" b="0" i="0" u="none" strike="noStrike" kern="1200" cap="none" spc="0" baseline="0" dirty="0" smtClean="0">
                  <a:solidFill>
                    <a:srgbClr val="FFFFFF"/>
                  </a:solidFill>
                  <a:latin typeface="微软雅黑" panose="020B0503020204020204" charset="-122"/>
                  <a:ea typeface="微软雅黑" panose="020B0503020204020204" charset="-122"/>
                  <a:cs typeface="Arial" panose="020B0604020202020204" pitchFamily="34" charset="0"/>
                </a:rPr>
                <a:t>．税收</a:t>
              </a:r>
              <a:r>
                <a:rPr lang="zh-CN" altLang="en-US" sz="1800" b="0" i="0" u="none" strike="noStrike" kern="1200" cap="none" spc="0" baseline="0" dirty="0">
                  <a:solidFill>
                    <a:srgbClr val="FFFFFF"/>
                  </a:solidFill>
                  <a:latin typeface="微软雅黑" panose="020B0503020204020204" charset="-122"/>
                  <a:ea typeface="微软雅黑" panose="020B0503020204020204" charset="-122"/>
                  <a:cs typeface="Arial" panose="020B0604020202020204" pitchFamily="34" charset="0"/>
                </a:rPr>
                <a:t>和征收率</a:t>
              </a:r>
              <a:br>
                <a:rPr lang="zh-CN" altLang="en-US" sz="1800" b="0" i="0" u="none" strike="noStrike" kern="1200" cap="none" spc="0" baseline="0" dirty="0">
                  <a:solidFill>
                    <a:srgbClr val="FFFFFF"/>
                  </a:solidFill>
                  <a:latin typeface="微软雅黑" panose="020B0503020204020204" charset="-122"/>
                  <a:ea typeface="微软雅黑" panose="020B0503020204020204" charset="-122"/>
                  <a:cs typeface="Arial" panose="020B0604020202020204" pitchFamily="34" charset="0"/>
                </a:rPr>
              </a:br>
              <a:r>
                <a:rPr lang="en-US" altLang="zh-CN" sz="1800" b="0" i="0" u="none" strike="noStrike" kern="1200" cap="none" spc="0" baseline="0" dirty="0" smtClean="0">
                  <a:solidFill>
                    <a:srgbClr val="FFFFFF"/>
                  </a:solidFill>
                  <a:latin typeface="微软雅黑" panose="020B0503020204020204" charset="-122"/>
                  <a:ea typeface="微软雅黑" panose="020B0503020204020204" charset="-122"/>
                  <a:cs typeface="Arial" panose="020B0604020202020204" pitchFamily="34" charset="0"/>
                </a:rPr>
                <a:t>5</a:t>
              </a:r>
              <a:r>
                <a:rPr lang="zh-CN" altLang="en-US" sz="1800" b="0" i="0" u="none" strike="noStrike" kern="1200" cap="none" spc="0" baseline="0" dirty="0" smtClean="0">
                  <a:solidFill>
                    <a:srgbClr val="FFFFFF"/>
                  </a:solidFill>
                  <a:latin typeface="微软雅黑" panose="020B0503020204020204" charset="-122"/>
                  <a:ea typeface="微软雅黑" panose="020B0503020204020204" charset="-122"/>
                  <a:cs typeface="Arial" panose="020B0604020202020204" pitchFamily="34" charset="0"/>
                </a:rPr>
                <a:t>．</a:t>
              </a:r>
              <a:r>
                <a:rPr lang="en-US" altLang="zh-CN" sz="1800" b="0" i="0" u="none" strike="noStrike" kern="1200" cap="none" spc="0" baseline="0" dirty="0" err="1" smtClean="0">
                  <a:solidFill>
                    <a:srgbClr val="FFFFFF"/>
                  </a:solidFill>
                  <a:latin typeface="微软雅黑" panose="020B0503020204020204" charset="-122"/>
                  <a:ea typeface="微软雅黑" panose="020B0503020204020204" charset="-122"/>
                  <a:cs typeface="Arial" panose="020B0604020202020204" pitchFamily="34" charset="0"/>
                </a:rPr>
                <a:t>应纳税额的计算</a:t>
              </a:r>
              <a:br>
                <a:rPr lang="zh-CN" altLang="en-US" sz="1800" b="0" i="0" u="none" strike="noStrike" kern="1200" cap="none" spc="0" baseline="0" dirty="0">
                  <a:solidFill>
                    <a:srgbClr val="FFFFFF"/>
                  </a:solidFill>
                  <a:latin typeface="微软雅黑" panose="020B0503020204020204" charset="-122"/>
                  <a:ea typeface="微软雅黑" panose="020B0503020204020204" charset="-122"/>
                  <a:cs typeface="Arial" panose="020B0604020202020204" pitchFamily="34" charset="0"/>
                </a:rPr>
              </a:br>
              <a:r>
                <a:rPr lang="en-US" altLang="zh-CN" sz="1800" b="0" i="0" u="none" strike="noStrike" kern="1200" cap="none" spc="0" baseline="0" dirty="0" smtClean="0">
                  <a:solidFill>
                    <a:srgbClr val="FFFFFF"/>
                  </a:solidFill>
                  <a:latin typeface="微软雅黑" panose="020B0503020204020204" charset="-122"/>
                  <a:ea typeface="微软雅黑" panose="020B0503020204020204" charset="-122"/>
                  <a:cs typeface="Arial" panose="020B0604020202020204" pitchFamily="34" charset="0"/>
                </a:rPr>
                <a:t>6</a:t>
              </a:r>
              <a:r>
                <a:rPr lang="zh-CN" altLang="en-US" sz="1800" b="0" i="0" u="none" strike="noStrike" kern="1200" cap="none" spc="0" baseline="0" dirty="0" smtClean="0">
                  <a:solidFill>
                    <a:srgbClr val="FFFFFF"/>
                  </a:solidFill>
                  <a:latin typeface="微软雅黑" panose="020B0503020204020204" charset="-122"/>
                  <a:ea typeface="微软雅黑" panose="020B0503020204020204" charset="-122"/>
                  <a:cs typeface="Arial" panose="020B0604020202020204" pitchFamily="34" charset="0"/>
                </a:rPr>
                <a:t>．</a:t>
              </a:r>
              <a:r>
                <a:rPr lang="en-US" altLang="zh-CN" sz="1800" b="0" i="0" u="none" strike="noStrike" kern="1200" cap="none" spc="0" baseline="0" dirty="0" err="1" smtClean="0">
                  <a:solidFill>
                    <a:srgbClr val="FFFFFF"/>
                  </a:solidFill>
                  <a:latin typeface="微软雅黑" panose="020B0503020204020204" charset="-122"/>
                  <a:ea typeface="微软雅黑" panose="020B0503020204020204" charset="-122"/>
                  <a:cs typeface="Arial" panose="020B0604020202020204" pitchFamily="34" charset="0"/>
                </a:rPr>
                <a:t>税收优惠</a:t>
              </a:r>
              <a:br>
                <a:rPr lang="zh-CN" altLang="en-US" sz="1800" b="0" i="0" u="none" strike="noStrike" kern="1200" cap="none" spc="0" baseline="0" dirty="0">
                  <a:solidFill>
                    <a:srgbClr val="FFFFFF"/>
                  </a:solidFill>
                  <a:latin typeface="微软雅黑" panose="020B0503020204020204" charset="-122"/>
                  <a:ea typeface="微软雅黑" panose="020B0503020204020204" charset="-122"/>
                  <a:cs typeface="Arial" panose="020B0604020202020204" pitchFamily="34" charset="0"/>
                </a:rPr>
              </a:br>
              <a:r>
                <a:rPr lang="en-US" altLang="zh-CN" sz="1800" b="0" i="0" u="none" strike="noStrike" kern="1200" cap="none" spc="0" baseline="0" dirty="0" smtClean="0">
                  <a:solidFill>
                    <a:srgbClr val="FFFFFF"/>
                  </a:solidFill>
                  <a:latin typeface="微软雅黑" panose="020B0503020204020204" charset="-122"/>
                  <a:ea typeface="微软雅黑" panose="020B0503020204020204" charset="-122"/>
                  <a:cs typeface="Arial" panose="020B0604020202020204" pitchFamily="34" charset="0"/>
                </a:rPr>
                <a:t>7</a:t>
              </a:r>
              <a:r>
                <a:rPr lang="zh-CN" altLang="en-US" sz="1800" b="0" i="0" u="none" strike="noStrike" kern="1200" cap="none" spc="0" baseline="0" dirty="0" smtClean="0">
                  <a:solidFill>
                    <a:srgbClr val="FFFFFF"/>
                  </a:solidFill>
                  <a:latin typeface="微软雅黑" panose="020B0503020204020204" charset="-122"/>
                  <a:ea typeface="微软雅黑" panose="020B0503020204020204" charset="-122"/>
                  <a:cs typeface="Arial" panose="020B0604020202020204" pitchFamily="34" charset="0"/>
                </a:rPr>
                <a:t>．</a:t>
              </a:r>
              <a:r>
                <a:rPr lang="en-US" altLang="zh-CN" sz="1800" b="0" i="0" u="none" strike="noStrike" kern="1200" cap="none" spc="0" baseline="0" dirty="0" err="1" smtClean="0">
                  <a:solidFill>
                    <a:srgbClr val="FFFFFF"/>
                  </a:solidFill>
                  <a:latin typeface="微软雅黑" panose="020B0503020204020204" charset="-122"/>
                  <a:ea typeface="微软雅黑" panose="020B0503020204020204" charset="-122"/>
                  <a:cs typeface="Arial" panose="020B0604020202020204" pitchFamily="34" charset="0"/>
                </a:rPr>
                <a:t>增值税专用发票使用规定</a:t>
              </a:r>
              <a:br>
                <a:rPr lang="zh-CN" altLang="en-US" sz="1800" b="0" i="0" u="none" strike="noStrike" kern="1200" cap="none" spc="0" baseline="0" dirty="0">
                  <a:solidFill>
                    <a:srgbClr val="FFFFFF"/>
                  </a:solidFill>
                  <a:latin typeface="微软雅黑" panose="020B0503020204020204" charset="-122"/>
                  <a:ea typeface="微软雅黑" panose="020B0503020204020204" charset="-122"/>
                  <a:cs typeface="Arial" panose="020B0604020202020204" pitchFamily="34" charset="0"/>
                </a:rPr>
              </a:br>
              <a:r>
                <a:rPr lang="en-US" altLang="zh-CN" sz="1800" b="0" i="0" u="none" strike="noStrike" kern="1200" cap="none" spc="0" baseline="0" dirty="0" smtClean="0">
                  <a:solidFill>
                    <a:srgbClr val="FFFFFF"/>
                  </a:solidFill>
                  <a:latin typeface="微软雅黑" panose="020B0503020204020204" charset="-122"/>
                  <a:ea typeface="微软雅黑" panose="020B0503020204020204" charset="-122"/>
                  <a:cs typeface="Arial" panose="020B0604020202020204" pitchFamily="34" charset="0"/>
                </a:rPr>
                <a:t>8</a:t>
              </a:r>
              <a:r>
                <a:rPr lang="zh-CN" altLang="en-US" sz="1800" b="0" i="0" u="none" strike="noStrike" kern="1200" cap="none" spc="0" baseline="0" dirty="0" smtClean="0">
                  <a:solidFill>
                    <a:srgbClr val="FFFFFF"/>
                  </a:solidFill>
                  <a:latin typeface="微软雅黑" panose="020B0503020204020204" charset="-122"/>
                  <a:ea typeface="微软雅黑" panose="020B0503020204020204" charset="-122"/>
                  <a:cs typeface="Arial" panose="020B0604020202020204" pitchFamily="34" charset="0"/>
                </a:rPr>
                <a:t>．</a:t>
              </a:r>
              <a:r>
                <a:rPr lang="en-US" altLang="zh-CN" sz="1800" b="0" i="0" u="none" strike="noStrike" kern="1200" cap="none" spc="0" baseline="0" dirty="0" err="1" smtClean="0">
                  <a:solidFill>
                    <a:srgbClr val="FFFFFF"/>
                  </a:solidFill>
                  <a:latin typeface="微软雅黑" panose="020B0503020204020204" charset="-122"/>
                  <a:ea typeface="微软雅黑" panose="020B0503020204020204" charset="-122"/>
                  <a:cs typeface="Arial" panose="020B0604020202020204" pitchFamily="34" charset="0"/>
                </a:rPr>
                <a:t>征收管理</a:t>
              </a:r>
              <a:endParaRPr lang="zh-CN" altLang="en-US" sz="1800" b="0" i="0" u="none" strike="noStrike" kern="1200" cap="none" spc="0" baseline="0" dirty="0">
                <a:solidFill>
                  <a:srgbClr val="FFFFFF"/>
                </a:solidFill>
                <a:latin typeface="微软雅黑" panose="020B0503020204020204" charset="-122"/>
                <a:ea typeface="微软雅黑" panose="020B0503020204020204" charset="-122"/>
                <a:cs typeface="Arial" panose="020B0604020202020204" pitchFamily="34" charset="0"/>
              </a:endParaRPr>
            </a:p>
          </p:txBody>
        </p:sp>
      </p:grpSp>
      <p:sp>
        <p:nvSpPr>
          <p:cNvPr id="36" name="矩形"/>
          <p:cNvSpPr/>
          <p:nvPr/>
        </p:nvSpPr>
        <p:spPr>
          <a:xfrm>
            <a:off x="3847186" y="631374"/>
            <a:ext cx="4300632" cy="1596390"/>
          </a:xfrm>
          <a:prstGeom prst="rect">
            <a:avLst/>
          </a:prstGeom>
          <a:noFill/>
          <a:ln w="9525" cap="flat" cmpd="sng">
            <a:noFill/>
            <a:prstDash val="solid"/>
            <a:miter/>
          </a:ln>
        </p:spPr>
        <p:txBody>
          <a:bodyPr vert="horz" wrap="square" lIns="91440" tIns="45720" rIns="91440" bIns="45720" anchor="t" anchorCtr="0">
            <a:spAutoFit/>
          </a:bodyPr>
          <a:lstStyle/>
          <a:p>
            <a:pPr marL="0" indent="0" algn="ctr" fontAlgn="auto">
              <a:lnSpc>
                <a:spcPct val="100000"/>
              </a:lnSpc>
              <a:spcBef>
                <a:spcPts val="0"/>
              </a:spcBef>
              <a:spcAft>
                <a:spcPts val="0"/>
              </a:spcAft>
              <a:buNone/>
            </a:pPr>
            <a:r>
              <a:rPr lang="en-US" altLang="zh-CN" sz="6000" b="0" i="0" u="none" strike="noStrike" kern="1200" cap="none" spc="0" baseline="0">
                <a:solidFill>
                  <a:srgbClr val="797979"/>
                </a:solidFill>
                <a:latin typeface="微软雅黑" panose="020B0503020204020204" charset="-122"/>
                <a:ea typeface="微软雅黑" panose="020B0503020204020204" charset="-122"/>
                <a:cs typeface="Arial" panose="020B0604020202020204" pitchFamily="34" charset="0"/>
              </a:rPr>
              <a:t>CONTENTS</a:t>
            </a:r>
            <a:endParaRPr lang="en-US" altLang="zh-CN" sz="6000" b="0" i="0" u="none" strike="noStrike" kern="1200" cap="none" spc="0" baseline="0">
              <a:solidFill>
                <a:srgbClr val="797979"/>
              </a:solidFill>
              <a:latin typeface="微软雅黑" panose="020B0503020204020204" charset="-122"/>
              <a:ea typeface="微软雅黑" panose="020B0503020204020204" charset="-122"/>
              <a:cs typeface="Arial" panose="020B0604020202020204" pitchFamily="34" charset="0"/>
            </a:endParaRPr>
          </a:p>
          <a:p>
            <a:pPr marL="0" indent="0" algn="ctr" fontAlgn="auto">
              <a:lnSpc>
                <a:spcPct val="100000"/>
              </a:lnSpc>
              <a:spcBef>
                <a:spcPts val="0"/>
              </a:spcBef>
              <a:spcAft>
                <a:spcPts val="0"/>
              </a:spcAft>
              <a:buNone/>
            </a:pPr>
            <a:r>
              <a:rPr lang="zh-CN" altLang="en-US" sz="4000" b="0" i="0" u="none" strike="noStrike" kern="1200" cap="none" spc="0" baseline="0">
                <a:solidFill>
                  <a:srgbClr val="797979"/>
                </a:solidFill>
                <a:latin typeface="微软雅黑" panose="020B0503020204020204" charset="-122"/>
                <a:ea typeface="微软雅黑" panose="020B0503020204020204" charset="-122"/>
                <a:cs typeface="Arial" panose="020B0604020202020204" pitchFamily="34" charset="0"/>
              </a:rPr>
              <a:t>目录</a:t>
            </a:r>
            <a:endParaRPr lang="zh-CN" altLang="en-US" sz="4000" b="0" i="0" u="none" strike="noStrike" kern="1200" cap="none" spc="0" baseline="0">
              <a:solidFill>
                <a:srgbClr val="797979"/>
              </a:solidFill>
              <a:latin typeface="微软雅黑" panose="020B0503020204020204" charset="-122"/>
              <a:ea typeface="微软雅黑" panose="020B0503020204020204" charset="-122"/>
              <a:cs typeface="Arial" panose="020B0604020202020204" pitchFamily="34" charset="0"/>
            </a:endParaRPr>
          </a:p>
        </p:txBody>
      </p:sp>
      <p:sp>
        <p:nvSpPr>
          <p:cNvPr id="37" name="直线"/>
          <p:cNvSpPr/>
          <p:nvPr/>
        </p:nvSpPr>
        <p:spPr>
          <a:xfrm>
            <a:off x="3885345" y="1624375"/>
            <a:ext cx="4238625" cy="0"/>
          </a:xfrm>
          <a:prstGeom prst="line">
            <a:avLst/>
          </a:prstGeom>
          <a:noFill/>
          <a:ln w="6350" cap="flat" cmpd="sng">
            <a:solidFill>
              <a:srgbClr val="86D7D4"/>
            </a:solidFill>
            <a:prstDash val="solid"/>
            <a:round/>
          </a:ln>
        </p:spPr>
        <p:txBody>
          <a:bodyPr rtlCol="0" anchor="ctr"/>
          <a:lstStyle/>
          <a:p>
            <a:pPr algn="ctr"/>
          </a:p>
        </p:txBody>
      </p:sp>
      <p:grpSp>
        <p:nvGrpSpPr>
          <p:cNvPr id="40" name="组合"/>
          <p:cNvGrpSpPr/>
          <p:nvPr/>
        </p:nvGrpSpPr>
        <p:grpSpPr>
          <a:xfrm>
            <a:off x="8405691" y="2522692"/>
            <a:ext cx="2969514" cy="3697883"/>
            <a:chOff x="8405691" y="2522692"/>
            <a:chExt cx="2969514" cy="3697883"/>
          </a:xfrm>
        </p:grpSpPr>
        <p:sp>
          <p:nvSpPr>
            <p:cNvPr id="38" name="圆角矩形"/>
            <p:cNvSpPr/>
            <p:nvPr/>
          </p:nvSpPr>
          <p:spPr>
            <a:xfrm>
              <a:off x="8405691" y="2522692"/>
              <a:ext cx="2969514" cy="3697883"/>
            </a:xfrm>
            <a:prstGeom prst="roundRect">
              <a:avLst>
                <a:gd name="adj" fmla="val 16666"/>
              </a:avLst>
            </a:prstGeom>
            <a:solidFill>
              <a:schemeClr val="accent4"/>
            </a:solidFill>
            <a:ln w="12700" cap="flat" cmpd="sng">
              <a:noFill/>
              <a:prstDash val="solid"/>
              <a:round/>
            </a:ln>
          </p:spPr>
          <p:txBody>
            <a:bodyPr rtlCol="0" anchor="ctr"/>
            <a:lstStyle/>
            <a:p>
              <a:pPr algn="ctr"/>
            </a:p>
          </p:txBody>
        </p:sp>
        <p:sp>
          <p:nvSpPr>
            <p:cNvPr id="39" name="矩形"/>
            <p:cNvSpPr/>
            <p:nvPr/>
          </p:nvSpPr>
          <p:spPr>
            <a:xfrm>
              <a:off x="8407328" y="2863271"/>
              <a:ext cx="2910726" cy="1918730"/>
            </a:xfrm>
            <a:prstGeom prst="rect">
              <a:avLst/>
            </a:prstGeom>
            <a:noFill/>
            <a:ln w="9525" cap="flat" cmpd="sng">
              <a:noFill/>
              <a:prstDash val="solid"/>
              <a:miter/>
            </a:ln>
          </p:spPr>
          <p:txBody>
            <a:bodyPr vert="horz" wrap="square" lIns="91440" tIns="45720" rIns="91440" bIns="45720" anchor="t" anchorCtr="0">
              <a:spAutoFit/>
            </a:bodyPr>
            <a:lstStyle/>
            <a:p>
              <a:pPr marL="0" indent="0" algn="ctr" fontAlgn="auto">
                <a:lnSpc>
                  <a:spcPct val="129000"/>
                </a:lnSpc>
                <a:spcBef>
                  <a:spcPts val="0"/>
                </a:spcBef>
                <a:spcAft>
                  <a:spcPts val="0"/>
                </a:spcAft>
                <a:buNone/>
              </a:pPr>
              <a:r>
                <a:rPr lang="zh-CN" altLang="en-US" sz="2000" b="1" i="0" u="none" strike="noStrike" kern="1200" cap="none" spc="0" baseline="0" dirty="0" smtClean="0">
                  <a:solidFill>
                    <a:srgbClr val="FFFFFF"/>
                  </a:solidFill>
                  <a:latin typeface="Century Gothic" panose="020B0502020202020204" charset="0"/>
                  <a:ea typeface="微软雅黑" panose="020B0503020204020204" charset="-122"/>
                  <a:cs typeface="Arial" panose="020B0604020202020204" pitchFamily="34" charset="0"/>
                </a:rPr>
                <a:t>消费税</a:t>
              </a:r>
              <a:br>
                <a:rPr lang="zh-CN" altLang="en-US" sz="2000" b="1" i="0" u="none" strike="noStrike" kern="1200" cap="none" spc="0" baseline="0" dirty="0">
                  <a:solidFill>
                    <a:srgbClr val="FFFFFF"/>
                  </a:solidFill>
                  <a:latin typeface="Century Gothic" panose="020B0502020202020204" charset="0"/>
                  <a:ea typeface="微软雅黑" panose="020B0503020204020204" charset="-122"/>
                  <a:cs typeface="Arial" panose="020B0604020202020204" pitchFamily="34" charset="0"/>
                </a:rPr>
              </a:br>
              <a:r>
                <a:rPr lang="en-US" altLang="zh-CN" sz="1800" b="0" i="0" u="none" strike="noStrike" kern="1200" cap="none" spc="0" baseline="0" dirty="0" smtClean="0">
                  <a:solidFill>
                    <a:srgbClr val="FFFFFF"/>
                  </a:solidFill>
                  <a:latin typeface="微软雅黑" panose="020B0503020204020204" charset="-122"/>
                  <a:ea typeface="微软雅黑" panose="020B0503020204020204" charset="-122"/>
                  <a:cs typeface="Arial" panose="020B0604020202020204" pitchFamily="34" charset="0"/>
                </a:rPr>
                <a:t>1</a:t>
              </a:r>
              <a:r>
                <a:rPr lang="zh-CN" altLang="en-US" sz="1800" b="0" i="0" u="none" strike="noStrike" kern="1200" cap="none" spc="0" baseline="0" dirty="0" smtClean="0">
                  <a:solidFill>
                    <a:srgbClr val="FFFFFF"/>
                  </a:solidFill>
                  <a:latin typeface="微软雅黑" panose="020B0503020204020204" charset="-122"/>
                  <a:ea typeface="微软雅黑" panose="020B0503020204020204" charset="-122"/>
                  <a:cs typeface="Arial" panose="020B0604020202020204" pitchFamily="34" charset="0"/>
                </a:rPr>
                <a:t>．纳税人</a:t>
              </a:r>
              <a:r>
                <a:rPr lang="zh-CN" altLang="en-US" sz="1800" b="0" i="0" u="none" strike="noStrike" kern="1200" cap="none" spc="0" baseline="0" dirty="0">
                  <a:solidFill>
                    <a:srgbClr val="FFFFFF"/>
                  </a:solidFill>
                  <a:latin typeface="微软雅黑" panose="020B0503020204020204" charset="-122"/>
                  <a:ea typeface="微软雅黑" panose="020B0503020204020204" charset="-122"/>
                  <a:cs typeface="Arial" panose="020B0604020202020204" pitchFamily="34" charset="0"/>
                </a:rPr>
                <a:t>、税目与纳税环节　</a:t>
              </a:r>
              <a:br>
                <a:rPr lang="zh-CN" altLang="en-US" sz="1800" b="0" i="0" u="none" strike="noStrike" kern="1200" cap="none" spc="0" baseline="0" dirty="0">
                  <a:solidFill>
                    <a:srgbClr val="FFFFFF"/>
                  </a:solidFill>
                  <a:latin typeface="微软雅黑" panose="020B0503020204020204" charset="-122"/>
                  <a:ea typeface="微软雅黑" panose="020B0503020204020204" charset="-122"/>
                  <a:cs typeface="Arial" panose="020B0604020202020204" pitchFamily="34" charset="0"/>
                </a:rPr>
              </a:br>
              <a:r>
                <a:rPr lang="en-US" altLang="zh-CN" sz="1800" b="0" i="0" u="none" strike="noStrike" kern="1200" cap="none" spc="0" baseline="0" dirty="0" smtClean="0">
                  <a:solidFill>
                    <a:srgbClr val="FFFFFF"/>
                  </a:solidFill>
                  <a:latin typeface="微软雅黑" panose="020B0503020204020204" charset="-122"/>
                  <a:ea typeface="微软雅黑" panose="020B0503020204020204" charset="-122"/>
                  <a:cs typeface="Arial" panose="020B0604020202020204" pitchFamily="34" charset="0"/>
                </a:rPr>
                <a:t>2</a:t>
              </a:r>
              <a:r>
                <a:rPr lang="zh-CN" altLang="en-US" sz="1800" b="0" i="0" u="none" strike="noStrike" kern="1200" cap="none" spc="0" baseline="0" dirty="0" smtClean="0">
                  <a:solidFill>
                    <a:srgbClr val="FFFFFF"/>
                  </a:solidFill>
                  <a:latin typeface="微软雅黑" panose="020B0503020204020204" charset="-122"/>
                  <a:ea typeface="微软雅黑" panose="020B0503020204020204" charset="-122"/>
                  <a:cs typeface="Arial" panose="020B0604020202020204" pitchFamily="34" charset="0"/>
                </a:rPr>
                <a:t>．应</a:t>
              </a:r>
              <a:r>
                <a:rPr lang="zh-CN" altLang="en-US" sz="1800" b="0" i="0" u="none" strike="noStrike" kern="1200" cap="none" spc="0" baseline="0" dirty="0">
                  <a:solidFill>
                    <a:srgbClr val="FFFFFF"/>
                  </a:solidFill>
                  <a:latin typeface="微软雅黑" panose="020B0503020204020204" charset="-122"/>
                  <a:ea typeface="微软雅黑" panose="020B0503020204020204" charset="-122"/>
                  <a:cs typeface="Arial" panose="020B0604020202020204" pitchFamily="34" charset="0"/>
                </a:rPr>
                <a:t>纳税额的计算</a:t>
              </a:r>
              <a:br>
                <a:rPr lang="zh-CN" altLang="en-US" sz="1800" b="0" i="0" u="none" strike="noStrike" kern="1200" cap="none" spc="0" baseline="0" dirty="0">
                  <a:solidFill>
                    <a:srgbClr val="FFFFFF"/>
                  </a:solidFill>
                  <a:latin typeface="微软雅黑" panose="020B0503020204020204" charset="-122"/>
                  <a:ea typeface="微软雅黑" panose="020B0503020204020204" charset="-122"/>
                  <a:cs typeface="Arial" panose="020B0604020202020204" pitchFamily="34" charset="0"/>
                </a:rPr>
              </a:br>
              <a:r>
                <a:rPr lang="en-US" altLang="zh-CN" sz="1800" b="0" i="0" u="none" strike="noStrike" kern="1200" cap="none" spc="0" baseline="0" dirty="0" smtClean="0">
                  <a:solidFill>
                    <a:srgbClr val="FFFFFF"/>
                  </a:solidFill>
                  <a:latin typeface="微软雅黑" panose="020B0503020204020204" charset="-122"/>
                  <a:ea typeface="微软雅黑" panose="020B0503020204020204" charset="-122"/>
                  <a:cs typeface="Arial" panose="020B0604020202020204" pitchFamily="34" charset="0"/>
                </a:rPr>
                <a:t>3</a:t>
              </a:r>
              <a:r>
                <a:rPr lang="zh-CN" altLang="en-US" sz="1800" b="0" i="0" u="none" strike="noStrike" kern="1200" cap="none" spc="0" baseline="0" dirty="0" smtClean="0">
                  <a:solidFill>
                    <a:srgbClr val="FFFFFF"/>
                  </a:solidFill>
                  <a:latin typeface="微软雅黑" panose="020B0503020204020204" charset="-122"/>
                  <a:ea typeface="微软雅黑" panose="020B0503020204020204" charset="-122"/>
                  <a:cs typeface="Arial" panose="020B0604020202020204" pitchFamily="34" charset="0"/>
                </a:rPr>
                <a:t>．征收</a:t>
              </a:r>
              <a:r>
                <a:rPr lang="zh-CN" altLang="en-US" sz="1800" b="0" i="0" u="none" strike="noStrike" kern="1200" cap="none" spc="0" baseline="0" dirty="0">
                  <a:solidFill>
                    <a:srgbClr val="FFFFFF"/>
                  </a:solidFill>
                  <a:latin typeface="微软雅黑" panose="020B0503020204020204" charset="-122"/>
                  <a:ea typeface="微软雅黑" panose="020B0503020204020204" charset="-122"/>
                  <a:cs typeface="Arial" panose="020B0604020202020204" pitchFamily="34" charset="0"/>
                </a:rPr>
                <a:t>管理</a:t>
              </a:r>
              <a:endParaRPr lang="zh-CN" altLang="en-US" sz="1800" b="0" i="0" u="none" strike="noStrike" kern="1200" cap="none" spc="0" baseline="0" dirty="0">
                <a:solidFill>
                  <a:srgbClr val="FFFFFF"/>
                </a:solidFill>
                <a:latin typeface="微软雅黑" panose="020B0503020204020204" charset="-122"/>
                <a:ea typeface="微软雅黑" panose="020B0503020204020204" charset="-122"/>
                <a:cs typeface="Arial" panose="020B0604020202020204" pitchFamily="34" charset="0"/>
              </a:endParaRPr>
            </a:p>
          </p:txBody>
        </p:sp>
      </p:grpSp>
      <p:grpSp>
        <p:nvGrpSpPr>
          <p:cNvPr id="43" name="组合"/>
          <p:cNvGrpSpPr/>
          <p:nvPr/>
        </p:nvGrpSpPr>
        <p:grpSpPr>
          <a:xfrm>
            <a:off x="905981" y="2525767"/>
            <a:ext cx="2821290" cy="3697884"/>
            <a:chOff x="905981" y="2525767"/>
            <a:chExt cx="2821290" cy="3697884"/>
          </a:xfrm>
        </p:grpSpPr>
        <p:sp>
          <p:nvSpPr>
            <p:cNvPr id="41" name="圆角矩形"/>
            <p:cNvSpPr/>
            <p:nvPr/>
          </p:nvSpPr>
          <p:spPr>
            <a:xfrm>
              <a:off x="905981" y="2525767"/>
              <a:ext cx="2801428" cy="3697884"/>
            </a:xfrm>
            <a:prstGeom prst="roundRect">
              <a:avLst>
                <a:gd name="adj" fmla="val 16666"/>
              </a:avLst>
            </a:prstGeom>
            <a:solidFill>
              <a:schemeClr val="accent4"/>
            </a:solidFill>
            <a:ln w="12700" cap="flat" cmpd="sng">
              <a:noFill/>
              <a:prstDash val="solid"/>
              <a:round/>
            </a:ln>
          </p:spPr>
          <p:txBody>
            <a:bodyPr rtlCol="0" anchor="ctr"/>
            <a:lstStyle/>
            <a:p>
              <a:pPr algn="ctr"/>
            </a:p>
          </p:txBody>
        </p:sp>
        <p:sp>
          <p:nvSpPr>
            <p:cNvPr id="42" name="矩形"/>
            <p:cNvSpPr/>
            <p:nvPr/>
          </p:nvSpPr>
          <p:spPr>
            <a:xfrm>
              <a:off x="1080393" y="2862498"/>
              <a:ext cx="2646878" cy="1843903"/>
            </a:xfrm>
            <a:prstGeom prst="rect">
              <a:avLst/>
            </a:prstGeom>
            <a:noFill/>
            <a:ln w="12700" cap="flat" cmpd="sng">
              <a:noFill/>
              <a:prstDash val="solid"/>
              <a:round/>
            </a:ln>
          </p:spPr>
          <p:txBody>
            <a:bodyPr vert="horz" wrap="none" lIns="91440" tIns="45720" rIns="91440" bIns="45720" anchor="t" anchorCtr="0">
              <a:spAutoFit/>
            </a:bodyPr>
            <a:lstStyle/>
            <a:p>
              <a:pPr marL="0" indent="0" algn="ctr" fontAlgn="auto">
                <a:lnSpc>
                  <a:spcPct val="150000"/>
                </a:lnSpc>
                <a:spcBef>
                  <a:spcPts val="0"/>
                </a:spcBef>
                <a:spcAft>
                  <a:spcPts val="0"/>
                </a:spcAft>
                <a:buNone/>
              </a:pPr>
              <a:r>
                <a:rPr lang="en-US" altLang="zh-CN" sz="2400" b="1" i="0" u="none" strike="noStrike" kern="1200" cap="none" spc="0" baseline="0" dirty="0" err="1" smtClean="0">
                  <a:solidFill>
                    <a:schemeClr val="bg1"/>
                  </a:solidFill>
                  <a:latin typeface="微软雅黑" panose="020B0503020204020204" charset="-122"/>
                  <a:ea typeface="微软雅黑" panose="020B0503020204020204" charset="-122"/>
                  <a:cs typeface="Times New Roman" panose="02020603050405020304" charset="0"/>
                </a:rPr>
                <a:t>税收法律制度概述</a:t>
              </a:r>
              <a:br>
                <a:rPr lang="zh-CN" altLang="en-US" sz="2400" b="1" i="0" u="none" strike="noStrike" kern="1200" cap="none" spc="0" baseline="0" dirty="0">
                  <a:solidFill>
                    <a:schemeClr val="bg1"/>
                  </a:solidFill>
                  <a:latin typeface="微软雅黑" panose="020B0503020204020204" charset="-122"/>
                  <a:ea typeface="微软雅黑" panose="020B0503020204020204" charset="-122"/>
                  <a:cs typeface="Times New Roman" panose="02020603050405020304" charset="0"/>
                </a:rPr>
              </a:br>
              <a:r>
                <a:rPr lang="en-US" altLang="zh-CN" sz="1800" b="0" i="0" u="none" strike="noStrike" kern="1200" cap="none" spc="0" baseline="0" dirty="0" smtClean="0">
                  <a:solidFill>
                    <a:schemeClr val="bg1"/>
                  </a:solidFill>
                  <a:latin typeface="微软雅黑" panose="020B0503020204020204" charset="-122"/>
                  <a:ea typeface="微软雅黑" panose="020B0503020204020204" charset="-122"/>
                  <a:cs typeface="Times New Roman" panose="02020603050405020304" charset="0"/>
                </a:rPr>
                <a:t>1</a:t>
              </a:r>
              <a:r>
                <a:rPr lang="zh-CN" altLang="en-US" sz="1800" b="0" i="0" u="none" strike="noStrike" kern="1200" cap="none" spc="0" baseline="0" dirty="0" smtClean="0">
                  <a:solidFill>
                    <a:schemeClr val="bg1"/>
                  </a:solidFill>
                  <a:latin typeface="微软雅黑" panose="020B0503020204020204" charset="-122"/>
                  <a:ea typeface="微软雅黑" panose="020B0503020204020204" charset="-122"/>
                  <a:cs typeface="Times New Roman" panose="02020603050405020304" charset="0"/>
                </a:rPr>
                <a:t>．税收</a:t>
              </a:r>
              <a:r>
                <a:rPr lang="zh-CN" altLang="en-US" sz="1800" b="0" i="0" u="none" strike="noStrike" kern="1200" cap="none" spc="0" baseline="0" dirty="0">
                  <a:solidFill>
                    <a:schemeClr val="bg1"/>
                  </a:solidFill>
                  <a:latin typeface="微软雅黑" panose="020B0503020204020204" charset="-122"/>
                  <a:ea typeface="微软雅黑" panose="020B0503020204020204" charset="-122"/>
                  <a:cs typeface="Times New Roman" panose="02020603050405020304" charset="0"/>
                </a:rPr>
                <a:t>与税收法律关系</a:t>
              </a:r>
              <a:br>
                <a:rPr lang="zh-CN" altLang="en-US" sz="1800" b="0" i="0" u="none" strike="noStrike" kern="1200" cap="none" spc="0" baseline="0" dirty="0">
                  <a:solidFill>
                    <a:schemeClr val="bg1"/>
                  </a:solidFill>
                  <a:latin typeface="微软雅黑" panose="020B0503020204020204" charset="-122"/>
                  <a:ea typeface="微软雅黑" panose="020B0503020204020204" charset="-122"/>
                  <a:cs typeface="Times New Roman" panose="02020603050405020304" charset="0"/>
                </a:rPr>
              </a:br>
              <a:r>
                <a:rPr lang="en-US" altLang="zh-CN" sz="1800" b="0" i="0" u="none" strike="noStrike" kern="1200" cap="none" spc="0" baseline="0" dirty="0" smtClean="0">
                  <a:solidFill>
                    <a:schemeClr val="bg1"/>
                  </a:solidFill>
                  <a:latin typeface="微软雅黑" panose="020B0503020204020204" charset="-122"/>
                  <a:ea typeface="微软雅黑" panose="020B0503020204020204" charset="-122"/>
                  <a:cs typeface="Times New Roman" panose="02020603050405020304" charset="0"/>
                </a:rPr>
                <a:t>2</a:t>
              </a:r>
              <a:r>
                <a:rPr lang="zh-CN" altLang="en-US" sz="1800" b="0" i="0" u="none" strike="noStrike" kern="1200" cap="none" spc="0" baseline="0" dirty="0" smtClean="0">
                  <a:solidFill>
                    <a:schemeClr val="bg1"/>
                  </a:solidFill>
                  <a:latin typeface="微软雅黑" panose="020B0503020204020204" charset="-122"/>
                  <a:ea typeface="微软雅黑" panose="020B0503020204020204" charset="-122"/>
                  <a:cs typeface="Times New Roman" panose="02020603050405020304" charset="0"/>
                </a:rPr>
                <a:t>．税法</a:t>
              </a:r>
              <a:r>
                <a:rPr lang="zh-CN" altLang="en-US" sz="1800" b="0" i="0" u="none" strike="noStrike" kern="1200" cap="none" spc="0" baseline="0" dirty="0">
                  <a:solidFill>
                    <a:schemeClr val="bg1"/>
                  </a:solidFill>
                  <a:latin typeface="微软雅黑" panose="020B0503020204020204" charset="-122"/>
                  <a:ea typeface="微软雅黑" panose="020B0503020204020204" charset="-122"/>
                  <a:cs typeface="Times New Roman" panose="02020603050405020304" charset="0"/>
                </a:rPr>
                <a:t>要素</a:t>
              </a:r>
              <a:br>
                <a:rPr lang="zh-CN" altLang="en-US" sz="1800" b="0" i="0" u="none" strike="noStrike" kern="1200" cap="none" spc="0" baseline="0" dirty="0">
                  <a:solidFill>
                    <a:schemeClr val="bg1"/>
                  </a:solidFill>
                  <a:latin typeface="微软雅黑" panose="020B0503020204020204" charset="-122"/>
                  <a:ea typeface="微软雅黑" panose="020B0503020204020204" charset="-122"/>
                  <a:cs typeface="Times New Roman" panose="02020603050405020304" charset="0"/>
                </a:rPr>
              </a:br>
              <a:r>
                <a:rPr lang="en-US" altLang="zh-CN" sz="1800" b="0" i="0" u="none" strike="noStrike" kern="1200" cap="none" spc="0" baseline="0" dirty="0" smtClean="0">
                  <a:solidFill>
                    <a:schemeClr val="bg1"/>
                  </a:solidFill>
                  <a:latin typeface="微软雅黑" panose="020B0503020204020204" charset="-122"/>
                  <a:ea typeface="微软雅黑" panose="020B0503020204020204" charset="-122"/>
                  <a:cs typeface="Times New Roman" panose="02020603050405020304" charset="0"/>
                </a:rPr>
                <a:t>3</a:t>
              </a:r>
              <a:r>
                <a:rPr lang="zh-CN" altLang="en-US" sz="1800" b="0" i="0" u="none" strike="noStrike" kern="1200" cap="none" spc="0" baseline="0" dirty="0" smtClean="0">
                  <a:solidFill>
                    <a:schemeClr val="bg1"/>
                  </a:solidFill>
                  <a:latin typeface="微软雅黑" panose="020B0503020204020204" charset="-122"/>
                  <a:ea typeface="微软雅黑" panose="020B0503020204020204" charset="-122"/>
                  <a:cs typeface="Times New Roman" panose="02020603050405020304" charset="0"/>
                </a:rPr>
                <a:t>．</a:t>
              </a:r>
              <a:r>
                <a:rPr lang="en-US" altLang="zh-CN" sz="1800" b="0" i="0" u="none" strike="noStrike" kern="1200" cap="none" spc="0" baseline="0" dirty="0" err="1" smtClean="0">
                  <a:solidFill>
                    <a:schemeClr val="bg1"/>
                  </a:solidFill>
                  <a:latin typeface="微软雅黑" panose="020B0503020204020204" charset="-122"/>
                  <a:ea typeface="微软雅黑" panose="020B0503020204020204" charset="-122"/>
                  <a:cs typeface="Times New Roman" panose="02020603050405020304" charset="0"/>
                </a:rPr>
                <a:t>现行税种与征收机关</a:t>
              </a:r>
              <a:endParaRPr lang="zh-CN" altLang="en-US" sz="1800" b="0" i="0" u="none" strike="noStrike" kern="1200" cap="none" spc="0" baseline="0" dirty="0">
                <a:solidFill>
                  <a:schemeClr val="bg1"/>
                </a:solidFill>
                <a:latin typeface="微软雅黑" panose="020B0503020204020204" charset="-122"/>
                <a:ea typeface="微软雅黑" panose="020B0503020204020204" charset="-122"/>
                <a:cs typeface="Times New Roman" panose="0202060305040502030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outVertical)">
                                      <p:cBhvr>
                                        <p:cTn id="7" dur="500"/>
                                        <p:tgtEl>
                                          <p:spTgt spid="3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barn(inVertical)">
                                      <p:cBhvr>
                                        <p:cTn id="10" dur="500"/>
                                        <p:tgtEl>
                                          <p:spTgt spid="36"/>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barn(outVertical)">
                                      <p:cBhvr>
                                        <p:cTn id="13" dur="500"/>
                                        <p:tgtEl>
                                          <p:spTgt spid="37"/>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2000"/>
                                        <p:tgtEl>
                                          <p:spTgt spid="43"/>
                                        </p:tgtEl>
                                      </p:cBhvr>
                                    </p:animEffect>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2000"/>
                                        <p:tgtEl>
                                          <p:spTgt spid="35"/>
                                        </p:tgtEl>
                                      </p:cBhvr>
                                    </p:animEffect>
                                  </p:childTnLst>
                                </p:cTn>
                              </p:par>
                            </p:childTnLst>
                          </p:cTn>
                        </p:par>
                        <p:par>
                          <p:cTn id="22" fill="hold">
                            <p:stCondLst>
                              <p:cond delay="4500"/>
                            </p:stCondLst>
                            <p:childTnLst>
                              <p:par>
                                <p:cTn id="23" presetID="10"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6" grpId="0"/>
      <p:bldP spid="37" grpId="0" animBg="1"/>
      <p:bldP spid="40"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81" name="矩形"/>
          <p:cNvSpPr/>
          <p:nvPr/>
        </p:nvSpPr>
        <p:spPr>
          <a:xfrm>
            <a:off x="1425064" y="305039"/>
            <a:ext cx="597070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 增值税纳税人和扣缴义务人</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84" name="组合"/>
          <p:cNvGrpSpPr/>
          <p:nvPr/>
        </p:nvGrpSpPr>
        <p:grpSpPr>
          <a:xfrm>
            <a:off x="1632458" y="1396182"/>
            <a:ext cx="5595225" cy="529587"/>
            <a:chOff x="1632458" y="1396182"/>
            <a:chExt cx="5595225" cy="529587"/>
          </a:xfrm>
        </p:grpSpPr>
        <p:sp>
          <p:nvSpPr>
            <p:cNvPr id="182" name="矩形"/>
            <p:cNvSpPr/>
            <p:nvPr/>
          </p:nvSpPr>
          <p:spPr>
            <a:xfrm>
              <a:off x="1760092" y="1396182"/>
              <a:ext cx="5397555" cy="52577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纳税人与扣缴义务人的具体规定</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183" name="剪去对角的矩形"/>
            <p:cNvSpPr/>
            <p:nvPr/>
          </p:nvSpPr>
          <p:spPr>
            <a:xfrm>
              <a:off x="1632458" y="1399992"/>
              <a:ext cx="5595225" cy="525778"/>
            </a:xfrm>
            <a:prstGeom prst="snip2DiagRect">
              <a:avLst>
                <a:gd name="adj1" fmla="val 0"/>
                <a:gd name="adj2" fmla="val 17796"/>
              </a:avLst>
            </a:prstGeom>
            <a:noFill/>
            <a:ln w="25400" cap="flat" cmpd="sng">
              <a:solidFill>
                <a:srgbClr val="4BACC6"/>
              </a:solidFill>
              <a:prstDash val="solid"/>
              <a:round/>
            </a:ln>
          </p:spPr>
          <p:txBody>
            <a:bodyPr rtlCol="0" anchor="ctr"/>
            <a:lstStyle/>
            <a:p>
              <a:pPr algn="ctr"/>
            </a:p>
          </p:txBody>
        </p:sp>
      </p:grpSp>
      <p:sp>
        <p:nvSpPr>
          <p:cNvPr id="185" name="矩形"/>
          <p:cNvSpPr/>
          <p:nvPr/>
        </p:nvSpPr>
        <p:spPr>
          <a:xfrm>
            <a:off x="1419201" y="2082395"/>
            <a:ext cx="9606537" cy="258445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单选】根据增值税法律制度的规定，关于增值税纳税人的下列表述中，正确的是（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A．转让无形资产，以无形资产受让方为纳税人</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B．提供建筑安装服务，以建筑安装服务接收方为纳税人</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C．资管产品运营过程中发生的增值税应税行为，以资管产品管理人为纳税人</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D．单位以承包、承租、挂靠方式经营的，一律以承包人为纳税人</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86" name="矩形"/>
          <p:cNvSpPr/>
          <p:nvPr/>
        </p:nvSpPr>
        <p:spPr>
          <a:xfrm>
            <a:off x="1419201" y="4727503"/>
            <a:ext cx="9649832" cy="1691638"/>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解析】增值税以“销售方”“进口方”为纳税人。“受让方”和“接收方”属于“购买方”，选项A、B错误。承包、承租、挂靠方式经营的，如果是“以发包人的名义+发包人担责”，以发包人为纳税人，选项D的说法过于绝对，表述错误。</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4"/>
                                        </p:tgtEl>
                                        <p:attrNameLst>
                                          <p:attrName>style.visibility</p:attrName>
                                        </p:attrNameLst>
                                      </p:cBhvr>
                                      <p:to>
                                        <p:strVal val="visible"/>
                                      </p:to>
                                    </p:set>
                                    <p:animEffect transition="in" filter="fade">
                                      <p:cBhvr>
                                        <p:cTn id="7" dur="1000"/>
                                        <p:tgtEl>
                                          <p:spTgt spid="184"/>
                                        </p:tgtEl>
                                      </p:cBhvr>
                                    </p:animEffect>
                                    <p:anim calcmode="lin" valueType="num">
                                      <p:cBhvr>
                                        <p:cTn id="8" dur="1000" fill="hold"/>
                                        <p:tgtEl>
                                          <p:spTgt spid="184"/>
                                        </p:tgtEl>
                                        <p:attrNameLst>
                                          <p:attrName>ppt_x</p:attrName>
                                        </p:attrNameLst>
                                      </p:cBhvr>
                                      <p:tavLst>
                                        <p:tav tm="0">
                                          <p:val>
                                            <p:strVal val="#ppt_x"/>
                                          </p:val>
                                        </p:tav>
                                        <p:tav tm="100000">
                                          <p:val>
                                            <p:strVal val="#ppt_x"/>
                                          </p:val>
                                        </p:tav>
                                      </p:tavLst>
                                    </p:anim>
                                    <p:anim calcmode="lin" valueType="num">
                                      <p:cBhvr>
                                        <p:cTn id="9" dur="1000" fill="hold"/>
                                        <p:tgtEl>
                                          <p:spTgt spid="18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6" fill="hold" grpId="0" nodeType="clickEffect">
                                  <p:stCondLst>
                                    <p:cond delay="0"/>
                                  </p:stCondLst>
                                  <p:childTnLst>
                                    <p:set>
                                      <p:cBhvr>
                                        <p:cTn id="13" dur="1" fill="hold">
                                          <p:stCondLst>
                                            <p:cond delay="0"/>
                                          </p:stCondLst>
                                        </p:cTn>
                                        <p:tgtEl>
                                          <p:spTgt spid="185"/>
                                        </p:tgtEl>
                                        <p:attrNameLst>
                                          <p:attrName>style.visibility</p:attrName>
                                        </p:attrNameLst>
                                      </p:cBhvr>
                                      <p:to>
                                        <p:strVal val="visible"/>
                                      </p:to>
                                    </p:set>
                                    <p:animEffect transition="in" filter="barn(inHorizontal)">
                                      <p:cBhvr>
                                        <p:cTn id="14" dur="500"/>
                                        <p:tgtEl>
                                          <p:spTgt spid="18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grpId="0" nodeType="clickEffect">
                                  <p:stCondLst>
                                    <p:cond delay="0"/>
                                  </p:stCondLst>
                                  <p:childTnLst>
                                    <p:set>
                                      <p:cBhvr>
                                        <p:cTn id="18" dur="1" fill="hold">
                                          <p:stCondLst>
                                            <p:cond delay="0"/>
                                          </p:stCondLst>
                                        </p:cTn>
                                        <p:tgtEl>
                                          <p:spTgt spid="186"/>
                                        </p:tgtEl>
                                        <p:attrNameLst>
                                          <p:attrName>style.visibility</p:attrName>
                                        </p:attrNameLst>
                                      </p:cBhvr>
                                      <p:to>
                                        <p:strVal val="visible"/>
                                      </p:to>
                                    </p:set>
                                    <p:animEffect transition="in" filter="barn(inHorizontal)">
                                      <p:cBhvr>
                                        <p:cTn id="19" dur="50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 grpId="0" animBg="1"/>
      <p:bldP spid="185" grpId="0" animBg="1"/>
      <p:bldP spid="186" grpId="0" animBg="1"/>
    </p:bldLst>
  </p:timing>
</p:sld>
</file>

<file path=ppt/slides/slide20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630" name="矩形"/>
          <p:cNvSpPr/>
          <p:nvPr/>
        </p:nvSpPr>
        <p:spPr>
          <a:xfrm>
            <a:off x="1425064" y="305039"/>
            <a:ext cx="470836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 车辆购置税征收管理</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aphicFrame>
        <p:nvGraphicFramePr>
          <p:cNvPr id="1631" name="表格"/>
          <p:cNvGraphicFramePr>
            <a:graphicFrameLocks noGrp="1"/>
          </p:cNvGraphicFramePr>
          <p:nvPr/>
        </p:nvGraphicFramePr>
        <p:xfrm>
          <a:off x="1497736" y="2217912"/>
          <a:ext cx="9036342" cy="2941002"/>
        </p:xfrm>
        <a:graphic>
          <a:graphicData uri="http://schemas.openxmlformats.org/drawingml/2006/table">
            <a:tbl>
              <a:tblPr bandRow="1">
                <a:noFill/>
              </a:tblPr>
              <a:tblGrid>
                <a:gridCol w="2890304"/>
                <a:gridCol w="6146038"/>
              </a:tblGrid>
              <a:tr h="485322">
                <a:tc>
                  <a:txBody>
                    <a:bodyPr/>
                    <a:lstStyle/>
                    <a:p>
                      <a:pPr marL="0" indent="254000" algn="ctr">
                        <a:lnSpc>
                          <a:spcPct val="150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项目</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254000" algn="ctr">
                        <a:lnSpc>
                          <a:spcPct val="150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内容</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514392">
                <a:tc>
                  <a:txBody>
                    <a:bodyPr/>
                    <a:lstStyle/>
                    <a:p>
                      <a:pPr marL="0" indent="25400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纳税义务发生时间</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购置应税车辆的当日</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r h="485322">
                <a:tc>
                  <a:txBody>
                    <a:bodyPr/>
                    <a:lstStyle/>
                    <a:p>
                      <a:pPr marL="0" indent="25400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纳税期限</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just">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自纳税义务发生之日起60日内申报缴纳车辆购置税</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485322">
                <a:tc rowSpan="2">
                  <a:txBody>
                    <a:bodyPr/>
                    <a:lstStyle/>
                    <a:p>
                      <a:pPr marL="0" indent="25400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纳税地点</a:t>
                      </a:r>
                      <a:endParaRPr lang="zh-CN" altLang="en-US" sz="1800" b="0" i="0" u="none" strike="noStrike" kern="0" cap="none" spc="-50" baseline="0">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200"/>
                        </a:spcBef>
                        <a:spcAft>
                          <a:spcPts val="200"/>
                        </a:spcAft>
                        <a:buNone/>
                      </a:pPr>
                      <a:r>
                        <a:rPr lang="zh-CN" altLang="en-US" sz="1800" b="0" i="0" u="none" strike="noStrike" kern="0" cap="none" spc="0" baseline="0">
                          <a:solidFill>
                            <a:srgbClr val="000000"/>
                          </a:solidFill>
                          <a:latin typeface="微软雅黑" panose="020B0503020204020204" charset="-122"/>
                          <a:ea typeface="微软雅黑" panose="020B0503020204020204" charset="-122"/>
                          <a:cs typeface="宋体" panose="02010600030101010101" pitchFamily="2" charset="-122"/>
                        </a:rPr>
                        <a:t>需要办理车辆登记的</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：车辆登记地</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r h="485322">
                <a:tc v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200"/>
                        </a:spcBef>
                        <a:spcAft>
                          <a:spcPts val="200"/>
                        </a:spcAft>
                        <a:buNone/>
                      </a:pPr>
                      <a:r>
                        <a:rPr lang="zh-CN" altLang="en-US" sz="1800" b="0" i="0" u="none" strike="noStrike" kern="0" cap="none" spc="0" baseline="0">
                          <a:solidFill>
                            <a:srgbClr val="000000"/>
                          </a:solidFill>
                          <a:latin typeface="微软雅黑" panose="020B0503020204020204" charset="-122"/>
                          <a:ea typeface="微软雅黑" panose="020B0503020204020204" charset="-122"/>
                          <a:cs typeface="宋体" panose="02010600030101010101" pitchFamily="2" charset="-122"/>
                        </a:rPr>
                        <a:t>不需要办理车辆登记的</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：纳税人所在地</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485322">
                <a:tc>
                  <a:txBody>
                    <a:bodyPr/>
                    <a:lstStyle/>
                    <a:p>
                      <a:pPr marL="0" indent="254000" algn="ctr">
                        <a:lnSpc>
                          <a:spcPct val="150000"/>
                        </a:lnSpc>
                        <a:spcBef>
                          <a:spcPts val="200"/>
                        </a:spcBef>
                        <a:spcAft>
                          <a:spcPts val="200"/>
                        </a:spcAft>
                        <a:buNone/>
                      </a:pPr>
                      <a:r>
                        <a:rPr lang="zh-CN" altLang="en-US" sz="1800" b="0" i="0" u="none" strike="noStrike" kern="0" cap="none" spc="0" baseline="0">
                          <a:solidFill>
                            <a:srgbClr val="000000"/>
                          </a:solidFill>
                          <a:latin typeface="微软雅黑" panose="020B0503020204020204" charset="-122"/>
                          <a:ea typeface="微软雅黑" panose="020B0503020204020204" charset="-122"/>
                          <a:cs typeface="宋体" panose="02010600030101010101" pitchFamily="2" charset="-122"/>
                        </a:rPr>
                        <a:t>征收机关</a:t>
                      </a:r>
                      <a:endParaRPr lang="zh-CN" altLang="en-US" sz="1800" b="0" i="0" u="none" strike="noStrike" kern="0" cap="none" spc="0" baseline="0">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税务机关负责征收（包括进口自用的车辆）</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bl>
          </a:graphicData>
        </a:graphic>
      </p:graphicFrame>
      <p:sp>
        <p:nvSpPr>
          <p:cNvPr id="1632" name="矩形"/>
          <p:cNvSpPr/>
          <p:nvPr/>
        </p:nvSpPr>
        <p:spPr>
          <a:xfrm>
            <a:off x="4752902" y="1255837"/>
            <a:ext cx="2578349" cy="358137"/>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车辆购置税的征收管理</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633" name="下箭头"/>
          <p:cNvSpPr/>
          <p:nvPr/>
        </p:nvSpPr>
        <p:spPr>
          <a:xfrm>
            <a:off x="5793132" y="1770468"/>
            <a:ext cx="490674" cy="360788"/>
          </a:xfrm>
          <a:prstGeom prst="downArrow">
            <a:avLst>
              <a:gd name="adj1" fmla="val 50000"/>
              <a:gd name="adj2" fmla="val 25000"/>
            </a:avLst>
          </a:prstGeom>
          <a:solidFill>
            <a:schemeClr val="accent1"/>
          </a:solidFill>
          <a:ln w="12700" cap="flat" cmpd="sng">
            <a:noFill/>
            <a:prstDash val="solid"/>
            <a:round/>
          </a:ln>
        </p:spPr>
        <p:txBody>
          <a:bodyPr rtlCol="0" anchor="ctr"/>
          <a:lstStyle/>
          <a:p>
            <a:pPr algn="ctr"/>
          </a:p>
        </p:txBody>
      </p:sp>
      <p:grpSp>
        <p:nvGrpSpPr>
          <p:cNvPr id="1818" name="组合"/>
          <p:cNvGrpSpPr/>
          <p:nvPr/>
        </p:nvGrpSpPr>
        <p:grpSpPr>
          <a:xfrm>
            <a:off x="1497736" y="5209014"/>
            <a:ext cx="9008470" cy="1226110"/>
            <a:chOff x="1497736" y="5209014"/>
            <a:chExt cx="9008470" cy="1226110"/>
          </a:xfrm>
        </p:grpSpPr>
        <p:sp>
          <p:nvSpPr>
            <p:cNvPr id="1634" name="矩形"/>
            <p:cNvSpPr/>
            <p:nvPr/>
          </p:nvSpPr>
          <p:spPr>
            <a:xfrm>
              <a:off x="1847244" y="5784888"/>
              <a:ext cx="8630096" cy="4914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车辆购置税实行</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一次性征收</a:t>
              </a: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。购置已缴纳车辆购置税的车辆，不再征收车辆购置税。</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635" name="矩形"/>
            <p:cNvSpPr/>
            <p:nvPr/>
          </p:nvSpPr>
          <p:spPr>
            <a:xfrm>
              <a:off x="8962024" y="5209014"/>
              <a:ext cx="1544180" cy="491489"/>
            </a:xfrm>
            <a:prstGeom prst="rect">
              <a:avLst/>
            </a:prstGeom>
            <a:solidFill>
              <a:schemeClr val="accent4"/>
            </a:solid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rPr>
                <a:t>　　敲黑板</a:t>
              </a:r>
              <a:endPar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endParaRPr>
            </a:p>
          </p:txBody>
        </p:sp>
        <p:sp>
          <p:nvSpPr>
            <p:cNvPr id="1636" name="剪去对角的矩形"/>
            <p:cNvSpPr/>
            <p:nvPr/>
          </p:nvSpPr>
          <p:spPr>
            <a:xfrm>
              <a:off x="1497736" y="5700030"/>
              <a:ext cx="9008470" cy="735095"/>
            </a:xfrm>
            <a:prstGeom prst="snip2DiagRect">
              <a:avLst>
                <a:gd name="adj1" fmla="val 0"/>
                <a:gd name="adj2" fmla="val 41"/>
              </a:avLst>
            </a:prstGeom>
            <a:noFill/>
            <a:ln w="25400" cap="flat" cmpd="sng">
              <a:solidFill>
                <a:srgbClr val="00AAB7"/>
              </a:solidFill>
              <a:prstDash val="sysDash"/>
              <a:round/>
            </a:ln>
          </p:spPr>
          <p:txBody>
            <a:bodyPr rtlCol="0" anchor="ctr"/>
            <a:lstStyle/>
            <a:p>
              <a:pPr algn="ctr"/>
            </a:p>
          </p:txBody>
        </p:sp>
      </p:gr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32"/>
                                        </p:tgtEl>
                                        <p:attrNameLst>
                                          <p:attrName>style.visibility</p:attrName>
                                        </p:attrNameLst>
                                      </p:cBhvr>
                                      <p:to>
                                        <p:strVal val="visible"/>
                                      </p:to>
                                    </p:set>
                                    <p:animEffect transition="in" filter="fade">
                                      <p:cBhvr>
                                        <p:cTn id="7" dur="1000"/>
                                        <p:tgtEl>
                                          <p:spTgt spid="1632"/>
                                        </p:tgtEl>
                                      </p:cBhvr>
                                    </p:animEffect>
                                    <p:anim calcmode="lin" valueType="num">
                                      <p:cBhvr>
                                        <p:cTn id="8" dur="1000" fill="hold"/>
                                        <p:tgtEl>
                                          <p:spTgt spid="1632"/>
                                        </p:tgtEl>
                                        <p:attrNameLst>
                                          <p:attrName>ppt_x</p:attrName>
                                        </p:attrNameLst>
                                      </p:cBhvr>
                                      <p:tavLst>
                                        <p:tav tm="0">
                                          <p:val>
                                            <p:strVal val="#ppt_x"/>
                                          </p:val>
                                        </p:tav>
                                        <p:tav tm="100000">
                                          <p:val>
                                            <p:strVal val="#ppt_x"/>
                                          </p:val>
                                        </p:tav>
                                      </p:tavLst>
                                    </p:anim>
                                    <p:anim calcmode="lin" valueType="num">
                                      <p:cBhvr>
                                        <p:cTn id="9" dur="1000" fill="hold"/>
                                        <p:tgtEl>
                                          <p:spTgt spid="16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33"/>
                                        </p:tgtEl>
                                        <p:attrNameLst>
                                          <p:attrName>style.visibility</p:attrName>
                                        </p:attrNameLst>
                                      </p:cBhvr>
                                      <p:to>
                                        <p:strVal val="visible"/>
                                      </p:to>
                                    </p:set>
                                    <p:animEffect transition="in" filter="fade">
                                      <p:cBhvr>
                                        <p:cTn id="14" dur="1000"/>
                                        <p:tgtEl>
                                          <p:spTgt spid="1633"/>
                                        </p:tgtEl>
                                      </p:cBhvr>
                                    </p:animEffect>
                                    <p:anim calcmode="lin" valueType="num">
                                      <p:cBhvr>
                                        <p:cTn id="15" dur="1000" fill="hold"/>
                                        <p:tgtEl>
                                          <p:spTgt spid="1633"/>
                                        </p:tgtEl>
                                        <p:attrNameLst>
                                          <p:attrName>ppt_x</p:attrName>
                                        </p:attrNameLst>
                                      </p:cBhvr>
                                      <p:tavLst>
                                        <p:tav tm="0">
                                          <p:val>
                                            <p:strVal val="#ppt_x"/>
                                          </p:val>
                                        </p:tav>
                                        <p:tav tm="100000">
                                          <p:val>
                                            <p:strVal val="#ppt_x"/>
                                          </p:val>
                                        </p:tav>
                                      </p:tavLst>
                                    </p:anim>
                                    <p:anim calcmode="lin" valueType="num">
                                      <p:cBhvr>
                                        <p:cTn id="16" dur="1000" fill="hold"/>
                                        <p:tgtEl>
                                          <p:spTgt spid="163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631"/>
                                        </p:tgtEl>
                                        <p:attrNameLst>
                                          <p:attrName>style.visibility</p:attrName>
                                        </p:attrNameLst>
                                      </p:cBhvr>
                                      <p:to>
                                        <p:strVal val="visible"/>
                                      </p:to>
                                    </p:set>
                                    <p:animEffect transition="in" filter="fade">
                                      <p:cBhvr>
                                        <p:cTn id="21" dur="1000"/>
                                        <p:tgtEl>
                                          <p:spTgt spid="1631"/>
                                        </p:tgtEl>
                                      </p:cBhvr>
                                    </p:animEffect>
                                    <p:anim calcmode="lin" valueType="num">
                                      <p:cBhvr>
                                        <p:cTn id="22" dur="1000" fill="hold"/>
                                        <p:tgtEl>
                                          <p:spTgt spid="1631"/>
                                        </p:tgtEl>
                                        <p:attrNameLst>
                                          <p:attrName>ppt_x</p:attrName>
                                        </p:attrNameLst>
                                      </p:cBhvr>
                                      <p:tavLst>
                                        <p:tav tm="0">
                                          <p:val>
                                            <p:strVal val="#ppt_x"/>
                                          </p:val>
                                        </p:tav>
                                        <p:tav tm="100000">
                                          <p:val>
                                            <p:strVal val="#ppt_x"/>
                                          </p:val>
                                        </p:tav>
                                      </p:tavLst>
                                    </p:anim>
                                    <p:anim calcmode="lin" valueType="num">
                                      <p:cBhvr>
                                        <p:cTn id="23" dur="1000" fill="hold"/>
                                        <p:tgtEl>
                                          <p:spTgt spid="16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2" grpId="0" animBg="1"/>
      <p:bldP spid="1633" grpId="0" animBg="1"/>
    </p:bldLst>
  </p:timing>
</p:sld>
</file>

<file path=ppt/slides/slide20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641" name="椭圆"/>
          <p:cNvSpPr/>
          <p:nvPr/>
        </p:nvSpPr>
        <p:spPr>
          <a:xfrm>
            <a:off x="5082443" y="1149061"/>
            <a:ext cx="2036774" cy="2049536"/>
          </a:xfrm>
          <a:prstGeom prst="ellipse">
            <a:avLst/>
          </a:prstGeom>
          <a:solidFill>
            <a:schemeClr val="accent4"/>
          </a:solidFill>
          <a:ln w="12700" cap="flat" cmpd="sng">
            <a:noFill/>
            <a:prstDash val="solid"/>
            <a:round/>
          </a:ln>
        </p:spPr>
        <p:txBody>
          <a:bodyPr rtlCol="0" anchor="ctr"/>
          <a:lstStyle/>
          <a:p>
            <a:pPr algn="ctr"/>
          </a:p>
        </p:txBody>
      </p:sp>
      <p:sp>
        <p:nvSpPr>
          <p:cNvPr id="1642" name="矩形"/>
          <p:cNvSpPr/>
          <p:nvPr/>
        </p:nvSpPr>
        <p:spPr>
          <a:xfrm>
            <a:off x="4519399" y="3423283"/>
            <a:ext cx="3348131" cy="591502"/>
          </a:xfrm>
          <a:prstGeom prst="rect">
            <a:avLst/>
          </a:prstGeom>
          <a:noFill/>
          <a:ln w="9525" cap="flat" cmpd="sng">
            <a:noFill/>
            <a:prstDash val="solid"/>
            <a:miter/>
          </a:ln>
        </p:spPr>
        <p:txBody>
          <a:bodyPr vert="horz" wrap="square" lIns="91440" tIns="45720" rIns="91440" bIns="45720" anchor="t" anchorCtr="0">
            <a:spAutoFit/>
          </a:bodyPr>
          <a:lstStyle/>
          <a:p>
            <a:pPr marL="0" indent="25400" algn="ctr">
              <a:lnSpc>
                <a:spcPct val="150000"/>
              </a:lnSpc>
              <a:spcBef>
                <a:spcPts val="0"/>
              </a:spcBef>
              <a:spcAft>
                <a:spcPts val="0"/>
              </a:spcAft>
              <a:buNone/>
            </a:pPr>
            <a:r>
              <a:rPr lang="en-US" altLang="zh-CN" sz="2200" b="1" i="0" u="none" strike="noStrike" kern="100" cap="none" spc="0" baseline="0">
                <a:solidFill>
                  <a:schemeClr val="accent1"/>
                </a:solidFill>
                <a:latin typeface="微软雅黑" panose="020B0503020204020204" charset="-122"/>
                <a:ea typeface="微软雅黑" panose="020B0503020204020204" charset="-122"/>
                <a:cs typeface="Times New Roman" panose="02020603050405020304" charset="0"/>
              </a:rPr>
              <a:t> </a:t>
            </a:r>
            <a:r>
              <a:rPr lang="zh-CN" altLang="en-US" sz="2200" b="1" i="0" u="none" strike="noStrike" kern="100" cap="none" spc="0" baseline="0">
                <a:solidFill>
                  <a:schemeClr val="accent1"/>
                </a:solidFill>
                <a:latin typeface="微软雅黑" panose="020B0503020204020204" charset="-122"/>
                <a:ea typeface="微软雅黑" panose="020B0503020204020204" charset="-122"/>
                <a:cs typeface="Times New Roman" panose="02020603050405020304" charset="0"/>
              </a:rPr>
              <a:t>关税法律制度</a:t>
            </a:r>
            <a:endParaRPr lang="zh-CN" altLang="en-US" sz="2200" b="1" i="0" u="none" strike="noStrike" kern="1200" cap="none" spc="0" baseline="0">
              <a:solidFill>
                <a:schemeClr val="accent1"/>
              </a:solidFill>
              <a:latin typeface="微软雅黑" panose="020B0503020204020204" charset="-122"/>
              <a:ea typeface="微软雅黑" panose="020B0503020204020204" charset="-122"/>
              <a:cs typeface="Arial" panose="020B0604020202020204" pitchFamily="34" charset="0"/>
            </a:endParaRPr>
          </a:p>
        </p:txBody>
      </p:sp>
      <p:sp>
        <p:nvSpPr>
          <p:cNvPr id="1643" name="矩形"/>
          <p:cNvSpPr/>
          <p:nvPr/>
        </p:nvSpPr>
        <p:spPr>
          <a:xfrm>
            <a:off x="5086455" y="1832499"/>
            <a:ext cx="1972436" cy="634365"/>
          </a:xfrm>
          <a:prstGeom prst="rect">
            <a:avLst/>
          </a:prstGeom>
          <a:noFill/>
          <a:ln w="9525" cap="flat" cmpd="sng">
            <a:noFill/>
            <a:prstDash val="solid"/>
            <a:miter/>
          </a:ln>
        </p:spPr>
        <p:txBody>
          <a:bodyPr vert="horz" wrap="square" lIns="91440" tIns="45720" rIns="91440" bIns="45720" anchor="t" anchorCtr="0">
            <a:spAutoFit/>
          </a:bodyPr>
          <a:lstStyle/>
          <a:p>
            <a:pPr marL="0" indent="0" algn="ctr" fontAlgn="auto">
              <a:lnSpc>
                <a:spcPct val="100000"/>
              </a:lnSpc>
              <a:spcBef>
                <a:spcPts val="0"/>
              </a:spcBef>
              <a:spcAft>
                <a:spcPts val="0"/>
              </a:spcAft>
              <a:buNone/>
            </a:pPr>
            <a:r>
              <a:rPr lang="zh-CN" altLang="en-US" sz="3600" b="1" i="0" u="none" strike="noStrike" kern="1200" cap="none" spc="-150" baseline="0">
                <a:solidFill>
                  <a:schemeClr val="bg1"/>
                </a:solidFill>
                <a:latin typeface="微软雅黑" panose="020B0503020204020204" charset="-122"/>
                <a:ea typeface="微软雅黑" panose="020B0503020204020204" charset="-122"/>
                <a:cs typeface="Arial" panose="020B0604020202020204" pitchFamily="34" charset="0"/>
              </a:rPr>
              <a:t>第六节</a:t>
            </a:r>
            <a:endParaRPr lang="zh-CN" altLang="en-US" sz="3600" b="1" i="0" u="none" strike="noStrike" kern="1200" cap="none" spc="-150" baseline="0">
              <a:solidFill>
                <a:schemeClr val="bg1"/>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641"/>
                                        </p:tgtEl>
                                        <p:attrNameLst>
                                          <p:attrName>style.visibility</p:attrName>
                                        </p:attrNameLst>
                                      </p:cBhvr>
                                      <p:to>
                                        <p:strVal val="visible"/>
                                      </p:to>
                                    </p:set>
                                    <p:anim calcmode="lin" valueType="num">
                                      <p:cBhvr>
                                        <p:cTn id="7" dur="500" fill="hold"/>
                                        <p:tgtEl>
                                          <p:spTgt spid="1641"/>
                                        </p:tgtEl>
                                        <p:attrNameLst>
                                          <p:attrName>ppt_w</p:attrName>
                                        </p:attrNameLst>
                                      </p:cBhvr>
                                      <p:tavLst>
                                        <p:tav tm="0">
                                          <p:val>
                                            <p:fltVal val="0"/>
                                          </p:val>
                                        </p:tav>
                                        <p:tav tm="100000">
                                          <p:val>
                                            <p:strVal val="#ppt_w"/>
                                          </p:val>
                                        </p:tav>
                                      </p:tavLst>
                                    </p:anim>
                                    <p:anim calcmode="lin" valueType="num">
                                      <p:cBhvr>
                                        <p:cTn id="8" dur="500" fill="hold"/>
                                        <p:tgtEl>
                                          <p:spTgt spid="1641"/>
                                        </p:tgtEl>
                                        <p:attrNameLst>
                                          <p:attrName>ppt_h</p:attrName>
                                        </p:attrNameLst>
                                      </p:cBhvr>
                                      <p:tavLst>
                                        <p:tav tm="0">
                                          <p:val>
                                            <p:fltVal val="0"/>
                                          </p:val>
                                        </p:tav>
                                        <p:tav tm="100000">
                                          <p:val>
                                            <p:strVal val="#ppt_h"/>
                                          </p:val>
                                        </p:tav>
                                      </p:tavLst>
                                    </p:anim>
                                    <p:animEffect transition="in" filter="fade">
                                      <p:cBhvr>
                                        <p:cTn id="9" dur="500"/>
                                        <p:tgtEl>
                                          <p:spTgt spid="1641"/>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643"/>
                                        </p:tgtEl>
                                        <p:attrNameLst>
                                          <p:attrName>style.visibility</p:attrName>
                                        </p:attrNameLst>
                                      </p:cBhvr>
                                      <p:to>
                                        <p:strVal val="visible"/>
                                      </p:to>
                                    </p:set>
                                    <p:animEffect transition="in" filter="fade">
                                      <p:cBhvr>
                                        <p:cTn id="13" dur="500"/>
                                        <p:tgtEl>
                                          <p:spTgt spid="1643"/>
                                        </p:tgtEl>
                                      </p:cBhvr>
                                    </p:animEffect>
                                  </p:childTnLst>
                                </p:cTn>
                              </p:par>
                            </p:childTnLst>
                          </p:cTn>
                        </p:par>
                        <p:par>
                          <p:cTn id="14" fill="hold">
                            <p:stCondLst>
                              <p:cond delay="1000"/>
                            </p:stCondLst>
                            <p:childTnLst>
                              <p:par>
                                <p:cTn id="15" presetID="42" presetClass="entr" presetSubtype="0" fill="hold" grpId="0" nodeType="afterEffect">
                                  <p:stCondLst>
                                    <p:cond delay="0"/>
                                  </p:stCondLst>
                                  <p:iterate type="lt">
                                    <p:tmPct val="0"/>
                                  </p:iterate>
                                  <p:childTnLst>
                                    <p:set>
                                      <p:cBhvr>
                                        <p:cTn id="16" dur="1" fill="hold">
                                          <p:stCondLst>
                                            <p:cond delay="0"/>
                                          </p:stCondLst>
                                        </p:cTn>
                                        <p:tgtEl>
                                          <p:spTgt spid="1642"/>
                                        </p:tgtEl>
                                        <p:attrNameLst>
                                          <p:attrName>style.visibility</p:attrName>
                                        </p:attrNameLst>
                                      </p:cBhvr>
                                      <p:to>
                                        <p:strVal val="visible"/>
                                      </p:to>
                                    </p:set>
                                    <p:animEffect transition="in" filter="fade">
                                      <p:cBhvr>
                                        <p:cTn id="17" dur="1000"/>
                                        <p:tgtEl>
                                          <p:spTgt spid="1642"/>
                                        </p:tgtEl>
                                      </p:cBhvr>
                                    </p:animEffect>
                                    <p:anim calcmode="lin" valueType="num">
                                      <p:cBhvr>
                                        <p:cTn id="18" dur="1000" fill="hold"/>
                                        <p:tgtEl>
                                          <p:spTgt spid="1642"/>
                                        </p:tgtEl>
                                        <p:attrNameLst>
                                          <p:attrName>ppt_x</p:attrName>
                                        </p:attrNameLst>
                                      </p:cBhvr>
                                      <p:tavLst>
                                        <p:tav tm="0">
                                          <p:val>
                                            <p:strVal val="#ppt_x"/>
                                          </p:val>
                                        </p:tav>
                                        <p:tav tm="100000">
                                          <p:val>
                                            <p:strVal val="#ppt_x"/>
                                          </p:val>
                                        </p:tav>
                                      </p:tavLst>
                                    </p:anim>
                                    <p:anim calcmode="lin" valueType="num">
                                      <p:cBhvr>
                                        <p:cTn id="19" dur="1000" fill="hold"/>
                                        <p:tgtEl>
                                          <p:spTgt spid="1642"/>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6" presetClass="emph" presetSubtype="0" fill="hold" grpId="1" nodeType="afterEffect">
                                  <p:stCondLst>
                                    <p:cond delay="0"/>
                                  </p:stCondLst>
                                  <p:iterate type="lt">
                                    <p:tmPct val="10000"/>
                                  </p:iterate>
                                  <p:childTnLst>
                                    <p:animEffect transition="out" filter="fade">
                                      <p:cBhvr>
                                        <p:cTn id="22" dur="500" tmFilter="0, 0; .2, .5; .8, .5; 1, 0"/>
                                        <p:tgtEl>
                                          <p:spTgt spid="1642"/>
                                        </p:tgtEl>
                                      </p:cBhvr>
                                    </p:animEffect>
                                    <p:animScale>
                                      <p:cBhvr>
                                        <p:cTn id="23" dur="250" autoRev="1" fill="hold"/>
                                        <p:tgtEl>
                                          <p:spTgt spid="164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1" grpId="0" animBg="1"/>
      <p:bldP spid="1642" grpId="0"/>
      <p:bldP spid="1642" grpId="1"/>
      <p:bldP spid="1643" grpId="0"/>
    </p:bldLst>
  </p:timing>
</p:sld>
</file>

<file path=ppt/slides/slide20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647" name="矩形"/>
          <p:cNvSpPr/>
          <p:nvPr/>
        </p:nvSpPr>
        <p:spPr>
          <a:xfrm>
            <a:off x="1425064" y="305039"/>
            <a:ext cx="3539406"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 关税纳税人</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aphicFrame>
        <p:nvGraphicFramePr>
          <p:cNvPr id="1648" name="对象"/>
          <p:cNvGraphicFramePr>
            <a:graphicFrameLocks noChangeAspect="1"/>
          </p:cNvGraphicFramePr>
          <p:nvPr/>
        </p:nvGraphicFramePr>
        <p:xfrm>
          <a:off x="975509" y="2840562"/>
          <a:ext cx="10406730" cy="2323640"/>
        </p:xfrm>
        <a:graphic>
          <a:graphicData uri="http://schemas.openxmlformats.org/presentationml/2006/ole">
            <mc:AlternateContent xmlns:mc="http://schemas.openxmlformats.org/markup-compatibility/2006">
              <mc:Choice xmlns:v="urn:schemas-microsoft-com:vml" Requires="v">
                <p:oleObj spid="_x0000_s15363" name="package" r:id="rId2" imgW="5854700" imgH="1315720" progId="package">
                  <p:embed/>
                </p:oleObj>
              </mc:Choice>
              <mc:Fallback>
                <p:oleObj name="package" r:id="rId2" imgW="5854700" imgH="1315720" progId="package">
                  <p:embed/>
                  <p:pic>
                    <p:nvPicPr>
                      <p:cNvPr id="0" name="对象"/>
                      <p:cNvPicPr>
                        <a:picLocks noChangeAspect="1"/>
                      </p:cNvPicPr>
                      <p:nvPr/>
                    </p:nvPicPr>
                    <p:blipFill>
                      <a:blip r:embed="rId3" cstate="print"/>
                      <a:stretch>
                        <a:fillRect/>
                      </a:stretch>
                    </p:blipFill>
                    <p:spPr>
                      <a:xfrm>
                        <a:off x="975509" y="2840562"/>
                        <a:ext cx="10406730" cy="2323640"/>
                      </a:xfrm>
                      <a:prstGeom prst="rect">
                        <a:avLst/>
                      </a:prstGeom>
                      <a:noFill/>
                      <a:ln w="9525" cap="flat" cmpd="sng">
                        <a:noFill/>
                        <a:prstDash val="solid"/>
                        <a:miter/>
                      </a:ln>
                    </p:spPr>
                  </p:pic>
                </p:oleObj>
              </mc:Fallback>
            </mc:AlternateContent>
          </a:graphicData>
        </a:graphic>
      </p:graphicFrame>
      <p:sp>
        <p:nvSpPr>
          <p:cNvPr id="1649" name="矩形"/>
          <p:cNvSpPr/>
          <p:nvPr/>
        </p:nvSpPr>
        <p:spPr>
          <a:xfrm>
            <a:off x="5410117" y="1632791"/>
            <a:ext cx="1387165" cy="358137"/>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关税纳税人</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650" name="下箭头"/>
          <p:cNvSpPr/>
          <p:nvPr/>
        </p:nvSpPr>
        <p:spPr>
          <a:xfrm>
            <a:off x="5812759" y="2237186"/>
            <a:ext cx="461811" cy="331925"/>
          </a:xfrm>
          <a:prstGeom prst="downArrow">
            <a:avLst>
              <a:gd name="adj1" fmla="val 50000"/>
              <a:gd name="adj2" fmla="val 25000"/>
            </a:avLst>
          </a:prstGeom>
          <a:solidFill>
            <a:schemeClr val="accent1"/>
          </a:solidFill>
          <a:ln w="12700" cap="flat" cmpd="sng">
            <a:noFill/>
            <a:prstDash val="solid"/>
            <a:round/>
          </a:ln>
        </p:spPr>
        <p:txBody>
          <a:bodyPr rtlCol="0" anchor="ctr"/>
          <a:lstStyle/>
          <a:p>
            <a:pPr algn="c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649"/>
                                        </p:tgtEl>
                                        <p:attrNameLst>
                                          <p:attrName>style.visibility</p:attrName>
                                        </p:attrNameLst>
                                      </p:cBhvr>
                                      <p:to>
                                        <p:strVal val="visible"/>
                                      </p:to>
                                    </p:set>
                                    <p:animEffect transition="in" filter="fade">
                                      <p:cBhvr>
                                        <p:cTn id="7" dur="1000"/>
                                        <p:tgtEl>
                                          <p:spTgt spid="1649"/>
                                        </p:tgtEl>
                                      </p:cBhvr>
                                    </p:animEffect>
                                    <p:anim calcmode="lin" valueType="num">
                                      <p:cBhvr>
                                        <p:cTn id="8" dur="1000" fill="hold"/>
                                        <p:tgtEl>
                                          <p:spTgt spid="1649"/>
                                        </p:tgtEl>
                                        <p:attrNameLst>
                                          <p:attrName>ppt_x</p:attrName>
                                        </p:attrNameLst>
                                      </p:cBhvr>
                                      <p:tavLst>
                                        <p:tav tm="0">
                                          <p:val>
                                            <p:strVal val="#ppt_x"/>
                                          </p:val>
                                        </p:tav>
                                        <p:tav tm="100000">
                                          <p:val>
                                            <p:strVal val="#ppt_x"/>
                                          </p:val>
                                        </p:tav>
                                      </p:tavLst>
                                    </p:anim>
                                    <p:anim calcmode="lin" valueType="num">
                                      <p:cBhvr>
                                        <p:cTn id="9" dur="1000" fill="hold"/>
                                        <p:tgtEl>
                                          <p:spTgt spid="16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650"/>
                                        </p:tgtEl>
                                        <p:attrNameLst>
                                          <p:attrName>style.visibility</p:attrName>
                                        </p:attrNameLst>
                                      </p:cBhvr>
                                      <p:to>
                                        <p:strVal val="visible"/>
                                      </p:to>
                                    </p:set>
                                    <p:animEffect transition="in" filter="fade">
                                      <p:cBhvr>
                                        <p:cTn id="13" dur="1000"/>
                                        <p:tgtEl>
                                          <p:spTgt spid="1650"/>
                                        </p:tgtEl>
                                      </p:cBhvr>
                                    </p:animEffect>
                                    <p:anim calcmode="lin" valueType="num">
                                      <p:cBhvr>
                                        <p:cTn id="14" dur="1000" fill="hold"/>
                                        <p:tgtEl>
                                          <p:spTgt spid="1650"/>
                                        </p:tgtEl>
                                        <p:attrNameLst>
                                          <p:attrName>ppt_x</p:attrName>
                                        </p:attrNameLst>
                                      </p:cBhvr>
                                      <p:tavLst>
                                        <p:tav tm="0">
                                          <p:val>
                                            <p:strVal val="#ppt_x"/>
                                          </p:val>
                                        </p:tav>
                                        <p:tav tm="100000">
                                          <p:val>
                                            <p:strVal val="#ppt_x"/>
                                          </p:val>
                                        </p:tav>
                                      </p:tavLst>
                                    </p:anim>
                                    <p:anim calcmode="lin" valueType="num">
                                      <p:cBhvr>
                                        <p:cTn id="15" dur="1000" fill="hold"/>
                                        <p:tgtEl>
                                          <p:spTgt spid="165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4" fill="hold" nodeType="afterEffect">
                                  <p:stCondLst>
                                    <p:cond delay="0"/>
                                  </p:stCondLst>
                                  <p:childTnLst>
                                    <p:set>
                                      <p:cBhvr>
                                        <p:cTn id="18" dur="1" fill="hold">
                                          <p:stCondLst>
                                            <p:cond delay="0"/>
                                          </p:stCondLst>
                                        </p:cTn>
                                        <p:tgtEl>
                                          <p:spTgt spid="1648"/>
                                        </p:tgtEl>
                                        <p:attrNameLst>
                                          <p:attrName>style.visibility</p:attrName>
                                        </p:attrNameLst>
                                      </p:cBhvr>
                                      <p:to>
                                        <p:strVal val="visible"/>
                                      </p:to>
                                    </p:set>
                                    <p:animEffect transition="in" filter="wipe(down)">
                                      <p:cBhvr>
                                        <p:cTn id="19" dur="500"/>
                                        <p:tgtEl>
                                          <p:spTgt spid="16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9" grpId="0" animBg="1"/>
      <p:bldP spid="1650" grpId="0" animBg="1"/>
    </p:bldLst>
  </p:timing>
</p:sld>
</file>

<file path=ppt/slides/slide20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654" name="矩形"/>
          <p:cNvSpPr/>
          <p:nvPr/>
        </p:nvSpPr>
        <p:spPr>
          <a:xfrm>
            <a:off x="1425064" y="305039"/>
            <a:ext cx="3539406"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 关税税率</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aphicFrame>
        <p:nvGraphicFramePr>
          <p:cNvPr id="1655" name="表格"/>
          <p:cNvGraphicFramePr>
            <a:graphicFrameLocks noGrp="1"/>
          </p:cNvGraphicFramePr>
          <p:nvPr/>
        </p:nvGraphicFramePr>
        <p:xfrm>
          <a:off x="530242" y="1926682"/>
          <a:ext cx="11157788" cy="4603758"/>
        </p:xfrm>
        <a:graphic>
          <a:graphicData uri="http://schemas.openxmlformats.org/drawingml/2006/table">
            <a:tbl>
              <a:tblPr bandRow="1">
                <a:noFill/>
              </a:tblPr>
              <a:tblGrid>
                <a:gridCol w="1844586"/>
                <a:gridCol w="9313202"/>
              </a:tblGrid>
              <a:tr h="391537">
                <a:tc>
                  <a:txBody>
                    <a:bodyPr/>
                    <a:lstStyle/>
                    <a:p>
                      <a:pPr marL="0" indent="0" algn="ctr">
                        <a:lnSpc>
                          <a:spcPct val="129000"/>
                        </a:lnSpc>
                        <a:spcBef>
                          <a:spcPts val="100"/>
                        </a:spcBef>
                        <a:spcAft>
                          <a:spcPts val="1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分类</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29000"/>
                        </a:lnSpc>
                        <a:spcBef>
                          <a:spcPts val="100"/>
                        </a:spcBef>
                        <a:spcAft>
                          <a:spcPts val="1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适用情形</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1152876">
                <a:tc>
                  <a:txBody>
                    <a:bodyPr/>
                    <a:lstStyle/>
                    <a:p>
                      <a:pPr marL="0" indent="0" algn="ctr">
                        <a:lnSpc>
                          <a:spcPct val="129000"/>
                        </a:lnSpc>
                        <a:spcBef>
                          <a:spcPts val="100"/>
                        </a:spcBef>
                        <a:spcAft>
                          <a:spcPts val="100"/>
                        </a:spcAft>
                        <a:buNone/>
                      </a:pPr>
                      <a:r>
                        <a:rPr lang="zh-CN" altLang="en-US" sz="1800" b="0" i="0" u="none" strike="noStrike" kern="0" cap="none" spc="0" baseline="0">
                          <a:solidFill>
                            <a:srgbClr val="000000"/>
                          </a:solidFill>
                          <a:latin typeface="微软雅黑" panose="020B0503020204020204" charset="-122"/>
                          <a:ea typeface="微软雅黑" panose="020B0503020204020204" charset="-122"/>
                          <a:cs typeface="宋体" panose="02010600030101010101" pitchFamily="2" charset="-122"/>
                        </a:rPr>
                        <a:t>最惠国税率</a:t>
                      </a:r>
                      <a:endParaRPr lang="zh-CN" altLang="en-US" sz="1800" b="0" i="0" u="none" strike="noStrike" kern="0" cap="none" spc="0" baseline="0">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just">
                        <a:lnSpc>
                          <a:spcPct val="129000"/>
                        </a:lnSpc>
                        <a:spcBef>
                          <a:spcPts val="100"/>
                        </a:spcBef>
                        <a:spcAft>
                          <a:spcPts val="100"/>
                        </a:spcAft>
                        <a:buNone/>
                      </a:pPr>
                      <a:r>
                        <a:rPr lang="zh-CN" altLang="en-US" sz="1800" b="0" i="0" u="none" strike="noStrike" kern="0" cap="none" spc="0" baseline="0">
                          <a:solidFill>
                            <a:srgbClr val="000000"/>
                          </a:solidFill>
                          <a:latin typeface="微软雅黑" panose="020B0503020204020204" charset="-122"/>
                          <a:ea typeface="微软雅黑" panose="020B0503020204020204" charset="-122"/>
                          <a:cs typeface="Times New Roman" panose="02020603050405020304" charset="0"/>
                        </a:rPr>
                        <a:t>（1）原产于与我国共同适用</a:t>
                      </a:r>
                      <a:r>
                        <a:rPr lang="zh-CN" altLang="en-US" sz="1800" b="1" i="0" u="none" strike="noStrike" kern="0" cap="none" spc="0" baseline="0">
                          <a:solidFill>
                            <a:srgbClr val="C00000"/>
                          </a:solidFill>
                          <a:latin typeface="微软雅黑" panose="020B0503020204020204" charset="-122"/>
                          <a:ea typeface="微软雅黑" panose="020B0503020204020204" charset="-122"/>
                          <a:cs typeface="Times New Roman" panose="02020603050405020304" charset="0"/>
                        </a:rPr>
                        <a:t>最惠国条款</a:t>
                      </a:r>
                      <a:r>
                        <a:rPr lang="zh-CN" altLang="en-US" sz="1800" b="0" i="0" u="none" strike="noStrike" kern="0" cap="none" spc="0" baseline="0">
                          <a:solidFill>
                            <a:srgbClr val="000000"/>
                          </a:solidFill>
                          <a:latin typeface="微软雅黑" panose="020B0503020204020204" charset="-122"/>
                          <a:ea typeface="微软雅黑" panose="020B0503020204020204" charset="-122"/>
                          <a:cs typeface="Times New Roman" panose="02020603050405020304" charset="0"/>
                        </a:rPr>
                        <a:t>的世界贸易组织成员国或地区的进口货物</a:t>
                      </a:r>
                      <a:br>
                        <a:rPr lang="zh-CN" altLang="en-US" sz="1800" b="0" i="0" u="none" strike="noStrike" kern="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0" cap="none" spc="0" baseline="0">
                          <a:solidFill>
                            <a:srgbClr val="000000"/>
                          </a:solidFill>
                          <a:latin typeface="微软雅黑" panose="020B0503020204020204" charset="-122"/>
                          <a:ea typeface="微软雅黑" panose="020B0503020204020204" charset="-122"/>
                          <a:cs typeface="Times New Roman" panose="02020603050405020304" charset="0"/>
                        </a:rPr>
                        <a:t>（2）原产于与我国签订含有相互给予</a:t>
                      </a:r>
                      <a:r>
                        <a:rPr lang="zh-CN" altLang="en-US" sz="1800" b="1" i="0" u="none" strike="noStrike" kern="0" cap="none" spc="0" baseline="0">
                          <a:solidFill>
                            <a:srgbClr val="C00000"/>
                          </a:solidFill>
                          <a:latin typeface="微软雅黑" panose="020B0503020204020204" charset="-122"/>
                          <a:ea typeface="微软雅黑" panose="020B0503020204020204" charset="-122"/>
                          <a:cs typeface="Times New Roman" panose="02020603050405020304" charset="0"/>
                        </a:rPr>
                        <a:t>最惠国待遇</a:t>
                      </a:r>
                      <a:r>
                        <a:rPr lang="zh-CN" altLang="en-US" sz="1800" b="0" i="0" u="none" strike="noStrike" kern="0" cap="none" spc="0" baseline="0">
                          <a:solidFill>
                            <a:srgbClr val="000000"/>
                          </a:solidFill>
                          <a:latin typeface="微软雅黑" panose="020B0503020204020204" charset="-122"/>
                          <a:ea typeface="微软雅黑" panose="020B0503020204020204" charset="-122"/>
                          <a:cs typeface="Times New Roman" panose="02020603050405020304" charset="0"/>
                        </a:rPr>
                        <a:t>的双边贸易协定的国家或地区的进口货物</a:t>
                      </a:r>
                      <a:br>
                        <a:rPr lang="zh-CN" altLang="en-US" sz="1800" b="0" i="0" u="none" strike="noStrike" kern="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0" cap="none" spc="0" baseline="0">
                          <a:solidFill>
                            <a:srgbClr val="000000"/>
                          </a:solidFill>
                          <a:latin typeface="微软雅黑" panose="020B0503020204020204" charset="-122"/>
                          <a:ea typeface="微软雅黑" panose="020B0503020204020204" charset="-122"/>
                          <a:cs typeface="Times New Roman" panose="02020603050405020304" charset="0"/>
                        </a:rPr>
                        <a:t>（3）原产于</a:t>
                      </a:r>
                      <a:r>
                        <a:rPr lang="zh-CN" altLang="en-US" sz="1800" b="1" i="0" u="none" strike="noStrike" kern="0" cap="none" spc="0" baseline="0">
                          <a:solidFill>
                            <a:srgbClr val="C00000"/>
                          </a:solidFill>
                          <a:latin typeface="微软雅黑" panose="020B0503020204020204" charset="-122"/>
                          <a:ea typeface="微软雅黑" panose="020B0503020204020204" charset="-122"/>
                          <a:cs typeface="Times New Roman" panose="02020603050405020304" charset="0"/>
                        </a:rPr>
                        <a:t>我国</a:t>
                      </a:r>
                      <a:r>
                        <a:rPr lang="zh-CN" altLang="en-US" sz="1800" b="0" i="0" u="none" strike="noStrike" kern="0" cap="none" spc="0" baseline="0">
                          <a:solidFill>
                            <a:srgbClr val="000000"/>
                          </a:solidFill>
                          <a:latin typeface="微软雅黑" panose="020B0503020204020204" charset="-122"/>
                          <a:ea typeface="微软雅黑" panose="020B0503020204020204" charset="-122"/>
                          <a:cs typeface="Times New Roman" panose="02020603050405020304" charset="0"/>
                        </a:rPr>
                        <a:t>的进口货物</a:t>
                      </a:r>
                      <a:endParaRPr lang="zh-CN" altLang="en-US" sz="1800" b="0" i="0" u="none" strike="noStrike" kern="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r h="391537">
                <a:tc>
                  <a:txBody>
                    <a:bodyPr/>
                    <a:lstStyle/>
                    <a:p>
                      <a:pPr marL="0" indent="0" algn="ctr">
                        <a:lnSpc>
                          <a:spcPct val="129000"/>
                        </a:lnSpc>
                        <a:spcBef>
                          <a:spcPts val="100"/>
                        </a:spcBef>
                        <a:spcAft>
                          <a:spcPts val="100"/>
                        </a:spcAft>
                        <a:buNone/>
                      </a:pPr>
                      <a:r>
                        <a:rPr lang="zh-CN" altLang="en-US" sz="1800" b="0" i="0" u="none" strike="noStrike" kern="0" cap="none" spc="0" baseline="0">
                          <a:solidFill>
                            <a:srgbClr val="000000"/>
                          </a:solidFill>
                          <a:latin typeface="微软雅黑" panose="020B0503020204020204" charset="-122"/>
                          <a:ea typeface="微软雅黑" panose="020B0503020204020204" charset="-122"/>
                          <a:cs typeface="宋体" panose="02010600030101010101" pitchFamily="2" charset="-122"/>
                        </a:rPr>
                        <a:t>协定税率</a:t>
                      </a:r>
                      <a:endParaRPr lang="zh-CN" altLang="en-US" sz="1800" b="0" i="0" u="none" strike="noStrike" kern="0" cap="none" spc="0" baseline="0">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just">
                        <a:lnSpc>
                          <a:spcPct val="129000"/>
                        </a:lnSpc>
                        <a:spcBef>
                          <a:spcPts val="100"/>
                        </a:spcBef>
                        <a:spcAft>
                          <a:spcPts val="100"/>
                        </a:spcAft>
                        <a:buNone/>
                      </a:pPr>
                      <a:r>
                        <a:rPr lang="zh-CN" altLang="en-US" sz="1800" b="0" i="0" u="none" strike="noStrike" kern="0" cap="none" spc="0" baseline="0">
                          <a:solidFill>
                            <a:srgbClr val="000000"/>
                          </a:solidFill>
                          <a:latin typeface="微软雅黑" panose="020B0503020204020204" charset="-122"/>
                          <a:ea typeface="微软雅黑" panose="020B0503020204020204" charset="-122"/>
                          <a:cs typeface="宋体" panose="02010600030101010101" pitchFamily="2" charset="-122"/>
                        </a:rPr>
                        <a:t>原产于与我国签订含有关税</a:t>
                      </a:r>
                      <a:r>
                        <a:rPr lang="zh-CN" altLang="en-US" sz="1800" b="1" i="0" u="none" strike="noStrike" kern="0" cap="none" spc="0" baseline="0">
                          <a:solidFill>
                            <a:srgbClr val="C00000"/>
                          </a:solidFill>
                          <a:latin typeface="微软雅黑" panose="020B0503020204020204" charset="-122"/>
                          <a:ea typeface="微软雅黑" panose="020B0503020204020204" charset="-122"/>
                          <a:cs typeface="宋体" panose="02010600030101010101" pitchFamily="2" charset="-122"/>
                        </a:rPr>
                        <a:t>优惠条款</a:t>
                      </a:r>
                      <a:r>
                        <a:rPr lang="zh-CN" altLang="en-US" sz="1800" b="0" i="0" u="none" strike="noStrike" kern="0" cap="none" spc="0" baseline="0">
                          <a:solidFill>
                            <a:srgbClr val="000000"/>
                          </a:solidFill>
                          <a:latin typeface="微软雅黑" panose="020B0503020204020204" charset="-122"/>
                          <a:ea typeface="微软雅黑" panose="020B0503020204020204" charset="-122"/>
                          <a:cs typeface="宋体" panose="02010600030101010101" pitchFamily="2" charset="-122"/>
                        </a:rPr>
                        <a:t>的区域性贸易协定的国家或地区的进口货物</a:t>
                      </a:r>
                      <a:endParaRPr lang="zh-CN" altLang="en-US" sz="1800" b="0" i="0" u="none" strike="noStrike" kern="0" cap="none" spc="0" baseline="0">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391537">
                <a:tc>
                  <a:txBody>
                    <a:bodyPr/>
                    <a:lstStyle/>
                    <a:p>
                      <a:pPr marL="0" indent="0" algn="ctr">
                        <a:lnSpc>
                          <a:spcPct val="129000"/>
                        </a:lnSpc>
                        <a:spcBef>
                          <a:spcPts val="100"/>
                        </a:spcBef>
                        <a:spcAft>
                          <a:spcPts val="100"/>
                        </a:spcAft>
                        <a:buNone/>
                      </a:pPr>
                      <a:r>
                        <a:rPr lang="zh-CN" altLang="en-US" sz="1800" b="0" i="0" u="none" strike="noStrike" kern="0" cap="none" spc="0" baseline="0">
                          <a:solidFill>
                            <a:srgbClr val="000000"/>
                          </a:solidFill>
                          <a:latin typeface="微软雅黑" panose="020B0503020204020204" charset="-122"/>
                          <a:ea typeface="微软雅黑" panose="020B0503020204020204" charset="-122"/>
                          <a:cs typeface="宋体" panose="02010600030101010101" pitchFamily="2" charset="-122"/>
                        </a:rPr>
                        <a:t>特惠税率</a:t>
                      </a:r>
                      <a:endParaRPr lang="zh-CN" altLang="en-US" sz="1800" b="0" i="0" u="none" strike="noStrike" kern="0" cap="none" spc="0" baseline="0">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29000"/>
                        </a:lnSpc>
                        <a:spcBef>
                          <a:spcPts val="100"/>
                        </a:spcBef>
                        <a:spcAft>
                          <a:spcPts val="100"/>
                        </a:spcAft>
                        <a:buNone/>
                      </a:pPr>
                      <a:r>
                        <a:rPr lang="zh-CN" altLang="en-US" sz="1800" b="0" i="0" u="none" strike="noStrike" kern="0" cap="none" spc="0" baseline="0">
                          <a:solidFill>
                            <a:srgbClr val="000000"/>
                          </a:solidFill>
                          <a:latin typeface="微软雅黑" panose="020B0503020204020204" charset="-122"/>
                          <a:ea typeface="微软雅黑" panose="020B0503020204020204" charset="-122"/>
                          <a:cs typeface="宋体" panose="02010600030101010101" pitchFamily="2" charset="-122"/>
                        </a:rPr>
                        <a:t>原产于与我国签订含有</a:t>
                      </a:r>
                      <a:r>
                        <a:rPr lang="zh-CN" altLang="en-US" sz="1800" b="1" i="0" u="none" strike="noStrike" kern="0" cap="none" spc="0" baseline="0">
                          <a:solidFill>
                            <a:srgbClr val="C00000"/>
                          </a:solidFill>
                          <a:latin typeface="微软雅黑" panose="020B0503020204020204" charset="-122"/>
                          <a:ea typeface="微软雅黑" panose="020B0503020204020204" charset="-122"/>
                          <a:cs typeface="宋体" panose="02010600030101010101" pitchFamily="2" charset="-122"/>
                        </a:rPr>
                        <a:t>特殊</a:t>
                      </a:r>
                      <a:r>
                        <a:rPr lang="zh-CN" altLang="en-US" sz="1800" b="0" i="0" u="none" strike="noStrike" kern="0" cap="none" spc="0" baseline="0">
                          <a:solidFill>
                            <a:srgbClr val="000000"/>
                          </a:solidFill>
                          <a:latin typeface="微软雅黑" panose="020B0503020204020204" charset="-122"/>
                          <a:ea typeface="微软雅黑" panose="020B0503020204020204" charset="-122"/>
                          <a:cs typeface="宋体" panose="02010600030101010101" pitchFamily="2" charset="-122"/>
                        </a:rPr>
                        <a:t>关税优惠条款的贸易协定的国家或地区的进口货物</a:t>
                      </a:r>
                      <a:endParaRPr lang="zh-CN" altLang="en-US" sz="1800" b="0" i="0" u="none" strike="noStrike" kern="0" cap="none" spc="0" baseline="0">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r h="758757">
                <a:tc>
                  <a:txBody>
                    <a:bodyPr/>
                    <a:lstStyle/>
                    <a:p>
                      <a:pPr marL="0" indent="0" algn="ctr">
                        <a:lnSpc>
                          <a:spcPct val="129000"/>
                        </a:lnSpc>
                        <a:spcBef>
                          <a:spcPts val="100"/>
                        </a:spcBef>
                        <a:spcAft>
                          <a:spcPts val="100"/>
                        </a:spcAft>
                        <a:buNone/>
                      </a:pPr>
                      <a:r>
                        <a:rPr lang="zh-CN" altLang="en-US" sz="1800" b="0" i="0" u="none" strike="noStrike" kern="0" cap="none" spc="0" baseline="0">
                          <a:solidFill>
                            <a:srgbClr val="000000"/>
                          </a:solidFill>
                          <a:latin typeface="微软雅黑" panose="020B0503020204020204" charset="-122"/>
                          <a:ea typeface="微软雅黑" panose="020B0503020204020204" charset="-122"/>
                          <a:cs typeface="宋体" panose="02010600030101010101" pitchFamily="2" charset="-122"/>
                        </a:rPr>
                        <a:t>关税配额税率</a:t>
                      </a:r>
                      <a:endParaRPr lang="zh-CN" altLang="en-US" sz="1800" b="0" i="0" u="none" strike="noStrike" kern="0" cap="none" spc="0" baseline="0">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just">
                        <a:lnSpc>
                          <a:spcPct val="129000"/>
                        </a:lnSpc>
                        <a:spcBef>
                          <a:spcPts val="100"/>
                        </a:spcBef>
                        <a:spcAft>
                          <a:spcPts val="100"/>
                        </a:spcAft>
                        <a:buNone/>
                      </a:pPr>
                      <a:r>
                        <a:rPr lang="zh-CN" altLang="en-US" sz="1800" b="0" i="0" u="none" strike="noStrike" kern="0" cap="none" spc="0" baseline="0">
                          <a:solidFill>
                            <a:srgbClr val="000000"/>
                          </a:solidFill>
                          <a:latin typeface="微软雅黑" panose="020B0503020204020204" charset="-122"/>
                          <a:ea typeface="微软雅黑" panose="020B0503020204020204" charset="-122"/>
                          <a:cs typeface="宋体" panose="02010600030101010101" pitchFamily="2" charset="-122"/>
                        </a:rPr>
                        <a:t>对于在</a:t>
                      </a:r>
                      <a:r>
                        <a:rPr lang="zh-CN" altLang="en-US" sz="1800" b="1" i="0" u="none" strike="noStrike" kern="0" cap="none" spc="0" baseline="0">
                          <a:solidFill>
                            <a:srgbClr val="C00000"/>
                          </a:solidFill>
                          <a:latin typeface="微软雅黑" panose="020B0503020204020204" charset="-122"/>
                          <a:ea typeface="微软雅黑" panose="020B0503020204020204" charset="-122"/>
                          <a:cs typeface="宋体" panose="02010600030101010101" pitchFamily="2" charset="-122"/>
                        </a:rPr>
                        <a:t>配额内</a:t>
                      </a:r>
                      <a:r>
                        <a:rPr lang="zh-CN" altLang="en-US" sz="1800" b="0" i="0" u="none" strike="noStrike" kern="0" cap="none" spc="0" baseline="0">
                          <a:solidFill>
                            <a:srgbClr val="000000"/>
                          </a:solidFill>
                          <a:latin typeface="微软雅黑" panose="020B0503020204020204" charset="-122"/>
                          <a:ea typeface="微软雅黑" panose="020B0503020204020204" charset="-122"/>
                          <a:cs typeface="宋体" panose="02010600030101010101" pitchFamily="2" charset="-122"/>
                        </a:rPr>
                        <a:t>进口的货物可以适用</a:t>
                      </a:r>
                      <a:r>
                        <a:rPr lang="zh-CN" altLang="en-US" sz="1800" b="1" i="0" u="none" strike="noStrike" kern="0" cap="none" spc="0" baseline="0">
                          <a:solidFill>
                            <a:srgbClr val="C00000"/>
                          </a:solidFill>
                          <a:latin typeface="微软雅黑" panose="020B0503020204020204" charset="-122"/>
                          <a:ea typeface="微软雅黑" panose="020B0503020204020204" charset="-122"/>
                          <a:cs typeface="宋体" panose="02010600030101010101" pitchFamily="2" charset="-122"/>
                        </a:rPr>
                        <a:t>较低</a:t>
                      </a:r>
                      <a:r>
                        <a:rPr lang="zh-CN" altLang="en-US" sz="1800" b="0" i="0" u="none" strike="noStrike" kern="0" cap="none" spc="0" baseline="0">
                          <a:solidFill>
                            <a:srgbClr val="000000"/>
                          </a:solidFill>
                          <a:latin typeface="微软雅黑" panose="020B0503020204020204" charset="-122"/>
                          <a:ea typeface="微软雅黑" panose="020B0503020204020204" charset="-122"/>
                          <a:cs typeface="宋体" panose="02010600030101010101" pitchFamily="2" charset="-122"/>
                        </a:rPr>
                        <a:t>的关税配额税率，对于</a:t>
                      </a:r>
                      <a:r>
                        <a:rPr lang="zh-CN" altLang="en-US" sz="1800" b="1" i="0" u="none" strike="noStrike" kern="0" cap="none" spc="0" baseline="0">
                          <a:solidFill>
                            <a:srgbClr val="C00000"/>
                          </a:solidFill>
                          <a:latin typeface="微软雅黑" panose="020B0503020204020204" charset="-122"/>
                          <a:ea typeface="微软雅黑" panose="020B0503020204020204" charset="-122"/>
                          <a:cs typeface="宋体" panose="02010600030101010101" pitchFamily="2" charset="-122"/>
                        </a:rPr>
                        <a:t>配额之外</a:t>
                      </a:r>
                      <a:r>
                        <a:rPr lang="zh-CN" altLang="en-US" sz="1800" b="0" i="0" u="none" strike="noStrike" kern="0" cap="none" spc="0" baseline="0">
                          <a:solidFill>
                            <a:srgbClr val="000000"/>
                          </a:solidFill>
                          <a:latin typeface="微软雅黑" panose="020B0503020204020204" charset="-122"/>
                          <a:ea typeface="微软雅黑" panose="020B0503020204020204" charset="-122"/>
                          <a:cs typeface="宋体" panose="02010600030101010101" pitchFamily="2" charset="-122"/>
                        </a:rPr>
                        <a:t>的则适用</a:t>
                      </a:r>
                      <a:r>
                        <a:rPr lang="zh-CN" altLang="en-US" sz="1800" b="1" i="0" u="none" strike="noStrike" kern="0" cap="none" spc="0" baseline="0">
                          <a:solidFill>
                            <a:srgbClr val="C00000"/>
                          </a:solidFill>
                          <a:latin typeface="微软雅黑" panose="020B0503020204020204" charset="-122"/>
                          <a:ea typeface="微软雅黑" panose="020B0503020204020204" charset="-122"/>
                          <a:cs typeface="宋体" panose="02010600030101010101" pitchFamily="2" charset="-122"/>
                        </a:rPr>
                        <a:t>较高</a:t>
                      </a:r>
                      <a:r>
                        <a:rPr lang="zh-CN" altLang="en-US" sz="1800" b="0" i="0" u="none" strike="noStrike" kern="0" cap="none" spc="0" baseline="0">
                          <a:solidFill>
                            <a:srgbClr val="000000"/>
                          </a:solidFill>
                          <a:latin typeface="微软雅黑" panose="020B0503020204020204" charset="-122"/>
                          <a:ea typeface="微软雅黑" panose="020B0503020204020204" charset="-122"/>
                          <a:cs typeface="宋体" panose="02010600030101010101" pitchFamily="2" charset="-122"/>
                        </a:rPr>
                        <a:t>税率（主要是为了限制进口货物的数量）</a:t>
                      </a:r>
                      <a:endParaRPr lang="zh-CN" altLang="en-US" sz="1800" b="0" i="0" u="none" strike="noStrike" kern="0" cap="none" spc="0" baseline="0">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758757">
                <a:tc>
                  <a:txBody>
                    <a:bodyPr/>
                    <a:lstStyle/>
                    <a:p>
                      <a:pPr marL="0" indent="0" algn="ctr">
                        <a:lnSpc>
                          <a:spcPct val="129000"/>
                        </a:lnSpc>
                        <a:spcBef>
                          <a:spcPts val="100"/>
                        </a:spcBef>
                        <a:spcAft>
                          <a:spcPts val="100"/>
                        </a:spcAft>
                        <a:buNone/>
                      </a:pPr>
                      <a:r>
                        <a:rPr lang="zh-CN" altLang="en-US" sz="1800" b="0" i="0" u="none" strike="noStrike" kern="0" cap="none" spc="0" baseline="0">
                          <a:solidFill>
                            <a:srgbClr val="000000"/>
                          </a:solidFill>
                          <a:latin typeface="微软雅黑" panose="020B0503020204020204" charset="-122"/>
                          <a:ea typeface="微软雅黑" panose="020B0503020204020204" charset="-122"/>
                          <a:cs typeface="宋体" panose="02010600030101010101" pitchFamily="2" charset="-122"/>
                        </a:rPr>
                        <a:t>暂定税率</a:t>
                      </a:r>
                      <a:endParaRPr lang="zh-CN" altLang="en-US" sz="1800" b="0" i="0" u="none" strike="noStrike" kern="0" cap="none" spc="0" baseline="0">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29000"/>
                        </a:lnSpc>
                        <a:spcBef>
                          <a:spcPts val="100"/>
                        </a:spcBef>
                        <a:spcAft>
                          <a:spcPts val="100"/>
                        </a:spcAft>
                        <a:buNone/>
                      </a:pPr>
                      <a:r>
                        <a:rPr lang="zh-CN" altLang="en-US" sz="1800" b="0" i="0" u="none" strike="noStrike" kern="0" cap="none" spc="0" baseline="0">
                          <a:solidFill>
                            <a:srgbClr val="000000"/>
                          </a:solidFill>
                          <a:latin typeface="微软雅黑" panose="020B0503020204020204" charset="-122"/>
                          <a:ea typeface="微软雅黑" panose="020B0503020204020204" charset="-122"/>
                          <a:cs typeface="宋体" panose="02010600030101010101" pitchFamily="2" charset="-122"/>
                        </a:rPr>
                        <a:t>在最惠国税率的基础上，对于一些</a:t>
                      </a:r>
                      <a:r>
                        <a:rPr lang="zh-CN" altLang="en-US" sz="1800" b="1" i="0" u="none" strike="noStrike" kern="0" cap="none" spc="0" baseline="0">
                          <a:solidFill>
                            <a:srgbClr val="C00000"/>
                          </a:solidFill>
                          <a:latin typeface="微软雅黑" panose="020B0503020204020204" charset="-122"/>
                          <a:ea typeface="微软雅黑" panose="020B0503020204020204" charset="-122"/>
                          <a:cs typeface="宋体" panose="02010600030101010101" pitchFamily="2" charset="-122"/>
                        </a:rPr>
                        <a:t>国内需要降低进口关税的货物</a:t>
                      </a:r>
                      <a:r>
                        <a:rPr lang="zh-CN" altLang="en-US" sz="1800" b="0" i="0" u="none" strike="noStrike" kern="0" cap="none" spc="0" baseline="0">
                          <a:solidFill>
                            <a:srgbClr val="000000"/>
                          </a:solidFill>
                          <a:latin typeface="微软雅黑" panose="020B0503020204020204" charset="-122"/>
                          <a:ea typeface="微软雅黑" panose="020B0503020204020204" charset="-122"/>
                          <a:cs typeface="宋体" panose="02010600030101010101" pitchFamily="2" charset="-122"/>
                        </a:rPr>
                        <a:t>，以及出于国际双边关系的考虑需要</a:t>
                      </a:r>
                      <a:r>
                        <a:rPr lang="zh-CN" altLang="en-US" sz="1800" b="1" i="0" u="none" strike="noStrike" kern="0" cap="none" spc="0" baseline="0">
                          <a:solidFill>
                            <a:srgbClr val="C00000"/>
                          </a:solidFill>
                          <a:latin typeface="微软雅黑" panose="020B0503020204020204" charset="-122"/>
                          <a:ea typeface="微软雅黑" panose="020B0503020204020204" charset="-122"/>
                          <a:cs typeface="宋体" panose="02010600030101010101" pitchFamily="2" charset="-122"/>
                        </a:rPr>
                        <a:t>个别安排</a:t>
                      </a:r>
                      <a:r>
                        <a:rPr lang="zh-CN" altLang="en-US" sz="1800" b="0" i="0" u="none" strike="noStrike" kern="0" cap="none" spc="0" baseline="0">
                          <a:solidFill>
                            <a:srgbClr val="000000"/>
                          </a:solidFill>
                          <a:latin typeface="微软雅黑" panose="020B0503020204020204" charset="-122"/>
                          <a:ea typeface="微软雅黑" panose="020B0503020204020204" charset="-122"/>
                          <a:cs typeface="宋体" panose="02010600030101010101" pitchFamily="2" charset="-122"/>
                        </a:rPr>
                        <a:t>的进口货物，可以实行暂定税率</a:t>
                      </a:r>
                      <a:endParaRPr lang="zh-CN" altLang="en-US" sz="1800" b="0" i="0" u="none" strike="noStrike" kern="0" cap="none" spc="0" baseline="0">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r h="758757">
                <a:tc>
                  <a:txBody>
                    <a:bodyPr/>
                    <a:lstStyle/>
                    <a:p>
                      <a:pPr marL="0" indent="0" algn="ctr">
                        <a:lnSpc>
                          <a:spcPct val="129000"/>
                        </a:lnSpc>
                        <a:spcBef>
                          <a:spcPts val="100"/>
                        </a:spcBef>
                        <a:spcAft>
                          <a:spcPts val="100"/>
                        </a:spcAft>
                        <a:buNone/>
                      </a:pPr>
                      <a:r>
                        <a:rPr lang="zh-CN" altLang="en-US" sz="1800" b="0" i="0" u="none" strike="noStrike" kern="0" cap="none" spc="0" baseline="0">
                          <a:solidFill>
                            <a:srgbClr val="000000"/>
                          </a:solidFill>
                          <a:latin typeface="微软雅黑" panose="020B0503020204020204" charset="-122"/>
                          <a:ea typeface="微软雅黑" panose="020B0503020204020204" charset="-122"/>
                          <a:cs typeface="宋体" panose="02010600030101010101" pitchFamily="2" charset="-122"/>
                        </a:rPr>
                        <a:t>普通税率</a:t>
                      </a:r>
                      <a:endParaRPr lang="zh-CN" altLang="en-US" sz="1800" b="0" i="0" u="none" strike="noStrike" kern="0" cap="none" spc="0" baseline="0">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l">
                        <a:lnSpc>
                          <a:spcPct val="129000"/>
                        </a:lnSpc>
                        <a:spcBef>
                          <a:spcPts val="100"/>
                        </a:spcBef>
                        <a:spcAft>
                          <a:spcPts val="100"/>
                        </a:spcAft>
                        <a:buNone/>
                      </a:pPr>
                      <a:r>
                        <a:rPr lang="zh-CN" altLang="en-US" sz="1800" b="0" i="0" u="none" strike="noStrike" kern="0" cap="none" spc="0" baseline="0">
                          <a:solidFill>
                            <a:srgbClr val="000000"/>
                          </a:solidFill>
                          <a:latin typeface="微软雅黑" panose="020B0503020204020204" charset="-122"/>
                          <a:ea typeface="微软雅黑" panose="020B0503020204020204" charset="-122"/>
                          <a:cs typeface="Times New Roman" panose="02020603050405020304" charset="0"/>
                        </a:rPr>
                        <a:t>（1）原产于未与我国订立关税优惠条款的国家或地区的进口货物</a:t>
                      </a:r>
                      <a:br>
                        <a:rPr lang="zh-CN" altLang="en-US" sz="1800" b="0" i="0" u="none" strike="noStrike" kern="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0" cap="none" spc="0" baseline="0">
                          <a:solidFill>
                            <a:srgbClr val="000000"/>
                          </a:solidFill>
                          <a:latin typeface="微软雅黑" panose="020B0503020204020204" charset="-122"/>
                          <a:ea typeface="微软雅黑" panose="020B0503020204020204" charset="-122"/>
                          <a:cs typeface="Times New Roman" panose="02020603050405020304" charset="0"/>
                        </a:rPr>
                        <a:t>（2）</a:t>
                      </a:r>
                      <a:r>
                        <a:rPr lang="zh-CN" altLang="en-US" sz="1800" b="1" i="0" u="none" strike="noStrike" kern="0" cap="none" spc="0" baseline="0">
                          <a:solidFill>
                            <a:srgbClr val="C00000"/>
                          </a:solidFill>
                          <a:latin typeface="微软雅黑" panose="020B0503020204020204" charset="-122"/>
                          <a:ea typeface="微软雅黑" panose="020B0503020204020204" charset="-122"/>
                          <a:cs typeface="Times New Roman" panose="02020603050405020304" charset="0"/>
                        </a:rPr>
                        <a:t>原产地不明</a:t>
                      </a:r>
                      <a:r>
                        <a:rPr lang="zh-CN" altLang="en-US" sz="1800" b="0" i="0" u="none" strike="noStrike" kern="0" cap="none" spc="0" baseline="0">
                          <a:solidFill>
                            <a:srgbClr val="000000"/>
                          </a:solidFill>
                          <a:latin typeface="微软雅黑" panose="020B0503020204020204" charset="-122"/>
                          <a:ea typeface="微软雅黑" panose="020B0503020204020204" charset="-122"/>
                          <a:cs typeface="Times New Roman" panose="02020603050405020304" charset="0"/>
                        </a:rPr>
                        <a:t>的货物</a:t>
                      </a:r>
                      <a:endParaRPr lang="zh-CN" altLang="en-US" sz="1800" b="0" i="0" u="none" strike="noStrike" kern="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bl>
          </a:graphicData>
        </a:graphic>
      </p:graphicFrame>
      <p:sp>
        <p:nvSpPr>
          <p:cNvPr id="1656" name="矩形"/>
          <p:cNvSpPr/>
          <p:nvPr/>
        </p:nvSpPr>
        <p:spPr>
          <a:xfrm>
            <a:off x="4400483" y="1130860"/>
            <a:ext cx="3447997" cy="358138"/>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进口关税税率的分类及适用情形</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657" name="下箭头"/>
          <p:cNvSpPr/>
          <p:nvPr/>
        </p:nvSpPr>
        <p:spPr>
          <a:xfrm>
            <a:off x="5897617" y="1548799"/>
            <a:ext cx="461810" cy="317493"/>
          </a:xfrm>
          <a:prstGeom prst="downArrow">
            <a:avLst>
              <a:gd name="adj1" fmla="val 50000"/>
              <a:gd name="adj2" fmla="val 25000"/>
            </a:avLst>
          </a:prstGeom>
          <a:solidFill>
            <a:schemeClr val="accent1"/>
          </a:solidFill>
          <a:ln w="12700" cap="flat" cmpd="sng">
            <a:noFill/>
            <a:prstDash val="solid"/>
            <a:round/>
          </a:ln>
        </p:spPr>
        <p:txBody>
          <a:bodyPr rtlCol="0" anchor="ctr"/>
          <a:lstStyle/>
          <a:p>
            <a:pPr algn="ct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56"/>
                                        </p:tgtEl>
                                        <p:attrNameLst>
                                          <p:attrName>style.visibility</p:attrName>
                                        </p:attrNameLst>
                                      </p:cBhvr>
                                      <p:to>
                                        <p:strVal val="visible"/>
                                      </p:to>
                                    </p:set>
                                    <p:animEffect transition="in" filter="fade">
                                      <p:cBhvr>
                                        <p:cTn id="7" dur="1000"/>
                                        <p:tgtEl>
                                          <p:spTgt spid="1656"/>
                                        </p:tgtEl>
                                      </p:cBhvr>
                                    </p:animEffect>
                                    <p:anim calcmode="lin" valueType="num">
                                      <p:cBhvr>
                                        <p:cTn id="8" dur="1000" fill="hold"/>
                                        <p:tgtEl>
                                          <p:spTgt spid="1656"/>
                                        </p:tgtEl>
                                        <p:attrNameLst>
                                          <p:attrName>ppt_x</p:attrName>
                                        </p:attrNameLst>
                                      </p:cBhvr>
                                      <p:tavLst>
                                        <p:tav tm="0">
                                          <p:val>
                                            <p:strVal val="#ppt_x"/>
                                          </p:val>
                                        </p:tav>
                                        <p:tav tm="100000">
                                          <p:val>
                                            <p:strVal val="#ppt_x"/>
                                          </p:val>
                                        </p:tav>
                                      </p:tavLst>
                                    </p:anim>
                                    <p:anim calcmode="lin" valueType="num">
                                      <p:cBhvr>
                                        <p:cTn id="9" dur="1000" fill="hold"/>
                                        <p:tgtEl>
                                          <p:spTgt spid="165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57"/>
                                        </p:tgtEl>
                                        <p:attrNameLst>
                                          <p:attrName>style.visibility</p:attrName>
                                        </p:attrNameLst>
                                      </p:cBhvr>
                                      <p:to>
                                        <p:strVal val="visible"/>
                                      </p:to>
                                    </p:set>
                                    <p:animEffect transition="in" filter="fade">
                                      <p:cBhvr>
                                        <p:cTn id="14" dur="1000"/>
                                        <p:tgtEl>
                                          <p:spTgt spid="1657"/>
                                        </p:tgtEl>
                                      </p:cBhvr>
                                    </p:animEffect>
                                    <p:anim calcmode="lin" valueType="num">
                                      <p:cBhvr>
                                        <p:cTn id="15" dur="1000" fill="hold"/>
                                        <p:tgtEl>
                                          <p:spTgt spid="1657"/>
                                        </p:tgtEl>
                                        <p:attrNameLst>
                                          <p:attrName>ppt_x</p:attrName>
                                        </p:attrNameLst>
                                      </p:cBhvr>
                                      <p:tavLst>
                                        <p:tav tm="0">
                                          <p:val>
                                            <p:strVal val="#ppt_x"/>
                                          </p:val>
                                        </p:tav>
                                        <p:tav tm="100000">
                                          <p:val>
                                            <p:strVal val="#ppt_x"/>
                                          </p:val>
                                        </p:tav>
                                      </p:tavLst>
                                    </p:anim>
                                    <p:anim calcmode="lin" valueType="num">
                                      <p:cBhvr>
                                        <p:cTn id="16" dur="1000" fill="hold"/>
                                        <p:tgtEl>
                                          <p:spTgt spid="165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655"/>
                                        </p:tgtEl>
                                        <p:attrNameLst>
                                          <p:attrName>style.visibility</p:attrName>
                                        </p:attrNameLst>
                                      </p:cBhvr>
                                      <p:to>
                                        <p:strVal val="visible"/>
                                      </p:to>
                                    </p:set>
                                    <p:animEffect transition="in" filter="wipe(down)">
                                      <p:cBhvr>
                                        <p:cTn id="21" dur="500"/>
                                        <p:tgtEl>
                                          <p:spTgt spid="1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6" grpId="0" animBg="1"/>
      <p:bldP spid="1657" grpId="0" animBg="1"/>
    </p:bldLst>
  </p:timing>
</p:sld>
</file>

<file path=ppt/slides/slide20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661" name="矩形"/>
          <p:cNvSpPr/>
          <p:nvPr/>
        </p:nvSpPr>
        <p:spPr>
          <a:xfrm>
            <a:off x="1425064" y="305039"/>
            <a:ext cx="3539406"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 关税税率</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664" name="组合"/>
          <p:cNvGrpSpPr/>
          <p:nvPr/>
        </p:nvGrpSpPr>
        <p:grpSpPr>
          <a:xfrm>
            <a:off x="1173360" y="1533752"/>
            <a:ext cx="6706292" cy="586739"/>
            <a:chOff x="1173360" y="1533752"/>
            <a:chExt cx="6706292" cy="586739"/>
          </a:xfrm>
        </p:grpSpPr>
        <p:sp>
          <p:nvSpPr>
            <p:cNvPr id="1662" name="矩形"/>
            <p:cNvSpPr/>
            <p:nvPr/>
          </p:nvSpPr>
          <p:spPr>
            <a:xfrm>
              <a:off x="1505001" y="1533752"/>
              <a:ext cx="6172609" cy="52577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en-US" altLang="zh-CN"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 </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进口税率的分类、不同税率适用的情形。</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1663" name="剪去对角的矩形"/>
            <p:cNvSpPr/>
            <p:nvPr/>
          </p:nvSpPr>
          <p:spPr>
            <a:xfrm>
              <a:off x="1173360" y="1533752"/>
              <a:ext cx="6706292" cy="586739"/>
            </a:xfrm>
            <a:prstGeom prst="snip2DiagRect">
              <a:avLst>
                <a:gd name="adj1" fmla="val 0"/>
                <a:gd name="adj2" fmla="val 13430"/>
              </a:avLst>
            </a:prstGeom>
            <a:noFill/>
            <a:ln w="25400" cap="flat" cmpd="sng">
              <a:solidFill>
                <a:srgbClr val="4BACC6"/>
              </a:solidFill>
              <a:prstDash val="solid"/>
              <a:round/>
            </a:ln>
          </p:spPr>
          <p:txBody>
            <a:bodyPr rtlCol="0" anchor="ctr"/>
            <a:lstStyle/>
            <a:p>
              <a:pPr algn="ctr"/>
            </a:p>
          </p:txBody>
        </p:sp>
      </p:grpSp>
      <p:sp>
        <p:nvSpPr>
          <p:cNvPr id="1665" name="矩形"/>
          <p:cNvSpPr/>
          <p:nvPr/>
        </p:nvSpPr>
        <p:spPr>
          <a:xfrm>
            <a:off x="995780" y="2405747"/>
            <a:ext cx="9741329" cy="92202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多选】关税的税率分为进口税率和出口税率两种，其中进口税率又分为（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．普通税率		B．最惠国税率		C．协定税率	　D．特惠税率</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666" name="矩形"/>
          <p:cNvSpPr/>
          <p:nvPr/>
        </p:nvSpPr>
        <p:spPr>
          <a:xfrm>
            <a:off x="995780" y="3554213"/>
            <a:ext cx="1803950"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【答案】ABCD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667" name="矩形"/>
          <p:cNvSpPr/>
          <p:nvPr/>
        </p:nvSpPr>
        <p:spPr>
          <a:xfrm>
            <a:off x="995780" y="4297152"/>
            <a:ext cx="10592793" cy="92202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单选】根据关税法律制度的规定，原产于与我国签订含有特殊关税优惠条款的是（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ClrTx/>
              <a:buAutoNum type="alphaUcPeriod"/>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协定税率		B．最惠国税率		C．特惠税率	　D．普通税率</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668" name="矩形"/>
          <p:cNvSpPr/>
          <p:nvPr/>
        </p:nvSpPr>
        <p:spPr>
          <a:xfrm>
            <a:off x="1000109" y="5358450"/>
            <a:ext cx="1409967"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64"/>
                                        </p:tgtEl>
                                        <p:attrNameLst>
                                          <p:attrName>style.visibility</p:attrName>
                                        </p:attrNameLst>
                                      </p:cBhvr>
                                      <p:to>
                                        <p:strVal val="visible"/>
                                      </p:to>
                                    </p:set>
                                    <p:animEffect transition="in" filter="fade">
                                      <p:cBhvr>
                                        <p:cTn id="7" dur="1000"/>
                                        <p:tgtEl>
                                          <p:spTgt spid="1664"/>
                                        </p:tgtEl>
                                      </p:cBhvr>
                                    </p:animEffect>
                                    <p:anim calcmode="lin" valueType="num">
                                      <p:cBhvr>
                                        <p:cTn id="8" dur="1000" fill="hold"/>
                                        <p:tgtEl>
                                          <p:spTgt spid="1664"/>
                                        </p:tgtEl>
                                        <p:attrNameLst>
                                          <p:attrName>ppt_x</p:attrName>
                                        </p:attrNameLst>
                                      </p:cBhvr>
                                      <p:tavLst>
                                        <p:tav tm="0">
                                          <p:val>
                                            <p:strVal val="#ppt_x"/>
                                          </p:val>
                                        </p:tav>
                                        <p:tav tm="100000">
                                          <p:val>
                                            <p:strVal val="#ppt_x"/>
                                          </p:val>
                                        </p:tav>
                                      </p:tavLst>
                                    </p:anim>
                                    <p:anim calcmode="lin" valueType="num">
                                      <p:cBhvr>
                                        <p:cTn id="9" dur="1000" fill="hold"/>
                                        <p:tgtEl>
                                          <p:spTgt spid="166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65"/>
                                        </p:tgtEl>
                                        <p:attrNameLst>
                                          <p:attrName>style.visibility</p:attrName>
                                        </p:attrNameLst>
                                      </p:cBhvr>
                                      <p:to>
                                        <p:strVal val="visible"/>
                                      </p:to>
                                    </p:set>
                                    <p:animEffect transition="in" filter="fade">
                                      <p:cBhvr>
                                        <p:cTn id="14" dur="1000"/>
                                        <p:tgtEl>
                                          <p:spTgt spid="1665"/>
                                        </p:tgtEl>
                                      </p:cBhvr>
                                    </p:animEffect>
                                    <p:anim calcmode="lin" valueType="num">
                                      <p:cBhvr>
                                        <p:cTn id="15" dur="1000" fill="hold"/>
                                        <p:tgtEl>
                                          <p:spTgt spid="1665"/>
                                        </p:tgtEl>
                                        <p:attrNameLst>
                                          <p:attrName>ppt_x</p:attrName>
                                        </p:attrNameLst>
                                      </p:cBhvr>
                                      <p:tavLst>
                                        <p:tav tm="0">
                                          <p:val>
                                            <p:strVal val="#ppt_x"/>
                                          </p:val>
                                        </p:tav>
                                        <p:tav tm="100000">
                                          <p:val>
                                            <p:strVal val="#ppt_x"/>
                                          </p:val>
                                        </p:tav>
                                      </p:tavLst>
                                    </p:anim>
                                    <p:anim calcmode="lin" valueType="num">
                                      <p:cBhvr>
                                        <p:cTn id="16" dur="1000" fill="hold"/>
                                        <p:tgtEl>
                                          <p:spTgt spid="166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66"/>
                                        </p:tgtEl>
                                        <p:attrNameLst>
                                          <p:attrName>style.visibility</p:attrName>
                                        </p:attrNameLst>
                                      </p:cBhvr>
                                      <p:to>
                                        <p:strVal val="visible"/>
                                      </p:to>
                                    </p:set>
                                    <p:animEffect transition="in" filter="fade">
                                      <p:cBhvr>
                                        <p:cTn id="21" dur="1000"/>
                                        <p:tgtEl>
                                          <p:spTgt spid="1666"/>
                                        </p:tgtEl>
                                      </p:cBhvr>
                                    </p:animEffect>
                                    <p:anim calcmode="lin" valueType="num">
                                      <p:cBhvr>
                                        <p:cTn id="22" dur="1000" fill="hold"/>
                                        <p:tgtEl>
                                          <p:spTgt spid="1666"/>
                                        </p:tgtEl>
                                        <p:attrNameLst>
                                          <p:attrName>ppt_x</p:attrName>
                                        </p:attrNameLst>
                                      </p:cBhvr>
                                      <p:tavLst>
                                        <p:tav tm="0">
                                          <p:val>
                                            <p:strVal val="#ppt_x"/>
                                          </p:val>
                                        </p:tav>
                                        <p:tav tm="100000">
                                          <p:val>
                                            <p:strVal val="#ppt_x"/>
                                          </p:val>
                                        </p:tav>
                                      </p:tavLst>
                                    </p:anim>
                                    <p:anim calcmode="lin" valueType="num">
                                      <p:cBhvr>
                                        <p:cTn id="23" dur="1000" fill="hold"/>
                                        <p:tgtEl>
                                          <p:spTgt spid="166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67"/>
                                        </p:tgtEl>
                                        <p:attrNameLst>
                                          <p:attrName>style.visibility</p:attrName>
                                        </p:attrNameLst>
                                      </p:cBhvr>
                                      <p:to>
                                        <p:strVal val="visible"/>
                                      </p:to>
                                    </p:set>
                                    <p:animEffect transition="in" filter="fade">
                                      <p:cBhvr>
                                        <p:cTn id="28" dur="1000"/>
                                        <p:tgtEl>
                                          <p:spTgt spid="1667"/>
                                        </p:tgtEl>
                                      </p:cBhvr>
                                    </p:animEffect>
                                    <p:anim calcmode="lin" valueType="num">
                                      <p:cBhvr>
                                        <p:cTn id="29" dur="1000" fill="hold"/>
                                        <p:tgtEl>
                                          <p:spTgt spid="1667"/>
                                        </p:tgtEl>
                                        <p:attrNameLst>
                                          <p:attrName>ppt_x</p:attrName>
                                        </p:attrNameLst>
                                      </p:cBhvr>
                                      <p:tavLst>
                                        <p:tav tm="0">
                                          <p:val>
                                            <p:strVal val="#ppt_x"/>
                                          </p:val>
                                        </p:tav>
                                        <p:tav tm="100000">
                                          <p:val>
                                            <p:strVal val="#ppt_x"/>
                                          </p:val>
                                        </p:tav>
                                      </p:tavLst>
                                    </p:anim>
                                    <p:anim calcmode="lin" valueType="num">
                                      <p:cBhvr>
                                        <p:cTn id="30" dur="1000" fill="hold"/>
                                        <p:tgtEl>
                                          <p:spTgt spid="166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668"/>
                                        </p:tgtEl>
                                        <p:attrNameLst>
                                          <p:attrName>style.visibility</p:attrName>
                                        </p:attrNameLst>
                                      </p:cBhvr>
                                      <p:to>
                                        <p:strVal val="visible"/>
                                      </p:to>
                                    </p:set>
                                    <p:animEffect transition="in" filter="fade">
                                      <p:cBhvr>
                                        <p:cTn id="35" dur="1000"/>
                                        <p:tgtEl>
                                          <p:spTgt spid="1668"/>
                                        </p:tgtEl>
                                      </p:cBhvr>
                                    </p:animEffect>
                                    <p:anim calcmode="lin" valueType="num">
                                      <p:cBhvr>
                                        <p:cTn id="36" dur="1000" fill="hold"/>
                                        <p:tgtEl>
                                          <p:spTgt spid="1668"/>
                                        </p:tgtEl>
                                        <p:attrNameLst>
                                          <p:attrName>ppt_x</p:attrName>
                                        </p:attrNameLst>
                                      </p:cBhvr>
                                      <p:tavLst>
                                        <p:tav tm="0">
                                          <p:val>
                                            <p:strVal val="#ppt_x"/>
                                          </p:val>
                                        </p:tav>
                                        <p:tav tm="100000">
                                          <p:val>
                                            <p:strVal val="#ppt_x"/>
                                          </p:val>
                                        </p:tav>
                                      </p:tavLst>
                                    </p:anim>
                                    <p:anim calcmode="lin" valueType="num">
                                      <p:cBhvr>
                                        <p:cTn id="37" dur="1000" fill="hold"/>
                                        <p:tgtEl>
                                          <p:spTgt spid="16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4" grpId="0" animBg="1"/>
      <p:bldP spid="1665" grpId="0" animBg="1"/>
      <p:bldP spid="1666" grpId="0" animBg="1"/>
      <p:bldP spid="1667" grpId="0" animBg="1"/>
      <p:bldP spid="1668" grpId="0" animBg="1"/>
    </p:bldLst>
  </p:timing>
</p:sld>
</file>

<file path=ppt/slides/slide20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672" name="矩形"/>
          <p:cNvSpPr/>
          <p:nvPr/>
        </p:nvSpPr>
        <p:spPr>
          <a:xfrm>
            <a:off x="1425064" y="305039"/>
            <a:ext cx="3539406"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 关税税率</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673" name="矩形"/>
          <p:cNvSpPr/>
          <p:nvPr/>
        </p:nvSpPr>
        <p:spPr>
          <a:xfrm>
            <a:off x="1225042" y="1649243"/>
            <a:ext cx="9571813" cy="133794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【例题3</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单选】根据关税法律制度的规定，对原产于与我国签订含有关税优惠条款的区域性贸易协定的国家或地区的进口货物征收关税时，适用的税率形式是（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．最惠国税率		B．普通税率		C．特惠税率	　D．协定税率</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674" name="矩形"/>
          <p:cNvSpPr/>
          <p:nvPr/>
        </p:nvSpPr>
        <p:spPr>
          <a:xfrm>
            <a:off x="1228706" y="3282034"/>
            <a:ext cx="1412276"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675" name="矩形"/>
          <p:cNvSpPr/>
          <p:nvPr/>
        </p:nvSpPr>
        <p:spPr>
          <a:xfrm>
            <a:off x="1228706" y="4163803"/>
            <a:ext cx="9364086" cy="50673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【例题4</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判断】对从境外采购进口的原产于中国境内的货物不征收进口关税。（   ）</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676" name="矩形"/>
          <p:cNvSpPr/>
          <p:nvPr/>
        </p:nvSpPr>
        <p:spPr>
          <a:xfrm>
            <a:off x="1228706" y="4982942"/>
            <a:ext cx="1513297"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73"/>
                                        </p:tgtEl>
                                        <p:attrNameLst>
                                          <p:attrName>style.visibility</p:attrName>
                                        </p:attrNameLst>
                                      </p:cBhvr>
                                      <p:to>
                                        <p:strVal val="visible"/>
                                      </p:to>
                                    </p:set>
                                    <p:animEffect transition="in" filter="fade">
                                      <p:cBhvr>
                                        <p:cTn id="7" dur="1000"/>
                                        <p:tgtEl>
                                          <p:spTgt spid="1673"/>
                                        </p:tgtEl>
                                      </p:cBhvr>
                                    </p:animEffect>
                                    <p:anim calcmode="lin" valueType="num">
                                      <p:cBhvr>
                                        <p:cTn id="8" dur="1000" fill="hold"/>
                                        <p:tgtEl>
                                          <p:spTgt spid="1673"/>
                                        </p:tgtEl>
                                        <p:attrNameLst>
                                          <p:attrName>ppt_x</p:attrName>
                                        </p:attrNameLst>
                                      </p:cBhvr>
                                      <p:tavLst>
                                        <p:tav tm="0">
                                          <p:val>
                                            <p:strVal val="#ppt_x"/>
                                          </p:val>
                                        </p:tav>
                                        <p:tav tm="100000">
                                          <p:val>
                                            <p:strVal val="#ppt_x"/>
                                          </p:val>
                                        </p:tav>
                                      </p:tavLst>
                                    </p:anim>
                                    <p:anim calcmode="lin" valueType="num">
                                      <p:cBhvr>
                                        <p:cTn id="9" dur="1000" fill="hold"/>
                                        <p:tgtEl>
                                          <p:spTgt spid="167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74"/>
                                        </p:tgtEl>
                                        <p:attrNameLst>
                                          <p:attrName>style.visibility</p:attrName>
                                        </p:attrNameLst>
                                      </p:cBhvr>
                                      <p:to>
                                        <p:strVal val="visible"/>
                                      </p:to>
                                    </p:set>
                                    <p:animEffect transition="in" filter="fade">
                                      <p:cBhvr>
                                        <p:cTn id="14" dur="1000"/>
                                        <p:tgtEl>
                                          <p:spTgt spid="1674"/>
                                        </p:tgtEl>
                                      </p:cBhvr>
                                    </p:animEffect>
                                    <p:anim calcmode="lin" valueType="num">
                                      <p:cBhvr>
                                        <p:cTn id="15" dur="1000" fill="hold"/>
                                        <p:tgtEl>
                                          <p:spTgt spid="1674"/>
                                        </p:tgtEl>
                                        <p:attrNameLst>
                                          <p:attrName>ppt_x</p:attrName>
                                        </p:attrNameLst>
                                      </p:cBhvr>
                                      <p:tavLst>
                                        <p:tav tm="0">
                                          <p:val>
                                            <p:strVal val="#ppt_x"/>
                                          </p:val>
                                        </p:tav>
                                        <p:tav tm="100000">
                                          <p:val>
                                            <p:strVal val="#ppt_x"/>
                                          </p:val>
                                        </p:tav>
                                      </p:tavLst>
                                    </p:anim>
                                    <p:anim calcmode="lin" valueType="num">
                                      <p:cBhvr>
                                        <p:cTn id="16" dur="1000" fill="hold"/>
                                        <p:tgtEl>
                                          <p:spTgt spid="167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75"/>
                                        </p:tgtEl>
                                        <p:attrNameLst>
                                          <p:attrName>style.visibility</p:attrName>
                                        </p:attrNameLst>
                                      </p:cBhvr>
                                      <p:to>
                                        <p:strVal val="visible"/>
                                      </p:to>
                                    </p:set>
                                    <p:animEffect transition="in" filter="fade">
                                      <p:cBhvr>
                                        <p:cTn id="21" dur="1000"/>
                                        <p:tgtEl>
                                          <p:spTgt spid="1675"/>
                                        </p:tgtEl>
                                      </p:cBhvr>
                                    </p:animEffect>
                                    <p:anim calcmode="lin" valueType="num">
                                      <p:cBhvr>
                                        <p:cTn id="22" dur="1000" fill="hold"/>
                                        <p:tgtEl>
                                          <p:spTgt spid="1675"/>
                                        </p:tgtEl>
                                        <p:attrNameLst>
                                          <p:attrName>ppt_x</p:attrName>
                                        </p:attrNameLst>
                                      </p:cBhvr>
                                      <p:tavLst>
                                        <p:tav tm="0">
                                          <p:val>
                                            <p:strVal val="#ppt_x"/>
                                          </p:val>
                                        </p:tav>
                                        <p:tav tm="100000">
                                          <p:val>
                                            <p:strVal val="#ppt_x"/>
                                          </p:val>
                                        </p:tav>
                                      </p:tavLst>
                                    </p:anim>
                                    <p:anim calcmode="lin" valueType="num">
                                      <p:cBhvr>
                                        <p:cTn id="23" dur="1000" fill="hold"/>
                                        <p:tgtEl>
                                          <p:spTgt spid="167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76"/>
                                        </p:tgtEl>
                                        <p:attrNameLst>
                                          <p:attrName>style.visibility</p:attrName>
                                        </p:attrNameLst>
                                      </p:cBhvr>
                                      <p:to>
                                        <p:strVal val="visible"/>
                                      </p:to>
                                    </p:set>
                                    <p:animEffect transition="in" filter="fade">
                                      <p:cBhvr>
                                        <p:cTn id="28" dur="1000"/>
                                        <p:tgtEl>
                                          <p:spTgt spid="1676"/>
                                        </p:tgtEl>
                                      </p:cBhvr>
                                    </p:animEffect>
                                    <p:anim calcmode="lin" valueType="num">
                                      <p:cBhvr>
                                        <p:cTn id="29" dur="1000" fill="hold"/>
                                        <p:tgtEl>
                                          <p:spTgt spid="1676"/>
                                        </p:tgtEl>
                                        <p:attrNameLst>
                                          <p:attrName>ppt_x</p:attrName>
                                        </p:attrNameLst>
                                      </p:cBhvr>
                                      <p:tavLst>
                                        <p:tav tm="0">
                                          <p:val>
                                            <p:strVal val="#ppt_x"/>
                                          </p:val>
                                        </p:tav>
                                        <p:tav tm="100000">
                                          <p:val>
                                            <p:strVal val="#ppt_x"/>
                                          </p:val>
                                        </p:tav>
                                      </p:tavLst>
                                    </p:anim>
                                    <p:anim calcmode="lin" valueType="num">
                                      <p:cBhvr>
                                        <p:cTn id="30" dur="1000" fill="hold"/>
                                        <p:tgtEl>
                                          <p:spTgt spid="16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3" grpId="0" animBg="1"/>
      <p:bldP spid="1674" grpId="0" animBg="1"/>
      <p:bldP spid="1675" grpId="0" animBg="1"/>
      <p:bldP spid="1676" grpId="0" animBg="1"/>
    </p:bldLst>
  </p:timing>
</p:sld>
</file>

<file path=ppt/slides/slide20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680" name="矩形"/>
          <p:cNvSpPr/>
          <p:nvPr/>
        </p:nvSpPr>
        <p:spPr>
          <a:xfrm>
            <a:off x="1425064" y="305039"/>
            <a:ext cx="3539406"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 关税税率</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684" name="组合"/>
          <p:cNvGrpSpPr/>
          <p:nvPr/>
        </p:nvGrpSpPr>
        <p:grpSpPr>
          <a:xfrm>
            <a:off x="1385433" y="1384351"/>
            <a:ext cx="9428453" cy="1626159"/>
            <a:chOff x="1385433" y="1384351"/>
            <a:chExt cx="9428453" cy="1626159"/>
          </a:xfrm>
        </p:grpSpPr>
        <p:sp>
          <p:nvSpPr>
            <p:cNvPr id="1681" name="矩形"/>
            <p:cNvSpPr/>
            <p:nvPr/>
          </p:nvSpPr>
          <p:spPr>
            <a:xfrm>
              <a:off x="1486454" y="1960226"/>
              <a:ext cx="9298570" cy="8915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进口货物适用何种关税税率是以进口货物的原产地为标准的。在判断适用某一具体税率时，可采用记忆关键字的方法。</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682" name="矩形"/>
            <p:cNvSpPr/>
            <p:nvPr/>
          </p:nvSpPr>
          <p:spPr>
            <a:xfrm>
              <a:off x="8981073" y="1384351"/>
              <a:ext cx="1544180" cy="491487"/>
            </a:xfrm>
            <a:prstGeom prst="rect">
              <a:avLst/>
            </a:prstGeom>
            <a:solidFill>
              <a:schemeClr val="accent4"/>
            </a:solid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rPr>
                <a:t>　小旌解题</a:t>
              </a:r>
              <a:endPar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endParaRPr>
            </a:p>
          </p:txBody>
        </p:sp>
        <p:sp>
          <p:nvSpPr>
            <p:cNvPr id="1683" name="剪去对角的矩形"/>
            <p:cNvSpPr/>
            <p:nvPr/>
          </p:nvSpPr>
          <p:spPr>
            <a:xfrm>
              <a:off x="1385433" y="1875368"/>
              <a:ext cx="9428453" cy="1135143"/>
            </a:xfrm>
            <a:prstGeom prst="snip2DiagRect">
              <a:avLst>
                <a:gd name="adj1" fmla="val 0"/>
                <a:gd name="adj2" fmla="val 282"/>
              </a:avLst>
            </a:prstGeom>
            <a:noFill/>
            <a:ln w="25400" cap="flat" cmpd="sng">
              <a:solidFill>
                <a:srgbClr val="00AAB7"/>
              </a:solidFill>
              <a:prstDash val="sysDash"/>
              <a:round/>
            </a:ln>
          </p:spPr>
          <p:txBody>
            <a:bodyPr rtlCol="0" anchor="ctr"/>
            <a:lstStyle/>
            <a:p>
              <a:pPr algn="ctr"/>
            </a:p>
          </p:txBody>
        </p:sp>
      </p:grpSp>
      <p:graphicFrame>
        <p:nvGraphicFramePr>
          <p:cNvPr id="1685" name="对象"/>
          <p:cNvGraphicFramePr>
            <a:graphicFrameLocks noChangeAspect="1"/>
          </p:cNvGraphicFramePr>
          <p:nvPr/>
        </p:nvGraphicFramePr>
        <p:xfrm>
          <a:off x="3971754" y="3372509"/>
          <a:ext cx="6881382" cy="2818644"/>
        </p:xfrm>
        <a:graphic>
          <a:graphicData uri="http://schemas.openxmlformats.org/presentationml/2006/ole">
            <mc:AlternateContent xmlns:mc="http://schemas.openxmlformats.org/markup-compatibility/2006">
              <mc:Choice xmlns:v="urn:schemas-microsoft-com:vml" Requires="v">
                <p:oleObj spid="_x0000_s16387" name="package" r:id="rId2" imgW="3958590" imgH="1628140" progId="package">
                  <p:embed/>
                </p:oleObj>
              </mc:Choice>
              <mc:Fallback>
                <p:oleObj name="package" r:id="rId2" imgW="3958590" imgH="1628140" progId="package">
                  <p:embed/>
                  <p:pic>
                    <p:nvPicPr>
                      <p:cNvPr id="0" name="对象"/>
                      <p:cNvPicPr>
                        <a:picLocks noChangeAspect="1"/>
                      </p:cNvPicPr>
                      <p:nvPr/>
                    </p:nvPicPr>
                    <p:blipFill>
                      <a:blip r:embed="rId3" cstate="print"/>
                      <a:stretch>
                        <a:fillRect/>
                      </a:stretch>
                    </p:blipFill>
                    <p:spPr>
                      <a:xfrm>
                        <a:off x="3971754" y="3372509"/>
                        <a:ext cx="6881382" cy="2818644"/>
                      </a:xfrm>
                      <a:prstGeom prst="rect">
                        <a:avLst/>
                      </a:prstGeom>
                      <a:noFill/>
                      <a:ln w="9525" cap="flat" cmpd="sng">
                        <a:noFill/>
                        <a:prstDash val="solid"/>
                        <a:miter/>
                      </a:ln>
                    </p:spPr>
                  </p:pic>
                </p:oleObj>
              </mc:Fallback>
            </mc:AlternateContent>
          </a:graphicData>
        </a:graphic>
      </p:graphicFrame>
      <p:sp>
        <p:nvSpPr>
          <p:cNvPr id="1686" name="矩形"/>
          <p:cNvSpPr/>
          <p:nvPr/>
        </p:nvSpPr>
        <p:spPr>
          <a:xfrm>
            <a:off x="1321357" y="4053547"/>
            <a:ext cx="2534188"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判断适用税率的关键字</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687" name="右箭头"/>
          <p:cNvSpPr/>
          <p:nvPr/>
        </p:nvSpPr>
        <p:spPr>
          <a:xfrm>
            <a:off x="2137031" y="4657365"/>
            <a:ext cx="634989" cy="533968"/>
          </a:xfrm>
          <a:prstGeom prst="rightArrow">
            <a:avLst>
              <a:gd name="adj1" fmla="val 50000"/>
              <a:gd name="adj2" fmla="val 29718"/>
            </a:avLst>
          </a:prstGeom>
          <a:solidFill>
            <a:schemeClr val="accent1"/>
          </a:solidFill>
          <a:ln w="12700" cap="flat" cmpd="sng">
            <a:noFill/>
            <a:prstDash val="solid"/>
            <a:round/>
          </a:ln>
        </p:spPr>
        <p:txBody>
          <a:bodyPr rtlCol="0" anchor="ctr"/>
          <a:lstStyle/>
          <a:p>
            <a:pPr algn="ctr"/>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84"/>
                                        </p:tgtEl>
                                        <p:attrNameLst>
                                          <p:attrName>style.visibility</p:attrName>
                                        </p:attrNameLst>
                                      </p:cBhvr>
                                      <p:to>
                                        <p:strVal val="visible"/>
                                      </p:to>
                                    </p:set>
                                    <p:animEffect transition="in" filter="fade">
                                      <p:cBhvr>
                                        <p:cTn id="7" dur="1000"/>
                                        <p:tgtEl>
                                          <p:spTgt spid="1684"/>
                                        </p:tgtEl>
                                      </p:cBhvr>
                                    </p:animEffect>
                                    <p:anim calcmode="lin" valueType="num">
                                      <p:cBhvr>
                                        <p:cTn id="8" dur="1000" fill="hold"/>
                                        <p:tgtEl>
                                          <p:spTgt spid="1684"/>
                                        </p:tgtEl>
                                        <p:attrNameLst>
                                          <p:attrName>ppt_x</p:attrName>
                                        </p:attrNameLst>
                                      </p:cBhvr>
                                      <p:tavLst>
                                        <p:tav tm="0">
                                          <p:val>
                                            <p:strVal val="#ppt_x"/>
                                          </p:val>
                                        </p:tav>
                                        <p:tav tm="100000">
                                          <p:val>
                                            <p:strVal val="#ppt_x"/>
                                          </p:val>
                                        </p:tav>
                                      </p:tavLst>
                                    </p:anim>
                                    <p:anim calcmode="lin" valueType="num">
                                      <p:cBhvr>
                                        <p:cTn id="9" dur="1000" fill="hold"/>
                                        <p:tgtEl>
                                          <p:spTgt spid="168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86"/>
                                        </p:tgtEl>
                                        <p:attrNameLst>
                                          <p:attrName>style.visibility</p:attrName>
                                        </p:attrNameLst>
                                      </p:cBhvr>
                                      <p:to>
                                        <p:strVal val="visible"/>
                                      </p:to>
                                    </p:set>
                                    <p:animEffect transition="in" filter="fade">
                                      <p:cBhvr>
                                        <p:cTn id="14" dur="1000"/>
                                        <p:tgtEl>
                                          <p:spTgt spid="1686"/>
                                        </p:tgtEl>
                                      </p:cBhvr>
                                    </p:animEffect>
                                    <p:anim calcmode="lin" valueType="num">
                                      <p:cBhvr>
                                        <p:cTn id="15" dur="1000" fill="hold"/>
                                        <p:tgtEl>
                                          <p:spTgt spid="1686"/>
                                        </p:tgtEl>
                                        <p:attrNameLst>
                                          <p:attrName>ppt_x</p:attrName>
                                        </p:attrNameLst>
                                      </p:cBhvr>
                                      <p:tavLst>
                                        <p:tav tm="0">
                                          <p:val>
                                            <p:strVal val="#ppt_x"/>
                                          </p:val>
                                        </p:tav>
                                        <p:tav tm="100000">
                                          <p:val>
                                            <p:strVal val="#ppt_x"/>
                                          </p:val>
                                        </p:tav>
                                      </p:tavLst>
                                    </p:anim>
                                    <p:anim calcmode="lin" valueType="num">
                                      <p:cBhvr>
                                        <p:cTn id="16" dur="1000" fill="hold"/>
                                        <p:tgtEl>
                                          <p:spTgt spid="168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87"/>
                                        </p:tgtEl>
                                        <p:attrNameLst>
                                          <p:attrName>style.visibility</p:attrName>
                                        </p:attrNameLst>
                                      </p:cBhvr>
                                      <p:to>
                                        <p:strVal val="visible"/>
                                      </p:to>
                                    </p:set>
                                    <p:animEffect transition="in" filter="fade">
                                      <p:cBhvr>
                                        <p:cTn id="21" dur="1000"/>
                                        <p:tgtEl>
                                          <p:spTgt spid="1687"/>
                                        </p:tgtEl>
                                      </p:cBhvr>
                                    </p:animEffect>
                                    <p:anim calcmode="lin" valueType="num">
                                      <p:cBhvr>
                                        <p:cTn id="22" dur="1000" fill="hold"/>
                                        <p:tgtEl>
                                          <p:spTgt spid="1687"/>
                                        </p:tgtEl>
                                        <p:attrNameLst>
                                          <p:attrName>ppt_x</p:attrName>
                                        </p:attrNameLst>
                                      </p:cBhvr>
                                      <p:tavLst>
                                        <p:tav tm="0">
                                          <p:val>
                                            <p:strVal val="#ppt_x"/>
                                          </p:val>
                                        </p:tav>
                                        <p:tav tm="100000">
                                          <p:val>
                                            <p:strVal val="#ppt_x"/>
                                          </p:val>
                                        </p:tav>
                                      </p:tavLst>
                                    </p:anim>
                                    <p:anim calcmode="lin" valueType="num">
                                      <p:cBhvr>
                                        <p:cTn id="23" dur="1000" fill="hold"/>
                                        <p:tgtEl>
                                          <p:spTgt spid="168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685"/>
                                        </p:tgtEl>
                                        <p:attrNameLst>
                                          <p:attrName>style.visibility</p:attrName>
                                        </p:attrNameLst>
                                      </p:cBhvr>
                                      <p:to>
                                        <p:strVal val="visible"/>
                                      </p:to>
                                    </p:set>
                                    <p:animEffect transition="in" filter="wipe(down)">
                                      <p:cBhvr>
                                        <p:cTn id="28" dur="500"/>
                                        <p:tgtEl>
                                          <p:spTgt spid="16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4" grpId="0" animBg="1"/>
      <p:bldP spid="1686" grpId="0" animBg="1"/>
      <p:bldP spid="1687" grpId="0" animBg="1"/>
    </p:bldLst>
  </p:timing>
</p:sld>
</file>

<file path=ppt/slides/slide20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691" name="矩形"/>
          <p:cNvSpPr/>
          <p:nvPr/>
        </p:nvSpPr>
        <p:spPr>
          <a:xfrm>
            <a:off x="1425064" y="305039"/>
            <a:ext cx="5040292"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 关税应纳税额的计算</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aphicFrame>
        <p:nvGraphicFramePr>
          <p:cNvPr id="1692" name="表格"/>
          <p:cNvGraphicFramePr>
            <a:graphicFrameLocks noGrp="1"/>
          </p:cNvGraphicFramePr>
          <p:nvPr/>
        </p:nvGraphicFramePr>
        <p:xfrm>
          <a:off x="758838" y="1601105"/>
          <a:ext cx="10638282" cy="3571924"/>
        </p:xfrm>
        <a:graphic>
          <a:graphicData uri="http://schemas.openxmlformats.org/drawingml/2006/table">
            <a:tbl>
              <a:tblPr bandRow="1">
                <a:noFill/>
              </a:tblPr>
              <a:tblGrid>
                <a:gridCol w="1223924"/>
                <a:gridCol w="2511857"/>
                <a:gridCol w="6902501"/>
              </a:tblGrid>
              <a:tr h="521144">
                <a:tc>
                  <a:txBody>
                    <a:bodyPr/>
                    <a:lstStyle/>
                    <a:p>
                      <a:pPr marL="0" indent="0" algn="ctr">
                        <a:lnSpc>
                          <a:spcPct val="150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计税方法</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9525"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适用范围</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9525"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计算公式</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9525"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1019467">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从价税</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9525"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200"/>
                        </a:spcBef>
                        <a:spcAft>
                          <a:spcPts val="20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出口货物和大部分的进口货物</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9525"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应纳税额=应税进（出）口货物数量×单位完税价格×比例税率</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9525"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r h="521144">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从量税</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9525"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just">
                        <a:lnSpc>
                          <a:spcPct val="150000"/>
                        </a:lnSpc>
                        <a:spcBef>
                          <a:spcPts val="200"/>
                        </a:spcBef>
                        <a:spcAft>
                          <a:spcPts val="200"/>
                        </a:spcAft>
                        <a:buNone/>
                      </a:pP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啤酒、原油</a:t>
                      </a: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等</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9525"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just">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应纳税额=应税进口货物数量×关税单位税额</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9525"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1000442">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复合税</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9525"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广播用录像机、放像机、摄像机等</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9525"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200"/>
                        </a:spcBef>
                        <a:spcAft>
                          <a:spcPts val="200"/>
                        </a:spcAft>
                        <a:buNone/>
                      </a:pPr>
                      <a:r>
                        <a:rPr lang="zh-CN" altLang="en-US" sz="1800" b="0" i="0" u="none" strike="noStrike" kern="100" cap="none" spc="-10" baseline="0">
                          <a:solidFill>
                            <a:srgbClr val="000000"/>
                          </a:solidFill>
                          <a:latin typeface="微软雅黑" panose="020B0503020204020204" charset="-122"/>
                          <a:ea typeface="微软雅黑" panose="020B0503020204020204" charset="-122"/>
                          <a:cs typeface="Times New Roman" panose="02020603050405020304" charset="0"/>
                        </a:rPr>
                        <a:t>应纳税额=应税进口货物数量×关税单位税额+应税进口货物数量×</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单位完税价格×比例税率</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9525"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r h="509727">
                <a:tc>
                  <a:txBody>
                    <a:bodyPr/>
                    <a:lstStyle/>
                    <a:p>
                      <a:pPr marL="0" indent="0" algn="ctr">
                        <a:lnSpc>
                          <a:spcPct val="100000"/>
                        </a:lnSpc>
                        <a:spcBef>
                          <a:spcPts val="150"/>
                        </a:spcBef>
                        <a:spcAft>
                          <a:spcPts val="150"/>
                        </a:spcAft>
                        <a:buNone/>
                      </a:pPr>
                      <a:r>
                        <a:rPr lang="zh-CN" altLang="en-US" sz="1800" b="0" i="0" u="none" strike="noStrike" kern="100" cap="none" spc="0" baseline="0">
                          <a:latin typeface="微软雅黑" panose="020B0503020204020204" charset="-122"/>
                          <a:ea typeface="微软雅黑" panose="020B0503020204020204" charset="-122"/>
                          <a:cs typeface="Times New Roman" panose="02020603050405020304" charset="0"/>
                        </a:rPr>
                        <a:t>滑准税</a:t>
                      </a:r>
                      <a:endParaRPr lang="zh-CN" altLang="en-US" sz="1800" b="0" i="0" u="none" strike="noStrike" kern="100" cap="none" spc="0" baseline="0">
                        <a:latin typeface="微软雅黑" panose="020B0503020204020204" charset="-122"/>
                        <a:ea typeface="微软雅黑" panose="020B0503020204020204" charset="-122"/>
                        <a:cs typeface="Times New Roman" panose="02020603050405020304" charset="0"/>
                      </a:endParaRPr>
                    </a:p>
                  </a:txBody>
                  <a:tcPr marL="0" marR="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00000"/>
                        </a:lnSpc>
                        <a:spcBef>
                          <a:spcPts val="150"/>
                        </a:spcBef>
                        <a:spcAft>
                          <a:spcPts val="150"/>
                        </a:spcAft>
                        <a:buNone/>
                      </a:pPr>
                      <a:r>
                        <a:rPr lang="zh-CN" altLang="en-US" sz="1800" b="0" i="0" u="none" strike="noStrike" kern="100" cap="none" spc="0" baseline="0">
                          <a:latin typeface="微软雅黑" panose="020B0503020204020204" charset="-122"/>
                          <a:ea typeface="微软雅黑" panose="020B0503020204020204" charset="-122"/>
                          <a:cs typeface="Times New Roman" panose="02020603050405020304" charset="0"/>
                        </a:rPr>
                        <a:t>个别货物</a:t>
                      </a:r>
                      <a:endParaRPr lang="zh-CN" altLang="en-US" sz="1800" b="0" i="0" u="none" strike="noStrike" kern="100" cap="none" spc="0" baseline="0">
                        <a:latin typeface="微软雅黑" panose="020B0503020204020204" charset="-122"/>
                        <a:ea typeface="微软雅黑" panose="020B0503020204020204" charset="-122"/>
                        <a:cs typeface="Times New Roman" panose="02020603050405020304" charset="0"/>
                      </a:endParaRPr>
                    </a:p>
                  </a:txBody>
                  <a:tcPr marL="0" marR="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200"/>
                        </a:spcBef>
                        <a:spcAft>
                          <a:spcPts val="200"/>
                        </a:spcAft>
                        <a:buNone/>
                      </a:pPr>
                      <a:r>
                        <a:rPr lang="zh-CN" altLang="en-US" sz="1800" b="0" i="0" u="none" strike="noStrike" kern="0" cap="none" spc="-20" baseline="0">
                          <a:latin typeface="微软雅黑" panose="020B0503020204020204" charset="-122"/>
                          <a:ea typeface="微软雅黑" panose="020B0503020204020204" charset="-122"/>
                          <a:cs typeface="Arial" panose="020B0604020202020204" pitchFamily="34" charset="0"/>
                        </a:rPr>
                        <a:t>应纳税额=应税进（出）口货物数量</a:t>
                      </a:r>
                      <a:r>
                        <a:rPr lang="zh-CN" altLang="en-US" sz="1800" b="0" i="0" u="none" strike="noStrike" kern="0" cap="none" spc="-10" baseline="0">
                          <a:latin typeface="微软雅黑" panose="020B0503020204020204" charset="-122"/>
                          <a:ea typeface="微软雅黑" panose="020B0503020204020204" charset="-122"/>
                          <a:cs typeface="Arial" panose="020B0604020202020204" pitchFamily="34" charset="0"/>
                        </a:rPr>
                        <a:t>×</a:t>
                      </a:r>
                      <a:r>
                        <a:rPr lang="zh-CN" altLang="en-US" sz="1800" b="0" i="0" u="none" strike="noStrike" kern="0" cap="none" spc="-20" baseline="0">
                          <a:latin typeface="微软雅黑" panose="020B0503020204020204" charset="-122"/>
                          <a:ea typeface="微软雅黑" panose="020B0503020204020204" charset="-122"/>
                          <a:cs typeface="Arial" panose="020B0604020202020204" pitchFamily="34" charset="0"/>
                        </a:rPr>
                        <a:t>单位完税价格</a:t>
                      </a:r>
                      <a:r>
                        <a:rPr lang="zh-CN" altLang="en-US" sz="1800" b="0" i="0" u="none" strike="noStrike" kern="0" cap="none" spc="-10" baseline="0">
                          <a:latin typeface="微软雅黑" panose="020B0503020204020204" charset="-122"/>
                          <a:ea typeface="微软雅黑" panose="020B0503020204020204" charset="-122"/>
                          <a:cs typeface="Arial" panose="020B0604020202020204" pitchFamily="34" charset="0"/>
                        </a:rPr>
                        <a:t>×</a:t>
                      </a:r>
                      <a:r>
                        <a:rPr lang="zh-CN" altLang="en-US" sz="1800" b="0" i="0" u="none" strike="noStrike" kern="0" cap="none" spc="-20" baseline="0">
                          <a:latin typeface="微软雅黑" panose="020B0503020204020204" charset="-122"/>
                          <a:ea typeface="微软雅黑" panose="020B0503020204020204" charset="-122"/>
                          <a:cs typeface="Arial" panose="020B0604020202020204" pitchFamily="34" charset="0"/>
                        </a:rPr>
                        <a:t>滑准税税率</a:t>
                      </a:r>
                      <a:endParaRPr lang="zh-CN" altLang="en-US" sz="1800" b="0" i="0" u="none" strike="noStrike" kern="100" cap="none" spc="-10" baseline="0">
                        <a:solidFill>
                          <a:srgbClr val="000000"/>
                        </a:solidFill>
                        <a:latin typeface="微软雅黑" panose="020B0503020204020204" charset="-122"/>
                        <a:ea typeface="微软雅黑" panose="020B0503020204020204" charset="-122"/>
                        <a:cs typeface="Times New Roman" panose="02020603050405020304" charset="0"/>
                      </a:endParaRPr>
                    </a:p>
                  </a:txBody>
                  <a:tcPr marL="0" marR="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bl>
          </a:graphicData>
        </a:graphic>
      </p:graphicFrame>
      <p:sp>
        <p:nvSpPr>
          <p:cNvPr id="1693" name="矩形"/>
          <p:cNvSpPr/>
          <p:nvPr/>
        </p:nvSpPr>
        <p:spPr>
          <a:xfrm>
            <a:off x="4924350" y="1122489"/>
            <a:ext cx="2363030" cy="358138"/>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关税应纳税额的计算</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pSp>
        <p:nvGrpSpPr>
          <p:cNvPr id="1697" name="组合"/>
          <p:cNvGrpSpPr/>
          <p:nvPr/>
        </p:nvGrpSpPr>
        <p:grpSpPr>
          <a:xfrm>
            <a:off x="758838" y="5202375"/>
            <a:ext cx="10635489" cy="1174801"/>
            <a:chOff x="758838" y="5202375"/>
            <a:chExt cx="10635489" cy="1174801"/>
          </a:xfrm>
        </p:grpSpPr>
        <p:sp>
          <p:nvSpPr>
            <p:cNvPr id="1694" name="矩形"/>
            <p:cNvSpPr/>
            <p:nvPr/>
          </p:nvSpPr>
          <p:spPr>
            <a:xfrm>
              <a:off x="1316450" y="5778250"/>
              <a:ext cx="9327435" cy="4914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滑准税税率属于比例税率，税率与商品进口价格反方向变动，进口商品价格越高，税率越低。</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695" name="矩形"/>
            <p:cNvSpPr/>
            <p:nvPr/>
          </p:nvSpPr>
          <p:spPr>
            <a:xfrm>
              <a:off x="9821279" y="5202375"/>
              <a:ext cx="1544181" cy="491488"/>
            </a:xfrm>
            <a:prstGeom prst="rect">
              <a:avLst/>
            </a:prstGeom>
            <a:solidFill>
              <a:schemeClr val="accent4"/>
            </a:solid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rPr>
                <a:t>　小旌解题</a:t>
              </a:r>
              <a:endPar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endParaRPr>
            </a:p>
          </p:txBody>
        </p:sp>
        <p:sp>
          <p:nvSpPr>
            <p:cNvPr id="1696" name="剪去对角的矩形"/>
            <p:cNvSpPr/>
            <p:nvPr/>
          </p:nvSpPr>
          <p:spPr>
            <a:xfrm>
              <a:off x="758838" y="5757466"/>
              <a:ext cx="10635489" cy="619709"/>
            </a:xfrm>
            <a:prstGeom prst="snip2DiagRect">
              <a:avLst>
                <a:gd name="adj1" fmla="val 0"/>
                <a:gd name="adj2" fmla="val 421"/>
              </a:avLst>
            </a:prstGeom>
            <a:noFill/>
            <a:ln w="25400" cap="flat" cmpd="sng">
              <a:solidFill>
                <a:srgbClr val="00AAB7"/>
              </a:solidFill>
              <a:prstDash val="sysDash"/>
              <a:round/>
            </a:ln>
          </p:spPr>
          <p:txBody>
            <a:bodyPr rtlCol="0" anchor="ctr"/>
            <a:lstStyle/>
            <a:p>
              <a:pPr algn="ctr"/>
            </a:p>
          </p:txBody>
        </p:sp>
      </p:gr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93"/>
                                        </p:tgtEl>
                                        <p:attrNameLst>
                                          <p:attrName>style.visibility</p:attrName>
                                        </p:attrNameLst>
                                      </p:cBhvr>
                                      <p:to>
                                        <p:strVal val="visible"/>
                                      </p:to>
                                    </p:set>
                                    <p:animEffect transition="in" filter="fade">
                                      <p:cBhvr>
                                        <p:cTn id="7" dur="1000"/>
                                        <p:tgtEl>
                                          <p:spTgt spid="1693"/>
                                        </p:tgtEl>
                                      </p:cBhvr>
                                    </p:animEffect>
                                    <p:anim calcmode="lin" valueType="num">
                                      <p:cBhvr>
                                        <p:cTn id="8" dur="1000" fill="hold"/>
                                        <p:tgtEl>
                                          <p:spTgt spid="1693"/>
                                        </p:tgtEl>
                                        <p:attrNameLst>
                                          <p:attrName>ppt_x</p:attrName>
                                        </p:attrNameLst>
                                      </p:cBhvr>
                                      <p:tavLst>
                                        <p:tav tm="0">
                                          <p:val>
                                            <p:strVal val="#ppt_x"/>
                                          </p:val>
                                        </p:tav>
                                        <p:tav tm="100000">
                                          <p:val>
                                            <p:strVal val="#ppt_x"/>
                                          </p:val>
                                        </p:tav>
                                      </p:tavLst>
                                    </p:anim>
                                    <p:anim calcmode="lin" valueType="num">
                                      <p:cBhvr>
                                        <p:cTn id="9" dur="1000" fill="hold"/>
                                        <p:tgtEl>
                                          <p:spTgt spid="169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6" fill="hold" nodeType="clickEffect">
                                  <p:stCondLst>
                                    <p:cond delay="0"/>
                                  </p:stCondLst>
                                  <p:childTnLst>
                                    <p:set>
                                      <p:cBhvr>
                                        <p:cTn id="13" dur="1" fill="hold">
                                          <p:stCondLst>
                                            <p:cond delay="0"/>
                                          </p:stCondLst>
                                        </p:cTn>
                                        <p:tgtEl>
                                          <p:spTgt spid="1692"/>
                                        </p:tgtEl>
                                        <p:attrNameLst>
                                          <p:attrName>style.visibility</p:attrName>
                                        </p:attrNameLst>
                                      </p:cBhvr>
                                      <p:to>
                                        <p:strVal val="visible"/>
                                      </p:to>
                                    </p:set>
                                    <p:animEffect transition="in" filter="barn(inHorizontal)">
                                      <p:cBhvr>
                                        <p:cTn id="14" dur="500"/>
                                        <p:tgtEl>
                                          <p:spTgt spid="169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697"/>
                                        </p:tgtEl>
                                        <p:attrNameLst>
                                          <p:attrName>style.visibility</p:attrName>
                                        </p:attrNameLst>
                                      </p:cBhvr>
                                      <p:to>
                                        <p:strVal val="visible"/>
                                      </p:to>
                                    </p:set>
                                    <p:animEffect transition="in" filter="wipe(down)">
                                      <p:cBhvr>
                                        <p:cTn id="19" dur="500"/>
                                        <p:tgtEl>
                                          <p:spTgt spid="16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3" grpId="0" animBg="1"/>
      <p:bldP spid="1697" grpId="0" animBg="1"/>
    </p:bldLst>
  </p:timing>
</p:sld>
</file>

<file path=ppt/slides/slide20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701" name="矩形"/>
          <p:cNvSpPr/>
          <p:nvPr/>
        </p:nvSpPr>
        <p:spPr>
          <a:xfrm>
            <a:off x="1425064" y="305039"/>
            <a:ext cx="5040292"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 关税应纳税额的计算</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704" name="组合"/>
          <p:cNvGrpSpPr/>
          <p:nvPr/>
        </p:nvGrpSpPr>
        <p:grpSpPr>
          <a:xfrm>
            <a:off x="1317674" y="1461593"/>
            <a:ext cx="9563749" cy="586739"/>
            <a:chOff x="1317674" y="1461593"/>
            <a:chExt cx="9563749" cy="586739"/>
          </a:xfrm>
        </p:grpSpPr>
        <p:sp>
          <p:nvSpPr>
            <p:cNvPr id="1702" name="矩形"/>
            <p:cNvSpPr/>
            <p:nvPr/>
          </p:nvSpPr>
          <p:spPr>
            <a:xfrm>
              <a:off x="1649317" y="1461593"/>
              <a:ext cx="9232107" cy="52577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关税计税方法的种类、从量税和复合税适用的范围、滑准税的含义。</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1703" name="剪去对角的矩形"/>
            <p:cNvSpPr/>
            <p:nvPr/>
          </p:nvSpPr>
          <p:spPr>
            <a:xfrm>
              <a:off x="1317674" y="1461593"/>
              <a:ext cx="9563747" cy="586739"/>
            </a:xfrm>
            <a:prstGeom prst="snip2DiagRect">
              <a:avLst>
                <a:gd name="adj1" fmla="val 0"/>
                <a:gd name="adj2" fmla="val 13675"/>
              </a:avLst>
            </a:prstGeom>
            <a:noFill/>
            <a:ln w="25400" cap="flat" cmpd="sng">
              <a:solidFill>
                <a:srgbClr val="4BACC6"/>
              </a:solidFill>
              <a:prstDash val="solid"/>
              <a:round/>
            </a:ln>
          </p:spPr>
          <p:txBody>
            <a:bodyPr rtlCol="0" anchor="ctr"/>
            <a:lstStyle/>
            <a:p>
              <a:pPr algn="ctr"/>
            </a:p>
          </p:txBody>
        </p:sp>
      </p:grpSp>
      <p:sp>
        <p:nvSpPr>
          <p:cNvPr id="1705" name="矩形"/>
          <p:cNvSpPr/>
          <p:nvPr/>
        </p:nvSpPr>
        <p:spPr>
          <a:xfrm>
            <a:off x="1170114" y="2409788"/>
            <a:ext cx="9566992" cy="92202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多选】下列各项中，属于关税计税方法的有（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．从价税计算法	B．从量税计算法	　　　C．复合税计算法	　D．滑准税计算法</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706" name="矩形"/>
          <p:cNvSpPr/>
          <p:nvPr/>
        </p:nvSpPr>
        <p:spPr>
          <a:xfrm>
            <a:off x="1171557" y="3505145"/>
            <a:ext cx="1960099"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【答案】ABCD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707" name="矩形"/>
          <p:cNvSpPr/>
          <p:nvPr/>
        </p:nvSpPr>
        <p:spPr>
          <a:xfrm>
            <a:off x="1171557" y="4139271"/>
            <a:ext cx="9709867" cy="133794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单选】根据关税法律制度的规定，下列应纳税额计算方法中，税率随着进口商品价格的变动而反方向变动的是（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．从价税计算方法　　B．复合税计算方法 　　C．滑准税计算方法	D．从量税计算方法</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708" name="矩形"/>
          <p:cNvSpPr/>
          <p:nvPr/>
        </p:nvSpPr>
        <p:spPr>
          <a:xfrm>
            <a:off x="1138941" y="5563957"/>
            <a:ext cx="1469423"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04"/>
                                        </p:tgtEl>
                                        <p:attrNameLst>
                                          <p:attrName>style.visibility</p:attrName>
                                        </p:attrNameLst>
                                      </p:cBhvr>
                                      <p:to>
                                        <p:strVal val="visible"/>
                                      </p:to>
                                    </p:set>
                                    <p:animEffect transition="in" filter="fade">
                                      <p:cBhvr>
                                        <p:cTn id="7" dur="1000"/>
                                        <p:tgtEl>
                                          <p:spTgt spid="1704"/>
                                        </p:tgtEl>
                                      </p:cBhvr>
                                    </p:animEffect>
                                    <p:anim calcmode="lin" valueType="num">
                                      <p:cBhvr>
                                        <p:cTn id="8" dur="1000" fill="hold"/>
                                        <p:tgtEl>
                                          <p:spTgt spid="1704"/>
                                        </p:tgtEl>
                                        <p:attrNameLst>
                                          <p:attrName>ppt_x</p:attrName>
                                        </p:attrNameLst>
                                      </p:cBhvr>
                                      <p:tavLst>
                                        <p:tav tm="0">
                                          <p:val>
                                            <p:strVal val="#ppt_x"/>
                                          </p:val>
                                        </p:tav>
                                        <p:tav tm="100000">
                                          <p:val>
                                            <p:strVal val="#ppt_x"/>
                                          </p:val>
                                        </p:tav>
                                      </p:tavLst>
                                    </p:anim>
                                    <p:anim calcmode="lin" valueType="num">
                                      <p:cBhvr>
                                        <p:cTn id="9" dur="1000" fill="hold"/>
                                        <p:tgtEl>
                                          <p:spTgt spid="170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05"/>
                                        </p:tgtEl>
                                        <p:attrNameLst>
                                          <p:attrName>style.visibility</p:attrName>
                                        </p:attrNameLst>
                                      </p:cBhvr>
                                      <p:to>
                                        <p:strVal val="visible"/>
                                      </p:to>
                                    </p:set>
                                    <p:animEffect transition="in" filter="fade">
                                      <p:cBhvr>
                                        <p:cTn id="14" dur="1000"/>
                                        <p:tgtEl>
                                          <p:spTgt spid="1705"/>
                                        </p:tgtEl>
                                      </p:cBhvr>
                                    </p:animEffect>
                                    <p:anim calcmode="lin" valueType="num">
                                      <p:cBhvr>
                                        <p:cTn id="15" dur="1000" fill="hold"/>
                                        <p:tgtEl>
                                          <p:spTgt spid="1705"/>
                                        </p:tgtEl>
                                        <p:attrNameLst>
                                          <p:attrName>ppt_x</p:attrName>
                                        </p:attrNameLst>
                                      </p:cBhvr>
                                      <p:tavLst>
                                        <p:tav tm="0">
                                          <p:val>
                                            <p:strVal val="#ppt_x"/>
                                          </p:val>
                                        </p:tav>
                                        <p:tav tm="100000">
                                          <p:val>
                                            <p:strVal val="#ppt_x"/>
                                          </p:val>
                                        </p:tav>
                                      </p:tavLst>
                                    </p:anim>
                                    <p:anim calcmode="lin" valueType="num">
                                      <p:cBhvr>
                                        <p:cTn id="16" dur="1000" fill="hold"/>
                                        <p:tgtEl>
                                          <p:spTgt spid="170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06"/>
                                        </p:tgtEl>
                                        <p:attrNameLst>
                                          <p:attrName>style.visibility</p:attrName>
                                        </p:attrNameLst>
                                      </p:cBhvr>
                                      <p:to>
                                        <p:strVal val="visible"/>
                                      </p:to>
                                    </p:set>
                                    <p:animEffect transition="in" filter="fade">
                                      <p:cBhvr>
                                        <p:cTn id="21" dur="1000"/>
                                        <p:tgtEl>
                                          <p:spTgt spid="1706"/>
                                        </p:tgtEl>
                                      </p:cBhvr>
                                    </p:animEffect>
                                    <p:anim calcmode="lin" valueType="num">
                                      <p:cBhvr>
                                        <p:cTn id="22" dur="1000" fill="hold"/>
                                        <p:tgtEl>
                                          <p:spTgt spid="1706"/>
                                        </p:tgtEl>
                                        <p:attrNameLst>
                                          <p:attrName>ppt_x</p:attrName>
                                        </p:attrNameLst>
                                      </p:cBhvr>
                                      <p:tavLst>
                                        <p:tav tm="0">
                                          <p:val>
                                            <p:strVal val="#ppt_x"/>
                                          </p:val>
                                        </p:tav>
                                        <p:tav tm="100000">
                                          <p:val>
                                            <p:strVal val="#ppt_x"/>
                                          </p:val>
                                        </p:tav>
                                      </p:tavLst>
                                    </p:anim>
                                    <p:anim calcmode="lin" valueType="num">
                                      <p:cBhvr>
                                        <p:cTn id="23" dur="1000" fill="hold"/>
                                        <p:tgtEl>
                                          <p:spTgt spid="170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707"/>
                                        </p:tgtEl>
                                        <p:attrNameLst>
                                          <p:attrName>style.visibility</p:attrName>
                                        </p:attrNameLst>
                                      </p:cBhvr>
                                      <p:to>
                                        <p:strVal val="visible"/>
                                      </p:to>
                                    </p:set>
                                    <p:animEffect transition="in" filter="fade">
                                      <p:cBhvr>
                                        <p:cTn id="28" dur="1000"/>
                                        <p:tgtEl>
                                          <p:spTgt spid="1707"/>
                                        </p:tgtEl>
                                      </p:cBhvr>
                                    </p:animEffect>
                                    <p:anim calcmode="lin" valueType="num">
                                      <p:cBhvr>
                                        <p:cTn id="29" dur="1000" fill="hold"/>
                                        <p:tgtEl>
                                          <p:spTgt spid="1707"/>
                                        </p:tgtEl>
                                        <p:attrNameLst>
                                          <p:attrName>ppt_x</p:attrName>
                                        </p:attrNameLst>
                                      </p:cBhvr>
                                      <p:tavLst>
                                        <p:tav tm="0">
                                          <p:val>
                                            <p:strVal val="#ppt_x"/>
                                          </p:val>
                                        </p:tav>
                                        <p:tav tm="100000">
                                          <p:val>
                                            <p:strVal val="#ppt_x"/>
                                          </p:val>
                                        </p:tav>
                                      </p:tavLst>
                                    </p:anim>
                                    <p:anim calcmode="lin" valueType="num">
                                      <p:cBhvr>
                                        <p:cTn id="30" dur="1000" fill="hold"/>
                                        <p:tgtEl>
                                          <p:spTgt spid="170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708"/>
                                        </p:tgtEl>
                                        <p:attrNameLst>
                                          <p:attrName>style.visibility</p:attrName>
                                        </p:attrNameLst>
                                      </p:cBhvr>
                                      <p:to>
                                        <p:strVal val="visible"/>
                                      </p:to>
                                    </p:set>
                                    <p:animEffect transition="in" filter="fade">
                                      <p:cBhvr>
                                        <p:cTn id="35" dur="1000"/>
                                        <p:tgtEl>
                                          <p:spTgt spid="1708"/>
                                        </p:tgtEl>
                                      </p:cBhvr>
                                    </p:animEffect>
                                    <p:anim calcmode="lin" valueType="num">
                                      <p:cBhvr>
                                        <p:cTn id="36" dur="1000" fill="hold"/>
                                        <p:tgtEl>
                                          <p:spTgt spid="1708"/>
                                        </p:tgtEl>
                                        <p:attrNameLst>
                                          <p:attrName>ppt_x</p:attrName>
                                        </p:attrNameLst>
                                      </p:cBhvr>
                                      <p:tavLst>
                                        <p:tav tm="0">
                                          <p:val>
                                            <p:strVal val="#ppt_x"/>
                                          </p:val>
                                        </p:tav>
                                        <p:tav tm="100000">
                                          <p:val>
                                            <p:strVal val="#ppt_x"/>
                                          </p:val>
                                        </p:tav>
                                      </p:tavLst>
                                    </p:anim>
                                    <p:anim calcmode="lin" valueType="num">
                                      <p:cBhvr>
                                        <p:cTn id="37" dur="1000" fill="hold"/>
                                        <p:tgtEl>
                                          <p:spTgt spid="17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4" grpId="0" animBg="1"/>
      <p:bldP spid="1705" grpId="0" animBg="1"/>
      <p:bldP spid="1706" grpId="0" animBg="1"/>
      <p:bldP spid="1707" grpId="0" animBg="1"/>
      <p:bldP spid="1708" grpId="0" animBg="1"/>
    </p:bldLst>
  </p:timing>
</p:sld>
</file>

<file path=ppt/slides/slide20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712" name="矩形"/>
          <p:cNvSpPr/>
          <p:nvPr/>
        </p:nvSpPr>
        <p:spPr>
          <a:xfrm>
            <a:off x="1425064" y="305039"/>
            <a:ext cx="5040292"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 关税应纳税额的计算</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713" name="矩形"/>
          <p:cNvSpPr/>
          <p:nvPr/>
        </p:nvSpPr>
        <p:spPr>
          <a:xfrm>
            <a:off x="1425064" y="2047843"/>
            <a:ext cx="9110003" cy="133794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【例题3</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多选】根据关税法律制度的规定，下列进口货物中，实行从价加从量复合税率计征进口关税的有（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．摄影机	　B．啤酒	　C．放像机	　D．广播用录像机</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714" name="矩形"/>
          <p:cNvSpPr/>
          <p:nvPr/>
        </p:nvSpPr>
        <p:spPr>
          <a:xfrm>
            <a:off x="1428728" y="3672553"/>
            <a:ext cx="1717360"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13"/>
                                        </p:tgtEl>
                                        <p:attrNameLst>
                                          <p:attrName>style.visibility</p:attrName>
                                        </p:attrNameLst>
                                      </p:cBhvr>
                                      <p:to>
                                        <p:strVal val="visible"/>
                                      </p:to>
                                    </p:set>
                                    <p:animEffect transition="in" filter="fade">
                                      <p:cBhvr>
                                        <p:cTn id="7" dur="1000"/>
                                        <p:tgtEl>
                                          <p:spTgt spid="1713"/>
                                        </p:tgtEl>
                                      </p:cBhvr>
                                    </p:animEffect>
                                    <p:anim calcmode="lin" valueType="num">
                                      <p:cBhvr>
                                        <p:cTn id="8" dur="1000" fill="hold"/>
                                        <p:tgtEl>
                                          <p:spTgt spid="1713"/>
                                        </p:tgtEl>
                                        <p:attrNameLst>
                                          <p:attrName>ppt_x</p:attrName>
                                        </p:attrNameLst>
                                      </p:cBhvr>
                                      <p:tavLst>
                                        <p:tav tm="0">
                                          <p:val>
                                            <p:strVal val="#ppt_x"/>
                                          </p:val>
                                        </p:tav>
                                        <p:tav tm="100000">
                                          <p:val>
                                            <p:strVal val="#ppt_x"/>
                                          </p:val>
                                        </p:tav>
                                      </p:tavLst>
                                    </p:anim>
                                    <p:anim calcmode="lin" valueType="num">
                                      <p:cBhvr>
                                        <p:cTn id="9" dur="1000" fill="hold"/>
                                        <p:tgtEl>
                                          <p:spTgt spid="17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14"/>
                                        </p:tgtEl>
                                        <p:attrNameLst>
                                          <p:attrName>style.visibility</p:attrName>
                                        </p:attrNameLst>
                                      </p:cBhvr>
                                      <p:to>
                                        <p:strVal val="visible"/>
                                      </p:to>
                                    </p:set>
                                    <p:animEffect transition="in" filter="fade">
                                      <p:cBhvr>
                                        <p:cTn id="14" dur="1000"/>
                                        <p:tgtEl>
                                          <p:spTgt spid="1714"/>
                                        </p:tgtEl>
                                      </p:cBhvr>
                                    </p:animEffect>
                                    <p:anim calcmode="lin" valueType="num">
                                      <p:cBhvr>
                                        <p:cTn id="15" dur="1000" fill="hold"/>
                                        <p:tgtEl>
                                          <p:spTgt spid="1714"/>
                                        </p:tgtEl>
                                        <p:attrNameLst>
                                          <p:attrName>ppt_x</p:attrName>
                                        </p:attrNameLst>
                                      </p:cBhvr>
                                      <p:tavLst>
                                        <p:tav tm="0">
                                          <p:val>
                                            <p:strVal val="#ppt_x"/>
                                          </p:val>
                                        </p:tav>
                                        <p:tav tm="100000">
                                          <p:val>
                                            <p:strVal val="#ppt_x"/>
                                          </p:val>
                                        </p:tav>
                                      </p:tavLst>
                                    </p:anim>
                                    <p:anim calcmode="lin" valueType="num">
                                      <p:cBhvr>
                                        <p:cTn id="16" dur="1000" fill="hold"/>
                                        <p:tgtEl>
                                          <p:spTgt spid="17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3" grpId="0" animBg="1"/>
      <p:bldP spid="17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90" name="矩形"/>
          <p:cNvSpPr/>
          <p:nvPr/>
        </p:nvSpPr>
        <p:spPr>
          <a:xfrm>
            <a:off x="1425064" y="305039"/>
            <a:ext cx="597070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 增值税纳税人和扣缴义务人</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91" name="矩形"/>
          <p:cNvSpPr/>
          <p:nvPr/>
        </p:nvSpPr>
        <p:spPr>
          <a:xfrm>
            <a:off x="1315872" y="1381104"/>
            <a:ext cx="9910178" cy="92202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判断】境外的单位或者个人在境内销售劳务，在境内未设有经营机构也没有境内代理人的，以购买方为增值税扣缴义务人。	（   ）</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92" name="矩形"/>
          <p:cNvSpPr/>
          <p:nvPr/>
        </p:nvSpPr>
        <p:spPr>
          <a:xfrm>
            <a:off x="1315872" y="2487430"/>
            <a:ext cx="1498288"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93" name="矩形"/>
          <p:cNvSpPr/>
          <p:nvPr/>
        </p:nvSpPr>
        <p:spPr>
          <a:xfrm>
            <a:off x="1315872" y="3173219"/>
            <a:ext cx="9940773" cy="258445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【例题3</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单选】根据增值税法律制度的规定，下列关于小规模纳税人征税规定的表述中，不正确的是（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A．如需要开具增值税专用发票必须请税务机关代开</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B．应税服务年销售额为600万元的其他个人为增值税小规模纳税人</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C．符合一般纳税人条件的非企业性单位可以选择按照小规模纳税人纳税</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D．除另有规定外，纳税人登记为一般纳税人后不得转为小规模纳税人</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94" name="矩形"/>
          <p:cNvSpPr/>
          <p:nvPr/>
        </p:nvSpPr>
        <p:spPr>
          <a:xfrm>
            <a:off x="1315872" y="5910894"/>
            <a:ext cx="1483856"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1"/>
                                        </p:tgtEl>
                                        <p:attrNameLst>
                                          <p:attrName>style.visibility</p:attrName>
                                        </p:attrNameLst>
                                      </p:cBhvr>
                                      <p:to>
                                        <p:strVal val="visible"/>
                                      </p:to>
                                    </p:set>
                                    <p:animEffect transition="in" filter="fade">
                                      <p:cBhvr>
                                        <p:cTn id="7" dur="1000"/>
                                        <p:tgtEl>
                                          <p:spTgt spid="191"/>
                                        </p:tgtEl>
                                      </p:cBhvr>
                                    </p:animEffect>
                                    <p:anim calcmode="lin" valueType="num">
                                      <p:cBhvr>
                                        <p:cTn id="8" dur="1000" fill="hold"/>
                                        <p:tgtEl>
                                          <p:spTgt spid="191"/>
                                        </p:tgtEl>
                                        <p:attrNameLst>
                                          <p:attrName>ppt_x</p:attrName>
                                        </p:attrNameLst>
                                      </p:cBhvr>
                                      <p:tavLst>
                                        <p:tav tm="0">
                                          <p:val>
                                            <p:strVal val="#ppt_x"/>
                                          </p:val>
                                        </p:tav>
                                        <p:tav tm="100000">
                                          <p:val>
                                            <p:strVal val="#ppt_x"/>
                                          </p:val>
                                        </p:tav>
                                      </p:tavLst>
                                    </p:anim>
                                    <p:anim calcmode="lin" valueType="num">
                                      <p:cBhvr>
                                        <p:cTn id="9" dur="1000" fill="hold"/>
                                        <p:tgtEl>
                                          <p:spTgt spid="19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2"/>
                                        </p:tgtEl>
                                        <p:attrNameLst>
                                          <p:attrName>style.visibility</p:attrName>
                                        </p:attrNameLst>
                                      </p:cBhvr>
                                      <p:to>
                                        <p:strVal val="visible"/>
                                      </p:to>
                                    </p:set>
                                    <p:animEffect transition="in" filter="fade">
                                      <p:cBhvr>
                                        <p:cTn id="14" dur="1000"/>
                                        <p:tgtEl>
                                          <p:spTgt spid="192"/>
                                        </p:tgtEl>
                                      </p:cBhvr>
                                    </p:animEffect>
                                    <p:anim calcmode="lin" valueType="num">
                                      <p:cBhvr>
                                        <p:cTn id="15" dur="1000" fill="hold"/>
                                        <p:tgtEl>
                                          <p:spTgt spid="192"/>
                                        </p:tgtEl>
                                        <p:attrNameLst>
                                          <p:attrName>ppt_x</p:attrName>
                                        </p:attrNameLst>
                                      </p:cBhvr>
                                      <p:tavLst>
                                        <p:tav tm="0">
                                          <p:val>
                                            <p:strVal val="#ppt_x"/>
                                          </p:val>
                                        </p:tav>
                                        <p:tav tm="100000">
                                          <p:val>
                                            <p:strVal val="#ppt_x"/>
                                          </p:val>
                                        </p:tav>
                                      </p:tavLst>
                                    </p:anim>
                                    <p:anim calcmode="lin" valueType="num">
                                      <p:cBhvr>
                                        <p:cTn id="16" dur="1000" fill="hold"/>
                                        <p:tgtEl>
                                          <p:spTgt spid="19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93"/>
                                        </p:tgtEl>
                                        <p:attrNameLst>
                                          <p:attrName>style.visibility</p:attrName>
                                        </p:attrNameLst>
                                      </p:cBhvr>
                                      <p:to>
                                        <p:strVal val="visible"/>
                                      </p:to>
                                    </p:set>
                                    <p:animEffect transition="in" filter="fade">
                                      <p:cBhvr>
                                        <p:cTn id="21" dur="1000"/>
                                        <p:tgtEl>
                                          <p:spTgt spid="193"/>
                                        </p:tgtEl>
                                      </p:cBhvr>
                                    </p:animEffect>
                                    <p:anim calcmode="lin" valueType="num">
                                      <p:cBhvr>
                                        <p:cTn id="22" dur="1000" fill="hold"/>
                                        <p:tgtEl>
                                          <p:spTgt spid="193"/>
                                        </p:tgtEl>
                                        <p:attrNameLst>
                                          <p:attrName>ppt_x</p:attrName>
                                        </p:attrNameLst>
                                      </p:cBhvr>
                                      <p:tavLst>
                                        <p:tav tm="0">
                                          <p:val>
                                            <p:strVal val="#ppt_x"/>
                                          </p:val>
                                        </p:tav>
                                        <p:tav tm="100000">
                                          <p:val>
                                            <p:strVal val="#ppt_x"/>
                                          </p:val>
                                        </p:tav>
                                      </p:tavLst>
                                    </p:anim>
                                    <p:anim calcmode="lin" valueType="num">
                                      <p:cBhvr>
                                        <p:cTn id="23" dur="1000" fill="hold"/>
                                        <p:tgtEl>
                                          <p:spTgt spid="19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94"/>
                                        </p:tgtEl>
                                        <p:attrNameLst>
                                          <p:attrName>style.visibility</p:attrName>
                                        </p:attrNameLst>
                                      </p:cBhvr>
                                      <p:to>
                                        <p:strVal val="visible"/>
                                      </p:to>
                                    </p:set>
                                    <p:animEffect transition="in" filter="fade">
                                      <p:cBhvr>
                                        <p:cTn id="28" dur="1000"/>
                                        <p:tgtEl>
                                          <p:spTgt spid="194"/>
                                        </p:tgtEl>
                                      </p:cBhvr>
                                    </p:animEffect>
                                    <p:anim calcmode="lin" valueType="num">
                                      <p:cBhvr>
                                        <p:cTn id="29" dur="1000" fill="hold"/>
                                        <p:tgtEl>
                                          <p:spTgt spid="194"/>
                                        </p:tgtEl>
                                        <p:attrNameLst>
                                          <p:attrName>ppt_x</p:attrName>
                                        </p:attrNameLst>
                                      </p:cBhvr>
                                      <p:tavLst>
                                        <p:tav tm="0">
                                          <p:val>
                                            <p:strVal val="#ppt_x"/>
                                          </p:val>
                                        </p:tav>
                                        <p:tav tm="100000">
                                          <p:val>
                                            <p:strVal val="#ppt_x"/>
                                          </p:val>
                                        </p:tav>
                                      </p:tavLst>
                                    </p:anim>
                                    <p:anim calcmode="lin" valueType="num">
                                      <p:cBhvr>
                                        <p:cTn id="30" dur="1000" fill="hold"/>
                                        <p:tgtEl>
                                          <p:spTgt spid="1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 grpId="0" animBg="1"/>
      <p:bldP spid="192" grpId="0" animBg="1"/>
      <p:bldP spid="193" grpId="0" animBg="1"/>
      <p:bldP spid="194" grpId="0" animBg="1"/>
    </p:bldLst>
  </p:timing>
</p:sld>
</file>

<file path=ppt/slides/slide21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718" name="矩形"/>
          <p:cNvSpPr/>
          <p:nvPr/>
        </p:nvSpPr>
        <p:spPr>
          <a:xfrm>
            <a:off x="1425064" y="305039"/>
            <a:ext cx="5040292"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 关税应纳税额的计算</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722" name="组合"/>
          <p:cNvGrpSpPr/>
          <p:nvPr/>
        </p:nvGrpSpPr>
        <p:grpSpPr>
          <a:xfrm>
            <a:off x="1568125" y="1413647"/>
            <a:ext cx="5806663" cy="601980"/>
            <a:chOff x="1568125" y="1413647"/>
            <a:chExt cx="5806663" cy="601980"/>
          </a:xfrm>
        </p:grpSpPr>
        <p:sp>
          <p:nvSpPr>
            <p:cNvPr id="1719" name="圆角矩形"/>
            <p:cNvSpPr/>
            <p:nvPr/>
          </p:nvSpPr>
          <p:spPr>
            <a:xfrm>
              <a:off x="1568125" y="1420633"/>
              <a:ext cx="5806663" cy="594993"/>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720" name="流程图: 离页连接符"/>
            <p:cNvSpPr/>
            <p:nvPr/>
          </p:nvSpPr>
          <p:spPr>
            <a:xfrm>
              <a:off x="1891974" y="1413647"/>
              <a:ext cx="884552"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（一）</a:t>
              </a:r>
              <a:endPar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721" name="矩形"/>
            <p:cNvSpPr/>
            <p:nvPr/>
          </p:nvSpPr>
          <p:spPr>
            <a:xfrm>
              <a:off x="3025446" y="1456827"/>
              <a:ext cx="4104003"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一般进口货物的完税价格</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graphicFrame>
        <p:nvGraphicFramePr>
          <p:cNvPr id="1723" name="对象"/>
          <p:cNvGraphicFramePr>
            <a:graphicFrameLocks noChangeAspect="1"/>
          </p:cNvGraphicFramePr>
          <p:nvPr/>
        </p:nvGraphicFramePr>
        <p:xfrm>
          <a:off x="2900450" y="2366186"/>
          <a:ext cx="8618401" cy="4033092"/>
        </p:xfrm>
        <a:graphic>
          <a:graphicData uri="http://schemas.openxmlformats.org/presentationml/2006/ole">
            <mc:AlternateContent xmlns:mc="http://schemas.openxmlformats.org/markup-compatibility/2006">
              <mc:Choice xmlns:v="urn:schemas-microsoft-com:vml" Requires="v">
                <p:oleObj spid="_x0000_s17411" name="package" r:id="rId2" imgW="6032500" imgH="2821305" progId="package">
                  <p:embed/>
                </p:oleObj>
              </mc:Choice>
              <mc:Fallback>
                <p:oleObj name="package" r:id="rId2" imgW="6032500" imgH="2821305" progId="package">
                  <p:embed/>
                  <p:pic>
                    <p:nvPicPr>
                      <p:cNvPr id="0" name="对象"/>
                      <p:cNvPicPr>
                        <a:picLocks noChangeAspect="1"/>
                      </p:cNvPicPr>
                      <p:nvPr/>
                    </p:nvPicPr>
                    <p:blipFill>
                      <a:blip r:embed="rId3" cstate="print"/>
                      <a:stretch>
                        <a:fillRect/>
                      </a:stretch>
                    </p:blipFill>
                    <p:spPr>
                      <a:xfrm>
                        <a:off x="2900450" y="2366186"/>
                        <a:ext cx="8618401" cy="4033092"/>
                      </a:xfrm>
                      <a:prstGeom prst="rect">
                        <a:avLst/>
                      </a:prstGeom>
                      <a:noFill/>
                      <a:ln w="9525" cap="flat" cmpd="sng">
                        <a:noFill/>
                        <a:prstDash val="solid"/>
                        <a:miter/>
                      </a:ln>
                    </p:spPr>
                  </p:pic>
                </p:oleObj>
              </mc:Fallback>
            </mc:AlternateContent>
          </a:graphicData>
        </a:graphic>
      </p:graphicFrame>
      <p:sp>
        <p:nvSpPr>
          <p:cNvPr id="1724" name="矩形"/>
          <p:cNvSpPr/>
          <p:nvPr/>
        </p:nvSpPr>
        <p:spPr>
          <a:xfrm>
            <a:off x="904861" y="2933655"/>
            <a:ext cx="2851684"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一般进口货物的完税价格</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725" name="右箭头"/>
          <p:cNvSpPr/>
          <p:nvPr/>
        </p:nvSpPr>
        <p:spPr>
          <a:xfrm>
            <a:off x="2068048" y="3493890"/>
            <a:ext cx="533969" cy="447378"/>
          </a:xfrm>
          <a:prstGeom prst="rightArrow">
            <a:avLst>
              <a:gd name="adj1" fmla="val 50000"/>
              <a:gd name="adj2" fmla="val 29827"/>
            </a:avLst>
          </a:prstGeom>
          <a:solidFill>
            <a:schemeClr val="accent1"/>
          </a:solidFill>
          <a:ln w="12700" cap="flat" cmpd="sng">
            <a:noFill/>
            <a:prstDash val="solid"/>
            <a:round/>
          </a:ln>
        </p:spPr>
        <p:txBody>
          <a:bodyPr rtlCol="0" anchor="ctr"/>
          <a:lstStyle/>
          <a:p>
            <a:pPr algn="ct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22"/>
                                        </p:tgtEl>
                                        <p:attrNameLst>
                                          <p:attrName>style.visibility</p:attrName>
                                        </p:attrNameLst>
                                      </p:cBhvr>
                                      <p:to>
                                        <p:strVal val="visible"/>
                                      </p:to>
                                    </p:set>
                                    <p:animEffect transition="in" filter="fade">
                                      <p:cBhvr>
                                        <p:cTn id="7" dur="1000"/>
                                        <p:tgtEl>
                                          <p:spTgt spid="1722"/>
                                        </p:tgtEl>
                                      </p:cBhvr>
                                    </p:animEffect>
                                    <p:anim calcmode="lin" valueType="num">
                                      <p:cBhvr>
                                        <p:cTn id="8" dur="1000" fill="hold"/>
                                        <p:tgtEl>
                                          <p:spTgt spid="1722"/>
                                        </p:tgtEl>
                                        <p:attrNameLst>
                                          <p:attrName>ppt_x</p:attrName>
                                        </p:attrNameLst>
                                      </p:cBhvr>
                                      <p:tavLst>
                                        <p:tav tm="0">
                                          <p:val>
                                            <p:strVal val="#ppt_x"/>
                                          </p:val>
                                        </p:tav>
                                        <p:tav tm="100000">
                                          <p:val>
                                            <p:strVal val="#ppt_x"/>
                                          </p:val>
                                        </p:tav>
                                      </p:tavLst>
                                    </p:anim>
                                    <p:anim calcmode="lin" valueType="num">
                                      <p:cBhvr>
                                        <p:cTn id="9" dur="1000" fill="hold"/>
                                        <p:tgtEl>
                                          <p:spTgt spid="17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724"/>
                                        </p:tgtEl>
                                        <p:attrNameLst>
                                          <p:attrName>style.visibility</p:attrName>
                                        </p:attrNameLst>
                                      </p:cBhvr>
                                      <p:to>
                                        <p:strVal val="visible"/>
                                      </p:to>
                                    </p:set>
                                    <p:animEffect transition="in" filter="fade">
                                      <p:cBhvr>
                                        <p:cTn id="13" dur="1000"/>
                                        <p:tgtEl>
                                          <p:spTgt spid="1724"/>
                                        </p:tgtEl>
                                      </p:cBhvr>
                                    </p:animEffect>
                                    <p:anim calcmode="lin" valueType="num">
                                      <p:cBhvr>
                                        <p:cTn id="14" dur="1000" fill="hold"/>
                                        <p:tgtEl>
                                          <p:spTgt spid="1724"/>
                                        </p:tgtEl>
                                        <p:attrNameLst>
                                          <p:attrName>ppt_x</p:attrName>
                                        </p:attrNameLst>
                                      </p:cBhvr>
                                      <p:tavLst>
                                        <p:tav tm="0">
                                          <p:val>
                                            <p:strVal val="#ppt_x"/>
                                          </p:val>
                                        </p:tav>
                                        <p:tav tm="100000">
                                          <p:val>
                                            <p:strVal val="#ppt_x"/>
                                          </p:val>
                                        </p:tav>
                                      </p:tavLst>
                                    </p:anim>
                                    <p:anim calcmode="lin" valueType="num">
                                      <p:cBhvr>
                                        <p:cTn id="15" dur="1000" fill="hold"/>
                                        <p:tgtEl>
                                          <p:spTgt spid="172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725"/>
                                        </p:tgtEl>
                                        <p:attrNameLst>
                                          <p:attrName>style.visibility</p:attrName>
                                        </p:attrNameLst>
                                      </p:cBhvr>
                                      <p:to>
                                        <p:strVal val="visible"/>
                                      </p:to>
                                    </p:set>
                                    <p:animEffect transition="in" filter="fade">
                                      <p:cBhvr>
                                        <p:cTn id="19" dur="1000"/>
                                        <p:tgtEl>
                                          <p:spTgt spid="1725"/>
                                        </p:tgtEl>
                                      </p:cBhvr>
                                    </p:animEffect>
                                    <p:anim calcmode="lin" valueType="num">
                                      <p:cBhvr>
                                        <p:cTn id="20" dur="1000" fill="hold"/>
                                        <p:tgtEl>
                                          <p:spTgt spid="1725"/>
                                        </p:tgtEl>
                                        <p:attrNameLst>
                                          <p:attrName>ppt_x</p:attrName>
                                        </p:attrNameLst>
                                      </p:cBhvr>
                                      <p:tavLst>
                                        <p:tav tm="0">
                                          <p:val>
                                            <p:strVal val="#ppt_x"/>
                                          </p:val>
                                        </p:tav>
                                        <p:tav tm="100000">
                                          <p:val>
                                            <p:strVal val="#ppt_x"/>
                                          </p:val>
                                        </p:tav>
                                      </p:tavLst>
                                    </p:anim>
                                    <p:anim calcmode="lin" valueType="num">
                                      <p:cBhvr>
                                        <p:cTn id="21" dur="1000" fill="hold"/>
                                        <p:tgtEl>
                                          <p:spTgt spid="172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2" presetClass="entr" presetSubtype="4" fill="hold" nodeType="afterEffect">
                                  <p:stCondLst>
                                    <p:cond delay="0"/>
                                  </p:stCondLst>
                                  <p:childTnLst>
                                    <p:set>
                                      <p:cBhvr>
                                        <p:cTn id="24" dur="1" fill="hold">
                                          <p:stCondLst>
                                            <p:cond delay="0"/>
                                          </p:stCondLst>
                                        </p:cTn>
                                        <p:tgtEl>
                                          <p:spTgt spid="1723"/>
                                        </p:tgtEl>
                                        <p:attrNameLst>
                                          <p:attrName>style.visibility</p:attrName>
                                        </p:attrNameLst>
                                      </p:cBhvr>
                                      <p:to>
                                        <p:strVal val="visible"/>
                                      </p:to>
                                    </p:set>
                                    <p:animEffect transition="in" filter="wipe(down)">
                                      <p:cBhvr>
                                        <p:cTn id="25" dur="500"/>
                                        <p:tgtEl>
                                          <p:spTgt spid="1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2" grpId="0" animBg="1"/>
      <p:bldP spid="1724" grpId="0" animBg="1"/>
      <p:bldP spid="1725" grpId="0" animBg="1"/>
    </p:bldLst>
  </p:timing>
</p:sld>
</file>

<file path=ppt/slides/slide21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729" name="矩形"/>
          <p:cNvSpPr/>
          <p:nvPr/>
        </p:nvSpPr>
        <p:spPr>
          <a:xfrm>
            <a:off x="1425064" y="305039"/>
            <a:ext cx="5040292"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 关税应纳税额的计算</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733" name="组合"/>
          <p:cNvGrpSpPr/>
          <p:nvPr/>
        </p:nvGrpSpPr>
        <p:grpSpPr>
          <a:xfrm>
            <a:off x="1568125" y="1774437"/>
            <a:ext cx="5301316" cy="601980"/>
            <a:chOff x="1568125" y="1774437"/>
            <a:chExt cx="5301316" cy="601980"/>
          </a:xfrm>
        </p:grpSpPr>
        <p:sp>
          <p:nvSpPr>
            <p:cNvPr id="1730" name="圆角矩形"/>
            <p:cNvSpPr/>
            <p:nvPr/>
          </p:nvSpPr>
          <p:spPr>
            <a:xfrm>
              <a:off x="1568125" y="1781422"/>
              <a:ext cx="5301316" cy="594993"/>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731" name="流程图: 离页连接符"/>
            <p:cNvSpPr/>
            <p:nvPr/>
          </p:nvSpPr>
          <p:spPr>
            <a:xfrm>
              <a:off x="1891974" y="1774437"/>
              <a:ext cx="884552"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（二）</a:t>
              </a:r>
              <a:endPar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732" name="矩形"/>
            <p:cNvSpPr/>
            <p:nvPr/>
          </p:nvSpPr>
          <p:spPr>
            <a:xfrm>
              <a:off x="3025446" y="1817618"/>
              <a:ext cx="33928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出口货物的完税价格</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1734" name="矩形"/>
          <p:cNvSpPr/>
          <p:nvPr/>
        </p:nvSpPr>
        <p:spPr>
          <a:xfrm>
            <a:off x="1571600" y="2835521"/>
            <a:ext cx="9165508" cy="12915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出口货物应当以海关审定的货物售予境外的离岸价格，扣除出口关税后作为完税价格。</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计算公式为</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出口货物完税价格=离岸价格÷（1+出口税率）</a:t>
            </a:r>
            <a:endPar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33"/>
                                        </p:tgtEl>
                                        <p:attrNameLst>
                                          <p:attrName>style.visibility</p:attrName>
                                        </p:attrNameLst>
                                      </p:cBhvr>
                                      <p:to>
                                        <p:strVal val="visible"/>
                                      </p:to>
                                    </p:set>
                                    <p:animEffect transition="in" filter="fade">
                                      <p:cBhvr>
                                        <p:cTn id="7" dur="1000"/>
                                        <p:tgtEl>
                                          <p:spTgt spid="1733"/>
                                        </p:tgtEl>
                                      </p:cBhvr>
                                    </p:animEffect>
                                    <p:anim calcmode="lin" valueType="num">
                                      <p:cBhvr>
                                        <p:cTn id="8" dur="1000" fill="hold"/>
                                        <p:tgtEl>
                                          <p:spTgt spid="1733"/>
                                        </p:tgtEl>
                                        <p:attrNameLst>
                                          <p:attrName>ppt_x</p:attrName>
                                        </p:attrNameLst>
                                      </p:cBhvr>
                                      <p:tavLst>
                                        <p:tav tm="0">
                                          <p:val>
                                            <p:strVal val="#ppt_x"/>
                                          </p:val>
                                        </p:tav>
                                        <p:tav tm="100000">
                                          <p:val>
                                            <p:strVal val="#ppt_x"/>
                                          </p:val>
                                        </p:tav>
                                      </p:tavLst>
                                    </p:anim>
                                    <p:anim calcmode="lin" valueType="num">
                                      <p:cBhvr>
                                        <p:cTn id="9" dur="1000" fill="hold"/>
                                        <p:tgtEl>
                                          <p:spTgt spid="173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34"/>
                                        </p:tgtEl>
                                        <p:attrNameLst>
                                          <p:attrName>style.visibility</p:attrName>
                                        </p:attrNameLst>
                                      </p:cBhvr>
                                      <p:to>
                                        <p:strVal val="visible"/>
                                      </p:to>
                                    </p:set>
                                    <p:animEffect transition="in" filter="fade">
                                      <p:cBhvr>
                                        <p:cTn id="14" dur="1000"/>
                                        <p:tgtEl>
                                          <p:spTgt spid="1734"/>
                                        </p:tgtEl>
                                      </p:cBhvr>
                                    </p:animEffect>
                                    <p:anim calcmode="lin" valueType="num">
                                      <p:cBhvr>
                                        <p:cTn id="15" dur="1000" fill="hold"/>
                                        <p:tgtEl>
                                          <p:spTgt spid="1734"/>
                                        </p:tgtEl>
                                        <p:attrNameLst>
                                          <p:attrName>ppt_x</p:attrName>
                                        </p:attrNameLst>
                                      </p:cBhvr>
                                      <p:tavLst>
                                        <p:tav tm="0">
                                          <p:val>
                                            <p:strVal val="#ppt_x"/>
                                          </p:val>
                                        </p:tav>
                                        <p:tav tm="100000">
                                          <p:val>
                                            <p:strVal val="#ppt_x"/>
                                          </p:val>
                                        </p:tav>
                                      </p:tavLst>
                                    </p:anim>
                                    <p:anim calcmode="lin" valueType="num">
                                      <p:cBhvr>
                                        <p:cTn id="16" dur="1000" fill="hold"/>
                                        <p:tgtEl>
                                          <p:spTgt spid="17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3" grpId="0" animBg="1"/>
      <p:bldP spid="1734" grpId="0" animBg="1"/>
    </p:bldLst>
  </p:timing>
</p:sld>
</file>

<file path=ppt/slides/slide21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738" name="矩形"/>
          <p:cNvSpPr/>
          <p:nvPr/>
        </p:nvSpPr>
        <p:spPr>
          <a:xfrm>
            <a:off x="1425064" y="305039"/>
            <a:ext cx="5040292"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 关税应纳税额的计算</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741" name="组合"/>
          <p:cNvGrpSpPr/>
          <p:nvPr/>
        </p:nvGrpSpPr>
        <p:grpSpPr>
          <a:xfrm>
            <a:off x="1389833" y="1605910"/>
            <a:ext cx="9563748" cy="1006208"/>
            <a:chOff x="1389833" y="1605910"/>
            <a:chExt cx="9563748" cy="1006208"/>
          </a:xfrm>
        </p:grpSpPr>
        <p:sp>
          <p:nvSpPr>
            <p:cNvPr id="1739" name="矩形"/>
            <p:cNvSpPr/>
            <p:nvPr/>
          </p:nvSpPr>
          <p:spPr>
            <a:xfrm>
              <a:off x="1721475" y="1605910"/>
              <a:ext cx="9232106" cy="88010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 进口货物完税价格的确定、进口货物应纳关税税额的计算、出口货物完税价格的计算。</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1740" name="剪去对角的矩形"/>
            <p:cNvSpPr/>
            <p:nvPr/>
          </p:nvSpPr>
          <p:spPr>
            <a:xfrm>
              <a:off x="1389833" y="1605910"/>
              <a:ext cx="9563748" cy="1006208"/>
            </a:xfrm>
            <a:prstGeom prst="snip2DiagRect">
              <a:avLst>
                <a:gd name="adj1" fmla="val 0"/>
                <a:gd name="adj2" fmla="val 13254"/>
              </a:avLst>
            </a:prstGeom>
            <a:noFill/>
            <a:ln w="25400" cap="flat" cmpd="sng">
              <a:solidFill>
                <a:srgbClr val="4BACC6"/>
              </a:solidFill>
              <a:prstDash val="solid"/>
              <a:round/>
            </a:ln>
          </p:spPr>
          <p:txBody>
            <a:bodyPr rtlCol="0" anchor="ctr"/>
            <a:lstStyle/>
            <a:p>
              <a:pPr algn="ctr"/>
            </a:p>
          </p:txBody>
        </p:sp>
      </p:grpSp>
      <p:sp>
        <p:nvSpPr>
          <p:cNvPr id="1742" name="矩形"/>
          <p:cNvSpPr/>
          <p:nvPr/>
        </p:nvSpPr>
        <p:spPr>
          <a:xfrm>
            <a:off x="1245518" y="2909409"/>
            <a:ext cx="8062861" cy="216852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多选】下列各项中，应计入进口货物关税完税价格的有（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．货物运抵我国关境内输入地点起卸前的运费、保险费</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B</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．货物运抵我国关境内输入地点起卸后的运费、保险费</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．支付给卖方的佣金</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D</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．向境外采购代理人支付的买方佣金</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743" name="矩形"/>
          <p:cNvSpPr/>
          <p:nvPr/>
        </p:nvSpPr>
        <p:spPr>
          <a:xfrm>
            <a:off x="1247756" y="5279655"/>
            <a:ext cx="1609699"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41"/>
                                        </p:tgtEl>
                                        <p:attrNameLst>
                                          <p:attrName>style.visibility</p:attrName>
                                        </p:attrNameLst>
                                      </p:cBhvr>
                                      <p:to>
                                        <p:strVal val="visible"/>
                                      </p:to>
                                    </p:set>
                                    <p:animEffect transition="in" filter="fade">
                                      <p:cBhvr>
                                        <p:cTn id="7" dur="1000"/>
                                        <p:tgtEl>
                                          <p:spTgt spid="1741"/>
                                        </p:tgtEl>
                                      </p:cBhvr>
                                    </p:animEffect>
                                    <p:anim calcmode="lin" valueType="num">
                                      <p:cBhvr>
                                        <p:cTn id="8" dur="1000" fill="hold"/>
                                        <p:tgtEl>
                                          <p:spTgt spid="1741"/>
                                        </p:tgtEl>
                                        <p:attrNameLst>
                                          <p:attrName>ppt_x</p:attrName>
                                        </p:attrNameLst>
                                      </p:cBhvr>
                                      <p:tavLst>
                                        <p:tav tm="0">
                                          <p:val>
                                            <p:strVal val="#ppt_x"/>
                                          </p:val>
                                        </p:tav>
                                        <p:tav tm="100000">
                                          <p:val>
                                            <p:strVal val="#ppt_x"/>
                                          </p:val>
                                        </p:tav>
                                      </p:tavLst>
                                    </p:anim>
                                    <p:anim calcmode="lin" valueType="num">
                                      <p:cBhvr>
                                        <p:cTn id="9" dur="1000" fill="hold"/>
                                        <p:tgtEl>
                                          <p:spTgt spid="174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42"/>
                                        </p:tgtEl>
                                        <p:attrNameLst>
                                          <p:attrName>style.visibility</p:attrName>
                                        </p:attrNameLst>
                                      </p:cBhvr>
                                      <p:to>
                                        <p:strVal val="visible"/>
                                      </p:to>
                                    </p:set>
                                    <p:animEffect transition="in" filter="fade">
                                      <p:cBhvr>
                                        <p:cTn id="14" dur="1000"/>
                                        <p:tgtEl>
                                          <p:spTgt spid="1742"/>
                                        </p:tgtEl>
                                      </p:cBhvr>
                                    </p:animEffect>
                                    <p:anim calcmode="lin" valueType="num">
                                      <p:cBhvr>
                                        <p:cTn id="15" dur="1000" fill="hold"/>
                                        <p:tgtEl>
                                          <p:spTgt spid="1742"/>
                                        </p:tgtEl>
                                        <p:attrNameLst>
                                          <p:attrName>ppt_x</p:attrName>
                                        </p:attrNameLst>
                                      </p:cBhvr>
                                      <p:tavLst>
                                        <p:tav tm="0">
                                          <p:val>
                                            <p:strVal val="#ppt_x"/>
                                          </p:val>
                                        </p:tav>
                                        <p:tav tm="100000">
                                          <p:val>
                                            <p:strVal val="#ppt_x"/>
                                          </p:val>
                                        </p:tav>
                                      </p:tavLst>
                                    </p:anim>
                                    <p:anim calcmode="lin" valueType="num">
                                      <p:cBhvr>
                                        <p:cTn id="16" dur="1000" fill="hold"/>
                                        <p:tgtEl>
                                          <p:spTgt spid="174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43"/>
                                        </p:tgtEl>
                                        <p:attrNameLst>
                                          <p:attrName>style.visibility</p:attrName>
                                        </p:attrNameLst>
                                      </p:cBhvr>
                                      <p:to>
                                        <p:strVal val="visible"/>
                                      </p:to>
                                    </p:set>
                                    <p:animEffect transition="in" filter="fade">
                                      <p:cBhvr>
                                        <p:cTn id="21" dur="1000"/>
                                        <p:tgtEl>
                                          <p:spTgt spid="1743"/>
                                        </p:tgtEl>
                                      </p:cBhvr>
                                    </p:animEffect>
                                    <p:anim calcmode="lin" valueType="num">
                                      <p:cBhvr>
                                        <p:cTn id="22" dur="1000" fill="hold"/>
                                        <p:tgtEl>
                                          <p:spTgt spid="1743"/>
                                        </p:tgtEl>
                                        <p:attrNameLst>
                                          <p:attrName>ppt_x</p:attrName>
                                        </p:attrNameLst>
                                      </p:cBhvr>
                                      <p:tavLst>
                                        <p:tav tm="0">
                                          <p:val>
                                            <p:strVal val="#ppt_x"/>
                                          </p:val>
                                        </p:tav>
                                        <p:tav tm="100000">
                                          <p:val>
                                            <p:strVal val="#ppt_x"/>
                                          </p:val>
                                        </p:tav>
                                      </p:tavLst>
                                    </p:anim>
                                    <p:anim calcmode="lin" valueType="num">
                                      <p:cBhvr>
                                        <p:cTn id="23" dur="1000" fill="hold"/>
                                        <p:tgtEl>
                                          <p:spTgt spid="17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 grpId="0" animBg="1"/>
      <p:bldP spid="1742" grpId="0" animBg="1"/>
      <p:bldP spid="1743" grpId="0" animBg="1"/>
    </p:bldLst>
  </p:timing>
</p:sld>
</file>

<file path=ppt/slides/slide21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747" name="矩形"/>
          <p:cNvSpPr/>
          <p:nvPr/>
        </p:nvSpPr>
        <p:spPr>
          <a:xfrm>
            <a:off x="1425064" y="305039"/>
            <a:ext cx="5040292"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 关税应纳税额的计算</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748" name="矩形"/>
          <p:cNvSpPr/>
          <p:nvPr/>
        </p:nvSpPr>
        <p:spPr>
          <a:xfrm>
            <a:off x="1500886" y="1685899"/>
            <a:ext cx="8976454" cy="216852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单选】下列关于出口货物关税完税价格的计算公式中，正确的是（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．关税完税价格=离岸价格÷（1−出口税率）</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B</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．关税完税价格=离岸价格÷（1+出口税率）</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．关税完税价格=离岸价格×（1−出口税率）</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D</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．关税完税价格=离岸价格×（1+出口税率）</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749" name="矩形"/>
          <p:cNvSpPr/>
          <p:nvPr/>
        </p:nvSpPr>
        <p:spPr>
          <a:xfrm>
            <a:off x="1500886" y="4030455"/>
            <a:ext cx="1555147"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【答案】B</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48"/>
                                        </p:tgtEl>
                                        <p:attrNameLst>
                                          <p:attrName>style.visibility</p:attrName>
                                        </p:attrNameLst>
                                      </p:cBhvr>
                                      <p:to>
                                        <p:strVal val="visible"/>
                                      </p:to>
                                    </p:set>
                                    <p:animEffect transition="in" filter="wipe(down)">
                                      <p:cBhvr>
                                        <p:cTn id="7" dur="500"/>
                                        <p:tgtEl>
                                          <p:spTgt spid="174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49"/>
                                        </p:tgtEl>
                                        <p:attrNameLst>
                                          <p:attrName>style.visibility</p:attrName>
                                        </p:attrNameLst>
                                      </p:cBhvr>
                                      <p:to>
                                        <p:strVal val="visible"/>
                                      </p:to>
                                    </p:set>
                                    <p:animEffect transition="in" filter="wipe(down)">
                                      <p:cBhvr>
                                        <p:cTn id="12" dur="500"/>
                                        <p:tgtEl>
                                          <p:spTgt spid="17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8" grpId="0" animBg="1"/>
      <p:bldP spid="1749" grpId="0" animBg="1"/>
    </p:bldLst>
  </p:timing>
</p:sld>
</file>

<file path=ppt/slides/slide21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753" name="矩形"/>
          <p:cNvSpPr/>
          <p:nvPr/>
        </p:nvSpPr>
        <p:spPr>
          <a:xfrm>
            <a:off x="1425064" y="305039"/>
            <a:ext cx="5040292"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 关税应纳税额的计算</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754" name="矩形"/>
          <p:cNvSpPr/>
          <p:nvPr/>
        </p:nvSpPr>
        <p:spPr>
          <a:xfrm>
            <a:off x="1428728" y="1288453"/>
            <a:ext cx="9106338" cy="216852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【拓展1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2018年9月甲公司进口一批货物，海关审定的成交价格为1 100万元，货物运抵我国境内输入地点起卸前的运费96万元、保险费4万元。已知关税税率为10%。计算甲公司该笔业务应缴纳的关税税额的下列算式中，正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．（1 100+96+4）×10%=120万元　　B．（1 100+4）×10%=110.4万元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1 100×10%=110万元　　　　　　 　D</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．（1 100+96）×10%=119.6万元</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755" name="矩形"/>
          <p:cNvSpPr/>
          <p:nvPr/>
        </p:nvSpPr>
        <p:spPr>
          <a:xfrm>
            <a:off x="1428728" y="3558254"/>
            <a:ext cx="1428728"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756" name="矩形"/>
          <p:cNvSpPr/>
          <p:nvPr/>
        </p:nvSpPr>
        <p:spPr>
          <a:xfrm>
            <a:off x="1428728" y="4235962"/>
            <a:ext cx="8972990" cy="92202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【拓展2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判断】在进口货物成交的过程中，卖方付给进口人的正常回扣，在计算进口货物完税价格时不得从成交价格中扣除。	 （   ）</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757" name="矩形"/>
          <p:cNvSpPr/>
          <p:nvPr/>
        </p:nvSpPr>
        <p:spPr>
          <a:xfrm>
            <a:off x="1428728" y="5230587"/>
            <a:ext cx="6494220" cy="8915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【解析】卖方付给进口人的正常回扣，应从成交价格中扣除。</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54"/>
                                        </p:tgtEl>
                                        <p:attrNameLst>
                                          <p:attrName>style.visibility</p:attrName>
                                        </p:attrNameLst>
                                      </p:cBhvr>
                                      <p:to>
                                        <p:strVal val="visible"/>
                                      </p:to>
                                    </p:set>
                                    <p:animEffect transition="in" filter="fade">
                                      <p:cBhvr>
                                        <p:cTn id="7" dur="1000"/>
                                        <p:tgtEl>
                                          <p:spTgt spid="1754"/>
                                        </p:tgtEl>
                                      </p:cBhvr>
                                    </p:animEffect>
                                    <p:anim calcmode="lin" valueType="num">
                                      <p:cBhvr>
                                        <p:cTn id="8" dur="1000" fill="hold"/>
                                        <p:tgtEl>
                                          <p:spTgt spid="1754"/>
                                        </p:tgtEl>
                                        <p:attrNameLst>
                                          <p:attrName>ppt_x</p:attrName>
                                        </p:attrNameLst>
                                      </p:cBhvr>
                                      <p:tavLst>
                                        <p:tav tm="0">
                                          <p:val>
                                            <p:strVal val="#ppt_x"/>
                                          </p:val>
                                        </p:tav>
                                        <p:tav tm="100000">
                                          <p:val>
                                            <p:strVal val="#ppt_x"/>
                                          </p:val>
                                        </p:tav>
                                      </p:tavLst>
                                    </p:anim>
                                    <p:anim calcmode="lin" valueType="num">
                                      <p:cBhvr>
                                        <p:cTn id="9" dur="1000" fill="hold"/>
                                        <p:tgtEl>
                                          <p:spTgt spid="175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55"/>
                                        </p:tgtEl>
                                        <p:attrNameLst>
                                          <p:attrName>style.visibility</p:attrName>
                                        </p:attrNameLst>
                                      </p:cBhvr>
                                      <p:to>
                                        <p:strVal val="visible"/>
                                      </p:to>
                                    </p:set>
                                    <p:animEffect transition="in" filter="fade">
                                      <p:cBhvr>
                                        <p:cTn id="14" dur="1000"/>
                                        <p:tgtEl>
                                          <p:spTgt spid="1755"/>
                                        </p:tgtEl>
                                      </p:cBhvr>
                                    </p:animEffect>
                                    <p:anim calcmode="lin" valueType="num">
                                      <p:cBhvr>
                                        <p:cTn id="15" dur="1000" fill="hold"/>
                                        <p:tgtEl>
                                          <p:spTgt spid="1755"/>
                                        </p:tgtEl>
                                        <p:attrNameLst>
                                          <p:attrName>ppt_x</p:attrName>
                                        </p:attrNameLst>
                                      </p:cBhvr>
                                      <p:tavLst>
                                        <p:tav tm="0">
                                          <p:val>
                                            <p:strVal val="#ppt_x"/>
                                          </p:val>
                                        </p:tav>
                                        <p:tav tm="100000">
                                          <p:val>
                                            <p:strVal val="#ppt_x"/>
                                          </p:val>
                                        </p:tav>
                                      </p:tavLst>
                                    </p:anim>
                                    <p:anim calcmode="lin" valueType="num">
                                      <p:cBhvr>
                                        <p:cTn id="16" dur="1000" fill="hold"/>
                                        <p:tgtEl>
                                          <p:spTgt spid="175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56"/>
                                        </p:tgtEl>
                                        <p:attrNameLst>
                                          <p:attrName>style.visibility</p:attrName>
                                        </p:attrNameLst>
                                      </p:cBhvr>
                                      <p:to>
                                        <p:strVal val="visible"/>
                                      </p:to>
                                    </p:set>
                                    <p:animEffect transition="in" filter="fade">
                                      <p:cBhvr>
                                        <p:cTn id="21" dur="1000"/>
                                        <p:tgtEl>
                                          <p:spTgt spid="1756"/>
                                        </p:tgtEl>
                                      </p:cBhvr>
                                    </p:animEffect>
                                    <p:anim calcmode="lin" valueType="num">
                                      <p:cBhvr>
                                        <p:cTn id="22" dur="1000" fill="hold"/>
                                        <p:tgtEl>
                                          <p:spTgt spid="1756"/>
                                        </p:tgtEl>
                                        <p:attrNameLst>
                                          <p:attrName>ppt_x</p:attrName>
                                        </p:attrNameLst>
                                      </p:cBhvr>
                                      <p:tavLst>
                                        <p:tav tm="0">
                                          <p:val>
                                            <p:strVal val="#ppt_x"/>
                                          </p:val>
                                        </p:tav>
                                        <p:tav tm="100000">
                                          <p:val>
                                            <p:strVal val="#ppt_x"/>
                                          </p:val>
                                        </p:tav>
                                      </p:tavLst>
                                    </p:anim>
                                    <p:anim calcmode="lin" valueType="num">
                                      <p:cBhvr>
                                        <p:cTn id="23" dur="1000" fill="hold"/>
                                        <p:tgtEl>
                                          <p:spTgt spid="175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757"/>
                                        </p:tgtEl>
                                        <p:attrNameLst>
                                          <p:attrName>style.visibility</p:attrName>
                                        </p:attrNameLst>
                                      </p:cBhvr>
                                      <p:to>
                                        <p:strVal val="visible"/>
                                      </p:to>
                                    </p:set>
                                    <p:animEffect transition="in" filter="fade">
                                      <p:cBhvr>
                                        <p:cTn id="28" dur="1000"/>
                                        <p:tgtEl>
                                          <p:spTgt spid="1757"/>
                                        </p:tgtEl>
                                      </p:cBhvr>
                                    </p:animEffect>
                                    <p:anim calcmode="lin" valueType="num">
                                      <p:cBhvr>
                                        <p:cTn id="29" dur="1000" fill="hold"/>
                                        <p:tgtEl>
                                          <p:spTgt spid="1757"/>
                                        </p:tgtEl>
                                        <p:attrNameLst>
                                          <p:attrName>ppt_x</p:attrName>
                                        </p:attrNameLst>
                                      </p:cBhvr>
                                      <p:tavLst>
                                        <p:tav tm="0">
                                          <p:val>
                                            <p:strVal val="#ppt_x"/>
                                          </p:val>
                                        </p:tav>
                                        <p:tav tm="100000">
                                          <p:val>
                                            <p:strVal val="#ppt_x"/>
                                          </p:val>
                                        </p:tav>
                                      </p:tavLst>
                                    </p:anim>
                                    <p:anim calcmode="lin" valueType="num">
                                      <p:cBhvr>
                                        <p:cTn id="30" dur="1000" fill="hold"/>
                                        <p:tgtEl>
                                          <p:spTgt spid="17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4" grpId="0" animBg="1"/>
      <p:bldP spid="1755" grpId="0" animBg="1"/>
      <p:bldP spid="1756" grpId="0" animBg="1"/>
      <p:bldP spid="1757" grpId="0" animBg="1"/>
    </p:bldLst>
  </p:timing>
</p:sld>
</file>

<file path=ppt/slides/slide21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761" name="矩形"/>
          <p:cNvSpPr/>
          <p:nvPr/>
        </p:nvSpPr>
        <p:spPr>
          <a:xfrm>
            <a:off x="1425064" y="305039"/>
            <a:ext cx="385690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 关税税收优惠</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765" name="组合"/>
          <p:cNvGrpSpPr/>
          <p:nvPr/>
        </p:nvGrpSpPr>
        <p:grpSpPr>
          <a:xfrm>
            <a:off x="1568125" y="1630121"/>
            <a:ext cx="3482933" cy="601980"/>
            <a:chOff x="1568125" y="1630121"/>
            <a:chExt cx="3482933" cy="601980"/>
          </a:xfrm>
        </p:grpSpPr>
        <p:sp>
          <p:nvSpPr>
            <p:cNvPr id="1762" name="圆角矩形"/>
            <p:cNvSpPr/>
            <p:nvPr/>
          </p:nvSpPr>
          <p:spPr>
            <a:xfrm>
              <a:off x="1568125" y="1637107"/>
              <a:ext cx="3482933" cy="594993"/>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763" name="流程图: 离页连接符"/>
            <p:cNvSpPr/>
            <p:nvPr/>
          </p:nvSpPr>
          <p:spPr>
            <a:xfrm>
              <a:off x="1891974" y="1630121"/>
              <a:ext cx="884552"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（一）</a:t>
              </a:r>
              <a:endPar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764" name="矩形"/>
            <p:cNvSpPr/>
            <p:nvPr/>
          </p:nvSpPr>
          <p:spPr>
            <a:xfrm>
              <a:off x="3025446" y="1673302"/>
              <a:ext cx="1614803"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法定减免</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1766" name="矩形"/>
          <p:cNvSpPr/>
          <p:nvPr/>
        </p:nvSpPr>
        <p:spPr>
          <a:xfrm>
            <a:off x="1352906" y="2620778"/>
            <a:ext cx="8821370" cy="2951898"/>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《海关法》和《进出口关税条例》明确规定减免税的主要情形有：</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（1）一票货物关税税额、进口环节增值税或者消费税税额在人民币</a:t>
            </a:r>
            <a:r>
              <a:rPr lang="zh-CN" altLang="en-US" b="1" dirty="0">
                <a:solidFill>
                  <a:srgbClr val="C00000"/>
                </a:solidFill>
                <a:latin typeface="微软雅黑" panose="020B0503020204020204" charset="-122"/>
                <a:ea typeface="微软雅黑" panose="020B0503020204020204" charset="-122"/>
              </a:rPr>
              <a:t>50元以下</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的。</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（2）无商业价值的广告品及货样。</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（3）国际组织、外国政府无偿赠送的物资。</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（4）进出境运输工具装载的途中必需的燃料、物料和饮食用品。</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（5）因故退还的中国</a:t>
            </a:r>
            <a:r>
              <a:rPr lang="zh-CN" altLang="en-US" sz="1800" b="1" i="0" u="none" strike="noStrike" kern="1200" cap="none" spc="0" baseline="0" dirty="0">
                <a:solidFill>
                  <a:srgbClr val="C00000"/>
                </a:solidFill>
                <a:latin typeface="微软雅黑" panose="020B0503020204020204" charset="-122"/>
                <a:ea typeface="微软雅黑" panose="020B0503020204020204" charset="-122"/>
                <a:cs typeface="Times New Roman" panose="02020603050405020304" charset="0"/>
              </a:rPr>
              <a:t>出口货物</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，可以免征</a:t>
            </a:r>
            <a:r>
              <a:rPr lang="zh-CN" altLang="en-US" sz="1800" b="1" i="0" u="none" strike="noStrike" kern="1200" cap="none" spc="0" baseline="0" dirty="0">
                <a:solidFill>
                  <a:srgbClr val="C00000"/>
                </a:solidFill>
                <a:latin typeface="微软雅黑" panose="020B0503020204020204" charset="-122"/>
                <a:ea typeface="微软雅黑" panose="020B0503020204020204" charset="-122"/>
                <a:cs typeface="Times New Roman" panose="02020603050405020304" charset="0"/>
              </a:rPr>
              <a:t>进口关税</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，但已征收的出口关税不予退还。</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（6）因故退还的境外</a:t>
            </a:r>
            <a:r>
              <a:rPr lang="zh-CN" altLang="en-US" sz="1800" b="1" i="0" u="none" strike="noStrike" kern="1200" cap="none" spc="0" baseline="0" dirty="0">
                <a:solidFill>
                  <a:srgbClr val="C00000"/>
                </a:solidFill>
                <a:latin typeface="微软雅黑" panose="020B0503020204020204" charset="-122"/>
                <a:ea typeface="微软雅黑" panose="020B0503020204020204" charset="-122"/>
                <a:cs typeface="Times New Roman" panose="02020603050405020304" charset="0"/>
              </a:rPr>
              <a:t>进口货物</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，可以免征</a:t>
            </a:r>
            <a:r>
              <a:rPr lang="zh-CN" altLang="en-US" sz="1800" b="1" i="0" u="none" strike="noStrike" kern="1200" cap="none" spc="0" baseline="0" dirty="0">
                <a:solidFill>
                  <a:srgbClr val="C00000"/>
                </a:solidFill>
                <a:latin typeface="微软雅黑" panose="020B0503020204020204" charset="-122"/>
                <a:ea typeface="微软雅黑" panose="020B0503020204020204" charset="-122"/>
                <a:cs typeface="Times New Roman" panose="02020603050405020304" charset="0"/>
              </a:rPr>
              <a:t>出口关税</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，但已征收的进口关税不予退还。</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65"/>
                                        </p:tgtEl>
                                        <p:attrNameLst>
                                          <p:attrName>style.visibility</p:attrName>
                                        </p:attrNameLst>
                                      </p:cBhvr>
                                      <p:to>
                                        <p:strVal val="visible"/>
                                      </p:to>
                                    </p:set>
                                    <p:animEffect transition="in" filter="fade">
                                      <p:cBhvr>
                                        <p:cTn id="7" dur="1000"/>
                                        <p:tgtEl>
                                          <p:spTgt spid="1765"/>
                                        </p:tgtEl>
                                      </p:cBhvr>
                                    </p:animEffect>
                                    <p:anim calcmode="lin" valueType="num">
                                      <p:cBhvr>
                                        <p:cTn id="8" dur="1000" fill="hold"/>
                                        <p:tgtEl>
                                          <p:spTgt spid="1765"/>
                                        </p:tgtEl>
                                        <p:attrNameLst>
                                          <p:attrName>ppt_x</p:attrName>
                                        </p:attrNameLst>
                                      </p:cBhvr>
                                      <p:tavLst>
                                        <p:tav tm="0">
                                          <p:val>
                                            <p:strVal val="#ppt_x"/>
                                          </p:val>
                                        </p:tav>
                                        <p:tav tm="100000">
                                          <p:val>
                                            <p:strVal val="#ppt_x"/>
                                          </p:val>
                                        </p:tav>
                                      </p:tavLst>
                                    </p:anim>
                                    <p:anim calcmode="lin" valueType="num">
                                      <p:cBhvr>
                                        <p:cTn id="9" dur="1000" fill="hold"/>
                                        <p:tgtEl>
                                          <p:spTgt spid="176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1766"/>
                                        </p:tgtEl>
                                        <p:attrNameLst>
                                          <p:attrName>style.visibility</p:attrName>
                                        </p:attrNameLst>
                                      </p:cBhvr>
                                      <p:to>
                                        <p:strVal val="visible"/>
                                      </p:to>
                                    </p:set>
                                    <p:animEffect transition="in" filter="wipe(down)">
                                      <p:cBhvr>
                                        <p:cTn id="13" dur="500"/>
                                        <p:tgtEl>
                                          <p:spTgt spid="17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5" grpId="0" animBg="1"/>
      <p:bldP spid="1766" grpId="0" animBg="1"/>
    </p:bldLst>
  </p:timing>
</p:sld>
</file>

<file path=ppt/slides/slide21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770" name="矩形"/>
          <p:cNvSpPr/>
          <p:nvPr/>
        </p:nvSpPr>
        <p:spPr>
          <a:xfrm>
            <a:off x="1425064" y="305039"/>
            <a:ext cx="385690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 关税税收优惠</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774" name="组合"/>
          <p:cNvGrpSpPr/>
          <p:nvPr/>
        </p:nvGrpSpPr>
        <p:grpSpPr>
          <a:xfrm>
            <a:off x="1712441" y="1702279"/>
            <a:ext cx="3482933" cy="601980"/>
            <a:chOff x="1712441" y="1702279"/>
            <a:chExt cx="3482933" cy="601980"/>
          </a:xfrm>
        </p:grpSpPr>
        <p:sp>
          <p:nvSpPr>
            <p:cNvPr id="1771" name="圆角矩形"/>
            <p:cNvSpPr/>
            <p:nvPr/>
          </p:nvSpPr>
          <p:spPr>
            <a:xfrm>
              <a:off x="1712441" y="1709265"/>
              <a:ext cx="3482933" cy="594993"/>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772" name="流程图: 离页连接符"/>
            <p:cNvSpPr/>
            <p:nvPr/>
          </p:nvSpPr>
          <p:spPr>
            <a:xfrm>
              <a:off x="2036290" y="1702279"/>
              <a:ext cx="884552"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（二）</a:t>
              </a:r>
              <a:endPar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773" name="矩形"/>
            <p:cNvSpPr/>
            <p:nvPr/>
          </p:nvSpPr>
          <p:spPr>
            <a:xfrm>
              <a:off x="3169763" y="1745458"/>
              <a:ext cx="16148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酌情减免</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1775" name="矩形"/>
          <p:cNvSpPr/>
          <p:nvPr/>
        </p:nvSpPr>
        <p:spPr>
          <a:xfrm>
            <a:off x="1568125" y="2692935"/>
            <a:ext cx="7581508" cy="16916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有下列情形之一的进口货物，海关可以酌情减免税：</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（1）在境外运输途中或者在起卸时，遭受到损坏或者损失的。</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（2）起卸后海关放行前，因不可抗力遭受损坏或者损失的。</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（3）海关查验时已经破漏、损坏或者腐烂，经证明</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不是保管不慎造成的</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74"/>
                                        </p:tgtEl>
                                        <p:attrNameLst>
                                          <p:attrName>style.visibility</p:attrName>
                                        </p:attrNameLst>
                                      </p:cBhvr>
                                      <p:to>
                                        <p:strVal val="visible"/>
                                      </p:to>
                                    </p:set>
                                    <p:animEffect transition="in" filter="fade">
                                      <p:cBhvr>
                                        <p:cTn id="7" dur="1000"/>
                                        <p:tgtEl>
                                          <p:spTgt spid="1774"/>
                                        </p:tgtEl>
                                      </p:cBhvr>
                                    </p:animEffect>
                                    <p:anim calcmode="lin" valueType="num">
                                      <p:cBhvr>
                                        <p:cTn id="8" dur="1000" fill="hold"/>
                                        <p:tgtEl>
                                          <p:spTgt spid="1774"/>
                                        </p:tgtEl>
                                        <p:attrNameLst>
                                          <p:attrName>ppt_x</p:attrName>
                                        </p:attrNameLst>
                                      </p:cBhvr>
                                      <p:tavLst>
                                        <p:tav tm="0">
                                          <p:val>
                                            <p:strVal val="#ppt_x"/>
                                          </p:val>
                                        </p:tav>
                                        <p:tav tm="100000">
                                          <p:val>
                                            <p:strVal val="#ppt_x"/>
                                          </p:val>
                                        </p:tav>
                                      </p:tavLst>
                                    </p:anim>
                                    <p:anim calcmode="lin" valueType="num">
                                      <p:cBhvr>
                                        <p:cTn id="9" dur="1000" fill="hold"/>
                                        <p:tgtEl>
                                          <p:spTgt spid="17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75"/>
                                        </p:tgtEl>
                                        <p:attrNameLst>
                                          <p:attrName>style.visibility</p:attrName>
                                        </p:attrNameLst>
                                      </p:cBhvr>
                                      <p:to>
                                        <p:strVal val="visible"/>
                                      </p:to>
                                    </p:set>
                                    <p:animEffect transition="in" filter="fade">
                                      <p:cBhvr>
                                        <p:cTn id="14" dur="1000"/>
                                        <p:tgtEl>
                                          <p:spTgt spid="1775"/>
                                        </p:tgtEl>
                                      </p:cBhvr>
                                    </p:animEffect>
                                    <p:anim calcmode="lin" valueType="num">
                                      <p:cBhvr>
                                        <p:cTn id="15" dur="1000" fill="hold"/>
                                        <p:tgtEl>
                                          <p:spTgt spid="1775"/>
                                        </p:tgtEl>
                                        <p:attrNameLst>
                                          <p:attrName>ppt_x</p:attrName>
                                        </p:attrNameLst>
                                      </p:cBhvr>
                                      <p:tavLst>
                                        <p:tav tm="0">
                                          <p:val>
                                            <p:strVal val="#ppt_x"/>
                                          </p:val>
                                        </p:tav>
                                        <p:tav tm="100000">
                                          <p:val>
                                            <p:strVal val="#ppt_x"/>
                                          </p:val>
                                        </p:tav>
                                      </p:tavLst>
                                    </p:anim>
                                    <p:anim calcmode="lin" valueType="num">
                                      <p:cBhvr>
                                        <p:cTn id="16" dur="1000" fill="hold"/>
                                        <p:tgtEl>
                                          <p:spTgt spid="17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4" grpId="0" animBg="1"/>
      <p:bldP spid="1775" grpId="0" animBg="1"/>
    </p:bldLst>
  </p:timing>
</p:sld>
</file>

<file path=ppt/slides/slide21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779" name="矩形"/>
          <p:cNvSpPr/>
          <p:nvPr/>
        </p:nvSpPr>
        <p:spPr>
          <a:xfrm>
            <a:off x="1425064" y="305039"/>
            <a:ext cx="385690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 关税税收优惠</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782" name="组合"/>
          <p:cNvGrpSpPr/>
          <p:nvPr/>
        </p:nvGrpSpPr>
        <p:grpSpPr>
          <a:xfrm>
            <a:off x="1389833" y="1389436"/>
            <a:ext cx="7774230" cy="602123"/>
            <a:chOff x="1389833" y="1389436"/>
            <a:chExt cx="7774230" cy="602123"/>
          </a:xfrm>
        </p:grpSpPr>
        <p:sp>
          <p:nvSpPr>
            <p:cNvPr id="1780" name="矩形"/>
            <p:cNvSpPr/>
            <p:nvPr/>
          </p:nvSpPr>
          <p:spPr>
            <a:xfrm>
              <a:off x="1721475" y="1389436"/>
              <a:ext cx="7283842" cy="52577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en-US" altLang="zh-CN"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 </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法定减免的具体规定、辨析法定减免与酌情减免。</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1781" name="剪去对角的矩形"/>
            <p:cNvSpPr/>
            <p:nvPr/>
          </p:nvSpPr>
          <p:spPr>
            <a:xfrm>
              <a:off x="1389833" y="1389436"/>
              <a:ext cx="7774230" cy="602123"/>
            </a:xfrm>
            <a:prstGeom prst="snip2DiagRect">
              <a:avLst>
                <a:gd name="adj1" fmla="val 0"/>
                <a:gd name="adj2" fmla="val 14430"/>
              </a:avLst>
            </a:prstGeom>
            <a:noFill/>
            <a:ln w="25400" cap="flat" cmpd="sng">
              <a:solidFill>
                <a:srgbClr val="4BACC6"/>
              </a:solidFill>
              <a:prstDash val="solid"/>
              <a:round/>
            </a:ln>
          </p:spPr>
          <p:txBody>
            <a:bodyPr rtlCol="0" anchor="ctr"/>
            <a:lstStyle/>
            <a:p>
              <a:pPr algn="ctr"/>
            </a:p>
          </p:txBody>
        </p:sp>
      </p:grpSp>
      <p:sp>
        <p:nvSpPr>
          <p:cNvPr id="1783" name="矩形"/>
          <p:cNvSpPr/>
          <p:nvPr/>
        </p:nvSpPr>
        <p:spPr>
          <a:xfrm>
            <a:off x="1196467" y="2197355"/>
            <a:ext cx="9889309" cy="133794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多选】下列各项中，经海关审查无误，可以免征关税的有（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．进出境运输工具装载的途中必需的燃料、物料和饮食用品　　B．外国政府无偿赠送的物资　　　　C．无商业价值的广告品　　　　D．无商业价值的货样</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784" name="矩形"/>
          <p:cNvSpPr/>
          <p:nvPr/>
        </p:nvSpPr>
        <p:spPr>
          <a:xfrm>
            <a:off x="1200131" y="3691602"/>
            <a:ext cx="1974818"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【答案】ABCD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785" name="矩形"/>
          <p:cNvSpPr/>
          <p:nvPr/>
        </p:nvSpPr>
        <p:spPr>
          <a:xfrm>
            <a:off x="1200131" y="4253569"/>
            <a:ext cx="10070946" cy="133794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单选】下列各项中，海关可以酌情减免关税的是（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．进出境运输工具装载的途中必需的燃料、物料和饮食用品　　B．无商业价值的广告品及货样</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．国际组织无偿赠送的物资　　　　　D．在境外运输途中遭受到损坏的进口货物</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786" name="矩形"/>
          <p:cNvSpPr/>
          <p:nvPr/>
        </p:nvSpPr>
        <p:spPr>
          <a:xfrm>
            <a:off x="1200131" y="5748969"/>
            <a:ext cx="1455282"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82"/>
                                        </p:tgtEl>
                                        <p:attrNameLst>
                                          <p:attrName>style.visibility</p:attrName>
                                        </p:attrNameLst>
                                      </p:cBhvr>
                                      <p:to>
                                        <p:strVal val="visible"/>
                                      </p:to>
                                    </p:set>
                                    <p:animEffect transition="in" filter="fade">
                                      <p:cBhvr>
                                        <p:cTn id="7" dur="1000"/>
                                        <p:tgtEl>
                                          <p:spTgt spid="1782"/>
                                        </p:tgtEl>
                                      </p:cBhvr>
                                    </p:animEffect>
                                    <p:anim calcmode="lin" valueType="num">
                                      <p:cBhvr>
                                        <p:cTn id="8" dur="1000" fill="hold"/>
                                        <p:tgtEl>
                                          <p:spTgt spid="1782"/>
                                        </p:tgtEl>
                                        <p:attrNameLst>
                                          <p:attrName>ppt_x</p:attrName>
                                        </p:attrNameLst>
                                      </p:cBhvr>
                                      <p:tavLst>
                                        <p:tav tm="0">
                                          <p:val>
                                            <p:strVal val="#ppt_x"/>
                                          </p:val>
                                        </p:tav>
                                        <p:tav tm="100000">
                                          <p:val>
                                            <p:strVal val="#ppt_x"/>
                                          </p:val>
                                        </p:tav>
                                      </p:tavLst>
                                    </p:anim>
                                    <p:anim calcmode="lin" valueType="num">
                                      <p:cBhvr>
                                        <p:cTn id="9" dur="1000" fill="hold"/>
                                        <p:tgtEl>
                                          <p:spTgt spid="178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83"/>
                                        </p:tgtEl>
                                        <p:attrNameLst>
                                          <p:attrName>style.visibility</p:attrName>
                                        </p:attrNameLst>
                                      </p:cBhvr>
                                      <p:to>
                                        <p:strVal val="visible"/>
                                      </p:to>
                                    </p:set>
                                    <p:animEffect transition="in" filter="fade">
                                      <p:cBhvr>
                                        <p:cTn id="14" dur="1000"/>
                                        <p:tgtEl>
                                          <p:spTgt spid="1783"/>
                                        </p:tgtEl>
                                      </p:cBhvr>
                                    </p:animEffect>
                                    <p:anim calcmode="lin" valueType="num">
                                      <p:cBhvr>
                                        <p:cTn id="15" dur="1000" fill="hold"/>
                                        <p:tgtEl>
                                          <p:spTgt spid="1783"/>
                                        </p:tgtEl>
                                        <p:attrNameLst>
                                          <p:attrName>ppt_x</p:attrName>
                                        </p:attrNameLst>
                                      </p:cBhvr>
                                      <p:tavLst>
                                        <p:tav tm="0">
                                          <p:val>
                                            <p:strVal val="#ppt_x"/>
                                          </p:val>
                                        </p:tav>
                                        <p:tav tm="100000">
                                          <p:val>
                                            <p:strVal val="#ppt_x"/>
                                          </p:val>
                                        </p:tav>
                                      </p:tavLst>
                                    </p:anim>
                                    <p:anim calcmode="lin" valueType="num">
                                      <p:cBhvr>
                                        <p:cTn id="16" dur="1000" fill="hold"/>
                                        <p:tgtEl>
                                          <p:spTgt spid="178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84"/>
                                        </p:tgtEl>
                                        <p:attrNameLst>
                                          <p:attrName>style.visibility</p:attrName>
                                        </p:attrNameLst>
                                      </p:cBhvr>
                                      <p:to>
                                        <p:strVal val="visible"/>
                                      </p:to>
                                    </p:set>
                                    <p:animEffect transition="in" filter="fade">
                                      <p:cBhvr>
                                        <p:cTn id="21" dur="1000"/>
                                        <p:tgtEl>
                                          <p:spTgt spid="1784"/>
                                        </p:tgtEl>
                                      </p:cBhvr>
                                    </p:animEffect>
                                    <p:anim calcmode="lin" valueType="num">
                                      <p:cBhvr>
                                        <p:cTn id="22" dur="1000" fill="hold"/>
                                        <p:tgtEl>
                                          <p:spTgt spid="1784"/>
                                        </p:tgtEl>
                                        <p:attrNameLst>
                                          <p:attrName>ppt_x</p:attrName>
                                        </p:attrNameLst>
                                      </p:cBhvr>
                                      <p:tavLst>
                                        <p:tav tm="0">
                                          <p:val>
                                            <p:strVal val="#ppt_x"/>
                                          </p:val>
                                        </p:tav>
                                        <p:tav tm="100000">
                                          <p:val>
                                            <p:strVal val="#ppt_x"/>
                                          </p:val>
                                        </p:tav>
                                      </p:tavLst>
                                    </p:anim>
                                    <p:anim calcmode="lin" valueType="num">
                                      <p:cBhvr>
                                        <p:cTn id="23" dur="1000" fill="hold"/>
                                        <p:tgtEl>
                                          <p:spTgt spid="178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785"/>
                                        </p:tgtEl>
                                        <p:attrNameLst>
                                          <p:attrName>style.visibility</p:attrName>
                                        </p:attrNameLst>
                                      </p:cBhvr>
                                      <p:to>
                                        <p:strVal val="visible"/>
                                      </p:to>
                                    </p:set>
                                    <p:animEffect transition="in" filter="fade">
                                      <p:cBhvr>
                                        <p:cTn id="28" dur="1000"/>
                                        <p:tgtEl>
                                          <p:spTgt spid="1785"/>
                                        </p:tgtEl>
                                      </p:cBhvr>
                                    </p:animEffect>
                                    <p:anim calcmode="lin" valueType="num">
                                      <p:cBhvr>
                                        <p:cTn id="29" dur="1000" fill="hold"/>
                                        <p:tgtEl>
                                          <p:spTgt spid="1785"/>
                                        </p:tgtEl>
                                        <p:attrNameLst>
                                          <p:attrName>ppt_x</p:attrName>
                                        </p:attrNameLst>
                                      </p:cBhvr>
                                      <p:tavLst>
                                        <p:tav tm="0">
                                          <p:val>
                                            <p:strVal val="#ppt_x"/>
                                          </p:val>
                                        </p:tav>
                                        <p:tav tm="100000">
                                          <p:val>
                                            <p:strVal val="#ppt_x"/>
                                          </p:val>
                                        </p:tav>
                                      </p:tavLst>
                                    </p:anim>
                                    <p:anim calcmode="lin" valueType="num">
                                      <p:cBhvr>
                                        <p:cTn id="30" dur="1000" fill="hold"/>
                                        <p:tgtEl>
                                          <p:spTgt spid="178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786"/>
                                        </p:tgtEl>
                                        <p:attrNameLst>
                                          <p:attrName>style.visibility</p:attrName>
                                        </p:attrNameLst>
                                      </p:cBhvr>
                                      <p:to>
                                        <p:strVal val="visible"/>
                                      </p:to>
                                    </p:set>
                                    <p:animEffect transition="in" filter="fade">
                                      <p:cBhvr>
                                        <p:cTn id="35" dur="1000"/>
                                        <p:tgtEl>
                                          <p:spTgt spid="1786"/>
                                        </p:tgtEl>
                                      </p:cBhvr>
                                    </p:animEffect>
                                    <p:anim calcmode="lin" valueType="num">
                                      <p:cBhvr>
                                        <p:cTn id="36" dur="1000" fill="hold"/>
                                        <p:tgtEl>
                                          <p:spTgt spid="1786"/>
                                        </p:tgtEl>
                                        <p:attrNameLst>
                                          <p:attrName>ppt_x</p:attrName>
                                        </p:attrNameLst>
                                      </p:cBhvr>
                                      <p:tavLst>
                                        <p:tav tm="0">
                                          <p:val>
                                            <p:strVal val="#ppt_x"/>
                                          </p:val>
                                        </p:tav>
                                        <p:tav tm="100000">
                                          <p:val>
                                            <p:strVal val="#ppt_x"/>
                                          </p:val>
                                        </p:tav>
                                      </p:tavLst>
                                    </p:anim>
                                    <p:anim calcmode="lin" valueType="num">
                                      <p:cBhvr>
                                        <p:cTn id="37" dur="1000" fill="hold"/>
                                        <p:tgtEl>
                                          <p:spTgt spid="17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2" grpId="0" animBg="1"/>
      <p:bldP spid="1783" grpId="0" animBg="1"/>
      <p:bldP spid="1784" grpId="0" animBg="1"/>
      <p:bldP spid="1785" grpId="0" animBg="1"/>
      <p:bldP spid="1786" grpId="0" animBg="1"/>
    </p:bldLst>
  </p:timing>
</p:sld>
</file>

<file path=ppt/slides/slide21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790" name="矩形"/>
          <p:cNvSpPr/>
          <p:nvPr/>
        </p:nvSpPr>
        <p:spPr>
          <a:xfrm>
            <a:off x="1425064" y="305039"/>
            <a:ext cx="385690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考点５： 关税征收管理</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794" name="组合"/>
          <p:cNvGrpSpPr/>
          <p:nvPr/>
        </p:nvGrpSpPr>
        <p:grpSpPr>
          <a:xfrm>
            <a:off x="1784599" y="1630121"/>
            <a:ext cx="3915882" cy="601980"/>
            <a:chOff x="1784599" y="1630121"/>
            <a:chExt cx="3915882" cy="601980"/>
          </a:xfrm>
        </p:grpSpPr>
        <p:sp>
          <p:nvSpPr>
            <p:cNvPr id="1791" name="圆角矩形"/>
            <p:cNvSpPr/>
            <p:nvPr/>
          </p:nvSpPr>
          <p:spPr>
            <a:xfrm>
              <a:off x="1784599" y="1637107"/>
              <a:ext cx="3915882" cy="594993"/>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792" name="流程图: 离页连接符"/>
            <p:cNvSpPr/>
            <p:nvPr/>
          </p:nvSpPr>
          <p:spPr>
            <a:xfrm>
              <a:off x="2108448" y="1630121"/>
              <a:ext cx="884552"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（一）</a:t>
              </a:r>
              <a:endPar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793" name="矩形"/>
            <p:cNvSpPr/>
            <p:nvPr/>
          </p:nvSpPr>
          <p:spPr>
            <a:xfrm>
              <a:off x="3241921" y="1673302"/>
              <a:ext cx="1970403"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税款的退还</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1795" name="矩形"/>
          <p:cNvSpPr/>
          <p:nvPr/>
        </p:nvSpPr>
        <p:spPr>
          <a:xfrm>
            <a:off x="1640283" y="2620778"/>
            <a:ext cx="8476267" cy="20916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有下列情形之一的，纳税人可以从缴纳税款之日起</a:t>
            </a:r>
            <a:r>
              <a:rPr lang="en-US" altLang="zh-CN"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1年内</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，书面声明理由，连同纳税收据向海关申请退税，逾期不予受理：</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（1）由于海关误征，多缴纳税款的。</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（2）海关核准免验的进口货物在完税后，发现有短卸情况，经海关审查认可的。</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（3）已征出口关税的货物，因故未装运出口申报退关，经海关查验属实的。</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94"/>
                                        </p:tgtEl>
                                        <p:attrNameLst>
                                          <p:attrName>style.visibility</p:attrName>
                                        </p:attrNameLst>
                                      </p:cBhvr>
                                      <p:to>
                                        <p:strVal val="visible"/>
                                      </p:to>
                                    </p:set>
                                    <p:animEffect transition="in" filter="fade">
                                      <p:cBhvr>
                                        <p:cTn id="7" dur="1000"/>
                                        <p:tgtEl>
                                          <p:spTgt spid="1794"/>
                                        </p:tgtEl>
                                      </p:cBhvr>
                                    </p:animEffect>
                                    <p:anim calcmode="lin" valueType="num">
                                      <p:cBhvr>
                                        <p:cTn id="8" dur="1000" fill="hold"/>
                                        <p:tgtEl>
                                          <p:spTgt spid="1794"/>
                                        </p:tgtEl>
                                        <p:attrNameLst>
                                          <p:attrName>ppt_x</p:attrName>
                                        </p:attrNameLst>
                                      </p:cBhvr>
                                      <p:tavLst>
                                        <p:tav tm="0">
                                          <p:val>
                                            <p:strVal val="#ppt_x"/>
                                          </p:val>
                                        </p:tav>
                                        <p:tav tm="100000">
                                          <p:val>
                                            <p:strVal val="#ppt_x"/>
                                          </p:val>
                                        </p:tav>
                                      </p:tavLst>
                                    </p:anim>
                                    <p:anim calcmode="lin" valueType="num">
                                      <p:cBhvr>
                                        <p:cTn id="9" dur="1000" fill="hold"/>
                                        <p:tgtEl>
                                          <p:spTgt spid="179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795"/>
                                        </p:tgtEl>
                                        <p:attrNameLst>
                                          <p:attrName>style.visibility</p:attrName>
                                        </p:attrNameLst>
                                      </p:cBhvr>
                                      <p:to>
                                        <p:strVal val="visible"/>
                                      </p:to>
                                    </p:set>
                                    <p:animEffect transition="in" filter="fade">
                                      <p:cBhvr>
                                        <p:cTn id="13" dur="1000"/>
                                        <p:tgtEl>
                                          <p:spTgt spid="1795"/>
                                        </p:tgtEl>
                                      </p:cBhvr>
                                    </p:animEffect>
                                    <p:anim calcmode="lin" valueType="num">
                                      <p:cBhvr>
                                        <p:cTn id="14" dur="1000" fill="hold"/>
                                        <p:tgtEl>
                                          <p:spTgt spid="1795"/>
                                        </p:tgtEl>
                                        <p:attrNameLst>
                                          <p:attrName>ppt_x</p:attrName>
                                        </p:attrNameLst>
                                      </p:cBhvr>
                                      <p:tavLst>
                                        <p:tav tm="0">
                                          <p:val>
                                            <p:strVal val="#ppt_x"/>
                                          </p:val>
                                        </p:tav>
                                        <p:tav tm="100000">
                                          <p:val>
                                            <p:strVal val="#ppt_x"/>
                                          </p:val>
                                        </p:tav>
                                      </p:tavLst>
                                    </p:anim>
                                    <p:anim calcmode="lin" valueType="num">
                                      <p:cBhvr>
                                        <p:cTn id="15" dur="1000" fill="hold"/>
                                        <p:tgtEl>
                                          <p:spTgt spid="17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4" grpId="0" animBg="1"/>
      <p:bldP spid="1795" grpId="0" animBg="1"/>
    </p:bldLst>
  </p:timing>
</p:sld>
</file>

<file path=ppt/slides/slide21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799" name="矩形"/>
          <p:cNvSpPr/>
          <p:nvPr/>
        </p:nvSpPr>
        <p:spPr>
          <a:xfrm>
            <a:off x="1425064" y="305039"/>
            <a:ext cx="385690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考点５： 关税征收管理</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803" name="组合"/>
          <p:cNvGrpSpPr/>
          <p:nvPr/>
        </p:nvGrpSpPr>
        <p:grpSpPr>
          <a:xfrm>
            <a:off x="1568125" y="1846595"/>
            <a:ext cx="4926094" cy="601980"/>
            <a:chOff x="1568125" y="1846595"/>
            <a:chExt cx="4926094" cy="601980"/>
          </a:xfrm>
        </p:grpSpPr>
        <p:sp>
          <p:nvSpPr>
            <p:cNvPr id="1800" name="圆角矩形"/>
            <p:cNvSpPr/>
            <p:nvPr/>
          </p:nvSpPr>
          <p:spPr>
            <a:xfrm>
              <a:off x="1568125" y="1853581"/>
              <a:ext cx="4926094" cy="594993"/>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801" name="流程图: 离页连接符"/>
            <p:cNvSpPr/>
            <p:nvPr/>
          </p:nvSpPr>
          <p:spPr>
            <a:xfrm>
              <a:off x="1891974" y="1846595"/>
              <a:ext cx="884552"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（二）</a:t>
              </a:r>
              <a:endPar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802" name="矩形"/>
            <p:cNvSpPr/>
            <p:nvPr/>
          </p:nvSpPr>
          <p:spPr>
            <a:xfrm>
              <a:off x="3025446" y="1889774"/>
              <a:ext cx="30372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税款的补征和追征</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1804" name="矩形"/>
          <p:cNvSpPr/>
          <p:nvPr/>
        </p:nvSpPr>
        <p:spPr>
          <a:xfrm>
            <a:off x="1425064" y="2824841"/>
            <a:ext cx="9124436" cy="8915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进出口货物完税后，如发现少征或漏征税款，海关有权在</a:t>
            </a:r>
            <a:r>
              <a:rPr lang="en-US" altLang="zh-CN"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1年内</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予以补征；如因收发货人或其代理人违反规定而造成少征或漏征税款的，海关在</a:t>
            </a:r>
            <a:r>
              <a:rPr lang="en-US" altLang="zh-CN"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3年内</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可以追缴。</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03"/>
                                        </p:tgtEl>
                                        <p:attrNameLst>
                                          <p:attrName>style.visibility</p:attrName>
                                        </p:attrNameLst>
                                      </p:cBhvr>
                                      <p:to>
                                        <p:strVal val="visible"/>
                                      </p:to>
                                    </p:set>
                                    <p:animEffect transition="in" filter="fade">
                                      <p:cBhvr>
                                        <p:cTn id="7" dur="1000"/>
                                        <p:tgtEl>
                                          <p:spTgt spid="1803"/>
                                        </p:tgtEl>
                                      </p:cBhvr>
                                    </p:animEffect>
                                    <p:anim calcmode="lin" valueType="num">
                                      <p:cBhvr>
                                        <p:cTn id="8" dur="1000" fill="hold"/>
                                        <p:tgtEl>
                                          <p:spTgt spid="1803"/>
                                        </p:tgtEl>
                                        <p:attrNameLst>
                                          <p:attrName>ppt_x</p:attrName>
                                        </p:attrNameLst>
                                      </p:cBhvr>
                                      <p:tavLst>
                                        <p:tav tm="0">
                                          <p:val>
                                            <p:strVal val="#ppt_x"/>
                                          </p:val>
                                        </p:tav>
                                        <p:tav tm="100000">
                                          <p:val>
                                            <p:strVal val="#ppt_x"/>
                                          </p:val>
                                        </p:tav>
                                      </p:tavLst>
                                    </p:anim>
                                    <p:anim calcmode="lin" valueType="num">
                                      <p:cBhvr>
                                        <p:cTn id="9" dur="1000" fill="hold"/>
                                        <p:tgtEl>
                                          <p:spTgt spid="180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04"/>
                                        </p:tgtEl>
                                        <p:attrNameLst>
                                          <p:attrName>style.visibility</p:attrName>
                                        </p:attrNameLst>
                                      </p:cBhvr>
                                      <p:to>
                                        <p:strVal val="visible"/>
                                      </p:to>
                                    </p:set>
                                    <p:animEffect transition="in" filter="fade">
                                      <p:cBhvr>
                                        <p:cTn id="14" dur="1000"/>
                                        <p:tgtEl>
                                          <p:spTgt spid="1804"/>
                                        </p:tgtEl>
                                      </p:cBhvr>
                                    </p:animEffect>
                                    <p:anim calcmode="lin" valueType="num">
                                      <p:cBhvr>
                                        <p:cTn id="15" dur="1000" fill="hold"/>
                                        <p:tgtEl>
                                          <p:spTgt spid="1804"/>
                                        </p:tgtEl>
                                        <p:attrNameLst>
                                          <p:attrName>ppt_x</p:attrName>
                                        </p:attrNameLst>
                                      </p:cBhvr>
                                      <p:tavLst>
                                        <p:tav tm="0">
                                          <p:val>
                                            <p:strVal val="#ppt_x"/>
                                          </p:val>
                                        </p:tav>
                                        <p:tav tm="100000">
                                          <p:val>
                                            <p:strVal val="#ppt_x"/>
                                          </p:val>
                                        </p:tav>
                                      </p:tavLst>
                                    </p:anim>
                                    <p:anim calcmode="lin" valueType="num">
                                      <p:cBhvr>
                                        <p:cTn id="16" dur="1000" fill="hold"/>
                                        <p:tgtEl>
                                          <p:spTgt spid="18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3" grpId="0" animBg="1"/>
      <p:bldP spid="180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98" name="矩形"/>
          <p:cNvSpPr/>
          <p:nvPr/>
        </p:nvSpPr>
        <p:spPr>
          <a:xfrm>
            <a:off x="1425064" y="305039"/>
            <a:ext cx="457848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 增值税征税范围</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99" name="矩形"/>
          <p:cNvSpPr/>
          <p:nvPr/>
        </p:nvSpPr>
        <p:spPr>
          <a:xfrm>
            <a:off x="1356570" y="1439696"/>
            <a:ext cx="9438265" cy="491486"/>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增值税的征税范围包括</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在中国境内销售</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货物、劳务、服务、无形资产、不动产以及进口货物。</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200" name="对象"/>
          <p:cNvGraphicFramePr>
            <a:graphicFrameLocks noChangeAspect="1"/>
          </p:cNvGraphicFramePr>
          <p:nvPr/>
        </p:nvGraphicFramePr>
        <p:xfrm>
          <a:off x="3961277" y="2155922"/>
          <a:ext cx="6832114" cy="4166097"/>
        </p:xfrm>
        <a:graphic>
          <a:graphicData uri="http://schemas.openxmlformats.org/presentationml/2006/ole">
            <mc:AlternateContent xmlns:mc="http://schemas.openxmlformats.org/markup-compatibility/2006">
              <mc:Choice xmlns:v="urn:schemas-microsoft-com:vml" Requires="v">
                <p:oleObj spid="_x0000_s3075" name="package" r:id="rId2" imgW="3613150" imgH="2207895" progId="package">
                  <p:embed/>
                </p:oleObj>
              </mc:Choice>
              <mc:Fallback>
                <p:oleObj name="package" r:id="rId2" imgW="3613150" imgH="2207895" progId="package">
                  <p:embed/>
                  <p:pic>
                    <p:nvPicPr>
                      <p:cNvPr id="0" name="对象"/>
                      <p:cNvPicPr>
                        <a:picLocks noChangeAspect="1"/>
                      </p:cNvPicPr>
                      <p:nvPr/>
                    </p:nvPicPr>
                    <p:blipFill>
                      <a:blip r:embed="rId3" cstate="print"/>
                      <a:stretch>
                        <a:fillRect/>
                      </a:stretch>
                    </p:blipFill>
                    <p:spPr>
                      <a:xfrm>
                        <a:off x="3961277" y="2155922"/>
                        <a:ext cx="6832114" cy="4166097"/>
                      </a:xfrm>
                      <a:prstGeom prst="rect">
                        <a:avLst/>
                      </a:prstGeom>
                      <a:noFill/>
                      <a:ln w="9525" cap="flat" cmpd="sng">
                        <a:noFill/>
                        <a:prstDash val="solid"/>
                        <a:miter/>
                      </a:ln>
                    </p:spPr>
                  </p:pic>
                </p:oleObj>
              </mc:Fallback>
            </mc:AlternateContent>
          </a:graphicData>
        </a:graphic>
      </p:graphicFrame>
      <p:sp>
        <p:nvSpPr>
          <p:cNvPr id="201" name="矩形"/>
          <p:cNvSpPr/>
          <p:nvPr/>
        </p:nvSpPr>
        <p:spPr>
          <a:xfrm>
            <a:off x="1480393" y="4057587"/>
            <a:ext cx="1794711"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增值税征税范围</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202" name="右箭头"/>
          <p:cNvSpPr/>
          <p:nvPr/>
        </p:nvSpPr>
        <p:spPr>
          <a:xfrm>
            <a:off x="3279147" y="4022086"/>
            <a:ext cx="404084" cy="432946"/>
          </a:xfrm>
          <a:prstGeom prst="rightArrow">
            <a:avLst>
              <a:gd name="adj1" fmla="val 50000"/>
              <a:gd name="adj2" fmla="val 15408"/>
            </a:avLst>
          </a:prstGeom>
          <a:solidFill>
            <a:schemeClr val="accent1"/>
          </a:solidFill>
          <a:ln w="12700" cap="flat" cmpd="sng">
            <a:noFill/>
            <a:prstDash val="solid"/>
            <a:round/>
          </a:ln>
        </p:spPr>
        <p:txBody>
          <a:bodyPr rtlCol="0" anchor="ctr"/>
          <a:lstStyle/>
          <a:p>
            <a:pPr algn="ct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9"/>
                                        </p:tgtEl>
                                        <p:attrNameLst>
                                          <p:attrName>style.visibility</p:attrName>
                                        </p:attrNameLst>
                                      </p:cBhvr>
                                      <p:to>
                                        <p:strVal val="visible"/>
                                      </p:to>
                                    </p:set>
                                    <p:animEffect transition="in" filter="fade">
                                      <p:cBhvr>
                                        <p:cTn id="7" dur="1000"/>
                                        <p:tgtEl>
                                          <p:spTgt spid="199"/>
                                        </p:tgtEl>
                                      </p:cBhvr>
                                    </p:animEffect>
                                    <p:anim calcmode="lin" valueType="num">
                                      <p:cBhvr>
                                        <p:cTn id="8" dur="1000" fill="hold"/>
                                        <p:tgtEl>
                                          <p:spTgt spid="199"/>
                                        </p:tgtEl>
                                        <p:attrNameLst>
                                          <p:attrName>ppt_x</p:attrName>
                                        </p:attrNameLst>
                                      </p:cBhvr>
                                      <p:tavLst>
                                        <p:tav tm="0">
                                          <p:val>
                                            <p:strVal val="#ppt_x"/>
                                          </p:val>
                                        </p:tav>
                                        <p:tav tm="100000">
                                          <p:val>
                                            <p:strVal val="#ppt_x"/>
                                          </p:val>
                                        </p:tav>
                                      </p:tavLst>
                                    </p:anim>
                                    <p:anim calcmode="lin" valueType="num">
                                      <p:cBhvr>
                                        <p:cTn id="9" dur="1000" fill="hold"/>
                                        <p:tgtEl>
                                          <p:spTgt spid="19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1"/>
                                        </p:tgtEl>
                                        <p:attrNameLst>
                                          <p:attrName>style.visibility</p:attrName>
                                        </p:attrNameLst>
                                      </p:cBhvr>
                                      <p:to>
                                        <p:strVal val="visible"/>
                                      </p:to>
                                    </p:set>
                                    <p:animEffect transition="in" filter="fade">
                                      <p:cBhvr>
                                        <p:cTn id="14" dur="1000"/>
                                        <p:tgtEl>
                                          <p:spTgt spid="201"/>
                                        </p:tgtEl>
                                      </p:cBhvr>
                                    </p:animEffect>
                                    <p:anim calcmode="lin" valueType="num">
                                      <p:cBhvr>
                                        <p:cTn id="15" dur="1000" fill="hold"/>
                                        <p:tgtEl>
                                          <p:spTgt spid="201"/>
                                        </p:tgtEl>
                                        <p:attrNameLst>
                                          <p:attrName>ppt_x</p:attrName>
                                        </p:attrNameLst>
                                      </p:cBhvr>
                                      <p:tavLst>
                                        <p:tav tm="0">
                                          <p:val>
                                            <p:strVal val="#ppt_x"/>
                                          </p:val>
                                        </p:tav>
                                        <p:tav tm="100000">
                                          <p:val>
                                            <p:strVal val="#ppt_x"/>
                                          </p:val>
                                        </p:tav>
                                      </p:tavLst>
                                    </p:anim>
                                    <p:anim calcmode="lin" valueType="num">
                                      <p:cBhvr>
                                        <p:cTn id="16" dur="1000" fill="hold"/>
                                        <p:tgtEl>
                                          <p:spTgt spid="20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2"/>
                                        </p:tgtEl>
                                        <p:attrNameLst>
                                          <p:attrName>style.visibility</p:attrName>
                                        </p:attrNameLst>
                                      </p:cBhvr>
                                      <p:to>
                                        <p:strVal val="visible"/>
                                      </p:to>
                                    </p:set>
                                    <p:animEffect transition="in" filter="fade">
                                      <p:cBhvr>
                                        <p:cTn id="21" dur="1000"/>
                                        <p:tgtEl>
                                          <p:spTgt spid="202"/>
                                        </p:tgtEl>
                                      </p:cBhvr>
                                    </p:animEffect>
                                    <p:anim calcmode="lin" valueType="num">
                                      <p:cBhvr>
                                        <p:cTn id="22" dur="1000" fill="hold"/>
                                        <p:tgtEl>
                                          <p:spTgt spid="202"/>
                                        </p:tgtEl>
                                        <p:attrNameLst>
                                          <p:attrName>ppt_x</p:attrName>
                                        </p:attrNameLst>
                                      </p:cBhvr>
                                      <p:tavLst>
                                        <p:tav tm="0">
                                          <p:val>
                                            <p:strVal val="#ppt_x"/>
                                          </p:val>
                                        </p:tav>
                                        <p:tav tm="100000">
                                          <p:val>
                                            <p:strVal val="#ppt_x"/>
                                          </p:val>
                                        </p:tav>
                                      </p:tavLst>
                                    </p:anim>
                                    <p:anim calcmode="lin" valueType="num">
                                      <p:cBhvr>
                                        <p:cTn id="23" dur="1000" fill="hold"/>
                                        <p:tgtEl>
                                          <p:spTgt spid="20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00"/>
                                        </p:tgtEl>
                                        <p:attrNameLst>
                                          <p:attrName>style.visibility</p:attrName>
                                        </p:attrNameLst>
                                      </p:cBhvr>
                                      <p:to>
                                        <p:strVal val="visible"/>
                                      </p:to>
                                    </p:set>
                                    <p:animEffect transition="in" filter="wipe(down)">
                                      <p:cBhvr>
                                        <p:cTn id="28" dur="500"/>
                                        <p:tgtEl>
                                          <p:spTgt spid="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 grpId="0" animBg="1"/>
      <p:bldP spid="201" grpId="0" animBg="1"/>
      <p:bldP spid="202" grpId="0" animBg="1"/>
    </p:bldLst>
  </p:timing>
</p:sld>
</file>

<file path=ppt/slides/slide22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808" name="矩形"/>
          <p:cNvSpPr/>
          <p:nvPr/>
        </p:nvSpPr>
        <p:spPr>
          <a:xfrm>
            <a:off x="3067050" y="2732176"/>
            <a:ext cx="6057900" cy="1569660"/>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zh-CN" altLang="en-US" sz="9600" b="1" smtClean="0">
                <a:solidFill>
                  <a:schemeClr val="accent1"/>
                </a:solidFill>
                <a:latin typeface="微软雅黑" panose="020B0503020204020204" charset="-122"/>
                <a:ea typeface="微软雅黑" panose="020B0503020204020204" charset="-122"/>
                <a:cs typeface="经典综艺体简" pitchFamily="49" charset="-122"/>
              </a:rPr>
              <a:t>谢谢观看</a:t>
            </a:r>
            <a:endParaRPr lang="zh-CN" altLang="en-US" sz="9600" b="1" i="0" u="none" strike="noStrike" kern="1200" cap="none" spc="0" baseline="0" dirty="0">
              <a:solidFill>
                <a:schemeClr val="accent1"/>
              </a:solidFill>
              <a:latin typeface="微软雅黑" panose="020B0503020204020204" charset="-122"/>
              <a:ea typeface="微软雅黑" panose="020B0503020204020204" charset="-122"/>
              <a:cs typeface="经典综艺体简" pitchFamily="49" charset="-122"/>
            </a:endParaRPr>
          </a:p>
        </p:txBody>
      </p:sp>
      <p:sp>
        <p:nvSpPr>
          <p:cNvPr id="1809" name="矩形"/>
          <p:cNvSpPr/>
          <p:nvPr/>
        </p:nvSpPr>
        <p:spPr>
          <a:xfrm>
            <a:off x="3338599" y="1507578"/>
            <a:ext cx="5551263" cy="1186815"/>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en-US" altLang="zh-CN" sz="7200" b="0" i="0" u="none" strike="noStrike" kern="1200" cap="none" spc="0" baseline="0">
                <a:solidFill>
                  <a:schemeClr val="accent1"/>
                </a:solidFill>
                <a:latin typeface="微软雅黑" panose="020B0503020204020204" charset="-122"/>
                <a:ea typeface="微软雅黑" panose="020B0503020204020204" charset="-122"/>
                <a:cs typeface="Arial" panose="020B0604020202020204" pitchFamily="34" charset="0"/>
              </a:rPr>
              <a:t>THANKS</a:t>
            </a:r>
            <a:endParaRPr lang="zh-CN" altLang="en-US" sz="7200" b="0" i="0" u="none" strike="noStrike" kern="1200" cap="none" spc="0" baseline="0">
              <a:solidFill>
                <a:schemeClr val="accent1"/>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08"/>
                                        </p:tgtEl>
                                        <p:attrNameLst>
                                          <p:attrName>style.visibility</p:attrName>
                                        </p:attrNameLst>
                                      </p:cBhvr>
                                      <p:to>
                                        <p:strVal val="visible"/>
                                      </p:to>
                                    </p:set>
                                    <p:animEffect transition="in" filter="wipe(left)">
                                      <p:cBhvr>
                                        <p:cTn id="7" dur="500"/>
                                        <p:tgtEl>
                                          <p:spTgt spid="180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09"/>
                                        </p:tgtEl>
                                        <p:attrNameLst>
                                          <p:attrName>style.visibility</p:attrName>
                                        </p:attrNameLst>
                                      </p:cBhvr>
                                      <p:to>
                                        <p:strVal val="visible"/>
                                      </p:to>
                                    </p:set>
                                    <p:anim calcmode="lin" valueType="num">
                                      <p:cBhvr>
                                        <p:cTn id="11" dur="500" fill="hold"/>
                                        <p:tgtEl>
                                          <p:spTgt spid="1809"/>
                                        </p:tgtEl>
                                        <p:attrNameLst>
                                          <p:attrName>ppt_w</p:attrName>
                                        </p:attrNameLst>
                                      </p:cBhvr>
                                      <p:tavLst>
                                        <p:tav tm="0">
                                          <p:val>
                                            <p:fltVal val="0"/>
                                          </p:val>
                                        </p:tav>
                                        <p:tav tm="100000">
                                          <p:val>
                                            <p:strVal val="#ppt_w"/>
                                          </p:val>
                                        </p:tav>
                                      </p:tavLst>
                                    </p:anim>
                                    <p:anim calcmode="lin" valueType="num">
                                      <p:cBhvr>
                                        <p:cTn id="12" dur="500" fill="hold"/>
                                        <p:tgtEl>
                                          <p:spTgt spid="1809"/>
                                        </p:tgtEl>
                                        <p:attrNameLst>
                                          <p:attrName>ppt_h</p:attrName>
                                        </p:attrNameLst>
                                      </p:cBhvr>
                                      <p:tavLst>
                                        <p:tav tm="0">
                                          <p:val>
                                            <p:fltVal val="0"/>
                                          </p:val>
                                        </p:tav>
                                        <p:tav tm="100000">
                                          <p:val>
                                            <p:strVal val="#ppt_h"/>
                                          </p:val>
                                        </p:tav>
                                      </p:tavLst>
                                    </p:anim>
                                    <p:animEffect transition="in" filter="fade">
                                      <p:cBhvr>
                                        <p:cTn id="13" dur="500"/>
                                        <p:tgtEl>
                                          <p:spTgt spid="18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8" grpId="0"/>
      <p:bldP spid="180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06" name="矩形"/>
          <p:cNvSpPr/>
          <p:nvPr/>
        </p:nvSpPr>
        <p:spPr>
          <a:xfrm>
            <a:off x="1425064" y="305039"/>
            <a:ext cx="4578481"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 增值税征税范围</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10" name="组合"/>
          <p:cNvGrpSpPr/>
          <p:nvPr/>
        </p:nvGrpSpPr>
        <p:grpSpPr>
          <a:xfrm>
            <a:off x="989129" y="1664471"/>
            <a:ext cx="6936735" cy="601980"/>
            <a:chOff x="989129" y="1664471"/>
            <a:chExt cx="6936735" cy="601980"/>
          </a:xfrm>
        </p:grpSpPr>
        <p:sp>
          <p:nvSpPr>
            <p:cNvPr id="207" name="圆角矩形"/>
            <p:cNvSpPr/>
            <p:nvPr/>
          </p:nvSpPr>
          <p:spPr>
            <a:xfrm>
              <a:off x="989129" y="1671457"/>
              <a:ext cx="6936735"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208" name="流程图: 离页连接符"/>
            <p:cNvSpPr/>
            <p:nvPr/>
          </p:nvSpPr>
          <p:spPr>
            <a:xfrm>
              <a:off x="1312979" y="1664471"/>
              <a:ext cx="884553"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（一）</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209" name="矩形"/>
            <p:cNvSpPr/>
            <p:nvPr/>
          </p:nvSpPr>
          <p:spPr>
            <a:xfrm>
              <a:off x="2446455" y="1707651"/>
              <a:ext cx="5161913"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销售货物、进口货物与销售劳务</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graphicFrame>
        <p:nvGraphicFramePr>
          <p:cNvPr id="211" name="表格"/>
          <p:cNvGraphicFramePr>
            <a:graphicFrameLocks noGrp="1"/>
          </p:cNvGraphicFramePr>
          <p:nvPr/>
        </p:nvGraphicFramePr>
        <p:xfrm>
          <a:off x="919316" y="2691268"/>
          <a:ext cx="10380204" cy="2496439"/>
        </p:xfrm>
        <a:graphic>
          <a:graphicData uri="http://schemas.openxmlformats.org/drawingml/2006/table">
            <a:tbl>
              <a:tblPr bandRow="1">
                <a:noFill/>
              </a:tblPr>
              <a:tblGrid>
                <a:gridCol w="1018146"/>
                <a:gridCol w="1576895"/>
                <a:gridCol w="7785163"/>
              </a:tblGrid>
              <a:tr h="367919">
                <a:tc gridSpan="2">
                  <a:txBody>
                    <a:bodyPr/>
                    <a:lstStyle/>
                    <a:p>
                      <a:pPr marL="0" indent="0" algn="ctr">
                        <a:lnSpc>
                          <a:spcPct val="150000"/>
                        </a:lnSpc>
                        <a:spcBef>
                          <a:spcPts val="100"/>
                        </a:spcBef>
                        <a:spcAft>
                          <a:spcPts val="1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税目</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hMerge="1">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100"/>
                        </a:spcBef>
                        <a:spcAft>
                          <a:spcPts val="1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内容</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436372">
                <a:tc gridSpan="2">
                  <a:txBody>
                    <a:bodyPr/>
                    <a:lstStyle/>
                    <a:p>
                      <a:pPr marL="0" indent="0" algn="ctr">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销售货物</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h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rowSpan="2">
                  <a:txBody>
                    <a:bodyPr/>
                    <a:lstStyle/>
                    <a:p>
                      <a:pPr marL="0" indent="12700" algn="l">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是指销售或进口有形动产，包括电力、热力、气体在内</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r h="414147">
                <a:tc gridSpan="2">
                  <a:txBody>
                    <a:bodyPr/>
                    <a:lstStyle/>
                    <a:p>
                      <a:pPr marL="0" indent="0" algn="ctr">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进口货物</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h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v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r h="388658">
                <a:tc rowSpan="2">
                  <a:txBody>
                    <a:bodyPr/>
                    <a:lstStyle/>
                    <a:p>
                      <a:pPr marL="0" indent="0" algn="ctr">
                        <a:lnSpc>
                          <a:spcPct val="150000"/>
                        </a:lnSpc>
                        <a:spcBef>
                          <a:spcPts val="100"/>
                        </a:spcBef>
                        <a:spcAft>
                          <a:spcPts val="100"/>
                        </a:spcAft>
                        <a:buNone/>
                      </a:pPr>
                      <a:r>
                        <a:rPr lang="zh-CN" altLang="en-US" sz="1800" b="0" i="0" u="none" strike="noStrike" kern="100" cap="none" spc="0" baseline="0">
                          <a:latin typeface="微软雅黑" panose="020B0503020204020204" charset="-122"/>
                          <a:ea typeface="微软雅黑" panose="020B0503020204020204" charset="-122"/>
                          <a:cs typeface="Times New Roman" panose="02020603050405020304" charset="0"/>
                        </a:rPr>
                        <a:t>销售</a:t>
                      </a:r>
                      <a:br>
                        <a:rPr lang="zh-CN" altLang="en-US" sz="1800" b="0" i="0" u="none" strike="noStrike" kern="100" cap="none" spc="0" baseline="0">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latin typeface="微软雅黑" panose="020B0503020204020204" charset="-122"/>
                          <a:ea typeface="微软雅黑" panose="020B0503020204020204" charset="-122"/>
                          <a:cs typeface="Times New Roman" panose="02020603050405020304" charset="0"/>
                        </a:rPr>
                        <a:t>劳务</a:t>
                      </a:r>
                      <a:endParaRPr lang="zh-CN" altLang="en-US" sz="1800" b="0" i="0" u="none" strike="noStrike" kern="100" cap="none" spc="0" baseline="0">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ctr">
                        <a:lnSpc>
                          <a:spcPct val="150000"/>
                        </a:lnSpc>
                        <a:spcBef>
                          <a:spcPts val="100"/>
                        </a:spcBef>
                        <a:spcAft>
                          <a:spcPts val="100"/>
                        </a:spcAft>
                        <a:buNone/>
                      </a:pPr>
                      <a:r>
                        <a:rPr lang="zh-CN" altLang="en-US" sz="1800" b="0" i="0" u="none" strike="noStrike" kern="100" cap="none" spc="0" baseline="0">
                          <a:latin typeface="微软雅黑" panose="020B0503020204020204" charset="-122"/>
                          <a:ea typeface="微软雅黑" panose="020B0503020204020204" charset="-122"/>
                          <a:cs typeface="Times New Roman" panose="02020603050405020304" charset="0"/>
                        </a:rPr>
                        <a:t>加工劳务</a:t>
                      </a:r>
                      <a:endParaRPr lang="zh-CN" altLang="en-US" sz="1800" b="0" i="0" u="none" strike="noStrike" kern="100" cap="none" spc="0" baseline="0">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l">
                        <a:lnSpc>
                          <a:spcPct val="150000"/>
                        </a:lnSpc>
                        <a:spcBef>
                          <a:spcPts val="100"/>
                        </a:spcBef>
                        <a:spcAft>
                          <a:spcPts val="100"/>
                        </a:spcAft>
                        <a:buNone/>
                      </a:pPr>
                      <a:r>
                        <a:rPr lang="zh-CN" altLang="en-US" sz="1800" b="0" i="0" u="none" strike="noStrike" kern="100" cap="none" spc="0" baseline="0">
                          <a:latin typeface="微软雅黑" panose="020B0503020204020204" charset="-122"/>
                          <a:ea typeface="微软雅黑" panose="020B0503020204020204" charset="-122"/>
                          <a:cs typeface="Times New Roman" panose="02020603050405020304" charset="0"/>
                        </a:rPr>
                        <a:t>是指受托加工</a:t>
                      </a:r>
                      <a:r>
                        <a:rPr lang="zh-CN" altLang="en-US" sz="1800" b="0" i="0" u="none" strike="noStrike" kern="100" cap="none" spc="0" baseline="0">
                          <a:solidFill>
                            <a:srgbClr val="E4007F"/>
                          </a:solidFill>
                          <a:latin typeface="微软雅黑" panose="020B0503020204020204" charset="-122"/>
                          <a:ea typeface="微软雅黑" panose="020B0503020204020204" charset="-122"/>
                          <a:cs typeface="Times New Roman" panose="02020603050405020304" charset="0"/>
                        </a:rPr>
                        <a:t>货物</a:t>
                      </a:r>
                      <a:r>
                        <a:rPr lang="zh-CN" altLang="en-US" sz="1800" b="0" i="0" u="none" strike="noStrike" kern="100" cap="none" spc="0" baseline="0">
                          <a:latin typeface="微软雅黑" panose="020B0503020204020204" charset="-122"/>
                          <a:ea typeface="微软雅黑" panose="020B0503020204020204" charset="-122"/>
                          <a:cs typeface="Times New Roman" panose="02020603050405020304" charset="0"/>
                        </a:rPr>
                        <a:t>，即委托方提供原料及主要材料，受托方按照委托方的要求，制造货物并收取加工费的业务</a:t>
                      </a:r>
                      <a:endParaRPr lang="zh-CN" altLang="en-US" sz="1800" b="0" i="0" u="none" strike="noStrike" kern="100" cap="none" spc="0" baseline="0">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375958">
                <a:tc v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ctr">
                        <a:lnSpc>
                          <a:spcPct val="150000"/>
                        </a:lnSpc>
                        <a:spcBef>
                          <a:spcPts val="100"/>
                        </a:spcBef>
                        <a:spcAft>
                          <a:spcPts val="100"/>
                        </a:spcAft>
                        <a:buNone/>
                      </a:pPr>
                      <a:r>
                        <a:rPr lang="zh-CN" altLang="en-US" sz="1800" b="0" i="0" u="none" strike="noStrike" kern="100" cap="none" spc="0" baseline="0">
                          <a:latin typeface="微软雅黑" panose="020B0503020204020204" charset="-122"/>
                          <a:ea typeface="微软雅黑" panose="020B0503020204020204" charset="-122"/>
                          <a:cs typeface="Times New Roman" panose="02020603050405020304" charset="0"/>
                        </a:rPr>
                        <a:t>修理修配劳务</a:t>
                      </a:r>
                      <a:endParaRPr lang="zh-CN" altLang="en-US" sz="1800" b="0" i="0" u="none" strike="noStrike" kern="100" cap="none" spc="0" baseline="0">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l">
                        <a:lnSpc>
                          <a:spcPct val="150000"/>
                        </a:lnSpc>
                        <a:spcBef>
                          <a:spcPts val="100"/>
                        </a:spcBef>
                        <a:spcAft>
                          <a:spcPts val="100"/>
                        </a:spcAft>
                        <a:buNone/>
                      </a:pPr>
                      <a:r>
                        <a:rPr lang="zh-CN" altLang="en-US" sz="1800" b="0" i="0" u="none" strike="noStrike" kern="100" cap="none" spc="0" baseline="0">
                          <a:latin typeface="微软雅黑" panose="020B0503020204020204" charset="-122"/>
                          <a:ea typeface="微软雅黑" panose="020B0503020204020204" charset="-122"/>
                          <a:cs typeface="Times New Roman" panose="02020603050405020304" charset="0"/>
                        </a:rPr>
                        <a:t>是指受托对损伤和丧失功能的</a:t>
                      </a:r>
                      <a:r>
                        <a:rPr lang="zh-CN" altLang="en-US" sz="1800" b="0" i="0" u="none" strike="noStrike" kern="100" cap="none" spc="0" baseline="0">
                          <a:solidFill>
                            <a:srgbClr val="E4007F"/>
                          </a:solidFill>
                          <a:latin typeface="微软雅黑" panose="020B0503020204020204" charset="-122"/>
                          <a:ea typeface="微软雅黑" panose="020B0503020204020204" charset="-122"/>
                          <a:cs typeface="Times New Roman" panose="02020603050405020304" charset="0"/>
                        </a:rPr>
                        <a:t>货物</a:t>
                      </a:r>
                      <a:r>
                        <a:rPr lang="zh-CN" altLang="en-US" sz="1800" b="0" i="0" u="none" strike="noStrike" kern="100" cap="none" spc="0" baseline="0">
                          <a:latin typeface="微软雅黑" panose="020B0503020204020204" charset="-122"/>
                          <a:ea typeface="微软雅黑" panose="020B0503020204020204" charset="-122"/>
                          <a:cs typeface="Times New Roman" panose="02020603050405020304" charset="0"/>
                        </a:rPr>
                        <a:t>进行修复，使其恢复原状和功能的业务</a:t>
                      </a:r>
                      <a:endParaRPr lang="zh-CN" altLang="en-US" sz="1800" b="0" i="0" u="none" strike="noStrike" kern="100" cap="none" spc="0" baseline="0">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bl>
          </a:graphicData>
        </a:graphic>
      </p:graphicFrame>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10"/>
                                        </p:tgtEl>
                                        <p:attrNameLst>
                                          <p:attrName>style.visibility</p:attrName>
                                        </p:attrNameLst>
                                      </p:cBhvr>
                                      <p:to>
                                        <p:strVal val="visible"/>
                                      </p:to>
                                    </p:set>
                                    <p:animEffect transition="in" filter="fade">
                                      <p:cBhvr>
                                        <p:cTn id="7" dur="1000"/>
                                        <p:tgtEl>
                                          <p:spTgt spid="210"/>
                                        </p:tgtEl>
                                      </p:cBhvr>
                                    </p:animEffect>
                                    <p:anim calcmode="lin" valueType="num">
                                      <p:cBhvr>
                                        <p:cTn id="8" dur="1000" fill="hold"/>
                                        <p:tgtEl>
                                          <p:spTgt spid="210"/>
                                        </p:tgtEl>
                                        <p:attrNameLst>
                                          <p:attrName>ppt_x</p:attrName>
                                        </p:attrNameLst>
                                      </p:cBhvr>
                                      <p:tavLst>
                                        <p:tav tm="0">
                                          <p:val>
                                            <p:strVal val="#ppt_x"/>
                                          </p:val>
                                        </p:tav>
                                        <p:tav tm="100000">
                                          <p:val>
                                            <p:strVal val="#ppt_x"/>
                                          </p:val>
                                        </p:tav>
                                      </p:tavLst>
                                    </p:anim>
                                    <p:anim calcmode="lin" valueType="num">
                                      <p:cBhvr>
                                        <p:cTn id="9" dur="1000" fill="hold"/>
                                        <p:tgtEl>
                                          <p:spTgt spid="2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211"/>
                                        </p:tgtEl>
                                        <p:attrNameLst>
                                          <p:attrName>style.visibility</p:attrName>
                                        </p:attrNameLst>
                                      </p:cBhvr>
                                      <p:to>
                                        <p:strVal val="visible"/>
                                      </p:to>
                                    </p:set>
                                    <p:animEffect transition="in" filter="wipe(down)">
                                      <p:cBhvr>
                                        <p:cTn id="13"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15" name="矩形"/>
          <p:cNvSpPr/>
          <p:nvPr/>
        </p:nvSpPr>
        <p:spPr>
          <a:xfrm>
            <a:off x="1425064" y="305039"/>
            <a:ext cx="4578481"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 增值税征税范围</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19" name="组合"/>
          <p:cNvGrpSpPr/>
          <p:nvPr/>
        </p:nvGrpSpPr>
        <p:grpSpPr>
          <a:xfrm>
            <a:off x="1200408" y="1544689"/>
            <a:ext cx="3389625" cy="601980"/>
            <a:chOff x="1200408" y="1544689"/>
            <a:chExt cx="3389625" cy="601980"/>
          </a:xfrm>
        </p:grpSpPr>
        <p:sp>
          <p:nvSpPr>
            <p:cNvPr id="216" name="圆角矩形"/>
            <p:cNvSpPr/>
            <p:nvPr/>
          </p:nvSpPr>
          <p:spPr>
            <a:xfrm>
              <a:off x="1200408" y="1551675"/>
              <a:ext cx="3389625"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217" name="流程图: 离页连接符"/>
            <p:cNvSpPr/>
            <p:nvPr/>
          </p:nvSpPr>
          <p:spPr>
            <a:xfrm>
              <a:off x="1524257" y="1544689"/>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（二）</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218" name="矩形"/>
            <p:cNvSpPr/>
            <p:nvPr/>
          </p:nvSpPr>
          <p:spPr>
            <a:xfrm>
              <a:off x="2657732" y="1587869"/>
              <a:ext cx="16148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fontAlgn="auto">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销售服务</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220" name="矩形"/>
          <p:cNvSpPr/>
          <p:nvPr/>
        </p:nvSpPr>
        <p:spPr>
          <a:xfrm>
            <a:off x="1057258" y="2396222"/>
            <a:ext cx="8341463" cy="8915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a:t>
            </a: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．交通运输服务</a:t>
            </a:r>
            <a:endPar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交通运输服务包括陆路运输服务、水路运输服务、航空运输服务和管道运输服务。</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pSp>
        <p:nvGrpSpPr>
          <p:cNvPr id="1814" name="组合"/>
          <p:cNvGrpSpPr/>
          <p:nvPr/>
        </p:nvGrpSpPr>
        <p:grpSpPr>
          <a:xfrm>
            <a:off x="1060682" y="3605090"/>
            <a:ext cx="10201276" cy="2316300"/>
            <a:chOff x="1060682" y="3605090"/>
            <a:chExt cx="10201276" cy="2316300"/>
          </a:xfrm>
        </p:grpSpPr>
        <p:sp>
          <p:nvSpPr>
            <p:cNvPr id="221" name="矩形"/>
            <p:cNvSpPr/>
            <p:nvPr/>
          </p:nvSpPr>
          <p:spPr>
            <a:xfrm>
              <a:off x="2133831" y="3642092"/>
              <a:ext cx="9116058" cy="20916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（1）出租车公司向使用本公司自有出租车的出租车司机收取的管理费，按陆路运输服务缴纳增值税。</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（2）水路运输的</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程租、期租</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业务，属于水路运输服务；航空运输的</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湿租</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（飞行员+飞机）业务，属于航空运输服务。</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（3）</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无运输工具承运业务</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，按</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交通运输服务</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缴纳增值税。</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222" name="矩形"/>
            <p:cNvSpPr/>
            <p:nvPr/>
          </p:nvSpPr>
          <p:spPr>
            <a:xfrm>
              <a:off x="1060682" y="3605090"/>
              <a:ext cx="918844" cy="491488"/>
            </a:xfrm>
            <a:prstGeom prst="rect">
              <a:avLst/>
            </a:prstGeom>
            <a:solidFill>
              <a:schemeClr val="accent4"/>
            </a:solid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rPr>
                <a:t>敲黑板</a:t>
              </a:r>
              <a:endPar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endParaRPr>
            </a:p>
          </p:txBody>
        </p:sp>
        <p:sp>
          <p:nvSpPr>
            <p:cNvPr id="223" name="剪去对角的矩形"/>
            <p:cNvSpPr/>
            <p:nvPr/>
          </p:nvSpPr>
          <p:spPr>
            <a:xfrm>
              <a:off x="2135737" y="3629390"/>
              <a:ext cx="9126220" cy="2292000"/>
            </a:xfrm>
            <a:prstGeom prst="snip2DiagRect">
              <a:avLst>
                <a:gd name="adj1" fmla="val 0"/>
                <a:gd name="adj2" fmla="val 11379"/>
              </a:avLst>
            </a:prstGeom>
            <a:noFill/>
            <a:ln w="25400" cap="flat" cmpd="sng">
              <a:solidFill>
                <a:srgbClr val="00AAB7"/>
              </a:solidFill>
              <a:prstDash val="sysDash"/>
              <a:round/>
            </a:ln>
          </p:spPr>
          <p:txBody>
            <a:bodyPr rtlCol="0" anchor="ctr"/>
            <a:lstStyle/>
            <a:p>
              <a:pPr algn="ct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9"/>
                                        </p:tgtEl>
                                        <p:attrNameLst>
                                          <p:attrName>style.visibility</p:attrName>
                                        </p:attrNameLst>
                                      </p:cBhvr>
                                      <p:to>
                                        <p:strVal val="visible"/>
                                      </p:to>
                                    </p:set>
                                    <p:animEffect transition="in" filter="fade">
                                      <p:cBhvr>
                                        <p:cTn id="7" dur="1000"/>
                                        <p:tgtEl>
                                          <p:spTgt spid="219"/>
                                        </p:tgtEl>
                                      </p:cBhvr>
                                    </p:animEffect>
                                    <p:anim calcmode="lin" valueType="num">
                                      <p:cBhvr>
                                        <p:cTn id="8" dur="1000" fill="hold"/>
                                        <p:tgtEl>
                                          <p:spTgt spid="219"/>
                                        </p:tgtEl>
                                        <p:attrNameLst>
                                          <p:attrName>ppt_x</p:attrName>
                                        </p:attrNameLst>
                                      </p:cBhvr>
                                      <p:tavLst>
                                        <p:tav tm="0">
                                          <p:val>
                                            <p:strVal val="#ppt_x"/>
                                          </p:val>
                                        </p:tav>
                                        <p:tav tm="100000">
                                          <p:val>
                                            <p:strVal val="#ppt_x"/>
                                          </p:val>
                                        </p:tav>
                                      </p:tavLst>
                                    </p:anim>
                                    <p:anim calcmode="lin" valueType="num">
                                      <p:cBhvr>
                                        <p:cTn id="9" dur="1000" fill="hold"/>
                                        <p:tgtEl>
                                          <p:spTgt spid="2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0"/>
                                        </p:tgtEl>
                                        <p:attrNameLst>
                                          <p:attrName>style.visibility</p:attrName>
                                        </p:attrNameLst>
                                      </p:cBhvr>
                                      <p:to>
                                        <p:strVal val="visible"/>
                                      </p:to>
                                    </p:set>
                                    <p:animEffect transition="in" filter="fade">
                                      <p:cBhvr>
                                        <p:cTn id="14" dur="1000"/>
                                        <p:tgtEl>
                                          <p:spTgt spid="220"/>
                                        </p:tgtEl>
                                      </p:cBhvr>
                                    </p:animEffect>
                                    <p:anim calcmode="lin" valueType="num">
                                      <p:cBhvr>
                                        <p:cTn id="15" dur="1000" fill="hold"/>
                                        <p:tgtEl>
                                          <p:spTgt spid="220"/>
                                        </p:tgtEl>
                                        <p:attrNameLst>
                                          <p:attrName>ppt_x</p:attrName>
                                        </p:attrNameLst>
                                      </p:cBhvr>
                                      <p:tavLst>
                                        <p:tav tm="0">
                                          <p:val>
                                            <p:strVal val="#ppt_x"/>
                                          </p:val>
                                        </p:tav>
                                        <p:tav tm="100000">
                                          <p:val>
                                            <p:strVal val="#ppt_x"/>
                                          </p:val>
                                        </p:tav>
                                      </p:tavLst>
                                    </p:anim>
                                    <p:anim calcmode="lin" valueType="num">
                                      <p:cBhvr>
                                        <p:cTn id="16" dur="1000" fill="hold"/>
                                        <p:tgtEl>
                                          <p:spTgt spid="2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 grpId="0" animBg="1"/>
      <p:bldP spid="22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28" name="矩形"/>
          <p:cNvSpPr/>
          <p:nvPr/>
        </p:nvSpPr>
        <p:spPr>
          <a:xfrm>
            <a:off x="1425064" y="305039"/>
            <a:ext cx="4580239"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 增值税征税范围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229" name="矩形"/>
          <p:cNvSpPr/>
          <p:nvPr/>
        </p:nvSpPr>
        <p:spPr>
          <a:xfrm>
            <a:off x="1573044" y="1476352"/>
            <a:ext cx="8615665" cy="8915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a:t>
            </a: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．邮政服务</a:t>
            </a:r>
            <a:endPar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包括邮票发行、邮政报刊发行、邮政汇兑、邮册等邮品销售、邮政代理等业务活动。</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230" name="矩形"/>
          <p:cNvSpPr/>
          <p:nvPr/>
        </p:nvSpPr>
        <p:spPr>
          <a:xfrm>
            <a:off x="1569969" y="2738640"/>
            <a:ext cx="9337243" cy="169163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3．电信服务</a:t>
            </a:r>
            <a:endPar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（1）基础电信服务。如提供</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语音通话服务</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，出租或者出售</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带宽</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等业务活动。</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（2）增值电信服务。如提供</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短信</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和</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彩信</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服务、电子数据和信息的传输及应用服务、</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互联网接入</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服务等业务活动。</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pSp>
        <p:nvGrpSpPr>
          <p:cNvPr id="234" name="组合"/>
          <p:cNvGrpSpPr/>
          <p:nvPr/>
        </p:nvGrpSpPr>
        <p:grpSpPr>
          <a:xfrm>
            <a:off x="1663923" y="4907396"/>
            <a:ext cx="8611375" cy="643943"/>
            <a:chOff x="1663923" y="4907396"/>
            <a:chExt cx="8611375" cy="643943"/>
          </a:xfrm>
        </p:grpSpPr>
        <p:sp>
          <p:nvSpPr>
            <p:cNvPr id="231" name="矩形"/>
            <p:cNvSpPr/>
            <p:nvPr/>
          </p:nvSpPr>
          <p:spPr>
            <a:xfrm>
              <a:off x="2737072" y="4944399"/>
              <a:ext cx="7538226" cy="491488"/>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卫星电视信号落地转接服务，按照“增值电信服务”计算缴纳增值税。</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232" name="矩形"/>
            <p:cNvSpPr/>
            <p:nvPr/>
          </p:nvSpPr>
          <p:spPr>
            <a:xfrm>
              <a:off x="1663923" y="4907396"/>
              <a:ext cx="918844" cy="491488"/>
            </a:xfrm>
            <a:prstGeom prst="rect">
              <a:avLst/>
            </a:prstGeom>
            <a:solidFill>
              <a:schemeClr val="accent4"/>
            </a:solid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rPr>
                <a:t>敲黑板</a:t>
              </a:r>
              <a:endPar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endParaRPr>
            </a:p>
          </p:txBody>
        </p:sp>
        <p:sp>
          <p:nvSpPr>
            <p:cNvPr id="233" name="剪去对角的矩形"/>
            <p:cNvSpPr/>
            <p:nvPr/>
          </p:nvSpPr>
          <p:spPr>
            <a:xfrm>
              <a:off x="2738978" y="4931699"/>
              <a:ext cx="7536318" cy="619641"/>
            </a:xfrm>
            <a:prstGeom prst="snip2DiagRect">
              <a:avLst>
                <a:gd name="adj1" fmla="val 0"/>
                <a:gd name="adj2" fmla="val 0"/>
              </a:avLst>
            </a:prstGeom>
            <a:noFill/>
            <a:ln w="25400" cap="flat" cmpd="sng">
              <a:solidFill>
                <a:srgbClr val="00AAB7"/>
              </a:solidFill>
              <a:prstDash val="sysDash"/>
              <a:round/>
            </a:ln>
          </p:spPr>
          <p:txBody>
            <a:bodyPr rtlCol="0" anchor="ctr"/>
            <a:lstStyle/>
            <a:p>
              <a:pPr algn="ct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9"/>
                                        </p:tgtEl>
                                        <p:attrNameLst>
                                          <p:attrName>style.visibility</p:attrName>
                                        </p:attrNameLst>
                                      </p:cBhvr>
                                      <p:to>
                                        <p:strVal val="visible"/>
                                      </p:to>
                                    </p:set>
                                    <p:animEffect transition="in" filter="fade">
                                      <p:cBhvr>
                                        <p:cTn id="7" dur="1000"/>
                                        <p:tgtEl>
                                          <p:spTgt spid="229"/>
                                        </p:tgtEl>
                                      </p:cBhvr>
                                    </p:animEffect>
                                    <p:anim calcmode="lin" valueType="num">
                                      <p:cBhvr>
                                        <p:cTn id="8" dur="1000" fill="hold"/>
                                        <p:tgtEl>
                                          <p:spTgt spid="229"/>
                                        </p:tgtEl>
                                        <p:attrNameLst>
                                          <p:attrName>ppt_x</p:attrName>
                                        </p:attrNameLst>
                                      </p:cBhvr>
                                      <p:tavLst>
                                        <p:tav tm="0">
                                          <p:val>
                                            <p:strVal val="#ppt_x"/>
                                          </p:val>
                                        </p:tav>
                                        <p:tav tm="100000">
                                          <p:val>
                                            <p:strVal val="#ppt_x"/>
                                          </p:val>
                                        </p:tav>
                                      </p:tavLst>
                                    </p:anim>
                                    <p:anim calcmode="lin" valueType="num">
                                      <p:cBhvr>
                                        <p:cTn id="9" dur="1000" fill="hold"/>
                                        <p:tgtEl>
                                          <p:spTgt spid="2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0"/>
                                        </p:tgtEl>
                                        <p:attrNameLst>
                                          <p:attrName>style.visibility</p:attrName>
                                        </p:attrNameLst>
                                      </p:cBhvr>
                                      <p:to>
                                        <p:strVal val="visible"/>
                                      </p:to>
                                    </p:set>
                                    <p:animEffect transition="in" filter="fade">
                                      <p:cBhvr>
                                        <p:cTn id="14" dur="1000"/>
                                        <p:tgtEl>
                                          <p:spTgt spid="230"/>
                                        </p:tgtEl>
                                      </p:cBhvr>
                                    </p:animEffect>
                                    <p:anim calcmode="lin" valueType="num">
                                      <p:cBhvr>
                                        <p:cTn id="15" dur="1000" fill="hold"/>
                                        <p:tgtEl>
                                          <p:spTgt spid="230"/>
                                        </p:tgtEl>
                                        <p:attrNameLst>
                                          <p:attrName>ppt_x</p:attrName>
                                        </p:attrNameLst>
                                      </p:cBhvr>
                                      <p:tavLst>
                                        <p:tav tm="0">
                                          <p:val>
                                            <p:strVal val="#ppt_x"/>
                                          </p:val>
                                        </p:tav>
                                        <p:tav tm="100000">
                                          <p:val>
                                            <p:strVal val="#ppt_x"/>
                                          </p:val>
                                        </p:tav>
                                      </p:tavLst>
                                    </p:anim>
                                    <p:anim calcmode="lin" valueType="num">
                                      <p:cBhvr>
                                        <p:cTn id="16" dur="1000" fill="hold"/>
                                        <p:tgtEl>
                                          <p:spTgt spid="23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34"/>
                                        </p:tgtEl>
                                        <p:attrNameLst>
                                          <p:attrName>style.visibility</p:attrName>
                                        </p:attrNameLst>
                                      </p:cBhvr>
                                      <p:to>
                                        <p:strVal val="visible"/>
                                      </p:to>
                                    </p:set>
                                    <p:animEffect transition="in" filter="fade">
                                      <p:cBhvr>
                                        <p:cTn id="21" dur="1000"/>
                                        <p:tgtEl>
                                          <p:spTgt spid="234"/>
                                        </p:tgtEl>
                                      </p:cBhvr>
                                    </p:animEffect>
                                    <p:anim calcmode="lin" valueType="num">
                                      <p:cBhvr>
                                        <p:cTn id="22" dur="1000" fill="hold"/>
                                        <p:tgtEl>
                                          <p:spTgt spid="234"/>
                                        </p:tgtEl>
                                        <p:attrNameLst>
                                          <p:attrName>ppt_x</p:attrName>
                                        </p:attrNameLst>
                                      </p:cBhvr>
                                      <p:tavLst>
                                        <p:tav tm="0">
                                          <p:val>
                                            <p:strVal val="#ppt_x"/>
                                          </p:val>
                                        </p:tav>
                                        <p:tav tm="100000">
                                          <p:val>
                                            <p:strVal val="#ppt_x"/>
                                          </p:val>
                                        </p:tav>
                                      </p:tavLst>
                                    </p:anim>
                                    <p:anim calcmode="lin" valueType="num">
                                      <p:cBhvr>
                                        <p:cTn id="23" dur="1000" fill="hold"/>
                                        <p:tgtEl>
                                          <p:spTgt spid="2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0" animBg="1"/>
      <p:bldP spid="230" grpId="0" animBg="1"/>
      <p:bldP spid="23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38" name="矩形"/>
          <p:cNvSpPr/>
          <p:nvPr/>
        </p:nvSpPr>
        <p:spPr>
          <a:xfrm>
            <a:off x="1425064" y="305039"/>
            <a:ext cx="4580239"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 增值税征税范围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239" name="矩形"/>
          <p:cNvSpPr/>
          <p:nvPr/>
        </p:nvSpPr>
        <p:spPr>
          <a:xfrm>
            <a:off x="1500886" y="1548510"/>
            <a:ext cx="6782851" cy="8915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4</a:t>
            </a: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．建筑服务</a:t>
            </a:r>
            <a:endPar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包括工程服务、安装服务、修缮服务、装饰服务和其他建筑服务。</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240" name="矩形"/>
          <p:cNvSpPr/>
          <p:nvPr/>
        </p:nvSpPr>
        <p:spPr>
          <a:xfrm>
            <a:off x="1398522" y="2736042"/>
            <a:ext cx="9726896" cy="12915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【提示1】其他建筑服务，包括钻井（打井）、拆除建筑物或者构筑物、</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平整土地</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、园林绿化、疏浚（不包括航道疏浚，航道疏浚属于物流辅助服务）、建筑物平移、搭脚手架、爆破、矿山穿孔、表面附着物（包括岩层、土层、沙层等）剥离和清理等工程作业。</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241" name="矩形"/>
          <p:cNvSpPr/>
          <p:nvPr/>
        </p:nvSpPr>
        <p:spPr>
          <a:xfrm>
            <a:off x="1399487" y="4241936"/>
            <a:ext cx="9582960" cy="891538"/>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【提示2】固定电话、有线电视、宽带、水、电、燃气、暖气等经营者向用户收取的安装费、初装费、开户费、扩容费以及类似收费，按照安装服务缴纳增值税。</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9"/>
                                        </p:tgtEl>
                                        <p:attrNameLst>
                                          <p:attrName>style.visibility</p:attrName>
                                        </p:attrNameLst>
                                      </p:cBhvr>
                                      <p:to>
                                        <p:strVal val="visible"/>
                                      </p:to>
                                    </p:set>
                                    <p:animEffect transition="in" filter="fade">
                                      <p:cBhvr>
                                        <p:cTn id="7" dur="1000"/>
                                        <p:tgtEl>
                                          <p:spTgt spid="239"/>
                                        </p:tgtEl>
                                      </p:cBhvr>
                                    </p:animEffect>
                                    <p:anim calcmode="lin" valueType="num">
                                      <p:cBhvr>
                                        <p:cTn id="8" dur="1000" fill="hold"/>
                                        <p:tgtEl>
                                          <p:spTgt spid="239"/>
                                        </p:tgtEl>
                                        <p:attrNameLst>
                                          <p:attrName>ppt_x</p:attrName>
                                        </p:attrNameLst>
                                      </p:cBhvr>
                                      <p:tavLst>
                                        <p:tav tm="0">
                                          <p:val>
                                            <p:strVal val="#ppt_x"/>
                                          </p:val>
                                        </p:tav>
                                        <p:tav tm="100000">
                                          <p:val>
                                            <p:strVal val="#ppt_x"/>
                                          </p:val>
                                        </p:tav>
                                      </p:tavLst>
                                    </p:anim>
                                    <p:anim calcmode="lin" valueType="num">
                                      <p:cBhvr>
                                        <p:cTn id="9" dur="1000" fill="hold"/>
                                        <p:tgtEl>
                                          <p:spTgt spid="2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0"/>
                                        </p:tgtEl>
                                        <p:attrNameLst>
                                          <p:attrName>style.visibility</p:attrName>
                                        </p:attrNameLst>
                                      </p:cBhvr>
                                      <p:to>
                                        <p:strVal val="visible"/>
                                      </p:to>
                                    </p:set>
                                    <p:animEffect transition="in" filter="fade">
                                      <p:cBhvr>
                                        <p:cTn id="14" dur="1000"/>
                                        <p:tgtEl>
                                          <p:spTgt spid="240"/>
                                        </p:tgtEl>
                                      </p:cBhvr>
                                    </p:animEffect>
                                    <p:anim calcmode="lin" valueType="num">
                                      <p:cBhvr>
                                        <p:cTn id="15" dur="1000" fill="hold"/>
                                        <p:tgtEl>
                                          <p:spTgt spid="240"/>
                                        </p:tgtEl>
                                        <p:attrNameLst>
                                          <p:attrName>ppt_x</p:attrName>
                                        </p:attrNameLst>
                                      </p:cBhvr>
                                      <p:tavLst>
                                        <p:tav tm="0">
                                          <p:val>
                                            <p:strVal val="#ppt_x"/>
                                          </p:val>
                                        </p:tav>
                                        <p:tav tm="100000">
                                          <p:val>
                                            <p:strVal val="#ppt_x"/>
                                          </p:val>
                                        </p:tav>
                                      </p:tavLst>
                                    </p:anim>
                                    <p:anim calcmode="lin" valueType="num">
                                      <p:cBhvr>
                                        <p:cTn id="16" dur="1000" fill="hold"/>
                                        <p:tgtEl>
                                          <p:spTgt spid="24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41"/>
                                        </p:tgtEl>
                                        <p:attrNameLst>
                                          <p:attrName>style.visibility</p:attrName>
                                        </p:attrNameLst>
                                      </p:cBhvr>
                                      <p:to>
                                        <p:strVal val="visible"/>
                                      </p:to>
                                    </p:set>
                                    <p:animEffect transition="in" filter="fade">
                                      <p:cBhvr>
                                        <p:cTn id="21" dur="1000"/>
                                        <p:tgtEl>
                                          <p:spTgt spid="241"/>
                                        </p:tgtEl>
                                      </p:cBhvr>
                                    </p:animEffect>
                                    <p:anim calcmode="lin" valueType="num">
                                      <p:cBhvr>
                                        <p:cTn id="22" dur="1000" fill="hold"/>
                                        <p:tgtEl>
                                          <p:spTgt spid="241"/>
                                        </p:tgtEl>
                                        <p:attrNameLst>
                                          <p:attrName>ppt_x</p:attrName>
                                        </p:attrNameLst>
                                      </p:cBhvr>
                                      <p:tavLst>
                                        <p:tav tm="0">
                                          <p:val>
                                            <p:strVal val="#ppt_x"/>
                                          </p:val>
                                        </p:tav>
                                        <p:tav tm="100000">
                                          <p:val>
                                            <p:strVal val="#ppt_x"/>
                                          </p:val>
                                        </p:tav>
                                      </p:tavLst>
                                    </p:anim>
                                    <p:anim calcmode="lin" valueType="num">
                                      <p:cBhvr>
                                        <p:cTn id="23" dur="1000" fill="hold"/>
                                        <p:tgtEl>
                                          <p:spTgt spid="2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 grpId="0" animBg="1"/>
      <p:bldP spid="240" grpId="0" animBg="1"/>
      <p:bldP spid="24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45" name="矩形"/>
          <p:cNvSpPr/>
          <p:nvPr/>
        </p:nvSpPr>
        <p:spPr>
          <a:xfrm>
            <a:off x="1425064" y="305039"/>
            <a:ext cx="4580239"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 增值税征税范围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246" name="矩形"/>
          <p:cNvSpPr/>
          <p:nvPr/>
        </p:nvSpPr>
        <p:spPr>
          <a:xfrm>
            <a:off x="1428728" y="1132014"/>
            <a:ext cx="6508650" cy="8915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5</a:t>
            </a: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．金融服务</a:t>
            </a:r>
            <a:endPar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包括贷款服务、直接收费金融服务、保险服务和金融商品转让。</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247" name="表格"/>
          <p:cNvGraphicFramePr>
            <a:graphicFrameLocks noGrp="1"/>
          </p:cNvGraphicFramePr>
          <p:nvPr/>
        </p:nvGraphicFramePr>
        <p:xfrm>
          <a:off x="692164" y="2242156"/>
          <a:ext cx="10848695" cy="4144008"/>
        </p:xfrm>
        <a:graphic>
          <a:graphicData uri="http://schemas.openxmlformats.org/drawingml/2006/table">
            <a:tbl>
              <a:tblPr bandRow="1">
                <a:noFill/>
              </a:tblPr>
              <a:tblGrid>
                <a:gridCol w="2926816"/>
                <a:gridCol w="7921879"/>
              </a:tblGrid>
              <a:tr h="389839">
                <a:tc>
                  <a:txBody>
                    <a:bodyPr/>
                    <a:lstStyle/>
                    <a:p>
                      <a:pPr marL="0" indent="0" algn="ctr">
                        <a:lnSpc>
                          <a:spcPct val="129000"/>
                        </a:lnSpc>
                        <a:spcBef>
                          <a:spcPts val="50"/>
                        </a:spcBef>
                        <a:spcAft>
                          <a:spcPts val="5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税目</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29000"/>
                        </a:lnSpc>
                        <a:spcBef>
                          <a:spcPts val="50"/>
                        </a:spcBef>
                        <a:spcAft>
                          <a:spcPts val="5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内容</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1500479">
                <a:tc>
                  <a:txBody>
                    <a:bodyPr/>
                    <a:lstStyle/>
                    <a:p>
                      <a:pPr marL="0" indent="0" algn="l">
                        <a:lnSpc>
                          <a:spcPct val="129000"/>
                        </a:lnSpc>
                        <a:spcBef>
                          <a:spcPts val="50"/>
                        </a:spcBef>
                        <a:spcAft>
                          <a:spcPts val="5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（1）贷款服务</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赚取利息）</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29000"/>
                        </a:lnSpc>
                        <a:spcBef>
                          <a:spcPts val="50"/>
                        </a:spcBef>
                        <a:spcAft>
                          <a:spcPts val="5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包括金融商品持有期间（含到期）利息（保本收益、报酬、资金占用费、补偿金等）收入、信用卡透支利息收入、买入返售金融商品利息收入、融资融券收取的利息收入，以及</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融资性售后回租</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、押汇、罚息、</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票据贴现</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、转贷等业务取得的</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利息及利息性质的收入</a:t>
                      </a:r>
                      <a:endPar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r h="1112621">
                <a:tc>
                  <a:txBody>
                    <a:bodyPr/>
                    <a:lstStyle/>
                    <a:p>
                      <a:pPr marL="0" indent="0" algn="l">
                        <a:lnSpc>
                          <a:spcPct val="129000"/>
                        </a:lnSpc>
                        <a:spcBef>
                          <a:spcPts val="50"/>
                        </a:spcBef>
                        <a:spcAft>
                          <a:spcPts val="5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（2）直接收费金融服务</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（赚取手续费）</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just">
                        <a:lnSpc>
                          <a:spcPct val="129000"/>
                        </a:lnSpc>
                        <a:spcBef>
                          <a:spcPts val="50"/>
                        </a:spcBef>
                        <a:spcAft>
                          <a:spcPts val="5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包括提供</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货币兑换</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、账户管理、电子银行、信用卡、信用证、财务担保、资产管理、信托管理、基金管理、金融交易场所（平台）管理、资金结算、资金清算、金融支付等服务</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389839">
                <a:tc>
                  <a:txBody>
                    <a:bodyPr/>
                    <a:lstStyle/>
                    <a:p>
                      <a:pPr marL="0" indent="0" algn="l">
                        <a:lnSpc>
                          <a:spcPct val="129000"/>
                        </a:lnSpc>
                        <a:spcBef>
                          <a:spcPts val="50"/>
                        </a:spcBef>
                        <a:spcAft>
                          <a:spcPts val="5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（3）保险服务</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29000"/>
                        </a:lnSpc>
                        <a:spcBef>
                          <a:spcPts val="50"/>
                        </a:spcBef>
                        <a:spcAft>
                          <a:spcPts val="5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包括</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人身</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保险服务和</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财产</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保险服务</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r h="751230">
                <a:tc>
                  <a:txBody>
                    <a:bodyPr/>
                    <a:lstStyle/>
                    <a:p>
                      <a:pPr marL="0" indent="0" algn="l">
                        <a:lnSpc>
                          <a:spcPct val="129000"/>
                        </a:lnSpc>
                        <a:spcBef>
                          <a:spcPts val="50"/>
                        </a:spcBef>
                        <a:spcAft>
                          <a:spcPts val="5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（4）金融商品转让</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（赚取差价）</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just">
                        <a:lnSpc>
                          <a:spcPct val="129000"/>
                        </a:lnSpc>
                        <a:spcBef>
                          <a:spcPts val="50"/>
                        </a:spcBef>
                        <a:spcAft>
                          <a:spcPts val="5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是指转让外汇、有价证券、非货物期货和其他金融商品（包括基金、信托、理财产品等）所有权的业务活动</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bl>
          </a:graphicData>
        </a:graphic>
      </p:graphicFrame>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6"/>
                                        </p:tgtEl>
                                        <p:attrNameLst>
                                          <p:attrName>style.visibility</p:attrName>
                                        </p:attrNameLst>
                                      </p:cBhvr>
                                      <p:to>
                                        <p:strVal val="visible"/>
                                      </p:to>
                                    </p:set>
                                    <p:animEffect transition="in" filter="fade">
                                      <p:cBhvr>
                                        <p:cTn id="7" dur="1000"/>
                                        <p:tgtEl>
                                          <p:spTgt spid="246"/>
                                        </p:tgtEl>
                                      </p:cBhvr>
                                    </p:animEffect>
                                    <p:anim calcmode="lin" valueType="num">
                                      <p:cBhvr>
                                        <p:cTn id="8" dur="1000" fill="hold"/>
                                        <p:tgtEl>
                                          <p:spTgt spid="246"/>
                                        </p:tgtEl>
                                        <p:attrNameLst>
                                          <p:attrName>ppt_x</p:attrName>
                                        </p:attrNameLst>
                                      </p:cBhvr>
                                      <p:tavLst>
                                        <p:tav tm="0">
                                          <p:val>
                                            <p:strVal val="#ppt_x"/>
                                          </p:val>
                                        </p:tav>
                                        <p:tav tm="100000">
                                          <p:val>
                                            <p:strVal val="#ppt_x"/>
                                          </p:val>
                                        </p:tav>
                                      </p:tavLst>
                                    </p:anim>
                                    <p:anim calcmode="lin" valueType="num">
                                      <p:cBhvr>
                                        <p:cTn id="9" dur="1000" fill="hold"/>
                                        <p:tgtEl>
                                          <p:spTgt spid="2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247"/>
                                        </p:tgtEl>
                                        <p:attrNameLst>
                                          <p:attrName>style.visibility</p:attrName>
                                        </p:attrNameLst>
                                      </p:cBhvr>
                                      <p:to>
                                        <p:strVal val="visible"/>
                                      </p:to>
                                    </p:set>
                                    <p:animEffect transition="in" filter="wheel(4)">
                                      <p:cBhvr>
                                        <p:cTn id="14" dur="2000"/>
                                        <p:tgtEl>
                                          <p:spTgt spid="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51" name="矩形"/>
          <p:cNvSpPr/>
          <p:nvPr/>
        </p:nvSpPr>
        <p:spPr>
          <a:xfrm>
            <a:off x="1425064" y="305039"/>
            <a:ext cx="4580239"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 增值税征税范围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252" name="矩形"/>
          <p:cNvSpPr/>
          <p:nvPr/>
        </p:nvSpPr>
        <p:spPr>
          <a:xfrm>
            <a:off x="1333479" y="1107480"/>
            <a:ext cx="8624322" cy="8915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6．现代服务</a:t>
            </a:r>
            <a:endPar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是指围绕制造业、文化产业、现代物流产业等提供技术性、知识性服务的业务活动。</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253" name="表格"/>
          <p:cNvGraphicFramePr>
            <a:graphicFrameLocks noGrp="1"/>
          </p:cNvGraphicFramePr>
          <p:nvPr/>
        </p:nvGraphicFramePr>
        <p:xfrm>
          <a:off x="760280" y="1926392"/>
          <a:ext cx="10649153" cy="4509138"/>
        </p:xfrm>
        <a:graphic>
          <a:graphicData uri="http://schemas.openxmlformats.org/drawingml/2006/table">
            <a:tbl>
              <a:tblPr bandRow="1">
                <a:noFill/>
              </a:tblPr>
              <a:tblGrid>
                <a:gridCol w="2861818"/>
                <a:gridCol w="7787335"/>
              </a:tblGrid>
              <a:tr h="285877">
                <a:tc>
                  <a:txBody>
                    <a:bodyPr/>
                    <a:lstStyle/>
                    <a:p>
                      <a:pPr marL="0" indent="0" algn="ctr">
                        <a:lnSpc>
                          <a:spcPct val="129000"/>
                        </a:lnSpc>
                        <a:spcBef>
                          <a:spcPts val="100"/>
                        </a:spcBef>
                        <a:spcAft>
                          <a:spcPts val="1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税目</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29000"/>
                        </a:lnSpc>
                        <a:spcBef>
                          <a:spcPts val="100"/>
                        </a:spcBef>
                        <a:spcAft>
                          <a:spcPts val="1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内容</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425069">
                <a:tc>
                  <a:txBody>
                    <a:bodyPr/>
                    <a:lstStyle/>
                    <a:p>
                      <a:pPr marL="0" indent="12700" algn="just">
                        <a:lnSpc>
                          <a:spcPct val="129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（1）研发和技术服务</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29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包括研发服务、合同能源管理服务、</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工程勘察勘探服务</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、专业技术服务</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r h="545211">
                <a:tc>
                  <a:txBody>
                    <a:bodyPr/>
                    <a:lstStyle/>
                    <a:p>
                      <a:pPr marL="0" indent="12700" algn="just">
                        <a:lnSpc>
                          <a:spcPct val="129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（2）信息技术服务</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just">
                        <a:lnSpc>
                          <a:spcPct val="129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包括软件服务、电路设计及测试服务、信息系统服务、业务流程管理服务和信息系统增值服务</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285877">
                <a:tc>
                  <a:txBody>
                    <a:bodyPr/>
                    <a:lstStyle/>
                    <a:p>
                      <a:pPr marL="0" indent="12700" algn="just">
                        <a:lnSpc>
                          <a:spcPct val="129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（3）文化创意服务</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29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包括设计服务、知识产权服务、广告服务和会议展览服务</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r h="545211">
                <a:tc>
                  <a:txBody>
                    <a:bodyPr/>
                    <a:lstStyle/>
                    <a:p>
                      <a:pPr marL="0" indent="12700" algn="just">
                        <a:lnSpc>
                          <a:spcPct val="129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（4）物流辅助服务</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just">
                        <a:lnSpc>
                          <a:spcPct val="129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包括航空服务、港口码头服务、货运客运场站服务、打捞救助服务、装卸搬运服务、仓储服务和收派服务</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285877">
                <a:tc>
                  <a:txBody>
                    <a:bodyPr/>
                    <a:lstStyle/>
                    <a:p>
                      <a:pPr marL="0" indent="12700" algn="just">
                        <a:lnSpc>
                          <a:spcPct val="129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（5）租赁服务</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29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包括</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有形动产和不动产</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的融资租赁服务、经营租赁服务</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r h="285877">
                <a:tc>
                  <a:txBody>
                    <a:bodyPr/>
                    <a:lstStyle/>
                    <a:p>
                      <a:pPr marL="0" indent="12700" algn="just">
                        <a:lnSpc>
                          <a:spcPct val="129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（6）鉴证咨询服务</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just">
                        <a:lnSpc>
                          <a:spcPct val="129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包括认证服务、鉴证服务和咨询服务（含翻译服务和市场调查服务）</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545211">
                <a:tc>
                  <a:txBody>
                    <a:bodyPr/>
                    <a:lstStyle/>
                    <a:p>
                      <a:pPr marL="0" indent="12700" algn="just">
                        <a:lnSpc>
                          <a:spcPct val="129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（7）广播影视服务</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29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包括广播影视节目（作品）的制作服务、发行服务和播映（含放映）服务</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r h="285877">
                <a:tc>
                  <a:txBody>
                    <a:bodyPr/>
                    <a:lstStyle/>
                    <a:p>
                      <a:pPr marL="0" indent="12700" algn="just">
                        <a:lnSpc>
                          <a:spcPct val="129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（8）商务辅助服务</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just">
                        <a:lnSpc>
                          <a:spcPct val="129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包括企业管理服务、经纪代理服务、人力资源服务、安全保护服务</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285877">
                <a:tc>
                  <a:txBody>
                    <a:bodyPr/>
                    <a:lstStyle/>
                    <a:p>
                      <a:pPr marL="0" indent="12700" algn="just">
                        <a:lnSpc>
                          <a:spcPct val="129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（9）其他现代服务</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29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除上述以外的现代服务</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2"/>
                                        </p:tgtEl>
                                        <p:attrNameLst>
                                          <p:attrName>style.visibility</p:attrName>
                                        </p:attrNameLst>
                                      </p:cBhvr>
                                      <p:to>
                                        <p:strVal val="visible"/>
                                      </p:to>
                                    </p:set>
                                    <p:animEffect transition="in" filter="fade">
                                      <p:cBhvr>
                                        <p:cTn id="7" dur="1000"/>
                                        <p:tgtEl>
                                          <p:spTgt spid="252"/>
                                        </p:tgtEl>
                                      </p:cBhvr>
                                    </p:animEffect>
                                    <p:anim calcmode="lin" valueType="num">
                                      <p:cBhvr>
                                        <p:cTn id="8" dur="1000" fill="hold"/>
                                        <p:tgtEl>
                                          <p:spTgt spid="252"/>
                                        </p:tgtEl>
                                        <p:attrNameLst>
                                          <p:attrName>ppt_x</p:attrName>
                                        </p:attrNameLst>
                                      </p:cBhvr>
                                      <p:tavLst>
                                        <p:tav tm="0">
                                          <p:val>
                                            <p:strVal val="#ppt_x"/>
                                          </p:val>
                                        </p:tav>
                                        <p:tav tm="100000">
                                          <p:val>
                                            <p:strVal val="#ppt_x"/>
                                          </p:val>
                                        </p:tav>
                                      </p:tavLst>
                                    </p:anim>
                                    <p:anim calcmode="lin" valueType="num">
                                      <p:cBhvr>
                                        <p:cTn id="9" dur="1000" fill="hold"/>
                                        <p:tgtEl>
                                          <p:spTgt spid="25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6" fill="hold" nodeType="clickEffect">
                                  <p:stCondLst>
                                    <p:cond delay="0"/>
                                  </p:stCondLst>
                                  <p:childTnLst>
                                    <p:set>
                                      <p:cBhvr>
                                        <p:cTn id="13" dur="1" fill="hold">
                                          <p:stCondLst>
                                            <p:cond delay="0"/>
                                          </p:stCondLst>
                                        </p:cTn>
                                        <p:tgtEl>
                                          <p:spTgt spid="253"/>
                                        </p:tgtEl>
                                        <p:attrNameLst>
                                          <p:attrName>style.visibility</p:attrName>
                                        </p:attrNameLst>
                                      </p:cBhvr>
                                      <p:to>
                                        <p:strVal val="visible"/>
                                      </p:to>
                                    </p:set>
                                    <p:animEffect transition="in" filter="barn(inHorizontal)">
                                      <p:cBhvr>
                                        <p:cTn id="14" dur="500"/>
                                        <p:tgtEl>
                                          <p:spTgt spid="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57" name="矩形"/>
          <p:cNvSpPr/>
          <p:nvPr/>
        </p:nvSpPr>
        <p:spPr>
          <a:xfrm>
            <a:off x="1425064" y="305039"/>
            <a:ext cx="4580239"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 增值税征税范围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815" name="组合"/>
          <p:cNvGrpSpPr/>
          <p:nvPr/>
        </p:nvGrpSpPr>
        <p:grpSpPr>
          <a:xfrm>
            <a:off x="1113791" y="1756114"/>
            <a:ext cx="10201276" cy="1895080"/>
            <a:chOff x="1113791" y="1756114"/>
            <a:chExt cx="10201276" cy="1895080"/>
          </a:xfrm>
        </p:grpSpPr>
        <p:sp>
          <p:nvSpPr>
            <p:cNvPr id="258" name="矩形"/>
            <p:cNvSpPr/>
            <p:nvPr/>
          </p:nvSpPr>
          <p:spPr>
            <a:xfrm>
              <a:off x="2186940" y="1865273"/>
              <a:ext cx="9116057" cy="1691638"/>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（1）将建筑物、构筑物等不动产或者飞机、车辆等有形动产的</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广告位出租</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给其他单位或者个人用于发布广告，按照</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经营租赁服务</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缴纳增值税。</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（2）车辆停放服务、道路通行服务（如过路费、过桥费、过闸费）等按照</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不动产经营租赁服务</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缴纳增值税。</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259" name="矩形"/>
            <p:cNvSpPr/>
            <p:nvPr/>
          </p:nvSpPr>
          <p:spPr>
            <a:xfrm>
              <a:off x="1113791" y="1756114"/>
              <a:ext cx="918844" cy="491486"/>
            </a:xfrm>
            <a:prstGeom prst="rect">
              <a:avLst/>
            </a:prstGeom>
            <a:solidFill>
              <a:schemeClr val="accent4"/>
            </a:solid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rPr>
                <a:t>敲黑板</a:t>
              </a:r>
              <a:endPar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endParaRPr>
            </a:p>
          </p:txBody>
        </p:sp>
        <p:sp>
          <p:nvSpPr>
            <p:cNvPr id="260" name="剪去对角的矩形"/>
            <p:cNvSpPr/>
            <p:nvPr/>
          </p:nvSpPr>
          <p:spPr>
            <a:xfrm>
              <a:off x="2188846" y="1780415"/>
              <a:ext cx="9126220" cy="1870779"/>
            </a:xfrm>
            <a:prstGeom prst="snip2DiagRect">
              <a:avLst>
                <a:gd name="adj1" fmla="val 0"/>
                <a:gd name="adj2" fmla="val 11689"/>
              </a:avLst>
            </a:prstGeom>
            <a:noFill/>
            <a:ln w="25400" cap="flat" cmpd="sng">
              <a:solidFill>
                <a:srgbClr val="00AAB7"/>
              </a:solidFill>
              <a:prstDash val="sysDash"/>
              <a:round/>
            </a:ln>
          </p:spPr>
          <p:txBody>
            <a:bodyPr rtlCol="0" anchor="ctr"/>
            <a:lstStyle/>
            <a:p>
              <a:pPr algn="ctr"/>
            </a:p>
          </p:txBody>
        </p:sp>
      </p:grpSp>
      <p:sp>
        <p:nvSpPr>
          <p:cNvPr id="262" name="矩形"/>
          <p:cNvSpPr/>
          <p:nvPr/>
        </p:nvSpPr>
        <p:spPr>
          <a:xfrm>
            <a:off x="1114408" y="4029013"/>
            <a:ext cx="10188590" cy="16916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7</a:t>
            </a: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．生活服务</a:t>
            </a:r>
            <a:endPar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包括文化体育服务、教育医疗服务、旅游娱乐服务、餐饮住宿服务、居民日常服务和其他生活服务。</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【提示】居民日常服务，包括市容市政管理、家政、婚庆、养老、殡葬、照料和护理、救助救济、美容美发、按摩、桑拿、氧吧、足疗、沐浴、洗染、摄影扩印等服务。</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2"/>
                                        </p:tgtEl>
                                        <p:attrNameLst>
                                          <p:attrName>style.visibility</p:attrName>
                                        </p:attrNameLst>
                                      </p:cBhvr>
                                      <p:to>
                                        <p:strVal val="visible"/>
                                      </p:to>
                                    </p:set>
                                    <p:animEffect transition="in" filter="wipe(down)">
                                      <p:cBhvr>
                                        <p:cTn id="7" dur="500"/>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p:cNvGrpSpPr/>
          <p:nvPr/>
        </p:nvGrpSpPr>
        <p:grpSpPr>
          <a:xfrm>
            <a:off x="4363230" y="2522692"/>
            <a:ext cx="3393503" cy="3697883"/>
            <a:chOff x="4363230" y="2522692"/>
            <a:chExt cx="3393503" cy="3697883"/>
          </a:xfrm>
        </p:grpSpPr>
        <p:sp>
          <p:nvSpPr>
            <p:cNvPr id="47" name="圆角矩形"/>
            <p:cNvSpPr/>
            <p:nvPr/>
          </p:nvSpPr>
          <p:spPr>
            <a:xfrm>
              <a:off x="4363230" y="2522692"/>
              <a:ext cx="3393503" cy="3697883"/>
            </a:xfrm>
            <a:prstGeom prst="roundRect">
              <a:avLst>
                <a:gd name="adj" fmla="val 16666"/>
              </a:avLst>
            </a:prstGeom>
            <a:solidFill>
              <a:schemeClr val="accent4"/>
            </a:solidFill>
            <a:ln w="12700" cap="flat" cmpd="sng">
              <a:noFill/>
              <a:prstDash val="solid"/>
              <a:round/>
            </a:ln>
          </p:spPr>
          <p:txBody>
            <a:bodyPr rtlCol="0" anchor="ctr"/>
            <a:lstStyle/>
            <a:p>
              <a:pPr algn="ctr"/>
            </a:p>
          </p:txBody>
        </p:sp>
        <p:sp>
          <p:nvSpPr>
            <p:cNvPr id="48" name="矩形"/>
            <p:cNvSpPr/>
            <p:nvPr/>
          </p:nvSpPr>
          <p:spPr>
            <a:xfrm>
              <a:off x="4672410" y="2863271"/>
              <a:ext cx="2768279" cy="2276072"/>
            </a:xfrm>
            <a:prstGeom prst="rect">
              <a:avLst/>
            </a:prstGeom>
            <a:noFill/>
            <a:ln w="9525" cap="flat" cmpd="sng">
              <a:noFill/>
              <a:prstDash val="solid"/>
              <a:miter/>
            </a:ln>
          </p:spPr>
          <p:txBody>
            <a:bodyPr vert="horz" wrap="square" lIns="91440" tIns="45720" rIns="91440" bIns="45720" anchor="t" anchorCtr="0">
              <a:spAutoFit/>
            </a:bodyPr>
            <a:lstStyle/>
            <a:p>
              <a:pPr marL="0" indent="0" algn="ctr" fontAlgn="auto">
                <a:lnSpc>
                  <a:spcPct val="129000"/>
                </a:lnSpc>
                <a:spcBef>
                  <a:spcPts val="0"/>
                </a:spcBef>
                <a:spcAft>
                  <a:spcPts val="0"/>
                </a:spcAft>
                <a:buNone/>
              </a:pPr>
              <a:r>
                <a:rPr lang="zh-CN" altLang="en-US" sz="2000" b="1" i="0" u="none" strike="noStrike" kern="1200" cap="none" spc="0" baseline="0" dirty="0" smtClean="0">
                  <a:solidFill>
                    <a:srgbClr val="FFFFFF"/>
                  </a:solidFill>
                  <a:latin typeface="Century Gothic" panose="020B0502020202020204" charset="0"/>
                  <a:ea typeface="微软雅黑" panose="020B0503020204020204" charset="-122"/>
                  <a:cs typeface="Arial" panose="020B0604020202020204" pitchFamily="34" charset="0"/>
                </a:rPr>
                <a:t>车辆</a:t>
              </a:r>
              <a:r>
                <a:rPr lang="zh-CN" altLang="en-US" sz="2000" b="1" i="0" u="none" strike="noStrike" kern="1200" cap="none" spc="0" baseline="0" dirty="0">
                  <a:solidFill>
                    <a:srgbClr val="FFFFFF"/>
                  </a:solidFill>
                  <a:latin typeface="Century Gothic" panose="020B0502020202020204" charset="0"/>
                  <a:ea typeface="微软雅黑" panose="020B0503020204020204" charset="-122"/>
                  <a:cs typeface="Arial" panose="020B0604020202020204" pitchFamily="34" charset="0"/>
                </a:rPr>
                <a:t>购置税</a:t>
              </a:r>
              <a:br>
                <a:rPr lang="zh-CN" altLang="en-US" sz="2000" b="1" i="0" u="none" strike="noStrike" kern="1200" cap="none" spc="0" baseline="0" dirty="0">
                  <a:solidFill>
                    <a:srgbClr val="FFFFFF"/>
                  </a:solidFill>
                  <a:latin typeface="Century Gothic" panose="020B0502020202020204" charset="0"/>
                  <a:ea typeface="微软雅黑" panose="020B0503020204020204" charset="-122"/>
                  <a:cs typeface="Arial" panose="020B0604020202020204" pitchFamily="34" charset="0"/>
                </a:rPr>
              </a:br>
              <a:r>
                <a:rPr lang="en-US" altLang="zh-CN" sz="1800" b="0" i="0" u="none" strike="noStrike" kern="1200" cap="none" spc="0" baseline="0" dirty="0" smtClean="0">
                  <a:solidFill>
                    <a:srgbClr val="FFFFFF"/>
                  </a:solidFill>
                  <a:latin typeface="微软雅黑" panose="020B0503020204020204" charset="-122"/>
                  <a:ea typeface="微软雅黑" panose="020B0503020204020204" charset="-122"/>
                  <a:cs typeface="Arial" panose="020B0604020202020204" pitchFamily="34" charset="0"/>
                </a:rPr>
                <a:t>1</a:t>
              </a:r>
              <a:r>
                <a:rPr lang="zh-CN" altLang="en-US" sz="1800" b="0" i="0" u="none" strike="noStrike" kern="1200" cap="none" spc="0" baseline="0" dirty="0" smtClean="0">
                  <a:solidFill>
                    <a:srgbClr val="FFFFFF"/>
                  </a:solidFill>
                  <a:latin typeface="微软雅黑" panose="020B0503020204020204" charset="-122"/>
                  <a:ea typeface="微软雅黑" panose="020B0503020204020204" charset="-122"/>
                  <a:cs typeface="Arial" panose="020B0604020202020204" pitchFamily="34" charset="0"/>
                </a:rPr>
                <a:t>．纳税人</a:t>
              </a:r>
              <a:r>
                <a:rPr lang="zh-CN" altLang="en-US" sz="1800" b="0" i="0" u="none" strike="noStrike" kern="1200" cap="none" spc="0" baseline="0" dirty="0">
                  <a:solidFill>
                    <a:srgbClr val="FFFFFF"/>
                  </a:solidFill>
                  <a:latin typeface="微软雅黑" panose="020B0503020204020204" charset="-122"/>
                  <a:ea typeface="微软雅黑" panose="020B0503020204020204" charset="-122"/>
                  <a:cs typeface="Arial" panose="020B0604020202020204" pitchFamily="34" charset="0"/>
                </a:rPr>
                <a:t>与征税范围　</a:t>
              </a:r>
              <a:br>
                <a:rPr lang="zh-CN" altLang="en-US" sz="1800" b="0" i="0" u="none" strike="noStrike" kern="1200" cap="none" spc="0" baseline="0" dirty="0">
                  <a:solidFill>
                    <a:srgbClr val="FFFFFF"/>
                  </a:solidFill>
                  <a:latin typeface="微软雅黑" panose="020B0503020204020204" charset="-122"/>
                  <a:ea typeface="微软雅黑" panose="020B0503020204020204" charset="-122"/>
                  <a:cs typeface="Arial" panose="020B0604020202020204" pitchFamily="34" charset="0"/>
                </a:rPr>
              </a:br>
              <a:r>
                <a:rPr lang="en-US" altLang="zh-CN" sz="1800" b="0" i="0" u="none" strike="noStrike" kern="1200" cap="none" spc="0" baseline="0" dirty="0" smtClean="0">
                  <a:solidFill>
                    <a:srgbClr val="FFFFFF"/>
                  </a:solidFill>
                  <a:latin typeface="微软雅黑" panose="020B0503020204020204" charset="-122"/>
                  <a:ea typeface="微软雅黑" panose="020B0503020204020204" charset="-122"/>
                  <a:cs typeface="Arial" panose="020B0604020202020204" pitchFamily="34" charset="0"/>
                </a:rPr>
                <a:t>2</a:t>
              </a:r>
              <a:r>
                <a:rPr lang="zh-CN" altLang="en-US" sz="1800" b="0" i="0" u="none" strike="noStrike" kern="1200" cap="none" spc="0" baseline="0" dirty="0" smtClean="0">
                  <a:solidFill>
                    <a:srgbClr val="FFFFFF"/>
                  </a:solidFill>
                  <a:latin typeface="微软雅黑" panose="020B0503020204020204" charset="-122"/>
                  <a:ea typeface="微软雅黑" panose="020B0503020204020204" charset="-122"/>
                  <a:cs typeface="Arial" panose="020B0604020202020204" pitchFamily="34" charset="0"/>
                </a:rPr>
                <a:t>．计</a:t>
              </a:r>
              <a:r>
                <a:rPr lang="zh-CN" altLang="en-US" sz="1800" b="0" i="0" u="none" strike="noStrike" kern="1200" cap="none" spc="0" baseline="0" dirty="0">
                  <a:solidFill>
                    <a:srgbClr val="FFFFFF"/>
                  </a:solidFill>
                  <a:latin typeface="微软雅黑" panose="020B0503020204020204" charset="-122"/>
                  <a:ea typeface="微软雅黑" panose="020B0503020204020204" charset="-122"/>
                  <a:cs typeface="Arial" panose="020B0604020202020204" pitchFamily="34" charset="0"/>
                </a:rPr>
                <a:t>税依据、税率与应纳税额的计算</a:t>
              </a:r>
              <a:br>
                <a:rPr lang="zh-CN" altLang="en-US" sz="1800" b="0" i="0" u="none" strike="noStrike" kern="1200" cap="none" spc="0" baseline="0" dirty="0">
                  <a:solidFill>
                    <a:srgbClr val="FFFFFF"/>
                  </a:solidFill>
                  <a:latin typeface="微软雅黑" panose="020B0503020204020204" charset="-122"/>
                  <a:ea typeface="微软雅黑" panose="020B0503020204020204" charset="-122"/>
                  <a:cs typeface="Arial" panose="020B0604020202020204" pitchFamily="34" charset="0"/>
                </a:rPr>
              </a:br>
              <a:r>
                <a:rPr lang="en-US" altLang="zh-CN" sz="1800" b="0" i="0" u="none" strike="noStrike" kern="1200" cap="none" spc="0" baseline="0" dirty="0" smtClean="0">
                  <a:solidFill>
                    <a:srgbClr val="FFFFFF"/>
                  </a:solidFill>
                  <a:latin typeface="微软雅黑" panose="020B0503020204020204" charset="-122"/>
                  <a:ea typeface="微软雅黑" panose="020B0503020204020204" charset="-122"/>
                  <a:cs typeface="Arial" panose="020B0604020202020204" pitchFamily="34" charset="0"/>
                </a:rPr>
                <a:t>3</a:t>
              </a:r>
              <a:r>
                <a:rPr lang="zh-CN" altLang="en-US" sz="1800" b="0" i="0" u="none" strike="noStrike" kern="1200" cap="none" spc="0" baseline="0" dirty="0" smtClean="0">
                  <a:solidFill>
                    <a:srgbClr val="FFFFFF"/>
                  </a:solidFill>
                  <a:latin typeface="微软雅黑" panose="020B0503020204020204" charset="-122"/>
                  <a:ea typeface="微软雅黑" panose="020B0503020204020204" charset="-122"/>
                  <a:cs typeface="Arial" panose="020B0604020202020204" pitchFamily="34" charset="0"/>
                </a:rPr>
                <a:t>．税收</a:t>
              </a:r>
              <a:r>
                <a:rPr lang="zh-CN" altLang="en-US" sz="1800" b="0" i="0" u="none" strike="noStrike" kern="1200" cap="none" spc="0" baseline="0" dirty="0">
                  <a:solidFill>
                    <a:srgbClr val="FFFFFF"/>
                  </a:solidFill>
                  <a:latin typeface="微软雅黑" panose="020B0503020204020204" charset="-122"/>
                  <a:ea typeface="微软雅黑" panose="020B0503020204020204" charset="-122"/>
                  <a:cs typeface="Arial" panose="020B0604020202020204" pitchFamily="34" charset="0"/>
                </a:rPr>
                <a:t>优惠</a:t>
              </a:r>
              <a:br>
                <a:rPr lang="zh-CN" altLang="en-US" sz="1800" b="0" i="0" u="none" strike="noStrike" kern="1200" cap="none" spc="0" baseline="0" dirty="0">
                  <a:solidFill>
                    <a:srgbClr val="FFFFFF"/>
                  </a:solidFill>
                  <a:latin typeface="微软雅黑" panose="020B0503020204020204" charset="-122"/>
                  <a:ea typeface="微软雅黑" panose="020B0503020204020204" charset="-122"/>
                  <a:cs typeface="Arial" panose="020B0604020202020204" pitchFamily="34" charset="0"/>
                </a:rPr>
              </a:br>
              <a:r>
                <a:rPr lang="en-US" altLang="zh-CN" sz="1800" b="0" i="0" u="none" strike="noStrike" kern="1200" cap="none" spc="0" baseline="0" dirty="0" smtClean="0">
                  <a:solidFill>
                    <a:srgbClr val="FFFFFF"/>
                  </a:solidFill>
                  <a:latin typeface="微软雅黑" panose="020B0503020204020204" charset="-122"/>
                  <a:ea typeface="微软雅黑" panose="020B0503020204020204" charset="-122"/>
                  <a:cs typeface="Arial" panose="020B0604020202020204" pitchFamily="34" charset="0"/>
                </a:rPr>
                <a:t>4</a:t>
              </a:r>
              <a:r>
                <a:rPr lang="zh-CN" altLang="en-US" sz="1800" b="0" i="0" u="none" strike="noStrike" kern="1200" cap="none" spc="0" baseline="0" dirty="0" smtClean="0">
                  <a:solidFill>
                    <a:srgbClr val="FFFFFF"/>
                  </a:solidFill>
                  <a:latin typeface="微软雅黑" panose="020B0503020204020204" charset="-122"/>
                  <a:ea typeface="微软雅黑" panose="020B0503020204020204" charset="-122"/>
                  <a:cs typeface="Arial" panose="020B0604020202020204" pitchFamily="34" charset="0"/>
                </a:rPr>
                <a:t>．征收</a:t>
              </a:r>
              <a:r>
                <a:rPr lang="zh-CN" altLang="en-US" sz="1800" b="0" i="0" u="none" strike="noStrike" kern="1200" cap="none" spc="0" baseline="0" dirty="0">
                  <a:solidFill>
                    <a:srgbClr val="FFFFFF"/>
                  </a:solidFill>
                  <a:latin typeface="微软雅黑" panose="020B0503020204020204" charset="-122"/>
                  <a:ea typeface="微软雅黑" panose="020B0503020204020204" charset="-122"/>
                  <a:cs typeface="Arial" panose="020B0604020202020204" pitchFamily="34" charset="0"/>
                </a:rPr>
                <a:t>管理</a:t>
              </a:r>
              <a:endParaRPr lang="zh-CN" altLang="en-US" sz="1800" b="0" i="0" u="none" strike="noStrike" kern="1200" cap="none" spc="0" baseline="0" dirty="0">
                <a:solidFill>
                  <a:srgbClr val="FFFFFF"/>
                </a:solidFill>
                <a:latin typeface="微软雅黑" panose="020B0503020204020204" charset="-122"/>
                <a:ea typeface="微软雅黑" panose="020B0503020204020204" charset="-122"/>
                <a:cs typeface="Arial" panose="020B0604020202020204" pitchFamily="34" charset="0"/>
              </a:endParaRPr>
            </a:p>
          </p:txBody>
        </p:sp>
      </p:grpSp>
      <p:sp>
        <p:nvSpPr>
          <p:cNvPr id="50" name="矩形"/>
          <p:cNvSpPr/>
          <p:nvPr/>
        </p:nvSpPr>
        <p:spPr>
          <a:xfrm>
            <a:off x="3847186" y="631374"/>
            <a:ext cx="4300632" cy="1596390"/>
          </a:xfrm>
          <a:prstGeom prst="rect">
            <a:avLst/>
          </a:prstGeom>
          <a:noFill/>
          <a:ln w="9525" cap="flat" cmpd="sng">
            <a:noFill/>
            <a:prstDash val="solid"/>
            <a:miter/>
          </a:ln>
        </p:spPr>
        <p:txBody>
          <a:bodyPr vert="horz" wrap="square" lIns="91440" tIns="45720" rIns="91440" bIns="45720" anchor="t" anchorCtr="0">
            <a:spAutoFit/>
          </a:bodyPr>
          <a:lstStyle/>
          <a:p>
            <a:pPr marL="0" indent="0" algn="ctr" fontAlgn="auto">
              <a:lnSpc>
                <a:spcPct val="100000"/>
              </a:lnSpc>
              <a:spcBef>
                <a:spcPts val="0"/>
              </a:spcBef>
              <a:spcAft>
                <a:spcPts val="0"/>
              </a:spcAft>
              <a:buNone/>
            </a:pPr>
            <a:r>
              <a:rPr lang="en-US" altLang="zh-CN" sz="6000" b="0" i="0" u="none" strike="noStrike" kern="1200" cap="none" spc="0" baseline="0">
                <a:solidFill>
                  <a:srgbClr val="797979"/>
                </a:solidFill>
                <a:latin typeface="微软雅黑" panose="020B0503020204020204" charset="-122"/>
                <a:ea typeface="微软雅黑" panose="020B0503020204020204" charset="-122"/>
                <a:cs typeface="Arial" panose="020B0604020202020204" pitchFamily="34" charset="0"/>
              </a:rPr>
              <a:t>CONTENTS</a:t>
            </a:r>
            <a:endParaRPr lang="en-US" altLang="zh-CN" sz="6000" b="0" i="0" u="none" strike="noStrike" kern="1200" cap="none" spc="0" baseline="0">
              <a:solidFill>
                <a:srgbClr val="797979"/>
              </a:solidFill>
              <a:latin typeface="微软雅黑" panose="020B0503020204020204" charset="-122"/>
              <a:ea typeface="微软雅黑" panose="020B0503020204020204" charset="-122"/>
              <a:cs typeface="Arial" panose="020B0604020202020204" pitchFamily="34" charset="0"/>
            </a:endParaRPr>
          </a:p>
          <a:p>
            <a:pPr marL="0" indent="0" algn="ctr" fontAlgn="auto">
              <a:lnSpc>
                <a:spcPct val="100000"/>
              </a:lnSpc>
              <a:spcBef>
                <a:spcPts val="0"/>
              </a:spcBef>
              <a:spcAft>
                <a:spcPts val="0"/>
              </a:spcAft>
              <a:buNone/>
            </a:pPr>
            <a:r>
              <a:rPr lang="zh-CN" altLang="en-US" sz="4000" b="0" i="0" u="none" strike="noStrike" kern="1200" cap="none" spc="0" baseline="0">
                <a:solidFill>
                  <a:srgbClr val="797979"/>
                </a:solidFill>
                <a:latin typeface="微软雅黑" panose="020B0503020204020204" charset="-122"/>
                <a:ea typeface="微软雅黑" panose="020B0503020204020204" charset="-122"/>
                <a:cs typeface="Arial" panose="020B0604020202020204" pitchFamily="34" charset="0"/>
              </a:rPr>
              <a:t>目录</a:t>
            </a:r>
            <a:endParaRPr lang="zh-CN" altLang="en-US" sz="4000" b="0" i="0" u="none" strike="noStrike" kern="1200" cap="none" spc="0" baseline="0">
              <a:solidFill>
                <a:srgbClr val="797979"/>
              </a:solidFill>
              <a:latin typeface="微软雅黑" panose="020B0503020204020204" charset="-122"/>
              <a:ea typeface="微软雅黑" panose="020B0503020204020204" charset="-122"/>
              <a:cs typeface="Arial" panose="020B0604020202020204" pitchFamily="34" charset="0"/>
            </a:endParaRPr>
          </a:p>
        </p:txBody>
      </p:sp>
      <p:sp>
        <p:nvSpPr>
          <p:cNvPr id="51" name="直线"/>
          <p:cNvSpPr/>
          <p:nvPr/>
        </p:nvSpPr>
        <p:spPr>
          <a:xfrm>
            <a:off x="3885345" y="1624375"/>
            <a:ext cx="4238625" cy="0"/>
          </a:xfrm>
          <a:prstGeom prst="line">
            <a:avLst/>
          </a:prstGeom>
          <a:noFill/>
          <a:ln w="6350" cap="flat" cmpd="sng">
            <a:solidFill>
              <a:srgbClr val="86D7D4"/>
            </a:solidFill>
            <a:prstDash val="solid"/>
            <a:round/>
          </a:ln>
        </p:spPr>
        <p:txBody>
          <a:bodyPr rtlCol="0" anchor="ctr"/>
          <a:lstStyle/>
          <a:p>
            <a:pPr algn="ctr"/>
          </a:p>
        </p:txBody>
      </p:sp>
      <p:grpSp>
        <p:nvGrpSpPr>
          <p:cNvPr id="54" name="组合"/>
          <p:cNvGrpSpPr/>
          <p:nvPr/>
        </p:nvGrpSpPr>
        <p:grpSpPr>
          <a:xfrm>
            <a:off x="8405691" y="2522692"/>
            <a:ext cx="2969514" cy="3697883"/>
            <a:chOff x="8405691" y="2522692"/>
            <a:chExt cx="2969514" cy="3697883"/>
          </a:xfrm>
        </p:grpSpPr>
        <p:sp>
          <p:nvSpPr>
            <p:cNvPr id="52" name="圆角矩形"/>
            <p:cNvSpPr/>
            <p:nvPr/>
          </p:nvSpPr>
          <p:spPr>
            <a:xfrm>
              <a:off x="8405691" y="2522692"/>
              <a:ext cx="2969514" cy="3697883"/>
            </a:xfrm>
            <a:prstGeom prst="roundRect">
              <a:avLst>
                <a:gd name="adj" fmla="val 16666"/>
              </a:avLst>
            </a:prstGeom>
            <a:solidFill>
              <a:schemeClr val="accent4"/>
            </a:solidFill>
            <a:ln w="12700" cap="flat" cmpd="sng">
              <a:noFill/>
              <a:prstDash val="solid"/>
              <a:round/>
            </a:ln>
          </p:spPr>
          <p:txBody>
            <a:bodyPr rtlCol="0" anchor="ctr"/>
            <a:lstStyle/>
            <a:p>
              <a:pPr algn="ctr"/>
            </a:p>
          </p:txBody>
        </p:sp>
        <p:sp>
          <p:nvSpPr>
            <p:cNvPr id="53" name="矩形"/>
            <p:cNvSpPr/>
            <p:nvPr/>
          </p:nvSpPr>
          <p:spPr>
            <a:xfrm>
              <a:off x="8632556" y="2863271"/>
              <a:ext cx="2499613" cy="2276072"/>
            </a:xfrm>
            <a:prstGeom prst="rect">
              <a:avLst/>
            </a:prstGeom>
            <a:noFill/>
            <a:ln w="9525" cap="flat" cmpd="sng">
              <a:noFill/>
              <a:prstDash val="solid"/>
              <a:miter/>
            </a:ln>
          </p:spPr>
          <p:txBody>
            <a:bodyPr vert="horz" wrap="square" lIns="91440" tIns="45720" rIns="91440" bIns="45720" anchor="t" anchorCtr="0">
              <a:spAutoFit/>
            </a:bodyPr>
            <a:lstStyle/>
            <a:p>
              <a:pPr marL="0" indent="0" algn="ctr" fontAlgn="auto">
                <a:lnSpc>
                  <a:spcPct val="129000"/>
                </a:lnSpc>
                <a:spcBef>
                  <a:spcPts val="0"/>
                </a:spcBef>
                <a:spcAft>
                  <a:spcPts val="0"/>
                </a:spcAft>
                <a:buNone/>
              </a:pPr>
              <a:r>
                <a:rPr lang="zh-CN" altLang="en-US" sz="2000" b="1" i="0" u="none" strike="noStrike" kern="1200" cap="none" spc="0" baseline="0" dirty="0" smtClean="0">
                  <a:solidFill>
                    <a:srgbClr val="FFFFFF"/>
                  </a:solidFill>
                  <a:latin typeface="Century Gothic" panose="020B0502020202020204" charset="0"/>
                  <a:ea typeface="微软雅黑" panose="020B0503020204020204" charset="-122"/>
                  <a:cs typeface="Arial" panose="020B0604020202020204" pitchFamily="34" charset="0"/>
                </a:rPr>
                <a:t>关税</a:t>
              </a:r>
              <a:br>
                <a:rPr lang="zh-CN" altLang="en-US" sz="2000" b="1" i="0" u="none" strike="noStrike" kern="1200" cap="none" spc="0" baseline="0" dirty="0">
                  <a:solidFill>
                    <a:srgbClr val="FFFFFF"/>
                  </a:solidFill>
                  <a:latin typeface="Century Gothic" panose="020B0502020202020204" charset="0"/>
                  <a:ea typeface="微软雅黑" panose="020B0503020204020204" charset="-122"/>
                  <a:cs typeface="Arial" panose="020B0604020202020204" pitchFamily="34" charset="0"/>
                </a:rPr>
              </a:br>
              <a:r>
                <a:rPr lang="en-US" altLang="zh-CN" sz="1800" b="0" i="0" u="none" strike="noStrike" kern="1200" cap="none" spc="0" baseline="0" dirty="0" smtClean="0">
                  <a:solidFill>
                    <a:srgbClr val="FFFFFF"/>
                  </a:solidFill>
                  <a:latin typeface="微软雅黑" panose="020B0503020204020204" charset="-122"/>
                  <a:ea typeface="微软雅黑" panose="020B0503020204020204" charset="-122"/>
                  <a:cs typeface="Arial" panose="020B0604020202020204" pitchFamily="34" charset="0"/>
                </a:rPr>
                <a:t>1</a:t>
              </a:r>
              <a:r>
                <a:rPr lang="zh-CN" altLang="en-US" sz="1800" b="0" i="0" u="none" strike="noStrike" kern="1200" cap="none" spc="0" baseline="0" dirty="0" smtClean="0">
                  <a:solidFill>
                    <a:srgbClr val="FFFFFF"/>
                  </a:solidFill>
                  <a:latin typeface="微软雅黑" panose="020B0503020204020204" charset="-122"/>
                  <a:ea typeface="微软雅黑" panose="020B0503020204020204" charset="-122"/>
                  <a:cs typeface="Arial" panose="020B0604020202020204" pitchFamily="34" charset="0"/>
                </a:rPr>
                <a:t>．纳税人</a:t>
              </a:r>
              <a:r>
                <a:rPr lang="zh-CN" altLang="en-US" sz="1800" b="0" i="0" u="none" strike="noStrike" kern="1200" cap="none" spc="0" baseline="0" dirty="0">
                  <a:solidFill>
                    <a:srgbClr val="FFFFFF"/>
                  </a:solidFill>
                  <a:latin typeface="微软雅黑" panose="020B0503020204020204" charset="-122"/>
                  <a:ea typeface="微软雅黑" panose="020B0503020204020204" charset="-122"/>
                  <a:cs typeface="Arial" panose="020B0604020202020204" pitchFamily="34" charset="0"/>
                </a:rPr>
                <a:t>　</a:t>
              </a:r>
              <a:br>
                <a:rPr lang="zh-CN" altLang="en-US" sz="1800" b="0" i="0" u="none" strike="noStrike" kern="1200" cap="none" spc="0" baseline="0" dirty="0">
                  <a:solidFill>
                    <a:srgbClr val="FFFFFF"/>
                  </a:solidFill>
                  <a:latin typeface="微软雅黑" panose="020B0503020204020204" charset="-122"/>
                  <a:ea typeface="微软雅黑" panose="020B0503020204020204" charset="-122"/>
                  <a:cs typeface="Arial" panose="020B0604020202020204" pitchFamily="34" charset="0"/>
                </a:rPr>
              </a:br>
              <a:r>
                <a:rPr lang="en-US" altLang="zh-CN" sz="1800" b="0" i="0" u="none" strike="noStrike" kern="1200" cap="none" spc="0" baseline="0" dirty="0" smtClean="0">
                  <a:solidFill>
                    <a:srgbClr val="FFFFFF"/>
                  </a:solidFill>
                  <a:latin typeface="微软雅黑" panose="020B0503020204020204" charset="-122"/>
                  <a:ea typeface="微软雅黑" panose="020B0503020204020204" charset="-122"/>
                  <a:cs typeface="Arial" panose="020B0604020202020204" pitchFamily="34" charset="0"/>
                </a:rPr>
                <a:t>2</a:t>
              </a:r>
              <a:r>
                <a:rPr lang="zh-CN" altLang="en-US" sz="1800" b="0" i="0" u="none" strike="noStrike" kern="1200" cap="none" spc="0" baseline="0" dirty="0" smtClean="0">
                  <a:solidFill>
                    <a:srgbClr val="FFFFFF"/>
                  </a:solidFill>
                  <a:latin typeface="微软雅黑" panose="020B0503020204020204" charset="-122"/>
                  <a:ea typeface="微软雅黑" panose="020B0503020204020204" charset="-122"/>
                  <a:cs typeface="Arial" panose="020B0604020202020204" pitchFamily="34" charset="0"/>
                </a:rPr>
                <a:t>．税率</a:t>
              </a:r>
              <a:br>
                <a:rPr lang="zh-CN" altLang="en-US" sz="1800" b="0" i="0" u="none" strike="noStrike" kern="1200" cap="none" spc="0" baseline="0" dirty="0">
                  <a:solidFill>
                    <a:srgbClr val="FFFFFF"/>
                  </a:solidFill>
                  <a:latin typeface="微软雅黑" panose="020B0503020204020204" charset="-122"/>
                  <a:ea typeface="微软雅黑" panose="020B0503020204020204" charset="-122"/>
                  <a:cs typeface="Arial" panose="020B0604020202020204" pitchFamily="34" charset="0"/>
                </a:rPr>
              </a:br>
              <a:r>
                <a:rPr lang="en-US" altLang="zh-CN" sz="1800" b="0" i="0" u="none" strike="noStrike" kern="1200" cap="none" spc="0" baseline="0" dirty="0" smtClean="0">
                  <a:solidFill>
                    <a:srgbClr val="FFFFFF"/>
                  </a:solidFill>
                  <a:latin typeface="微软雅黑" panose="020B0503020204020204" charset="-122"/>
                  <a:ea typeface="微软雅黑" panose="020B0503020204020204" charset="-122"/>
                  <a:cs typeface="Arial" panose="020B0604020202020204" pitchFamily="34" charset="0"/>
                </a:rPr>
                <a:t>3</a:t>
              </a:r>
              <a:r>
                <a:rPr lang="zh-CN" altLang="en-US" sz="1800" b="0" i="0" u="none" strike="noStrike" kern="1200" cap="none" spc="0" baseline="0" dirty="0" smtClean="0">
                  <a:solidFill>
                    <a:srgbClr val="FFFFFF"/>
                  </a:solidFill>
                  <a:latin typeface="微软雅黑" panose="020B0503020204020204" charset="-122"/>
                  <a:ea typeface="微软雅黑" panose="020B0503020204020204" charset="-122"/>
                  <a:cs typeface="Arial" panose="020B0604020202020204" pitchFamily="34" charset="0"/>
                </a:rPr>
                <a:t>．应</a:t>
              </a:r>
              <a:r>
                <a:rPr lang="zh-CN" altLang="en-US" sz="1800" b="0" i="0" u="none" strike="noStrike" kern="1200" cap="none" spc="0" baseline="0" dirty="0">
                  <a:solidFill>
                    <a:srgbClr val="FFFFFF"/>
                  </a:solidFill>
                  <a:latin typeface="微软雅黑" panose="020B0503020204020204" charset="-122"/>
                  <a:ea typeface="微软雅黑" panose="020B0503020204020204" charset="-122"/>
                  <a:cs typeface="Arial" panose="020B0604020202020204" pitchFamily="34" charset="0"/>
                </a:rPr>
                <a:t>纳税额的计算</a:t>
              </a:r>
              <a:br>
                <a:rPr lang="zh-CN" altLang="en-US" sz="1800" b="0" i="0" u="none" strike="noStrike" kern="1200" cap="none" spc="0" baseline="0" dirty="0">
                  <a:solidFill>
                    <a:srgbClr val="FFFFFF"/>
                  </a:solidFill>
                  <a:latin typeface="微软雅黑" panose="020B0503020204020204" charset="-122"/>
                  <a:ea typeface="微软雅黑" panose="020B0503020204020204" charset="-122"/>
                  <a:cs typeface="Arial" panose="020B0604020202020204" pitchFamily="34" charset="0"/>
                </a:rPr>
              </a:br>
              <a:r>
                <a:rPr lang="en-US" altLang="zh-CN" sz="1800" b="0" i="0" u="none" strike="noStrike" kern="1200" cap="none" spc="0" baseline="0" dirty="0" smtClean="0">
                  <a:solidFill>
                    <a:srgbClr val="FFFFFF"/>
                  </a:solidFill>
                  <a:latin typeface="微软雅黑" panose="020B0503020204020204" charset="-122"/>
                  <a:ea typeface="微软雅黑" panose="020B0503020204020204" charset="-122"/>
                  <a:cs typeface="Arial" panose="020B0604020202020204" pitchFamily="34" charset="0"/>
                </a:rPr>
                <a:t>4</a:t>
              </a:r>
              <a:r>
                <a:rPr lang="zh-CN" altLang="en-US" sz="1800" b="0" i="0" u="none" strike="noStrike" kern="1200" cap="none" spc="0" baseline="0" dirty="0" smtClean="0">
                  <a:solidFill>
                    <a:srgbClr val="FFFFFF"/>
                  </a:solidFill>
                  <a:latin typeface="微软雅黑" panose="020B0503020204020204" charset="-122"/>
                  <a:ea typeface="微软雅黑" panose="020B0503020204020204" charset="-122"/>
                  <a:cs typeface="Arial" panose="020B0604020202020204" pitchFamily="34" charset="0"/>
                </a:rPr>
                <a:t>．</a:t>
              </a:r>
              <a:r>
                <a:rPr lang="en-US" altLang="zh-CN" sz="1800" b="0" i="0" u="none" strike="noStrike" kern="1200" cap="none" spc="0" baseline="0" dirty="0" err="1" smtClean="0">
                  <a:solidFill>
                    <a:srgbClr val="FFFFFF"/>
                  </a:solidFill>
                  <a:latin typeface="微软雅黑" panose="020B0503020204020204" charset="-122"/>
                  <a:ea typeface="微软雅黑" panose="020B0503020204020204" charset="-122"/>
                  <a:cs typeface="Arial" panose="020B0604020202020204" pitchFamily="34" charset="0"/>
                </a:rPr>
                <a:t>税收优惠</a:t>
              </a:r>
              <a:br>
                <a:rPr lang="zh-CN" altLang="en-US" sz="1800" b="0" i="0" u="none" strike="noStrike" kern="1200" cap="none" spc="0" baseline="0" dirty="0">
                  <a:solidFill>
                    <a:srgbClr val="FFFFFF"/>
                  </a:solidFill>
                  <a:latin typeface="微软雅黑" panose="020B0503020204020204" charset="-122"/>
                  <a:ea typeface="微软雅黑" panose="020B0503020204020204" charset="-122"/>
                  <a:cs typeface="Arial" panose="020B0604020202020204" pitchFamily="34" charset="0"/>
                </a:rPr>
              </a:br>
              <a:r>
                <a:rPr lang="en-US" altLang="zh-CN" sz="1800" b="0" i="0" u="none" strike="noStrike" kern="1200" cap="none" spc="0" baseline="0" dirty="0" smtClean="0">
                  <a:solidFill>
                    <a:srgbClr val="FFFFFF"/>
                  </a:solidFill>
                  <a:latin typeface="微软雅黑" panose="020B0503020204020204" charset="-122"/>
                  <a:ea typeface="微软雅黑" panose="020B0503020204020204" charset="-122"/>
                  <a:cs typeface="Arial" panose="020B0604020202020204" pitchFamily="34" charset="0"/>
                </a:rPr>
                <a:t>5</a:t>
              </a:r>
              <a:r>
                <a:rPr lang="zh-CN" altLang="en-US" sz="1800" b="0" i="0" u="none" strike="noStrike" kern="1200" cap="none" spc="0" baseline="0" dirty="0" smtClean="0">
                  <a:solidFill>
                    <a:srgbClr val="FFFFFF"/>
                  </a:solidFill>
                  <a:latin typeface="微软雅黑" panose="020B0503020204020204" charset="-122"/>
                  <a:ea typeface="微软雅黑" panose="020B0503020204020204" charset="-122"/>
                  <a:cs typeface="Arial" panose="020B0604020202020204" pitchFamily="34" charset="0"/>
                </a:rPr>
                <a:t>．</a:t>
              </a:r>
              <a:r>
                <a:rPr lang="en-US" altLang="zh-CN" sz="1800" b="0" i="0" u="none" strike="noStrike" kern="1200" cap="none" spc="0" baseline="0" dirty="0" err="1" smtClean="0">
                  <a:solidFill>
                    <a:srgbClr val="FFFFFF"/>
                  </a:solidFill>
                  <a:latin typeface="微软雅黑" panose="020B0503020204020204" charset="-122"/>
                  <a:ea typeface="微软雅黑" panose="020B0503020204020204" charset="-122"/>
                  <a:cs typeface="Arial" panose="020B0604020202020204" pitchFamily="34" charset="0"/>
                </a:rPr>
                <a:t>征收管理</a:t>
              </a:r>
              <a:endParaRPr lang="zh-CN" altLang="en-US" sz="1800" b="0" i="0" u="none" strike="noStrike" kern="1200" cap="none" spc="0" baseline="0" dirty="0">
                <a:solidFill>
                  <a:srgbClr val="FFFFFF"/>
                </a:solidFill>
                <a:latin typeface="微软雅黑" panose="020B0503020204020204" charset="-122"/>
                <a:ea typeface="微软雅黑" panose="020B0503020204020204" charset="-122"/>
                <a:cs typeface="Arial" panose="020B0604020202020204" pitchFamily="34" charset="0"/>
              </a:endParaRPr>
            </a:p>
          </p:txBody>
        </p:sp>
      </p:grpSp>
      <p:grpSp>
        <p:nvGrpSpPr>
          <p:cNvPr id="57" name="组合"/>
          <p:cNvGrpSpPr/>
          <p:nvPr/>
        </p:nvGrpSpPr>
        <p:grpSpPr>
          <a:xfrm>
            <a:off x="905981" y="2525767"/>
            <a:ext cx="2801428" cy="3697884"/>
            <a:chOff x="905981" y="2525767"/>
            <a:chExt cx="2801428" cy="3697884"/>
          </a:xfrm>
        </p:grpSpPr>
        <p:sp>
          <p:nvSpPr>
            <p:cNvPr id="55" name="圆角矩形"/>
            <p:cNvSpPr/>
            <p:nvPr/>
          </p:nvSpPr>
          <p:spPr>
            <a:xfrm>
              <a:off x="905981" y="2525767"/>
              <a:ext cx="2801428" cy="3697884"/>
            </a:xfrm>
            <a:prstGeom prst="roundRect">
              <a:avLst>
                <a:gd name="adj" fmla="val 16666"/>
              </a:avLst>
            </a:prstGeom>
            <a:solidFill>
              <a:schemeClr val="accent4"/>
            </a:solidFill>
            <a:ln w="12700" cap="flat" cmpd="sng">
              <a:noFill/>
              <a:prstDash val="solid"/>
              <a:round/>
            </a:ln>
          </p:spPr>
          <p:txBody>
            <a:bodyPr rtlCol="0" anchor="ctr"/>
            <a:lstStyle/>
            <a:p>
              <a:pPr algn="ctr"/>
            </a:p>
          </p:txBody>
        </p:sp>
        <p:sp>
          <p:nvSpPr>
            <p:cNvPr id="56" name="矩形"/>
            <p:cNvSpPr/>
            <p:nvPr/>
          </p:nvSpPr>
          <p:spPr>
            <a:xfrm>
              <a:off x="1096373" y="2862498"/>
              <a:ext cx="2165978" cy="1846659"/>
            </a:xfrm>
            <a:prstGeom prst="rect">
              <a:avLst/>
            </a:prstGeom>
            <a:noFill/>
            <a:ln w="12700" cap="flat" cmpd="sng">
              <a:noFill/>
              <a:prstDash val="solid"/>
              <a:round/>
            </a:ln>
          </p:spPr>
          <p:txBody>
            <a:bodyPr vert="horz" wrap="none" lIns="91440" tIns="45720" rIns="91440" bIns="45720" anchor="t" anchorCtr="0">
              <a:spAutoFit/>
            </a:bodyPr>
            <a:lstStyle/>
            <a:p>
              <a:pPr marL="0" indent="0" algn="ctr" fontAlgn="auto">
                <a:lnSpc>
                  <a:spcPct val="150000"/>
                </a:lnSpc>
                <a:spcBef>
                  <a:spcPts val="0"/>
                </a:spcBef>
                <a:spcAft>
                  <a:spcPts val="0"/>
                </a:spcAft>
                <a:buNone/>
              </a:pPr>
              <a:r>
                <a:rPr lang="en-US" altLang="zh-CN" sz="2000" b="1" i="0" u="none" strike="noStrike" kern="1200" cap="none" spc="0" baseline="0" dirty="0" err="1" smtClean="0">
                  <a:solidFill>
                    <a:srgbClr val="FFFFFF"/>
                  </a:solidFill>
                  <a:latin typeface="微软雅黑" panose="020B0503020204020204" charset="-122"/>
                  <a:ea typeface="微软雅黑" panose="020B0503020204020204" charset="-122"/>
                  <a:cs typeface="Times New Roman" panose="02020603050405020304" charset="0"/>
                </a:rPr>
                <a:t>城市维护建设税</a:t>
              </a:r>
              <a:br>
                <a:rPr lang="zh-CN" altLang="en-US" sz="2000" b="1" i="0" u="none" strike="noStrike" kern="1200" cap="none" spc="0" baseline="0" dirty="0">
                  <a:solidFill>
                    <a:srgbClr val="FFFFFF"/>
                  </a:solidFill>
                  <a:latin typeface="微软雅黑" panose="020B0503020204020204" charset="-122"/>
                  <a:ea typeface="微软雅黑" panose="020B0503020204020204" charset="-122"/>
                  <a:cs typeface="Times New Roman" panose="02020603050405020304" charset="0"/>
                </a:rPr>
              </a:br>
              <a:r>
                <a:rPr lang="zh-CN" altLang="en-US" sz="2000" b="1" i="0" u="none" strike="noStrike" kern="1200" cap="none" spc="0" baseline="0" dirty="0">
                  <a:solidFill>
                    <a:srgbClr val="FFFFFF"/>
                  </a:solidFill>
                  <a:latin typeface="微软雅黑" panose="020B0503020204020204" charset="-122"/>
                  <a:ea typeface="微软雅黑" panose="020B0503020204020204" charset="-122"/>
                  <a:cs typeface="Times New Roman" panose="02020603050405020304" charset="0"/>
                </a:rPr>
                <a:t>和教育费附加</a:t>
              </a:r>
              <a:br>
                <a:rPr lang="zh-CN" altLang="en-US" sz="2000" b="1" i="0" u="none" strike="noStrike" kern="1200" cap="none" spc="0" baseline="0" dirty="0">
                  <a:solidFill>
                    <a:srgbClr val="FFFFFF"/>
                  </a:solidFill>
                  <a:latin typeface="微软雅黑" panose="020B0503020204020204" charset="-122"/>
                  <a:ea typeface="微软雅黑" panose="020B0503020204020204" charset="-122"/>
                  <a:cs typeface="Times New Roman" panose="02020603050405020304" charset="0"/>
                </a:rPr>
              </a:br>
              <a:r>
                <a:rPr lang="en-US" altLang="zh-CN" sz="1800" b="0" i="0" u="none" strike="noStrike" kern="1200" cap="none" spc="0" baseline="0" dirty="0" smtClean="0">
                  <a:solidFill>
                    <a:srgbClr val="FFFFFF"/>
                  </a:solidFill>
                  <a:latin typeface="微软雅黑" panose="020B0503020204020204" charset="-122"/>
                  <a:ea typeface="微软雅黑" panose="020B0503020204020204" charset="-122"/>
                  <a:cs typeface="Times New Roman" panose="02020603050405020304" charset="0"/>
                </a:rPr>
                <a:t>1</a:t>
              </a:r>
              <a:r>
                <a:rPr lang="zh-CN" altLang="en-US" sz="1800" b="0" i="0" u="none" strike="noStrike" kern="1200" cap="none" spc="0" baseline="0" dirty="0" smtClean="0">
                  <a:solidFill>
                    <a:srgbClr val="FFFFFF"/>
                  </a:solidFill>
                  <a:latin typeface="微软雅黑" panose="020B0503020204020204" charset="-122"/>
                  <a:ea typeface="微软雅黑" panose="020B0503020204020204" charset="-122"/>
                  <a:cs typeface="Times New Roman" panose="02020603050405020304" charset="0"/>
                </a:rPr>
                <a:t>．城市</a:t>
              </a:r>
              <a:r>
                <a:rPr lang="zh-CN" altLang="en-US" sz="1800" b="0" i="0" u="none" strike="noStrike" kern="1200" cap="none" spc="0" baseline="0" dirty="0">
                  <a:solidFill>
                    <a:srgbClr val="FFFFFF"/>
                  </a:solidFill>
                  <a:latin typeface="微软雅黑" panose="020B0503020204020204" charset="-122"/>
                  <a:ea typeface="微软雅黑" panose="020B0503020204020204" charset="-122"/>
                  <a:cs typeface="Times New Roman" panose="02020603050405020304" charset="0"/>
                </a:rPr>
                <a:t>维护建设税</a:t>
              </a:r>
              <a:br>
                <a:rPr lang="zh-CN" altLang="en-US" sz="1800" b="0" i="0" u="none" strike="noStrike" kern="1200" cap="none" spc="0" baseline="0" dirty="0">
                  <a:solidFill>
                    <a:srgbClr val="FFFFFF"/>
                  </a:solidFill>
                  <a:latin typeface="微软雅黑" panose="020B0503020204020204" charset="-122"/>
                  <a:ea typeface="微软雅黑" panose="020B0503020204020204" charset="-122"/>
                  <a:cs typeface="Times New Roman" panose="02020603050405020304" charset="0"/>
                </a:rPr>
              </a:br>
              <a:r>
                <a:rPr lang="en-US" altLang="zh-CN" sz="1800" b="0" i="0" u="none" strike="noStrike" kern="1200" cap="none" spc="0" baseline="0" dirty="0" smtClean="0">
                  <a:solidFill>
                    <a:srgbClr val="FFFFFF"/>
                  </a:solidFill>
                  <a:latin typeface="微软雅黑" panose="020B0503020204020204" charset="-122"/>
                  <a:ea typeface="微软雅黑" panose="020B0503020204020204" charset="-122"/>
                  <a:cs typeface="Times New Roman" panose="02020603050405020304" charset="0"/>
                </a:rPr>
                <a:t>2</a:t>
              </a:r>
              <a:r>
                <a:rPr lang="zh-CN" altLang="en-US" sz="1800" b="0" i="0" u="none" strike="noStrike" kern="1200" cap="none" spc="0" baseline="0" dirty="0" smtClean="0">
                  <a:solidFill>
                    <a:srgbClr val="FFFFFF"/>
                  </a:solidFill>
                  <a:latin typeface="微软雅黑" panose="020B0503020204020204" charset="-122"/>
                  <a:ea typeface="微软雅黑" panose="020B0503020204020204" charset="-122"/>
                  <a:cs typeface="Times New Roman" panose="02020603050405020304" charset="0"/>
                </a:rPr>
                <a:t>．教育</a:t>
              </a:r>
              <a:r>
                <a:rPr lang="zh-CN" altLang="en-US" sz="1800" b="0" i="0" u="none" strike="noStrike" kern="1200" cap="none" spc="0" baseline="0" dirty="0">
                  <a:solidFill>
                    <a:srgbClr val="FFFFFF"/>
                  </a:solidFill>
                  <a:latin typeface="微软雅黑" panose="020B0503020204020204" charset="-122"/>
                  <a:ea typeface="微软雅黑" panose="020B0503020204020204" charset="-122"/>
                  <a:cs typeface="Times New Roman" panose="02020603050405020304" charset="0"/>
                </a:rPr>
                <a:t>费附加</a:t>
              </a:r>
              <a:endParaRPr lang="zh-CN" altLang="en-US" sz="1800" b="0" i="0" u="none" strike="noStrike" kern="1200" cap="none" spc="0" baseline="0" dirty="0">
                <a:solidFill>
                  <a:srgbClr val="FFFFFF"/>
                </a:solidFill>
                <a:latin typeface="微软雅黑" panose="020B0503020204020204" charset="-122"/>
                <a:ea typeface="微软雅黑" panose="020B0503020204020204" charset="-122"/>
                <a:cs typeface="Times New Roman" panose="0202060305040502030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inVertical)">
                                      <p:cBhvr>
                                        <p:cTn id="7" dur="500"/>
                                        <p:tgtEl>
                                          <p:spTgt spid="50"/>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barn(outVertical)">
                                      <p:cBhvr>
                                        <p:cTn id="10" dur="500"/>
                                        <p:tgtEl>
                                          <p:spTgt spid="51"/>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57"/>
                                        </p:tgtEl>
                                        <p:attrNameLst>
                                          <p:attrName>style.visibility</p:attrName>
                                        </p:attrNameLst>
                                      </p:cBhvr>
                                      <p:to>
                                        <p:strVal val="visible"/>
                                      </p:to>
                                    </p:set>
                                    <p:animEffect transition="in" filter="fade">
                                      <p:cBhvr>
                                        <p:cTn id="14" dur="2000"/>
                                        <p:tgtEl>
                                          <p:spTgt spid="57"/>
                                        </p:tgtEl>
                                      </p:cBhvr>
                                    </p:animEffect>
                                  </p:childTnLst>
                                </p:cTn>
                              </p:par>
                            </p:childTnLst>
                          </p:cTn>
                        </p:par>
                        <p:par>
                          <p:cTn id="15" fill="hold">
                            <p:stCondLst>
                              <p:cond delay="2500"/>
                            </p:stCondLst>
                            <p:childTnLst>
                              <p:par>
                                <p:cTn id="16" presetID="10"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childTnLst>
                                </p:cTn>
                              </p:par>
                            </p:childTnLst>
                          </p:cTn>
                        </p:par>
                        <p:par>
                          <p:cTn id="19" fill="hold">
                            <p:stCondLst>
                              <p:cond delay="4500"/>
                            </p:stCondLst>
                            <p:childTnLst>
                              <p:par>
                                <p:cTn id="20" presetID="10" presetClass="entr" presetSubtype="0"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2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p:bldP spid="51" grpId="0" animBg="1"/>
      <p:bldP spid="54" grpId="0" animBg="1"/>
      <p:bldP spid="5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66" name="矩形"/>
          <p:cNvSpPr/>
          <p:nvPr/>
        </p:nvSpPr>
        <p:spPr>
          <a:xfrm>
            <a:off x="1425064" y="305039"/>
            <a:ext cx="4580239"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 增值税征税范围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70" name="组合"/>
          <p:cNvGrpSpPr/>
          <p:nvPr/>
        </p:nvGrpSpPr>
        <p:grpSpPr>
          <a:xfrm>
            <a:off x="1561198" y="1544689"/>
            <a:ext cx="4100824" cy="601980"/>
            <a:chOff x="1561198" y="1544689"/>
            <a:chExt cx="4100824" cy="601980"/>
          </a:xfrm>
        </p:grpSpPr>
        <p:sp>
          <p:nvSpPr>
            <p:cNvPr id="267" name="圆角矩形"/>
            <p:cNvSpPr/>
            <p:nvPr/>
          </p:nvSpPr>
          <p:spPr>
            <a:xfrm>
              <a:off x="1561198" y="1551675"/>
              <a:ext cx="4100824"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268" name="流程图: 离页连接符"/>
            <p:cNvSpPr/>
            <p:nvPr/>
          </p:nvSpPr>
          <p:spPr>
            <a:xfrm>
              <a:off x="1885047" y="1544689"/>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（三）</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269" name="矩形"/>
            <p:cNvSpPr/>
            <p:nvPr/>
          </p:nvSpPr>
          <p:spPr>
            <a:xfrm>
              <a:off x="3018522" y="1587869"/>
              <a:ext cx="23260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销售无形资产</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271" name="矩形"/>
          <p:cNvSpPr/>
          <p:nvPr/>
        </p:nvSpPr>
        <p:spPr>
          <a:xfrm>
            <a:off x="1419201" y="2436920"/>
            <a:ext cx="9563242" cy="8915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是指转让无形资产</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所有权</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或者</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使用权</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的业务活动。包括技术（专利技术和非专利技术）、商标、著作权、商誉、自然资源使用权和其他权益性无形资产。</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272" name="矩形"/>
          <p:cNvSpPr/>
          <p:nvPr/>
        </p:nvSpPr>
        <p:spPr>
          <a:xfrm>
            <a:off x="1416127" y="3620410"/>
            <a:ext cx="9563242" cy="89153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【提示1】自然资源使用权，包括</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土地使用权</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、海域使用权、探矿权、采矿权、取水权和其他自然资源使用权。</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273" name="矩形"/>
          <p:cNvSpPr/>
          <p:nvPr/>
        </p:nvSpPr>
        <p:spPr>
          <a:xfrm>
            <a:off x="1413053" y="4711250"/>
            <a:ext cx="9563242" cy="12915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提示2】其他权益性无形资产，包括基础设施资产经营权（如高速公路经营权）、公共事业特许权、配额、经营权（包括特许经营权、连锁经营权、其他经营权）、经销权、分销权、代理权、会员权、席位权、网络游戏虚拟道具、域名、名称权、肖像权、冠名权、转会费等。</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0"/>
                                        </p:tgtEl>
                                        <p:attrNameLst>
                                          <p:attrName>style.visibility</p:attrName>
                                        </p:attrNameLst>
                                      </p:cBhvr>
                                      <p:to>
                                        <p:strVal val="visible"/>
                                      </p:to>
                                    </p:set>
                                    <p:animEffect transition="in" filter="fade">
                                      <p:cBhvr>
                                        <p:cTn id="7" dur="1000"/>
                                        <p:tgtEl>
                                          <p:spTgt spid="270"/>
                                        </p:tgtEl>
                                      </p:cBhvr>
                                    </p:animEffect>
                                    <p:anim calcmode="lin" valueType="num">
                                      <p:cBhvr>
                                        <p:cTn id="8" dur="1000" fill="hold"/>
                                        <p:tgtEl>
                                          <p:spTgt spid="270"/>
                                        </p:tgtEl>
                                        <p:attrNameLst>
                                          <p:attrName>ppt_x</p:attrName>
                                        </p:attrNameLst>
                                      </p:cBhvr>
                                      <p:tavLst>
                                        <p:tav tm="0">
                                          <p:val>
                                            <p:strVal val="#ppt_x"/>
                                          </p:val>
                                        </p:tav>
                                        <p:tav tm="100000">
                                          <p:val>
                                            <p:strVal val="#ppt_x"/>
                                          </p:val>
                                        </p:tav>
                                      </p:tavLst>
                                    </p:anim>
                                    <p:anim calcmode="lin" valueType="num">
                                      <p:cBhvr>
                                        <p:cTn id="9" dur="1000" fill="hold"/>
                                        <p:tgtEl>
                                          <p:spTgt spid="27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71"/>
                                        </p:tgtEl>
                                        <p:attrNameLst>
                                          <p:attrName>style.visibility</p:attrName>
                                        </p:attrNameLst>
                                      </p:cBhvr>
                                      <p:to>
                                        <p:strVal val="visible"/>
                                      </p:to>
                                    </p:set>
                                    <p:animEffect transition="in" filter="wipe(down)">
                                      <p:cBhvr>
                                        <p:cTn id="14" dur="500"/>
                                        <p:tgtEl>
                                          <p:spTgt spid="27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72"/>
                                        </p:tgtEl>
                                        <p:attrNameLst>
                                          <p:attrName>style.visibility</p:attrName>
                                        </p:attrNameLst>
                                      </p:cBhvr>
                                      <p:to>
                                        <p:strVal val="visible"/>
                                      </p:to>
                                    </p:set>
                                    <p:animEffect transition="in" filter="wipe(down)">
                                      <p:cBhvr>
                                        <p:cTn id="19" dur="500"/>
                                        <p:tgtEl>
                                          <p:spTgt spid="27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73"/>
                                        </p:tgtEl>
                                        <p:attrNameLst>
                                          <p:attrName>style.visibility</p:attrName>
                                        </p:attrNameLst>
                                      </p:cBhvr>
                                      <p:to>
                                        <p:strVal val="visible"/>
                                      </p:to>
                                    </p:set>
                                    <p:animEffect transition="in" filter="wipe(down)">
                                      <p:cBhvr>
                                        <p:cTn id="24" dur="500"/>
                                        <p:tgtEl>
                                          <p:spTgt spid="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77" name="矩形"/>
          <p:cNvSpPr/>
          <p:nvPr/>
        </p:nvSpPr>
        <p:spPr>
          <a:xfrm>
            <a:off x="1425064" y="305039"/>
            <a:ext cx="4580239"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 增值税征税范围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81" name="组合"/>
          <p:cNvGrpSpPr/>
          <p:nvPr/>
        </p:nvGrpSpPr>
        <p:grpSpPr>
          <a:xfrm>
            <a:off x="1416882" y="1689005"/>
            <a:ext cx="3745224" cy="601980"/>
            <a:chOff x="1416882" y="1689005"/>
            <a:chExt cx="3745224" cy="601980"/>
          </a:xfrm>
        </p:grpSpPr>
        <p:sp>
          <p:nvSpPr>
            <p:cNvPr id="278" name="圆角矩形"/>
            <p:cNvSpPr/>
            <p:nvPr/>
          </p:nvSpPr>
          <p:spPr>
            <a:xfrm>
              <a:off x="1416882" y="1695991"/>
              <a:ext cx="3745224"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279" name="流程图: 离页连接符"/>
            <p:cNvSpPr/>
            <p:nvPr/>
          </p:nvSpPr>
          <p:spPr>
            <a:xfrm>
              <a:off x="1740731" y="1689005"/>
              <a:ext cx="884555"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（四）</a:t>
              </a:r>
              <a:endPar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280" name="矩形"/>
            <p:cNvSpPr/>
            <p:nvPr/>
          </p:nvSpPr>
          <p:spPr>
            <a:xfrm>
              <a:off x="2874206" y="1732185"/>
              <a:ext cx="19704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fontAlgn="auto">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销售不动产</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282" name="矩形"/>
          <p:cNvSpPr/>
          <p:nvPr/>
        </p:nvSpPr>
        <p:spPr>
          <a:xfrm>
            <a:off x="1417760" y="2563629"/>
            <a:ext cx="9680140" cy="8915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是指转让不动产</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所有权</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的业务活动。不动产包括建筑物（如住宅、办公楼）、构筑物（如道路、桥梁、隧道、水坝）等。</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283" name="矩形"/>
          <p:cNvSpPr/>
          <p:nvPr/>
        </p:nvSpPr>
        <p:spPr>
          <a:xfrm>
            <a:off x="1342527" y="3747119"/>
            <a:ext cx="9680139" cy="89153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【提示】转让建筑物</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有限产权</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或者</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永久使用权</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的，转让</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在建的</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建筑物或者构筑物所有权的，以及在</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转让建筑物或者构筑物时一并转让其所占土地的使用权</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的，按照销售不动产缴纳增值税。</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1"/>
                                        </p:tgtEl>
                                        <p:attrNameLst>
                                          <p:attrName>style.visibility</p:attrName>
                                        </p:attrNameLst>
                                      </p:cBhvr>
                                      <p:to>
                                        <p:strVal val="visible"/>
                                      </p:to>
                                    </p:set>
                                    <p:animEffect transition="in" filter="fade">
                                      <p:cBhvr>
                                        <p:cTn id="7" dur="1000"/>
                                        <p:tgtEl>
                                          <p:spTgt spid="281"/>
                                        </p:tgtEl>
                                      </p:cBhvr>
                                    </p:animEffect>
                                    <p:anim calcmode="lin" valueType="num">
                                      <p:cBhvr>
                                        <p:cTn id="8" dur="1000" fill="hold"/>
                                        <p:tgtEl>
                                          <p:spTgt spid="281"/>
                                        </p:tgtEl>
                                        <p:attrNameLst>
                                          <p:attrName>ppt_x</p:attrName>
                                        </p:attrNameLst>
                                      </p:cBhvr>
                                      <p:tavLst>
                                        <p:tav tm="0">
                                          <p:val>
                                            <p:strVal val="#ppt_x"/>
                                          </p:val>
                                        </p:tav>
                                        <p:tav tm="100000">
                                          <p:val>
                                            <p:strVal val="#ppt_x"/>
                                          </p:val>
                                        </p:tav>
                                      </p:tavLst>
                                    </p:anim>
                                    <p:anim calcmode="lin" valueType="num">
                                      <p:cBhvr>
                                        <p:cTn id="9" dur="1000" fill="hold"/>
                                        <p:tgtEl>
                                          <p:spTgt spid="28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2"/>
                                        </p:tgtEl>
                                        <p:attrNameLst>
                                          <p:attrName>style.visibility</p:attrName>
                                        </p:attrNameLst>
                                      </p:cBhvr>
                                      <p:to>
                                        <p:strVal val="visible"/>
                                      </p:to>
                                    </p:set>
                                    <p:animEffect transition="in" filter="fade">
                                      <p:cBhvr>
                                        <p:cTn id="14" dur="1000"/>
                                        <p:tgtEl>
                                          <p:spTgt spid="282"/>
                                        </p:tgtEl>
                                      </p:cBhvr>
                                    </p:animEffect>
                                    <p:anim calcmode="lin" valueType="num">
                                      <p:cBhvr>
                                        <p:cTn id="15" dur="1000" fill="hold"/>
                                        <p:tgtEl>
                                          <p:spTgt spid="282"/>
                                        </p:tgtEl>
                                        <p:attrNameLst>
                                          <p:attrName>ppt_x</p:attrName>
                                        </p:attrNameLst>
                                      </p:cBhvr>
                                      <p:tavLst>
                                        <p:tav tm="0">
                                          <p:val>
                                            <p:strVal val="#ppt_x"/>
                                          </p:val>
                                        </p:tav>
                                        <p:tav tm="100000">
                                          <p:val>
                                            <p:strVal val="#ppt_x"/>
                                          </p:val>
                                        </p:tav>
                                      </p:tavLst>
                                    </p:anim>
                                    <p:anim calcmode="lin" valueType="num">
                                      <p:cBhvr>
                                        <p:cTn id="16" dur="1000" fill="hold"/>
                                        <p:tgtEl>
                                          <p:spTgt spid="28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83"/>
                                        </p:tgtEl>
                                        <p:attrNameLst>
                                          <p:attrName>style.visibility</p:attrName>
                                        </p:attrNameLst>
                                      </p:cBhvr>
                                      <p:to>
                                        <p:strVal val="visible"/>
                                      </p:to>
                                    </p:set>
                                    <p:animEffect transition="in" filter="fade">
                                      <p:cBhvr>
                                        <p:cTn id="21" dur="1000"/>
                                        <p:tgtEl>
                                          <p:spTgt spid="283"/>
                                        </p:tgtEl>
                                      </p:cBhvr>
                                    </p:animEffect>
                                    <p:anim calcmode="lin" valueType="num">
                                      <p:cBhvr>
                                        <p:cTn id="22" dur="1000" fill="hold"/>
                                        <p:tgtEl>
                                          <p:spTgt spid="283"/>
                                        </p:tgtEl>
                                        <p:attrNameLst>
                                          <p:attrName>ppt_x</p:attrName>
                                        </p:attrNameLst>
                                      </p:cBhvr>
                                      <p:tavLst>
                                        <p:tav tm="0">
                                          <p:val>
                                            <p:strVal val="#ppt_x"/>
                                          </p:val>
                                        </p:tav>
                                        <p:tav tm="100000">
                                          <p:val>
                                            <p:strVal val="#ppt_x"/>
                                          </p:val>
                                        </p:tav>
                                      </p:tavLst>
                                    </p:anim>
                                    <p:anim calcmode="lin" valueType="num">
                                      <p:cBhvr>
                                        <p:cTn id="23"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 grpId="0" animBg="1"/>
      <p:bldP spid="282" grpId="0" animBg="1"/>
      <p:bldP spid="28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graphicFrame>
        <p:nvGraphicFramePr>
          <p:cNvPr id="287" name="表格"/>
          <p:cNvGraphicFramePr>
            <a:graphicFrameLocks noGrp="1"/>
          </p:cNvGraphicFramePr>
          <p:nvPr/>
        </p:nvGraphicFramePr>
        <p:xfrm>
          <a:off x="682639" y="2016445"/>
          <a:ext cx="10681373" cy="3709314"/>
        </p:xfrm>
        <a:graphic>
          <a:graphicData uri="http://schemas.openxmlformats.org/drawingml/2006/table">
            <a:tbl>
              <a:tblPr bandRow="1">
                <a:noFill/>
              </a:tblPr>
              <a:tblGrid>
                <a:gridCol w="5006988"/>
                <a:gridCol w="3076829"/>
                <a:gridCol w="2597556"/>
              </a:tblGrid>
              <a:tr h="352044">
                <a:tc>
                  <a:txBody>
                    <a:bodyPr/>
                    <a:lstStyle/>
                    <a:p>
                      <a:pPr marL="0" indent="0" algn="ctr">
                        <a:lnSpc>
                          <a:spcPct val="150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业务</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适用税目</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辨析要点</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417474">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修补有形动产</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修理修配劳务</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rowSpan="2">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看对象</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r h="352044">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修补不动产</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建筑服务</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v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r h="352044">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融资性售后回租</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金融服务——贷款服务</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rowSpan="2">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带租不是租</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r h="352044">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程租、期租、湿租</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交通运输服务</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v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r h="352044">
                <a:tc>
                  <a:txBody>
                    <a:bodyPr/>
                    <a:lstStyle/>
                    <a:p>
                      <a:pPr marL="0" indent="0" algn="ctr">
                        <a:lnSpc>
                          <a:spcPct val="150000"/>
                        </a:lnSpc>
                        <a:spcBef>
                          <a:spcPts val="200"/>
                        </a:spcBef>
                        <a:spcAft>
                          <a:spcPts val="200"/>
                        </a:spcAft>
                        <a:buNone/>
                      </a:pPr>
                      <a:r>
                        <a:rPr lang="zh-CN" altLang="en-US" sz="1800" b="0" i="0" u="none" strike="noStrike" kern="100" cap="none" spc="0" baseline="0">
                          <a:latin typeface="微软雅黑" panose="020B0503020204020204" charset="-122"/>
                          <a:ea typeface="微软雅黑" panose="020B0503020204020204" charset="-122"/>
                          <a:cs typeface="Times New Roman" panose="02020603050405020304" charset="0"/>
                        </a:rPr>
                        <a:t>融资租赁</a:t>
                      </a:r>
                      <a:endParaRPr lang="zh-CN" altLang="en-US" sz="1800" b="0" i="0" u="none" strike="noStrike" kern="100" cap="none" spc="0" baseline="0">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ctr">
                        <a:lnSpc>
                          <a:spcPct val="150000"/>
                        </a:lnSpc>
                        <a:spcBef>
                          <a:spcPts val="200"/>
                        </a:spcBef>
                        <a:spcAft>
                          <a:spcPts val="200"/>
                        </a:spcAft>
                        <a:buNone/>
                      </a:pPr>
                      <a:r>
                        <a:rPr lang="zh-CN" altLang="en-US" sz="1800" b="0" i="0" u="none" strike="noStrike" kern="100" cap="none" spc="0" baseline="0">
                          <a:latin typeface="微软雅黑" panose="020B0503020204020204" charset="-122"/>
                          <a:ea typeface="微软雅黑" panose="020B0503020204020204" charset="-122"/>
                          <a:cs typeface="Times New Roman" panose="02020603050405020304" charset="0"/>
                        </a:rPr>
                        <a:t>现代服务——租赁服务</a:t>
                      </a:r>
                      <a:endParaRPr lang="zh-CN" altLang="en-US" sz="1800" b="0" i="0" u="none" strike="noStrike" kern="100" cap="none" spc="0" baseline="0">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ctr">
                        <a:lnSpc>
                          <a:spcPct val="150000"/>
                        </a:lnSpc>
                        <a:spcBef>
                          <a:spcPts val="200"/>
                        </a:spcBef>
                        <a:spcAft>
                          <a:spcPts val="200"/>
                        </a:spcAft>
                        <a:buNone/>
                      </a:pPr>
                      <a:r>
                        <a:rPr lang="zh-CN" altLang="en-US" sz="1800" b="0" i="0" u="none" strike="noStrike" kern="100" cap="none" spc="0" baseline="0">
                          <a:latin typeface="微软雅黑" panose="020B0503020204020204" charset="-122"/>
                          <a:ea typeface="微软雅黑" panose="020B0503020204020204" charset="-122"/>
                          <a:cs typeface="Times New Roman" panose="02020603050405020304" charset="0"/>
                        </a:rPr>
                        <a:t>是真租</a:t>
                      </a:r>
                      <a:endParaRPr lang="zh-CN" altLang="en-US" sz="1800" b="0" i="0" u="none" strike="noStrike" kern="100" cap="none" spc="0" baseline="0">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352044">
                <a:tc>
                  <a:txBody>
                    <a:bodyPr/>
                    <a:lstStyle/>
                    <a:p>
                      <a:pPr marL="0" indent="0" algn="ctr">
                        <a:lnSpc>
                          <a:spcPct val="150000"/>
                        </a:lnSpc>
                        <a:spcBef>
                          <a:spcPts val="200"/>
                        </a:spcBef>
                        <a:spcAft>
                          <a:spcPts val="200"/>
                        </a:spcAft>
                        <a:buNone/>
                      </a:pPr>
                      <a:r>
                        <a:rPr lang="zh-CN" altLang="en-US" sz="1800" b="0" i="0" u="none" strike="noStrike" kern="100" cap="none" spc="0" baseline="0">
                          <a:latin typeface="微软雅黑" panose="020B0503020204020204" charset="-122"/>
                          <a:ea typeface="微软雅黑" panose="020B0503020204020204" charset="-122"/>
                          <a:cs typeface="Times New Roman" panose="02020603050405020304" charset="0"/>
                        </a:rPr>
                        <a:t>工程勘察勘探服务</a:t>
                      </a:r>
                      <a:endParaRPr lang="zh-CN" altLang="en-US" sz="1800" b="0" i="0" u="none" strike="noStrike" kern="100" cap="none" spc="0" baseline="0">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ctr">
                        <a:lnSpc>
                          <a:spcPct val="150000"/>
                        </a:lnSpc>
                        <a:spcBef>
                          <a:spcPts val="200"/>
                        </a:spcBef>
                        <a:spcAft>
                          <a:spcPts val="200"/>
                        </a:spcAft>
                        <a:buNone/>
                      </a:pPr>
                      <a:r>
                        <a:rPr lang="zh-CN" altLang="en-US" sz="1800" b="0" i="0" u="none" strike="noStrike" kern="100" cap="none" spc="0" baseline="0">
                          <a:latin typeface="微软雅黑" panose="020B0503020204020204" charset="-122"/>
                          <a:ea typeface="微软雅黑" panose="020B0503020204020204" charset="-122"/>
                          <a:cs typeface="Times New Roman" panose="02020603050405020304" charset="0"/>
                        </a:rPr>
                        <a:t>研发和技术服务</a:t>
                      </a:r>
                      <a:endParaRPr lang="zh-CN" altLang="en-US" sz="1800" b="0" i="0" u="none" strike="noStrike" kern="100" cap="none" spc="0" baseline="0">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ctr">
                        <a:lnSpc>
                          <a:spcPct val="150000"/>
                        </a:lnSpc>
                        <a:spcBef>
                          <a:spcPts val="200"/>
                        </a:spcBef>
                        <a:spcAft>
                          <a:spcPts val="200"/>
                        </a:spcAft>
                        <a:buNone/>
                      </a:pPr>
                      <a:r>
                        <a:rPr lang="zh-CN" altLang="en-US" sz="1800" b="0" i="0" u="none" strike="noStrike" kern="100" cap="none" spc="0" baseline="0">
                          <a:latin typeface="微软雅黑" panose="020B0503020204020204" charset="-122"/>
                          <a:ea typeface="微软雅黑" panose="020B0503020204020204" charset="-122"/>
                          <a:cs typeface="Times New Roman" panose="02020603050405020304" charset="0"/>
                        </a:rPr>
                        <a:t>看着像建筑但属于技术</a:t>
                      </a:r>
                      <a:endParaRPr lang="zh-CN" altLang="en-US" sz="1800" b="0" i="0" u="none" strike="noStrike" kern="100" cap="none" spc="0" baseline="0">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387261">
                <a:tc>
                  <a:txBody>
                    <a:bodyPr/>
                    <a:lstStyle/>
                    <a:p>
                      <a:pPr marL="0" indent="0" algn="ctr">
                        <a:lnSpc>
                          <a:spcPct val="150000"/>
                        </a:lnSpc>
                        <a:spcBef>
                          <a:spcPts val="200"/>
                        </a:spcBef>
                        <a:spcAft>
                          <a:spcPts val="200"/>
                        </a:spcAft>
                        <a:buNone/>
                      </a:pPr>
                      <a:r>
                        <a:rPr lang="zh-CN" altLang="en-US" sz="1800" b="0" i="0" u="none" strike="noStrike" kern="100" cap="none" spc="0" baseline="0">
                          <a:latin typeface="微软雅黑" panose="020B0503020204020204" charset="-122"/>
                          <a:ea typeface="微软雅黑" panose="020B0503020204020204" charset="-122"/>
                          <a:cs typeface="Times New Roman" panose="02020603050405020304" charset="0"/>
                        </a:rPr>
                        <a:t>单独转让土地使用权</a:t>
                      </a:r>
                      <a:endParaRPr lang="zh-CN" altLang="en-US" sz="1800" b="0" i="0" u="none" strike="noStrike" kern="100" cap="none" spc="0" baseline="0">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ctr">
                        <a:lnSpc>
                          <a:spcPct val="150000"/>
                        </a:lnSpc>
                        <a:spcBef>
                          <a:spcPts val="200"/>
                        </a:spcBef>
                        <a:spcAft>
                          <a:spcPts val="200"/>
                        </a:spcAft>
                        <a:buNone/>
                      </a:pPr>
                      <a:r>
                        <a:rPr lang="zh-CN" altLang="en-US" sz="1800" b="0" i="0" u="none" strike="noStrike" kern="100" cap="none" spc="0" baseline="0">
                          <a:latin typeface="微软雅黑" panose="020B0503020204020204" charset="-122"/>
                          <a:ea typeface="微软雅黑" panose="020B0503020204020204" charset="-122"/>
                          <a:cs typeface="Times New Roman" panose="02020603050405020304" charset="0"/>
                        </a:rPr>
                        <a:t>转让无形资产</a:t>
                      </a:r>
                      <a:endParaRPr lang="zh-CN" altLang="en-US" sz="1800" b="0" i="0" u="none" strike="noStrike" kern="100" cap="none" spc="0" baseline="0">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rowSpan="2">
                  <a:txBody>
                    <a:bodyPr/>
                    <a:lstStyle/>
                    <a:p>
                      <a:pPr marL="0" indent="0" algn="ctr">
                        <a:lnSpc>
                          <a:spcPct val="150000"/>
                        </a:lnSpc>
                        <a:spcBef>
                          <a:spcPts val="200"/>
                        </a:spcBef>
                        <a:spcAft>
                          <a:spcPts val="200"/>
                        </a:spcAft>
                        <a:buNone/>
                      </a:pPr>
                      <a:r>
                        <a:rPr lang="zh-CN" altLang="en-US" sz="1800" b="0" i="0" u="none" strike="noStrike" kern="100" cap="none" spc="0" baseline="0">
                          <a:latin typeface="微软雅黑" panose="020B0503020204020204" charset="-122"/>
                          <a:ea typeface="微软雅黑" panose="020B0503020204020204" charset="-122"/>
                          <a:cs typeface="Times New Roman" panose="02020603050405020304" charset="0"/>
                        </a:rPr>
                        <a:t>看是否被捆绑</a:t>
                      </a:r>
                      <a:endParaRPr lang="zh-CN" altLang="en-US" sz="1800" b="0" i="0" u="none" strike="noStrike" kern="100" cap="none" spc="0" baseline="0">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374561">
                <a:tc>
                  <a:txBody>
                    <a:bodyPr/>
                    <a:lstStyle/>
                    <a:p>
                      <a:pPr marL="0" indent="0" algn="ctr">
                        <a:lnSpc>
                          <a:spcPct val="150000"/>
                        </a:lnSpc>
                        <a:spcBef>
                          <a:spcPts val="200"/>
                        </a:spcBef>
                        <a:spcAft>
                          <a:spcPts val="200"/>
                        </a:spcAft>
                        <a:buNone/>
                      </a:pPr>
                      <a:r>
                        <a:rPr lang="zh-CN" altLang="en-US" sz="1800" b="0" i="0" u="none" strike="noStrike" kern="100" cap="none" spc="0" baseline="0">
                          <a:latin typeface="微软雅黑" panose="020B0503020204020204" charset="-122"/>
                          <a:ea typeface="微软雅黑" panose="020B0503020204020204" charset="-122"/>
                          <a:cs typeface="Times New Roman" panose="02020603050405020304" charset="0"/>
                        </a:rPr>
                        <a:t>与地上建筑物、构筑物一并转让的土地使用权</a:t>
                      </a:r>
                      <a:endParaRPr lang="zh-CN" altLang="en-US" sz="1800" b="0" i="0" u="none" strike="noStrike" kern="100" cap="none" spc="0" baseline="0">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ctr">
                        <a:lnSpc>
                          <a:spcPct val="150000"/>
                        </a:lnSpc>
                        <a:spcBef>
                          <a:spcPts val="200"/>
                        </a:spcBef>
                        <a:spcAft>
                          <a:spcPts val="200"/>
                        </a:spcAft>
                        <a:buNone/>
                      </a:pPr>
                      <a:r>
                        <a:rPr lang="zh-CN" altLang="en-US" sz="1800" b="0" i="0" u="none" strike="noStrike" kern="100" cap="none" spc="0" baseline="0">
                          <a:latin typeface="微软雅黑" panose="020B0503020204020204" charset="-122"/>
                          <a:ea typeface="微软雅黑" panose="020B0503020204020204" charset="-122"/>
                          <a:cs typeface="Times New Roman" panose="02020603050405020304" charset="0"/>
                        </a:rPr>
                        <a:t>销售不动产</a:t>
                      </a:r>
                      <a:endParaRPr lang="zh-CN" altLang="en-US" sz="1800" b="0" i="0" u="none" strike="noStrike" kern="100" cap="none" spc="0" baseline="0">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v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bl>
          </a:graphicData>
        </a:graphic>
      </p:graphicFrame>
      <p:sp>
        <p:nvSpPr>
          <p:cNvPr id="288" name="矩形"/>
          <p:cNvSpPr/>
          <p:nvPr/>
        </p:nvSpPr>
        <p:spPr>
          <a:xfrm>
            <a:off x="1425064" y="305039"/>
            <a:ext cx="4580239"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 增值税征税范围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289" name="矩形"/>
          <p:cNvSpPr/>
          <p:nvPr/>
        </p:nvSpPr>
        <p:spPr>
          <a:xfrm>
            <a:off x="686078" y="1518204"/>
            <a:ext cx="1385433" cy="358136"/>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易混易错点</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9"/>
                                        </p:tgtEl>
                                        <p:attrNameLst>
                                          <p:attrName>style.visibility</p:attrName>
                                        </p:attrNameLst>
                                      </p:cBhvr>
                                      <p:to>
                                        <p:strVal val="visible"/>
                                      </p:to>
                                    </p:set>
                                    <p:animEffect transition="in" filter="fade">
                                      <p:cBhvr>
                                        <p:cTn id="7" dur="1000"/>
                                        <p:tgtEl>
                                          <p:spTgt spid="289"/>
                                        </p:tgtEl>
                                      </p:cBhvr>
                                    </p:animEffect>
                                    <p:anim calcmode="lin" valueType="num">
                                      <p:cBhvr>
                                        <p:cTn id="8" dur="1000" fill="hold"/>
                                        <p:tgtEl>
                                          <p:spTgt spid="289"/>
                                        </p:tgtEl>
                                        <p:attrNameLst>
                                          <p:attrName>ppt_x</p:attrName>
                                        </p:attrNameLst>
                                      </p:cBhvr>
                                      <p:tavLst>
                                        <p:tav tm="0">
                                          <p:val>
                                            <p:strVal val="#ppt_x"/>
                                          </p:val>
                                        </p:tav>
                                        <p:tav tm="100000">
                                          <p:val>
                                            <p:strVal val="#ppt_x"/>
                                          </p:val>
                                        </p:tav>
                                      </p:tavLst>
                                    </p:anim>
                                    <p:anim calcmode="lin" valueType="num">
                                      <p:cBhvr>
                                        <p:cTn id="9" dur="1000" fill="hold"/>
                                        <p:tgtEl>
                                          <p:spTgt spid="28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287"/>
                                        </p:tgtEl>
                                        <p:attrNameLst>
                                          <p:attrName>style.visibility</p:attrName>
                                        </p:attrNameLst>
                                      </p:cBhvr>
                                      <p:to>
                                        <p:strVal val="visible"/>
                                      </p:to>
                                    </p:set>
                                    <p:animEffect transition="in" filter="randombar(horizontal)">
                                      <p:cBhvr>
                                        <p:cTn id="14" dur="500"/>
                                        <p:tgtEl>
                                          <p:spTgt spid="2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93" name="矩形"/>
          <p:cNvSpPr/>
          <p:nvPr/>
        </p:nvSpPr>
        <p:spPr>
          <a:xfrm>
            <a:off x="1425064" y="305039"/>
            <a:ext cx="4580239"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 增值税征税范围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96" name="组合"/>
          <p:cNvGrpSpPr/>
          <p:nvPr/>
        </p:nvGrpSpPr>
        <p:grpSpPr>
          <a:xfrm>
            <a:off x="1499001" y="1537211"/>
            <a:ext cx="4547839" cy="529590"/>
            <a:chOff x="1499001" y="1537211"/>
            <a:chExt cx="4547839" cy="529590"/>
          </a:xfrm>
        </p:grpSpPr>
        <p:sp>
          <p:nvSpPr>
            <p:cNvPr id="294" name="矩形"/>
            <p:cNvSpPr/>
            <p:nvPr/>
          </p:nvSpPr>
          <p:spPr>
            <a:xfrm>
              <a:off x="1626638" y="1537211"/>
              <a:ext cx="4333612" cy="525777"/>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辨析增值税的征税范围</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295" name="剪去对角的矩形"/>
            <p:cNvSpPr/>
            <p:nvPr/>
          </p:nvSpPr>
          <p:spPr>
            <a:xfrm>
              <a:off x="1499001" y="1541023"/>
              <a:ext cx="4547839" cy="525778"/>
            </a:xfrm>
            <a:prstGeom prst="snip2DiagRect">
              <a:avLst>
                <a:gd name="adj1" fmla="val 0"/>
                <a:gd name="adj2" fmla="val 17842"/>
              </a:avLst>
            </a:prstGeom>
            <a:noFill/>
            <a:ln w="25400" cap="flat" cmpd="sng">
              <a:solidFill>
                <a:srgbClr val="4BACC6"/>
              </a:solidFill>
              <a:prstDash val="solid"/>
              <a:round/>
            </a:ln>
          </p:spPr>
          <p:txBody>
            <a:bodyPr rtlCol="0" anchor="ctr"/>
            <a:lstStyle/>
            <a:p>
              <a:pPr algn="ctr"/>
            </a:p>
          </p:txBody>
        </p:sp>
      </p:grpSp>
      <p:sp>
        <p:nvSpPr>
          <p:cNvPr id="297" name="矩形"/>
          <p:cNvSpPr/>
          <p:nvPr/>
        </p:nvSpPr>
        <p:spPr>
          <a:xfrm>
            <a:off x="1284411" y="2430281"/>
            <a:ext cx="9236223" cy="175323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多选】根据增值税法律制度的规定，下列各项中，应按照“金融服务”税目计算缴纳增值税的有（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A．转让外汇			B．融资性售后回租</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C．货币兑换服务		　　　　D．财产保险服务</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298" name="矩形"/>
          <p:cNvSpPr/>
          <p:nvPr/>
        </p:nvSpPr>
        <p:spPr>
          <a:xfrm>
            <a:off x="1285855" y="4478125"/>
            <a:ext cx="1919402"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【答案】ABCD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6"/>
                                        </p:tgtEl>
                                        <p:attrNameLst>
                                          <p:attrName>style.visibility</p:attrName>
                                        </p:attrNameLst>
                                      </p:cBhvr>
                                      <p:to>
                                        <p:strVal val="visible"/>
                                      </p:to>
                                    </p:set>
                                    <p:animEffect transition="in" filter="fade">
                                      <p:cBhvr>
                                        <p:cTn id="7" dur="1000"/>
                                        <p:tgtEl>
                                          <p:spTgt spid="296"/>
                                        </p:tgtEl>
                                      </p:cBhvr>
                                    </p:animEffect>
                                    <p:anim calcmode="lin" valueType="num">
                                      <p:cBhvr>
                                        <p:cTn id="8" dur="1000" fill="hold"/>
                                        <p:tgtEl>
                                          <p:spTgt spid="296"/>
                                        </p:tgtEl>
                                        <p:attrNameLst>
                                          <p:attrName>ppt_x</p:attrName>
                                        </p:attrNameLst>
                                      </p:cBhvr>
                                      <p:tavLst>
                                        <p:tav tm="0">
                                          <p:val>
                                            <p:strVal val="#ppt_x"/>
                                          </p:val>
                                        </p:tav>
                                        <p:tav tm="100000">
                                          <p:val>
                                            <p:strVal val="#ppt_x"/>
                                          </p:val>
                                        </p:tav>
                                      </p:tavLst>
                                    </p:anim>
                                    <p:anim calcmode="lin" valueType="num">
                                      <p:cBhvr>
                                        <p:cTn id="9" dur="1000" fill="hold"/>
                                        <p:tgtEl>
                                          <p:spTgt spid="29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97"/>
                                        </p:tgtEl>
                                        <p:attrNameLst>
                                          <p:attrName>style.visibility</p:attrName>
                                        </p:attrNameLst>
                                      </p:cBhvr>
                                      <p:to>
                                        <p:strVal val="visible"/>
                                      </p:to>
                                    </p:set>
                                    <p:animEffect transition="in" filter="fade">
                                      <p:cBhvr>
                                        <p:cTn id="14" dur="1000"/>
                                        <p:tgtEl>
                                          <p:spTgt spid="297"/>
                                        </p:tgtEl>
                                      </p:cBhvr>
                                    </p:animEffect>
                                    <p:anim calcmode="lin" valueType="num">
                                      <p:cBhvr>
                                        <p:cTn id="15" dur="1000" fill="hold"/>
                                        <p:tgtEl>
                                          <p:spTgt spid="297"/>
                                        </p:tgtEl>
                                        <p:attrNameLst>
                                          <p:attrName>ppt_x</p:attrName>
                                        </p:attrNameLst>
                                      </p:cBhvr>
                                      <p:tavLst>
                                        <p:tav tm="0">
                                          <p:val>
                                            <p:strVal val="#ppt_x"/>
                                          </p:val>
                                        </p:tav>
                                        <p:tav tm="100000">
                                          <p:val>
                                            <p:strVal val="#ppt_x"/>
                                          </p:val>
                                        </p:tav>
                                      </p:tavLst>
                                    </p:anim>
                                    <p:anim calcmode="lin" valueType="num">
                                      <p:cBhvr>
                                        <p:cTn id="16" dur="1000" fill="hold"/>
                                        <p:tgtEl>
                                          <p:spTgt spid="29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98"/>
                                        </p:tgtEl>
                                        <p:attrNameLst>
                                          <p:attrName>style.visibility</p:attrName>
                                        </p:attrNameLst>
                                      </p:cBhvr>
                                      <p:to>
                                        <p:strVal val="visible"/>
                                      </p:to>
                                    </p:set>
                                    <p:animEffect transition="in" filter="fade">
                                      <p:cBhvr>
                                        <p:cTn id="21" dur="1000"/>
                                        <p:tgtEl>
                                          <p:spTgt spid="298"/>
                                        </p:tgtEl>
                                      </p:cBhvr>
                                    </p:animEffect>
                                    <p:anim calcmode="lin" valueType="num">
                                      <p:cBhvr>
                                        <p:cTn id="22" dur="1000" fill="hold"/>
                                        <p:tgtEl>
                                          <p:spTgt spid="298"/>
                                        </p:tgtEl>
                                        <p:attrNameLst>
                                          <p:attrName>ppt_x</p:attrName>
                                        </p:attrNameLst>
                                      </p:cBhvr>
                                      <p:tavLst>
                                        <p:tav tm="0">
                                          <p:val>
                                            <p:strVal val="#ppt_x"/>
                                          </p:val>
                                        </p:tav>
                                        <p:tav tm="100000">
                                          <p:val>
                                            <p:strVal val="#ppt_x"/>
                                          </p:val>
                                        </p:tav>
                                      </p:tavLst>
                                    </p:anim>
                                    <p:anim calcmode="lin" valueType="num">
                                      <p:cBhvr>
                                        <p:cTn id="23" dur="1000" fill="hold"/>
                                        <p:tgtEl>
                                          <p:spTgt spid="2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 grpId="0" animBg="1"/>
      <p:bldP spid="297" grpId="0" animBg="1"/>
      <p:bldP spid="2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02" name="矩形"/>
          <p:cNvSpPr/>
          <p:nvPr/>
        </p:nvSpPr>
        <p:spPr>
          <a:xfrm>
            <a:off x="1425064" y="305039"/>
            <a:ext cx="4580239"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 增值税征税范围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303" name="矩形"/>
          <p:cNvSpPr/>
          <p:nvPr/>
        </p:nvSpPr>
        <p:spPr>
          <a:xfrm>
            <a:off x="1140096" y="1377063"/>
            <a:ext cx="9712465" cy="133794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多选】根据增值税法律制度的规定，下列各项中，应按照“交通运输服务”税目计缴增值税的有（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 道路通行服务	　　　B. 程租业务　　　　C. 湿租业务	　　D. 期租业务</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304" name="矩形"/>
          <p:cNvSpPr/>
          <p:nvPr/>
        </p:nvSpPr>
        <p:spPr>
          <a:xfrm>
            <a:off x="1140096" y="2779814"/>
            <a:ext cx="4762427" cy="8915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【解析】选项A属于现代服务中的租赁服务。</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【答案】BCD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305" name="矩形"/>
          <p:cNvSpPr/>
          <p:nvPr/>
        </p:nvSpPr>
        <p:spPr>
          <a:xfrm>
            <a:off x="1140096" y="3986873"/>
            <a:ext cx="10122613" cy="92202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【拓展1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单选】下列各项中，应按照“销售服务——生活服务”税目计缴增值税的是（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 文化创意服务		B. 车辆停放服务　　　　C. 广播影视服务	　　 D. 旅游娱乐服务</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306" name="矩形"/>
          <p:cNvSpPr/>
          <p:nvPr/>
        </p:nvSpPr>
        <p:spPr>
          <a:xfrm>
            <a:off x="1140096" y="5121774"/>
            <a:ext cx="7562157" cy="8915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Arial Black" panose="020B0A04020102020204" charset="0"/>
              </a:rPr>
              <a:t>【解析】选项A、C属于“现代服务”；选项B属于不动产经营租赁服务。</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Arial Black" panose="020B0A040201020202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Arial Black" panose="020B0A04020102020204" charset="0"/>
              </a:rPr>
              <a:t>【答案】D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Arial Black" panose="020B0A04020102020204"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3"/>
                                        </p:tgtEl>
                                        <p:attrNameLst>
                                          <p:attrName>style.visibility</p:attrName>
                                        </p:attrNameLst>
                                      </p:cBhvr>
                                      <p:to>
                                        <p:strVal val="visible"/>
                                      </p:to>
                                    </p:set>
                                    <p:animEffect transition="in" filter="fade">
                                      <p:cBhvr>
                                        <p:cTn id="7" dur="1000"/>
                                        <p:tgtEl>
                                          <p:spTgt spid="303"/>
                                        </p:tgtEl>
                                      </p:cBhvr>
                                    </p:animEffect>
                                    <p:anim calcmode="lin" valueType="num">
                                      <p:cBhvr>
                                        <p:cTn id="8" dur="1000" fill="hold"/>
                                        <p:tgtEl>
                                          <p:spTgt spid="303"/>
                                        </p:tgtEl>
                                        <p:attrNameLst>
                                          <p:attrName>ppt_x</p:attrName>
                                        </p:attrNameLst>
                                      </p:cBhvr>
                                      <p:tavLst>
                                        <p:tav tm="0">
                                          <p:val>
                                            <p:strVal val="#ppt_x"/>
                                          </p:val>
                                        </p:tav>
                                        <p:tav tm="100000">
                                          <p:val>
                                            <p:strVal val="#ppt_x"/>
                                          </p:val>
                                        </p:tav>
                                      </p:tavLst>
                                    </p:anim>
                                    <p:anim calcmode="lin" valueType="num">
                                      <p:cBhvr>
                                        <p:cTn id="9" dur="1000" fill="hold"/>
                                        <p:tgtEl>
                                          <p:spTgt spid="30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04"/>
                                        </p:tgtEl>
                                        <p:attrNameLst>
                                          <p:attrName>style.visibility</p:attrName>
                                        </p:attrNameLst>
                                      </p:cBhvr>
                                      <p:to>
                                        <p:strVal val="visible"/>
                                      </p:to>
                                    </p:set>
                                    <p:animEffect transition="in" filter="fade">
                                      <p:cBhvr>
                                        <p:cTn id="14" dur="1000"/>
                                        <p:tgtEl>
                                          <p:spTgt spid="304"/>
                                        </p:tgtEl>
                                      </p:cBhvr>
                                    </p:animEffect>
                                    <p:anim calcmode="lin" valueType="num">
                                      <p:cBhvr>
                                        <p:cTn id="15" dur="1000" fill="hold"/>
                                        <p:tgtEl>
                                          <p:spTgt spid="304"/>
                                        </p:tgtEl>
                                        <p:attrNameLst>
                                          <p:attrName>ppt_x</p:attrName>
                                        </p:attrNameLst>
                                      </p:cBhvr>
                                      <p:tavLst>
                                        <p:tav tm="0">
                                          <p:val>
                                            <p:strVal val="#ppt_x"/>
                                          </p:val>
                                        </p:tav>
                                        <p:tav tm="100000">
                                          <p:val>
                                            <p:strVal val="#ppt_x"/>
                                          </p:val>
                                        </p:tav>
                                      </p:tavLst>
                                    </p:anim>
                                    <p:anim calcmode="lin" valueType="num">
                                      <p:cBhvr>
                                        <p:cTn id="16" dur="1000" fill="hold"/>
                                        <p:tgtEl>
                                          <p:spTgt spid="30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05"/>
                                        </p:tgtEl>
                                        <p:attrNameLst>
                                          <p:attrName>style.visibility</p:attrName>
                                        </p:attrNameLst>
                                      </p:cBhvr>
                                      <p:to>
                                        <p:strVal val="visible"/>
                                      </p:to>
                                    </p:set>
                                    <p:animEffect transition="in" filter="fade">
                                      <p:cBhvr>
                                        <p:cTn id="21" dur="1000"/>
                                        <p:tgtEl>
                                          <p:spTgt spid="305"/>
                                        </p:tgtEl>
                                      </p:cBhvr>
                                    </p:animEffect>
                                    <p:anim calcmode="lin" valueType="num">
                                      <p:cBhvr>
                                        <p:cTn id="22" dur="1000" fill="hold"/>
                                        <p:tgtEl>
                                          <p:spTgt spid="305"/>
                                        </p:tgtEl>
                                        <p:attrNameLst>
                                          <p:attrName>ppt_x</p:attrName>
                                        </p:attrNameLst>
                                      </p:cBhvr>
                                      <p:tavLst>
                                        <p:tav tm="0">
                                          <p:val>
                                            <p:strVal val="#ppt_x"/>
                                          </p:val>
                                        </p:tav>
                                        <p:tav tm="100000">
                                          <p:val>
                                            <p:strVal val="#ppt_x"/>
                                          </p:val>
                                        </p:tav>
                                      </p:tavLst>
                                    </p:anim>
                                    <p:anim calcmode="lin" valueType="num">
                                      <p:cBhvr>
                                        <p:cTn id="23" dur="1000" fill="hold"/>
                                        <p:tgtEl>
                                          <p:spTgt spid="30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06"/>
                                        </p:tgtEl>
                                        <p:attrNameLst>
                                          <p:attrName>style.visibility</p:attrName>
                                        </p:attrNameLst>
                                      </p:cBhvr>
                                      <p:to>
                                        <p:strVal val="visible"/>
                                      </p:to>
                                    </p:set>
                                    <p:animEffect transition="in" filter="fade">
                                      <p:cBhvr>
                                        <p:cTn id="28" dur="1000"/>
                                        <p:tgtEl>
                                          <p:spTgt spid="306"/>
                                        </p:tgtEl>
                                      </p:cBhvr>
                                    </p:animEffect>
                                    <p:anim calcmode="lin" valueType="num">
                                      <p:cBhvr>
                                        <p:cTn id="29" dur="1000" fill="hold"/>
                                        <p:tgtEl>
                                          <p:spTgt spid="306"/>
                                        </p:tgtEl>
                                        <p:attrNameLst>
                                          <p:attrName>ppt_x</p:attrName>
                                        </p:attrNameLst>
                                      </p:cBhvr>
                                      <p:tavLst>
                                        <p:tav tm="0">
                                          <p:val>
                                            <p:strVal val="#ppt_x"/>
                                          </p:val>
                                        </p:tav>
                                        <p:tav tm="100000">
                                          <p:val>
                                            <p:strVal val="#ppt_x"/>
                                          </p:val>
                                        </p:tav>
                                      </p:tavLst>
                                    </p:anim>
                                    <p:anim calcmode="lin" valueType="num">
                                      <p:cBhvr>
                                        <p:cTn id="30" dur="1000" fill="hold"/>
                                        <p:tgtEl>
                                          <p:spTgt spid="3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 grpId="0" animBg="1"/>
      <p:bldP spid="304" grpId="0" animBg="1"/>
      <p:bldP spid="305" grpId="0" animBg="1"/>
      <p:bldP spid="30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10" name="矩形"/>
          <p:cNvSpPr/>
          <p:nvPr/>
        </p:nvSpPr>
        <p:spPr>
          <a:xfrm>
            <a:off x="1425064" y="305039"/>
            <a:ext cx="4580239"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 增值税征税范围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311" name="矩形"/>
          <p:cNvSpPr/>
          <p:nvPr/>
        </p:nvSpPr>
        <p:spPr>
          <a:xfrm>
            <a:off x="1649243" y="1796156"/>
            <a:ext cx="7287958" cy="133794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【拓展2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单选】下列行为中，不属于销售无形资产的是（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A．转让专利权		  B．转让建筑永久使用权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C．转让网络虚拟道具	  D．转让采矿权</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312" name="矩形"/>
          <p:cNvSpPr/>
          <p:nvPr/>
        </p:nvSpPr>
        <p:spPr>
          <a:xfrm>
            <a:off x="1649243" y="3329658"/>
            <a:ext cx="1453549"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【答案】B</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1"/>
                                        </p:tgtEl>
                                        <p:attrNameLst>
                                          <p:attrName>style.visibility</p:attrName>
                                        </p:attrNameLst>
                                      </p:cBhvr>
                                      <p:to>
                                        <p:strVal val="visible"/>
                                      </p:to>
                                    </p:set>
                                    <p:animEffect transition="in" filter="fade">
                                      <p:cBhvr>
                                        <p:cTn id="7" dur="1000"/>
                                        <p:tgtEl>
                                          <p:spTgt spid="311"/>
                                        </p:tgtEl>
                                      </p:cBhvr>
                                    </p:animEffect>
                                    <p:anim calcmode="lin" valueType="num">
                                      <p:cBhvr>
                                        <p:cTn id="8" dur="1000" fill="hold"/>
                                        <p:tgtEl>
                                          <p:spTgt spid="311"/>
                                        </p:tgtEl>
                                        <p:attrNameLst>
                                          <p:attrName>ppt_x</p:attrName>
                                        </p:attrNameLst>
                                      </p:cBhvr>
                                      <p:tavLst>
                                        <p:tav tm="0">
                                          <p:val>
                                            <p:strVal val="#ppt_x"/>
                                          </p:val>
                                        </p:tav>
                                        <p:tav tm="100000">
                                          <p:val>
                                            <p:strVal val="#ppt_x"/>
                                          </p:val>
                                        </p:tav>
                                      </p:tavLst>
                                    </p:anim>
                                    <p:anim calcmode="lin" valueType="num">
                                      <p:cBhvr>
                                        <p:cTn id="9" dur="1000" fill="hold"/>
                                        <p:tgtEl>
                                          <p:spTgt spid="3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12"/>
                                        </p:tgtEl>
                                        <p:attrNameLst>
                                          <p:attrName>style.visibility</p:attrName>
                                        </p:attrNameLst>
                                      </p:cBhvr>
                                      <p:to>
                                        <p:strVal val="visible"/>
                                      </p:to>
                                    </p:set>
                                    <p:animEffect transition="in" filter="fade">
                                      <p:cBhvr>
                                        <p:cTn id="14" dur="1000"/>
                                        <p:tgtEl>
                                          <p:spTgt spid="312"/>
                                        </p:tgtEl>
                                      </p:cBhvr>
                                    </p:animEffect>
                                    <p:anim calcmode="lin" valueType="num">
                                      <p:cBhvr>
                                        <p:cTn id="15" dur="1000" fill="hold"/>
                                        <p:tgtEl>
                                          <p:spTgt spid="312"/>
                                        </p:tgtEl>
                                        <p:attrNameLst>
                                          <p:attrName>ppt_x</p:attrName>
                                        </p:attrNameLst>
                                      </p:cBhvr>
                                      <p:tavLst>
                                        <p:tav tm="0">
                                          <p:val>
                                            <p:strVal val="#ppt_x"/>
                                          </p:val>
                                        </p:tav>
                                        <p:tav tm="100000">
                                          <p:val>
                                            <p:strVal val="#ppt_x"/>
                                          </p:val>
                                        </p:tav>
                                      </p:tavLst>
                                    </p:anim>
                                    <p:anim calcmode="lin" valueType="num">
                                      <p:cBhvr>
                                        <p:cTn id="16" dur="1000" fill="hold"/>
                                        <p:tgtEl>
                                          <p:spTgt spid="3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 grpId="0" animBg="1"/>
      <p:bldP spid="3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16" name="矩形"/>
          <p:cNvSpPr/>
          <p:nvPr/>
        </p:nvSpPr>
        <p:spPr>
          <a:xfrm>
            <a:off x="1425064" y="305039"/>
            <a:ext cx="4580239"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 增值税征税范围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320" name="组合"/>
          <p:cNvGrpSpPr/>
          <p:nvPr/>
        </p:nvGrpSpPr>
        <p:grpSpPr>
          <a:xfrm>
            <a:off x="1272566" y="1616847"/>
            <a:ext cx="6216643" cy="601981"/>
            <a:chOff x="1272566" y="1616847"/>
            <a:chExt cx="6216643" cy="601981"/>
          </a:xfrm>
        </p:grpSpPr>
        <p:sp>
          <p:nvSpPr>
            <p:cNvPr id="317" name="圆角矩形"/>
            <p:cNvSpPr/>
            <p:nvPr/>
          </p:nvSpPr>
          <p:spPr>
            <a:xfrm>
              <a:off x="1272566" y="1623833"/>
              <a:ext cx="6216643"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318" name="流程图: 离页连接符"/>
            <p:cNvSpPr/>
            <p:nvPr/>
          </p:nvSpPr>
          <p:spPr>
            <a:xfrm>
              <a:off x="1596416" y="1616847"/>
              <a:ext cx="884555"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（五）</a:t>
              </a:r>
              <a:endPar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319" name="矩形"/>
            <p:cNvSpPr/>
            <p:nvPr/>
          </p:nvSpPr>
          <p:spPr>
            <a:xfrm>
              <a:off x="2729890" y="1660027"/>
              <a:ext cx="4441823"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“在中国境内销售”的含义</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graphicFrame>
        <p:nvGraphicFramePr>
          <p:cNvPr id="321" name="表格"/>
          <p:cNvGraphicFramePr>
            <a:graphicFrameLocks noGrp="1"/>
          </p:cNvGraphicFramePr>
          <p:nvPr/>
        </p:nvGraphicFramePr>
        <p:xfrm>
          <a:off x="1271737" y="2688669"/>
          <a:ext cx="9504133" cy="2468880"/>
        </p:xfrm>
        <a:graphic>
          <a:graphicData uri="http://schemas.openxmlformats.org/drawingml/2006/table">
            <a:tbl>
              <a:tblPr bandRow="1">
                <a:noFill/>
              </a:tblPr>
              <a:tblGrid>
                <a:gridCol w="3015945"/>
                <a:gridCol w="6488188"/>
              </a:tblGrid>
              <a:tr h="0">
                <a:tc>
                  <a:txBody>
                    <a:bodyPr/>
                    <a:lstStyle/>
                    <a:p>
                      <a:pPr marL="0" indent="0" algn="ctr">
                        <a:lnSpc>
                          <a:spcPct val="150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项目</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在中国境内销售的含义</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0">
                <a:tc>
                  <a:txBody>
                    <a:bodyPr/>
                    <a:lstStyle/>
                    <a:p>
                      <a:pPr marL="0" indent="12700" algn="just">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货物</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销售货物的</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起运地</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或者</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所在地</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在境内</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r h="0">
                <a:tc>
                  <a:txBody>
                    <a:bodyPr/>
                    <a:lstStyle/>
                    <a:p>
                      <a:pPr marL="0" indent="12700" algn="just">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劳务</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just">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提供的劳务</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发生地</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在境内</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0">
                <a:tc>
                  <a:txBody>
                    <a:bodyPr/>
                    <a:lstStyle/>
                    <a:p>
                      <a:pPr marL="0" indent="12700" algn="just">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不动产</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所销售或者租赁的</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不动产在境内</a:t>
                      </a:r>
                      <a:endPar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r h="0">
                <a:tc>
                  <a:txBody>
                    <a:bodyPr/>
                    <a:lstStyle/>
                    <a:p>
                      <a:pPr marL="0" indent="12700" algn="just">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自然资源使用权</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just">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所销售自然资源使用权的</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自然资源在境内</a:t>
                      </a:r>
                      <a:endPar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0">
                <a:tc>
                  <a:txBody>
                    <a:bodyPr/>
                    <a:lstStyle/>
                    <a:p>
                      <a:pPr marL="0" indent="12700" algn="just">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其他服务或其他无形资产</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200"/>
                        </a:spcBef>
                        <a:spcAft>
                          <a:spcPts val="200"/>
                        </a:spcAft>
                        <a:buNone/>
                      </a:pP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销售方</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或者</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购买方</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在境内</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bl>
          </a:graphicData>
        </a:graphic>
      </p:graphicFrame>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0"/>
                                        </p:tgtEl>
                                        <p:attrNameLst>
                                          <p:attrName>style.visibility</p:attrName>
                                        </p:attrNameLst>
                                      </p:cBhvr>
                                      <p:to>
                                        <p:strVal val="visible"/>
                                      </p:to>
                                    </p:set>
                                    <p:animEffect transition="in" filter="fade">
                                      <p:cBhvr>
                                        <p:cTn id="7" dur="1000"/>
                                        <p:tgtEl>
                                          <p:spTgt spid="320"/>
                                        </p:tgtEl>
                                      </p:cBhvr>
                                    </p:animEffect>
                                    <p:anim calcmode="lin" valueType="num">
                                      <p:cBhvr>
                                        <p:cTn id="8" dur="1000" fill="hold"/>
                                        <p:tgtEl>
                                          <p:spTgt spid="320"/>
                                        </p:tgtEl>
                                        <p:attrNameLst>
                                          <p:attrName>ppt_x</p:attrName>
                                        </p:attrNameLst>
                                      </p:cBhvr>
                                      <p:tavLst>
                                        <p:tav tm="0">
                                          <p:val>
                                            <p:strVal val="#ppt_x"/>
                                          </p:val>
                                        </p:tav>
                                        <p:tav tm="100000">
                                          <p:val>
                                            <p:strVal val="#ppt_x"/>
                                          </p:val>
                                        </p:tav>
                                      </p:tavLst>
                                    </p:anim>
                                    <p:anim calcmode="lin" valueType="num">
                                      <p:cBhvr>
                                        <p:cTn id="9" dur="1000" fill="hold"/>
                                        <p:tgtEl>
                                          <p:spTgt spid="3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21"/>
                                        </p:tgtEl>
                                        <p:attrNameLst>
                                          <p:attrName>style.visibility</p:attrName>
                                        </p:attrNameLst>
                                      </p:cBhvr>
                                      <p:to>
                                        <p:strVal val="visible"/>
                                      </p:to>
                                    </p:set>
                                    <p:animEffect transition="in" filter="wipe(down)">
                                      <p:cBhvr>
                                        <p:cTn id="14" dur="500"/>
                                        <p:tgtEl>
                                          <p:spTgt spid="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25" name="矩形"/>
          <p:cNvSpPr/>
          <p:nvPr/>
        </p:nvSpPr>
        <p:spPr>
          <a:xfrm>
            <a:off x="1425064" y="305039"/>
            <a:ext cx="4580239"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 增值税征税范围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326" name="矩形"/>
          <p:cNvSpPr/>
          <p:nvPr/>
        </p:nvSpPr>
        <p:spPr>
          <a:xfrm>
            <a:off x="1428728" y="1528017"/>
            <a:ext cx="8124987" cy="2091688"/>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【提示】下列情形不属于在境内销售服务或者无形资产：</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境外</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单位或者个人向</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境内</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单位或者个人销售</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完全在境外发生</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的服务。</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境外</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单位或者个人向</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境内</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单位或者个人销售</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完全在境外使用</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的无形资产。</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（3）</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境外</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单位或者个人向</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境内</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单位或者个人出租</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完全在境外使用</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的有形动产。</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（4）财政部和国家税务总局规定的其他情形。</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pSp>
        <p:nvGrpSpPr>
          <p:cNvPr id="330" name="组合"/>
          <p:cNvGrpSpPr/>
          <p:nvPr/>
        </p:nvGrpSpPr>
        <p:grpSpPr>
          <a:xfrm>
            <a:off x="1581101" y="3812327"/>
            <a:ext cx="9128127" cy="1599520"/>
            <a:chOff x="1581101" y="3812327"/>
            <a:chExt cx="9128127" cy="1599520"/>
          </a:xfrm>
        </p:grpSpPr>
        <p:sp>
          <p:nvSpPr>
            <p:cNvPr id="327" name="矩形"/>
            <p:cNvSpPr/>
            <p:nvPr/>
          </p:nvSpPr>
          <p:spPr>
            <a:xfrm>
              <a:off x="1581101" y="4388205"/>
              <a:ext cx="9116058" cy="8915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不属于在境内销售服务或者无形资产，具有两个特征：一是销售方是境外单位；二是服务或无形资产完全在境外发生或使用。</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328" name="矩形"/>
            <p:cNvSpPr/>
            <p:nvPr/>
          </p:nvSpPr>
          <p:spPr>
            <a:xfrm>
              <a:off x="9337493" y="3812327"/>
              <a:ext cx="1197429" cy="491490"/>
            </a:xfrm>
            <a:prstGeom prst="rect">
              <a:avLst/>
            </a:prstGeom>
            <a:solidFill>
              <a:schemeClr val="accent4"/>
            </a:solid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rPr>
                <a:t>小旌笔记</a:t>
              </a:r>
              <a:endPar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endParaRPr>
            </a:p>
          </p:txBody>
        </p:sp>
        <p:sp>
          <p:nvSpPr>
            <p:cNvPr id="329" name="剪去对角的矩形"/>
            <p:cNvSpPr/>
            <p:nvPr/>
          </p:nvSpPr>
          <p:spPr>
            <a:xfrm>
              <a:off x="1583007" y="4303346"/>
              <a:ext cx="9126220" cy="1108501"/>
            </a:xfrm>
            <a:prstGeom prst="snip2DiagRect">
              <a:avLst>
                <a:gd name="adj1" fmla="val 0"/>
                <a:gd name="adj2" fmla="val 11467"/>
              </a:avLst>
            </a:prstGeom>
            <a:noFill/>
            <a:ln w="25400" cap="flat" cmpd="sng">
              <a:solidFill>
                <a:srgbClr val="00AAB7"/>
              </a:solidFill>
              <a:prstDash val="sysDash"/>
              <a:round/>
            </a:ln>
          </p:spPr>
          <p:txBody>
            <a:bodyPr rtlCol="0" anchor="ctr"/>
            <a:lstStyle/>
            <a:p>
              <a:pPr algn="ctr"/>
            </a:p>
          </p:txBody>
        </p:sp>
      </p:gr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26"/>
                                        </p:tgtEl>
                                        <p:attrNameLst>
                                          <p:attrName>style.visibility</p:attrName>
                                        </p:attrNameLst>
                                      </p:cBhvr>
                                      <p:to>
                                        <p:strVal val="visible"/>
                                      </p:to>
                                    </p:set>
                                    <p:animEffect transition="in" filter="wipe(down)">
                                      <p:cBhvr>
                                        <p:cTn id="7" dur="500"/>
                                        <p:tgtEl>
                                          <p:spTgt spid="3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30"/>
                                        </p:tgtEl>
                                        <p:attrNameLst>
                                          <p:attrName>style.visibility</p:attrName>
                                        </p:attrNameLst>
                                      </p:cBhvr>
                                      <p:to>
                                        <p:strVal val="visible"/>
                                      </p:to>
                                    </p:set>
                                    <p:animEffect transition="in" filter="wipe(down)">
                                      <p:cBhvr>
                                        <p:cTn id="12" dur="500"/>
                                        <p:tgtEl>
                                          <p:spTgt spid="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 grpId="0" animBg="1"/>
      <p:bldP spid="33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34" name="矩形"/>
          <p:cNvSpPr/>
          <p:nvPr/>
        </p:nvSpPr>
        <p:spPr>
          <a:xfrm>
            <a:off x="1425064" y="305039"/>
            <a:ext cx="4580239"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 增值税征税范围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337" name="组合"/>
          <p:cNvGrpSpPr/>
          <p:nvPr/>
        </p:nvGrpSpPr>
        <p:grpSpPr>
          <a:xfrm>
            <a:off x="1499001" y="1248580"/>
            <a:ext cx="6914621" cy="529587"/>
            <a:chOff x="1499001" y="1248580"/>
            <a:chExt cx="6914621" cy="529587"/>
          </a:xfrm>
        </p:grpSpPr>
        <p:sp>
          <p:nvSpPr>
            <p:cNvPr id="335" name="矩形"/>
            <p:cNvSpPr/>
            <p:nvPr/>
          </p:nvSpPr>
          <p:spPr>
            <a:xfrm>
              <a:off x="1626638" y="1248580"/>
              <a:ext cx="6786984" cy="52577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判断销售行为是否属于“在中国境内销售”。</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336" name="剪去对角的矩形"/>
            <p:cNvSpPr/>
            <p:nvPr/>
          </p:nvSpPr>
          <p:spPr>
            <a:xfrm>
              <a:off x="1499001" y="1252390"/>
              <a:ext cx="6871327" cy="525777"/>
            </a:xfrm>
            <a:prstGeom prst="snip2DiagRect">
              <a:avLst>
                <a:gd name="adj1" fmla="val 0"/>
                <a:gd name="adj2" fmla="val 17736"/>
              </a:avLst>
            </a:prstGeom>
            <a:noFill/>
            <a:ln w="25400" cap="flat" cmpd="sng">
              <a:solidFill>
                <a:srgbClr val="4BACC6"/>
              </a:solidFill>
              <a:prstDash val="solid"/>
              <a:round/>
            </a:ln>
          </p:spPr>
          <p:txBody>
            <a:bodyPr rtlCol="0" anchor="ctr"/>
            <a:lstStyle/>
            <a:p>
              <a:pPr algn="ctr"/>
            </a:p>
          </p:txBody>
        </p:sp>
      </p:grpSp>
      <p:sp>
        <p:nvSpPr>
          <p:cNvPr id="338" name="矩形"/>
          <p:cNvSpPr/>
          <p:nvPr/>
        </p:nvSpPr>
        <p:spPr>
          <a:xfrm>
            <a:off x="1284411" y="1957790"/>
            <a:ext cx="8889865" cy="258445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单选】根据增值税法律制度的规定，下列各项中，属于在境内销售服务、无形资产或者不动产的是（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A．境外丙公司将其境外的办公大楼出售给中国境内企业</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B．境外乙公司将其境外房屋出租给中国留学生</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C．境外甲公司为中国游客提供从境外M地到境外N地的运输服务</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D．境外丁公司将其在中国境内使用的经销权转让给中国境内企业</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339" name="矩形"/>
          <p:cNvSpPr/>
          <p:nvPr/>
        </p:nvSpPr>
        <p:spPr>
          <a:xfrm>
            <a:off x="1272289" y="4473796"/>
            <a:ext cx="9495992" cy="20916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解析】选项A，办公大楼位于境外，所以不属于“在境内销售不动产”。选项B，出租的是境外房屋，所以不属于“在境内销售服务”。选项C属于境外单位向境内单位或个人销售完全在境外发生的服务，不属于“在境内销售服务”。选项D属于境外单位向境内单位销售“在境内使用”的无形资产，属于“在境内销售无形资产”。</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7"/>
                                        </p:tgtEl>
                                        <p:attrNameLst>
                                          <p:attrName>style.visibility</p:attrName>
                                        </p:attrNameLst>
                                      </p:cBhvr>
                                      <p:to>
                                        <p:strVal val="visible"/>
                                      </p:to>
                                    </p:set>
                                    <p:animEffect transition="in" filter="fade">
                                      <p:cBhvr>
                                        <p:cTn id="7" dur="1000"/>
                                        <p:tgtEl>
                                          <p:spTgt spid="337"/>
                                        </p:tgtEl>
                                      </p:cBhvr>
                                    </p:animEffect>
                                    <p:anim calcmode="lin" valueType="num">
                                      <p:cBhvr>
                                        <p:cTn id="8" dur="1000" fill="hold"/>
                                        <p:tgtEl>
                                          <p:spTgt spid="337"/>
                                        </p:tgtEl>
                                        <p:attrNameLst>
                                          <p:attrName>ppt_x</p:attrName>
                                        </p:attrNameLst>
                                      </p:cBhvr>
                                      <p:tavLst>
                                        <p:tav tm="0">
                                          <p:val>
                                            <p:strVal val="#ppt_x"/>
                                          </p:val>
                                        </p:tav>
                                        <p:tav tm="100000">
                                          <p:val>
                                            <p:strVal val="#ppt_x"/>
                                          </p:val>
                                        </p:tav>
                                      </p:tavLst>
                                    </p:anim>
                                    <p:anim calcmode="lin" valueType="num">
                                      <p:cBhvr>
                                        <p:cTn id="9" dur="1000" fill="hold"/>
                                        <p:tgtEl>
                                          <p:spTgt spid="33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6" fill="hold" grpId="0" nodeType="clickEffect">
                                  <p:stCondLst>
                                    <p:cond delay="0"/>
                                  </p:stCondLst>
                                  <p:childTnLst>
                                    <p:set>
                                      <p:cBhvr>
                                        <p:cTn id="13" dur="1" fill="hold">
                                          <p:stCondLst>
                                            <p:cond delay="0"/>
                                          </p:stCondLst>
                                        </p:cTn>
                                        <p:tgtEl>
                                          <p:spTgt spid="338"/>
                                        </p:tgtEl>
                                        <p:attrNameLst>
                                          <p:attrName>style.visibility</p:attrName>
                                        </p:attrNameLst>
                                      </p:cBhvr>
                                      <p:to>
                                        <p:strVal val="visible"/>
                                      </p:to>
                                    </p:set>
                                    <p:animEffect transition="in" filter="barn(inHorizontal)">
                                      <p:cBhvr>
                                        <p:cTn id="14" dur="500"/>
                                        <p:tgtEl>
                                          <p:spTgt spid="33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grpId="0" nodeType="clickEffect">
                                  <p:stCondLst>
                                    <p:cond delay="0"/>
                                  </p:stCondLst>
                                  <p:childTnLst>
                                    <p:set>
                                      <p:cBhvr>
                                        <p:cTn id="18" dur="1" fill="hold">
                                          <p:stCondLst>
                                            <p:cond delay="0"/>
                                          </p:stCondLst>
                                        </p:cTn>
                                        <p:tgtEl>
                                          <p:spTgt spid="339"/>
                                        </p:tgtEl>
                                        <p:attrNameLst>
                                          <p:attrName>style.visibility</p:attrName>
                                        </p:attrNameLst>
                                      </p:cBhvr>
                                      <p:to>
                                        <p:strVal val="visible"/>
                                      </p:to>
                                    </p:set>
                                    <p:animEffect transition="in" filter="barn(inHorizontal)">
                                      <p:cBhvr>
                                        <p:cTn id="19"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 grpId="0" animBg="1"/>
      <p:bldP spid="338" grpId="0" animBg="1"/>
      <p:bldP spid="33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43" name="矩形"/>
          <p:cNvSpPr/>
          <p:nvPr/>
        </p:nvSpPr>
        <p:spPr>
          <a:xfrm>
            <a:off x="1425064" y="305039"/>
            <a:ext cx="4580239"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 增值税征税范围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347" name="组合"/>
          <p:cNvGrpSpPr/>
          <p:nvPr/>
        </p:nvGrpSpPr>
        <p:grpSpPr>
          <a:xfrm>
            <a:off x="1416882" y="1256057"/>
            <a:ext cx="4812025" cy="601981"/>
            <a:chOff x="1416882" y="1256057"/>
            <a:chExt cx="4812025" cy="601981"/>
          </a:xfrm>
        </p:grpSpPr>
        <p:sp>
          <p:nvSpPr>
            <p:cNvPr id="344" name="圆角矩形"/>
            <p:cNvSpPr/>
            <p:nvPr/>
          </p:nvSpPr>
          <p:spPr>
            <a:xfrm>
              <a:off x="1416882" y="1263043"/>
              <a:ext cx="4812025"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345" name="流程图: 离页连接符"/>
            <p:cNvSpPr/>
            <p:nvPr/>
          </p:nvSpPr>
          <p:spPr>
            <a:xfrm>
              <a:off x="1740731" y="1256057"/>
              <a:ext cx="884555"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（六）</a:t>
              </a:r>
              <a:endPar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346" name="矩形"/>
            <p:cNvSpPr/>
            <p:nvPr/>
          </p:nvSpPr>
          <p:spPr>
            <a:xfrm>
              <a:off x="2874206" y="1299237"/>
              <a:ext cx="30372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不征收增值税项目</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graphicFrame>
        <p:nvGraphicFramePr>
          <p:cNvPr id="348" name="表格"/>
          <p:cNvGraphicFramePr>
            <a:graphicFrameLocks noGrp="1"/>
          </p:cNvGraphicFramePr>
          <p:nvPr/>
        </p:nvGraphicFramePr>
        <p:xfrm>
          <a:off x="476242" y="2098995"/>
          <a:ext cx="11180064" cy="4474856"/>
        </p:xfrm>
        <a:graphic>
          <a:graphicData uri="http://schemas.openxmlformats.org/drawingml/2006/table">
            <a:tbl>
              <a:tblPr bandRow="1">
                <a:noFill/>
              </a:tblPr>
              <a:tblGrid>
                <a:gridCol w="1483487"/>
                <a:gridCol w="9696577"/>
              </a:tblGrid>
              <a:tr h="399664">
                <a:tc>
                  <a:txBody>
                    <a:bodyPr/>
                    <a:lstStyle/>
                    <a:p>
                      <a:pPr marL="0" indent="0" algn="ctr">
                        <a:lnSpc>
                          <a:spcPct val="129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分类</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53975" marR="53975"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29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内容</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53975" marR="53975"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1148202">
                <a:tc>
                  <a:txBody>
                    <a:bodyPr/>
                    <a:lstStyle/>
                    <a:p>
                      <a:pPr marL="0" indent="0" algn="ctr">
                        <a:lnSpc>
                          <a:spcPct val="129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单位内部</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行为</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53975" marR="5397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l">
                        <a:lnSpc>
                          <a:spcPct val="129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（1）单位或者个体工商户聘用的</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员工为本单位或者雇主提供加工、修理修配劳务</a:t>
                      </a:r>
                      <a:b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（2）单位或者个体工商户聘用的</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员工为本单位或者雇主提供</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取得工资的</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服务</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（3）单位或者个体工商户</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为聘用的员工提供服务</a:t>
                      </a:r>
                      <a:endPar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endParaRPr>
                    </a:p>
                  </a:txBody>
                  <a:tcPr marL="53975" marR="5397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r h="2926990">
                <a:tc>
                  <a:txBody>
                    <a:bodyPr/>
                    <a:lstStyle/>
                    <a:p>
                      <a:pPr marL="0" indent="0" algn="ctr">
                        <a:lnSpc>
                          <a:spcPct val="129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非营利性</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行为</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53975" marR="5397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l">
                        <a:lnSpc>
                          <a:spcPct val="129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（1）行政单位收取的同时满足以下条件的政府性基金或者行政事业性收费：</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① 由国务院或者财政部批准设立的政府性基金，由国务院或者省级人民政府及其财政、价格主管部门批准设立的行政事业性收费</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② 收取时开具省级以上（含省级）财政部门监（印）制的财政票据</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③ 所收款项全额上缴财政</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（2）房地产主管部门或者其指定机构、公积金管理中心、开发企业以及物业管理单位</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代收的住宅专项维修资金</a:t>
                      </a:r>
                      <a:b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（3）根据国家指令</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无偿提供</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的铁路运输服务、航空运输服务，</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用于公益事业的</a:t>
                      </a:r>
                      <a:endPar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endParaRPr>
                    </a:p>
                  </a:txBody>
                  <a:tcPr marL="53975" marR="5397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bl>
          </a:graphicData>
        </a:graphic>
      </p:graphicFrame>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7"/>
                                        </p:tgtEl>
                                        <p:attrNameLst>
                                          <p:attrName>style.visibility</p:attrName>
                                        </p:attrNameLst>
                                      </p:cBhvr>
                                      <p:to>
                                        <p:strVal val="visible"/>
                                      </p:to>
                                    </p:set>
                                    <p:animEffect transition="in" filter="fade">
                                      <p:cBhvr>
                                        <p:cTn id="7" dur="1000"/>
                                        <p:tgtEl>
                                          <p:spTgt spid="347"/>
                                        </p:tgtEl>
                                      </p:cBhvr>
                                    </p:animEffect>
                                    <p:anim calcmode="lin" valueType="num">
                                      <p:cBhvr>
                                        <p:cTn id="8" dur="1000" fill="hold"/>
                                        <p:tgtEl>
                                          <p:spTgt spid="347"/>
                                        </p:tgtEl>
                                        <p:attrNameLst>
                                          <p:attrName>ppt_x</p:attrName>
                                        </p:attrNameLst>
                                      </p:cBhvr>
                                      <p:tavLst>
                                        <p:tav tm="0">
                                          <p:val>
                                            <p:strVal val="#ppt_x"/>
                                          </p:val>
                                        </p:tav>
                                        <p:tav tm="100000">
                                          <p:val>
                                            <p:strVal val="#ppt_x"/>
                                          </p:val>
                                        </p:tav>
                                      </p:tavLst>
                                    </p:anim>
                                    <p:anim calcmode="lin" valueType="num">
                                      <p:cBhvr>
                                        <p:cTn id="9" dur="1000" fill="hold"/>
                                        <p:tgtEl>
                                          <p:spTgt spid="34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48"/>
                                        </p:tgtEl>
                                        <p:attrNameLst>
                                          <p:attrName>style.visibility</p:attrName>
                                        </p:attrNameLst>
                                      </p:cBhvr>
                                      <p:to>
                                        <p:strVal val="visible"/>
                                      </p:to>
                                    </p:set>
                                    <p:animEffect transition="in" filter="randombar(horizontal)">
                                      <p:cBhvr>
                                        <p:cTn id="14" dur="500"/>
                                        <p:tgtEl>
                                          <p:spTgt spid="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61" name="椭圆"/>
          <p:cNvSpPr/>
          <p:nvPr/>
        </p:nvSpPr>
        <p:spPr>
          <a:xfrm>
            <a:off x="5082443" y="1149061"/>
            <a:ext cx="2036774" cy="2049536"/>
          </a:xfrm>
          <a:prstGeom prst="ellipse">
            <a:avLst/>
          </a:prstGeom>
          <a:solidFill>
            <a:schemeClr val="accent4"/>
          </a:solidFill>
          <a:ln w="12700" cap="flat" cmpd="sng">
            <a:noFill/>
            <a:prstDash val="solid"/>
            <a:round/>
          </a:ln>
        </p:spPr>
        <p:txBody>
          <a:bodyPr rtlCol="0" anchor="ctr"/>
          <a:lstStyle/>
          <a:p>
            <a:pPr algn="ctr"/>
          </a:p>
        </p:txBody>
      </p:sp>
      <p:sp>
        <p:nvSpPr>
          <p:cNvPr id="62" name="矩形"/>
          <p:cNvSpPr/>
          <p:nvPr/>
        </p:nvSpPr>
        <p:spPr>
          <a:xfrm>
            <a:off x="4703448" y="3366135"/>
            <a:ext cx="2795632" cy="591502"/>
          </a:xfrm>
          <a:prstGeom prst="rect">
            <a:avLst/>
          </a:prstGeom>
          <a:noFill/>
          <a:ln w="9525" cap="flat" cmpd="sng">
            <a:noFill/>
            <a:prstDash val="solid"/>
            <a:miter/>
          </a:ln>
        </p:spPr>
        <p:txBody>
          <a:bodyPr vert="horz" wrap="square" lIns="91440" tIns="45720" rIns="91440" bIns="45720" anchor="t" anchorCtr="0">
            <a:spAutoFit/>
          </a:bodyPr>
          <a:lstStyle/>
          <a:p>
            <a:pPr marL="0" indent="25400" algn="ctr">
              <a:lnSpc>
                <a:spcPct val="150000"/>
              </a:lnSpc>
              <a:spcBef>
                <a:spcPts val="0"/>
              </a:spcBef>
              <a:spcAft>
                <a:spcPts val="0"/>
              </a:spcAft>
              <a:buNone/>
            </a:pPr>
            <a:r>
              <a:rPr lang="en-US" altLang="zh-CN" sz="2200" b="1" i="0" u="none" strike="noStrike" kern="100" cap="none" spc="0" baseline="0">
                <a:solidFill>
                  <a:schemeClr val="accent1"/>
                </a:solidFill>
                <a:latin typeface="微软雅黑" panose="020B0503020204020204" charset="-122"/>
                <a:ea typeface="微软雅黑" panose="020B0503020204020204" charset="-122"/>
                <a:cs typeface="Times New Roman" panose="02020603050405020304" charset="0"/>
              </a:rPr>
              <a:t> </a:t>
            </a:r>
            <a:r>
              <a:rPr lang="zh-CN" altLang="en-US" sz="2200" b="1" i="0" u="none" strike="noStrike" kern="100" cap="none" spc="0" baseline="0">
                <a:solidFill>
                  <a:schemeClr val="accent1"/>
                </a:solidFill>
                <a:latin typeface="微软雅黑" panose="020B0503020204020204" charset="-122"/>
                <a:ea typeface="微软雅黑" panose="020B0503020204020204" charset="-122"/>
                <a:cs typeface="Times New Roman" panose="02020603050405020304" charset="0"/>
              </a:rPr>
              <a:t>税收法律制度概述</a:t>
            </a:r>
            <a:r>
              <a:rPr lang="en-US" altLang="zh-CN" sz="2200" b="1" i="0" u="none" strike="noStrike" kern="100" cap="none" spc="0" baseline="0">
                <a:solidFill>
                  <a:schemeClr val="accent1"/>
                </a:solidFill>
                <a:latin typeface="微软雅黑" panose="020B0503020204020204" charset="-122"/>
                <a:ea typeface="微软雅黑" panose="020B0503020204020204" charset="-122"/>
                <a:cs typeface="Times New Roman" panose="02020603050405020304" charset="0"/>
              </a:rPr>
              <a:t> </a:t>
            </a:r>
            <a:endParaRPr lang="zh-CN" altLang="en-US" sz="2200" b="1" i="0" u="none" strike="noStrike" kern="1200" cap="none" spc="0" baseline="0">
              <a:solidFill>
                <a:schemeClr val="accent1"/>
              </a:solidFill>
              <a:latin typeface="微软雅黑" panose="020B0503020204020204" charset="-122"/>
              <a:ea typeface="微软雅黑" panose="020B0503020204020204" charset="-122"/>
              <a:cs typeface="Arial" panose="020B0604020202020204" pitchFamily="34" charset="0"/>
            </a:endParaRPr>
          </a:p>
        </p:txBody>
      </p:sp>
      <p:sp>
        <p:nvSpPr>
          <p:cNvPr id="63" name="矩形"/>
          <p:cNvSpPr/>
          <p:nvPr/>
        </p:nvSpPr>
        <p:spPr>
          <a:xfrm>
            <a:off x="5086455" y="1832499"/>
            <a:ext cx="1972436" cy="634365"/>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zh-CN" altLang="en-US" sz="3600" b="1" i="0" u="none" strike="noStrike" kern="1200" cap="none" spc="-150" baseline="0">
                <a:solidFill>
                  <a:schemeClr val="bg1"/>
                </a:solidFill>
                <a:latin typeface="微软雅黑" panose="020B0503020204020204" charset="-122"/>
                <a:ea typeface="微软雅黑" panose="020B0503020204020204" charset="-122"/>
                <a:cs typeface="Arial" panose="020B0604020202020204" pitchFamily="34" charset="0"/>
              </a:rPr>
              <a:t>第一节</a:t>
            </a:r>
            <a:endParaRPr lang="zh-CN" altLang="en-US" sz="3600" b="1" i="0" u="none" strike="noStrike" kern="1200" cap="none" spc="-150" baseline="0">
              <a:solidFill>
                <a:schemeClr val="bg1"/>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p:cTn id="7" dur="500" fill="hold"/>
                                        <p:tgtEl>
                                          <p:spTgt spid="61"/>
                                        </p:tgtEl>
                                        <p:attrNameLst>
                                          <p:attrName>ppt_w</p:attrName>
                                        </p:attrNameLst>
                                      </p:cBhvr>
                                      <p:tavLst>
                                        <p:tav tm="0">
                                          <p:val>
                                            <p:fltVal val="0"/>
                                          </p:val>
                                        </p:tav>
                                        <p:tav tm="100000">
                                          <p:val>
                                            <p:strVal val="#ppt_w"/>
                                          </p:val>
                                        </p:tav>
                                      </p:tavLst>
                                    </p:anim>
                                    <p:anim calcmode="lin" valueType="num">
                                      <p:cBhvr>
                                        <p:cTn id="8" dur="500" fill="hold"/>
                                        <p:tgtEl>
                                          <p:spTgt spid="61"/>
                                        </p:tgtEl>
                                        <p:attrNameLst>
                                          <p:attrName>ppt_h</p:attrName>
                                        </p:attrNameLst>
                                      </p:cBhvr>
                                      <p:tavLst>
                                        <p:tav tm="0">
                                          <p:val>
                                            <p:fltVal val="0"/>
                                          </p:val>
                                        </p:tav>
                                        <p:tav tm="100000">
                                          <p:val>
                                            <p:strVal val="#ppt_h"/>
                                          </p:val>
                                        </p:tav>
                                      </p:tavLst>
                                    </p:anim>
                                    <p:animEffect transition="in" filter="fade">
                                      <p:cBhvr>
                                        <p:cTn id="9" dur="500"/>
                                        <p:tgtEl>
                                          <p:spTgt spid="61"/>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fade">
                                      <p:cBhvr>
                                        <p:cTn id="13" dur="500"/>
                                        <p:tgtEl>
                                          <p:spTgt spid="63"/>
                                        </p:tgtEl>
                                      </p:cBhvr>
                                    </p:animEffect>
                                  </p:childTnLst>
                                </p:cTn>
                              </p:par>
                            </p:childTnLst>
                          </p:cTn>
                        </p:par>
                        <p:par>
                          <p:cTn id="14" fill="hold">
                            <p:stCondLst>
                              <p:cond delay="1000"/>
                            </p:stCondLst>
                            <p:childTnLst>
                              <p:par>
                                <p:cTn id="15" presetID="42" presetClass="entr" presetSubtype="0" fill="hold" grpId="0" nodeType="afterEffect">
                                  <p:stCondLst>
                                    <p:cond delay="0"/>
                                  </p:stCondLst>
                                  <p:iterate type="lt">
                                    <p:tmPct val="0"/>
                                  </p:iterate>
                                  <p:childTnLst>
                                    <p:set>
                                      <p:cBhvr>
                                        <p:cTn id="16" dur="1" fill="hold">
                                          <p:stCondLst>
                                            <p:cond delay="0"/>
                                          </p:stCondLst>
                                        </p:cTn>
                                        <p:tgtEl>
                                          <p:spTgt spid="62"/>
                                        </p:tgtEl>
                                        <p:attrNameLst>
                                          <p:attrName>style.visibility</p:attrName>
                                        </p:attrNameLst>
                                      </p:cBhvr>
                                      <p:to>
                                        <p:strVal val="visible"/>
                                      </p:to>
                                    </p:set>
                                    <p:animEffect transition="in" filter="fade">
                                      <p:cBhvr>
                                        <p:cTn id="17" dur="1000"/>
                                        <p:tgtEl>
                                          <p:spTgt spid="62"/>
                                        </p:tgtEl>
                                      </p:cBhvr>
                                    </p:animEffect>
                                    <p:anim calcmode="lin" valueType="num">
                                      <p:cBhvr>
                                        <p:cTn id="18" dur="1000" fill="hold"/>
                                        <p:tgtEl>
                                          <p:spTgt spid="62"/>
                                        </p:tgtEl>
                                        <p:attrNameLst>
                                          <p:attrName>ppt_x</p:attrName>
                                        </p:attrNameLst>
                                      </p:cBhvr>
                                      <p:tavLst>
                                        <p:tav tm="0">
                                          <p:val>
                                            <p:strVal val="#ppt_x"/>
                                          </p:val>
                                        </p:tav>
                                        <p:tav tm="100000">
                                          <p:val>
                                            <p:strVal val="#ppt_x"/>
                                          </p:val>
                                        </p:tav>
                                      </p:tavLst>
                                    </p:anim>
                                    <p:anim calcmode="lin" valueType="num">
                                      <p:cBhvr>
                                        <p:cTn id="19" dur="1000" fill="hold"/>
                                        <p:tgtEl>
                                          <p:spTgt spid="62"/>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6" presetClass="emph" presetSubtype="0" fill="hold" grpId="1" nodeType="afterEffect">
                                  <p:stCondLst>
                                    <p:cond delay="0"/>
                                  </p:stCondLst>
                                  <p:iterate type="lt">
                                    <p:tmPct val="10000"/>
                                  </p:iterate>
                                  <p:childTnLst>
                                    <p:animEffect transition="out" filter="fade">
                                      <p:cBhvr>
                                        <p:cTn id="22" dur="500" tmFilter="0, 0; .2, .5; .8, .5; 1, 0"/>
                                        <p:tgtEl>
                                          <p:spTgt spid="62"/>
                                        </p:tgtEl>
                                      </p:cBhvr>
                                    </p:animEffect>
                                    <p:animScale>
                                      <p:cBhvr>
                                        <p:cTn id="23" dur="250" autoRev="1" fill="hold"/>
                                        <p:tgtEl>
                                          <p:spTgt spid="6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p:bldP spid="62" grpId="1"/>
      <p:bldP spid="6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52" name="矩形"/>
          <p:cNvSpPr/>
          <p:nvPr/>
        </p:nvSpPr>
        <p:spPr>
          <a:xfrm>
            <a:off x="1425064" y="305039"/>
            <a:ext cx="4580239"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 增值税征税范围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aphicFrame>
        <p:nvGraphicFramePr>
          <p:cNvPr id="353" name="表格"/>
          <p:cNvGraphicFramePr>
            <a:graphicFrameLocks noGrp="1"/>
          </p:cNvGraphicFramePr>
          <p:nvPr/>
        </p:nvGraphicFramePr>
        <p:xfrm>
          <a:off x="1092208" y="2057142"/>
          <a:ext cx="9959861" cy="3561612"/>
        </p:xfrm>
        <a:graphic>
          <a:graphicData uri="http://schemas.openxmlformats.org/drawingml/2006/table">
            <a:tbl>
              <a:tblPr bandRow="1">
                <a:noFill/>
              </a:tblPr>
              <a:tblGrid>
                <a:gridCol w="1321473"/>
                <a:gridCol w="8638388"/>
              </a:tblGrid>
              <a:tr h="473760">
                <a:tc>
                  <a:txBody>
                    <a:bodyPr/>
                    <a:lstStyle/>
                    <a:p>
                      <a:pPr marL="0" indent="0" algn="ctr">
                        <a:lnSpc>
                          <a:spcPct val="150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分类</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53975" marR="53975"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内容</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53975" marR="53975"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3087852">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其他</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53975" marR="5397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l">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（1）</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存款利息</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（2）被保险人获得的保险赔付</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（3）在资产重组过程中，通过合并、分立、出售、置换等方式，将全部或者部分实物资产以及与其相关联的债权、负债和劳动力一并转让给其他单位和个人，其中涉及的货物、不动产、土地使用权等转让行为</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53975" marR="5397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wipe(down)">
                                      <p:cBhvr>
                                        <p:cTn id="7" dur="500"/>
                                        <p:tgtEl>
                                          <p:spTgt spid="3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57" name="矩形"/>
          <p:cNvSpPr/>
          <p:nvPr/>
        </p:nvSpPr>
        <p:spPr>
          <a:xfrm>
            <a:off x="1425064" y="305039"/>
            <a:ext cx="4580239"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 增值税征税范围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360" name="组合"/>
          <p:cNvGrpSpPr/>
          <p:nvPr/>
        </p:nvGrpSpPr>
        <p:grpSpPr>
          <a:xfrm>
            <a:off x="1210368" y="1537211"/>
            <a:ext cx="4360228" cy="529590"/>
            <a:chOff x="1210368" y="1537211"/>
            <a:chExt cx="4360228" cy="529590"/>
          </a:xfrm>
        </p:grpSpPr>
        <p:sp>
          <p:nvSpPr>
            <p:cNvPr id="358" name="矩形"/>
            <p:cNvSpPr/>
            <p:nvPr/>
          </p:nvSpPr>
          <p:spPr>
            <a:xfrm>
              <a:off x="1338006" y="1537211"/>
              <a:ext cx="4218158" cy="525777"/>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判断是否征收增值税。</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359" name="剪去对角的矩形"/>
            <p:cNvSpPr/>
            <p:nvPr/>
          </p:nvSpPr>
          <p:spPr>
            <a:xfrm>
              <a:off x="1210368" y="1541023"/>
              <a:ext cx="4360228" cy="525778"/>
            </a:xfrm>
            <a:prstGeom prst="snip2DiagRect">
              <a:avLst>
                <a:gd name="adj1" fmla="val 0"/>
                <a:gd name="adj2" fmla="val 17842"/>
              </a:avLst>
            </a:prstGeom>
            <a:noFill/>
            <a:ln w="25400" cap="flat" cmpd="sng">
              <a:solidFill>
                <a:srgbClr val="4BACC6"/>
              </a:solidFill>
              <a:prstDash val="solid"/>
              <a:round/>
            </a:ln>
          </p:spPr>
          <p:txBody>
            <a:bodyPr rtlCol="0" anchor="ctr"/>
            <a:lstStyle/>
            <a:p>
              <a:pPr algn="ctr"/>
            </a:p>
          </p:txBody>
        </p:sp>
      </p:grpSp>
      <p:sp>
        <p:nvSpPr>
          <p:cNvPr id="361" name="矩形"/>
          <p:cNvSpPr/>
          <p:nvPr/>
        </p:nvSpPr>
        <p:spPr>
          <a:xfrm>
            <a:off x="995780" y="2375729"/>
            <a:ext cx="10116550" cy="216852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多选】根据增值税法律制度的规定，下列各项中，属于不征收增值税项目的有（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A．存款人取得的存款利息</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B．物业管理单位代收的住宅专项维修资金</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C．被保险人获得的保险赔付</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D．电力公司销售电力</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362" name="矩形"/>
          <p:cNvSpPr/>
          <p:nvPr/>
        </p:nvSpPr>
        <p:spPr>
          <a:xfrm>
            <a:off x="992028" y="4697196"/>
            <a:ext cx="1745934" cy="3581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【答案】ABC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0"/>
                                        </p:tgtEl>
                                        <p:attrNameLst>
                                          <p:attrName>style.visibility</p:attrName>
                                        </p:attrNameLst>
                                      </p:cBhvr>
                                      <p:to>
                                        <p:strVal val="visible"/>
                                      </p:to>
                                    </p:set>
                                    <p:animEffect transition="in" filter="fade">
                                      <p:cBhvr>
                                        <p:cTn id="7" dur="1000"/>
                                        <p:tgtEl>
                                          <p:spTgt spid="360"/>
                                        </p:tgtEl>
                                      </p:cBhvr>
                                    </p:animEffect>
                                    <p:anim calcmode="lin" valueType="num">
                                      <p:cBhvr>
                                        <p:cTn id="8" dur="1000" fill="hold"/>
                                        <p:tgtEl>
                                          <p:spTgt spid="360"/>
                                        </p:tgtEl>
                                        <p:attrNameLst>
                                          <p:attrName>ppt_x</p:attrName>
                                        </p:attrNameLst>
                                      </p:cBhvr>
                                      <p:tavLst>
                                        <p:tav tm="0">
                                          <p:val>
                                            <p:strVal val="#ppt_x"/>
                                          </p:val>
                                        </p:tav>
                                        <p:tav tm="100000">
                                          <p:val>
                                            <p:strVal val="#ppt_x"/>
                                          </p:val>
                                        </p:tav>
                                      </p:tavLst>
                                    </p:anim>
                                    <p:anim calcmode="lin" valueType="num">
                                      <p:cBhvr>
                                        <p:cTn id="9" dur="1000" fill="hold"/>
                                        <p:tgtEl>
                                          <p:spTgt spid="36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61"/>
                                        </p:tgtEl>
                                        <p:attrNameLst>
                                          <p:attrName>style.visibility</p:attrName>
                                        </p:attrNameLst>
                                      </p:cBhvr>
                                      <p:to>
                                        <p:strVal val="visible"/>
                                      </p:to>
                                    </p:set>
                                    <p:animEffect transition="in" filter="wipe(down)">
                                      <p:cBhvr>
                                        <p:cTn id="14" dur="500"/>
                                        <p:tgtEl>
                                          <p:spTgt spid="36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62"/>
                                        </p:tgtEl>
                                        <p:attrNameLst>
                                          <p:attrName>style.visibility</p:attrName>
                                        </p:attrNameLst>
                                      </p:cBhvr>
                                      <p:to>
                                        <p:strVal val="visible"/>
                                      </p:to>
                                    </p:set>
                                    <p:animEffect transition="in" filter="wipe(down)">
                                      <p:cBhvr>
                                        <p:cTn id="19" dur="500"/>
                                        <p:tgtEl>
                                          <p:spTgt spid="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 grpId="0" animBg="1"/>
      <p:bldP spid="361" grpId="0" animBg="1"/>
      <p:bldP spid="36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66" name="矩形"/>
          <p:cNvSpPr/>
          <p:nvPr/>
        </p:nvSpPr>
        <p:spPr>
          <a:xfrm>
            <a:off x="1425064" y="305039"/>
            <a:ext cx="6281407"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 视同销售、混合销售与兼营</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370" name="组合"/>
          <p:cNvGrpSpPr/>
          <p:nvPr/>
        </p:nvGrpSpPr>
        <p:grpSpPr>
          <a:xfrm>
            <a:off x="1272566" y="1472531"/>
            <a:ext cx="3489861" cy="601980"/>
            <a:chOff x="1272566" y="1472531"/>
            <a:chExt cx="3489861" cy="601980"/>
          </a:xfrm>
        </p:grpSpPr>
        <p:sp>
          <p:nvSpPr>
            <p:cNvPr id="367" name="圆角矩形"/>
            <p:cNvSpPr/>
            <p:nvPr/>
          </p:nvSpPr>
          <p:spPr>
            <a:xfrm>
              <a:off x="1272566" y="1479517"/>
              <a:ext cx="3489861"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368" name="流程图: 离页连接符"/>
            <p:cNvSpPr/>
            <p:nvPr/>
          </p:nvSpPr>
          <p:spPr>
            <a:xfrm>
              <a:off x="1596416" y="1472531"/>
              <a:ext cx="884555"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（一）</a:t>
              </a:r>
              <a:endPar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369" name="矩形"/>
            <p:cNvSpPr/>
            <p:nvPr/>
          </p:nvSpPr>
          <p:spPr>
            <a:xfrm>
              <a:off x="2729890" y="1515711"/>
              <a:ext cx="16148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视同销售</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371" name="矩形"/>
          <p:cNvSpPr/>
          <p:nvPr/>
        </p:nvSpPr>
        <p:spPr>
          <a:xfrm>
            <a:off x="1212254" y="2419313"/>
            <a:ext cx="9770192" cy="24917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1．视同销售货物</a:t>
            </a:r>
            <a:endPar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单位或者个体工商户的下列行为，视同销售货物，征收增值税：</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（1）将货物交付其他单位或者个人代销。</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（2）销售代销货物。</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（3）设有两个以上机构并实行统一核算的纳税人，将货物从一个机构移送至其他机构用于销售的，但相关机构设在同一县（市）的除外。</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372" name="对象"/>
          <p:cNvGraphicFramePr>
            <a:graphicFrameLocks noChangeAspect="1"/>
          </p:cNvGraphicFramePr>
          <p:nvPr/>
        </p:nvGraphicFramePr>
        <p:xfrm>
          <a:off x="5326970" y="1790783"/>
          <a:ext cx="5622283" cy="880471"/>
        </p:xfrm>
        <a:graphic>
          <a:graphicData uri="http://schemas.openxmlformats.org/presentationml/2006/ole">
            <mc:AlternateContent xmlns:mc="http://schemas.openxmlformats.org/markup-compatibility/2006">
              <mc:Choice xmlns:v="urn:schemas-microsoft-com:vml" Requires="v">
                <p:oleObj spid="_x0000_s4100" name="package" r:id="rId2" imgW="3423285" imgH="546100" progId="package">
                  <p:embed/>
                </p:oleObj>
              </mc:Choice>
              <mc:Fallback>
                <p:oleObj name="package" r:id="rId2" imgW="3423285" imgH="546100" progId="package">
                  <p:embed/>
                  <p:pic>
                    <p:nvPicPr>
                      <p:cNvPr id="0" name="对象"/>
                      <p:cNvPicPr>
                        <a:picLocks noChangeAspect="1"/>
                      </p:cNvPicPr>
                      <p:nvPr/>
                    </p:nvPicPr>
                    <p:blipFill>
                      <a:blip r:embed="rId3" cstate="print"/>
                      <a:stretch>
                        <a:fillRect/>
                      </a:stretch>
                    </p:blipFill>
                    <p:spPr>
                      <a:xfrm>
                        <a:off x="5326970" y="1790783"/>
                        <a:ext cx="5622283" cy="880471"/>
                      </a:xfrm>
                      <a:prstGeom prst="rect">
                        <a:avLst/>
                      </a:prstGeom>
                      <a:noFill/>
                      <a:ln w="9525" cap="flat" cmpd="sng">
                        <a:noFill/>
                        <a:prstDash val="solid"/>
                        <a:miter/>
                      </a:ln>
                    </p:spPr>
                  </p:pic>
                </p:oleObj>
              </mc:Fallback>
            </mc:AlternateContent>
          </a:graphicData>
        </a:graphic>
      </p:graphicFrame>
      <p:graphicFrame>
        <p:nvGraphicFramePr>
          <p:cNvPr id="373" name="对象"/>
          <p:cNvGraphicFramePr>
            <a:graphicFrameLocks noChangeAspect="1"/>
          </p:cNvGraphicFramePr>
          <p:nvPr/>
        </p:nvGraphicFramePr>
        <p:xfrm>
          <a:off x="5422217" y="4914820"/>
          <a:ext cx="5527036" cy="1045426"/>
        </p:xfrm>
        <a:graphic>
          <a:graphicData uri="http://schemas.openxmlformats.org/presentationml/2006/ole">
            <mc:AlternateContent xmlns:mc="http://schemas.openxmlformats.org/markup-compatibility/2006">
              <mc:Choice xmlns:v="urn:schemas-microsoft-com:vml" Requires="v">
                <p:oleObj spid="_x0000_s4101" name="package" r:id="rId4" imgW="3623945" imgH="702310" progId="package">
                  <p:embed/>
                </p:oleObj>
              </mc:Choice>
              <mc:Fallback>
                <p:oleObj name="package" r:id="rId4" imgW="3623945" imgH="702310" progId="package">
                  <p:embed/>
                  <p:pic>
                    <p:nvPicPr>
                      <p:cNvPr id="0" name="对象"/>
                      <p:cNvPicPr>
                        <a:picLocks noChangeAspect="1"/>
                      </p:cNvPicPr>
                      <p:nvPr/>
                    </p:nvPicPr>
                    <p:blipFill>
                      <a:blip r:embed="rId5" cstate="print"/>
                      <a:stretch>
                        <a:fillRect/>
                      </a:stretch>
                    </p:blipFill>
                    <p:spPr>
                      <a:xfrm>
                        <a:off x="5422217" y="4914820"/>
                        <a:ext cx="5527036" cy="1045426"/>
                      </a:xfrm>
                      <a:prstGeom prst="rect">
                        <a:avLst/>
                      </a:prstGeom>
                      <a:noFill/>
                      <a:ln w="9525" cap="flat" cmpd="sng">
                        <a:noFill/>
                        <a:prstDash val="solid"/>
                        <a:miter/>
                      </a:ln>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70"/>
                                        </p:tgtEl>
                                        <p:attrNameLst>
                                          <p:attrName>style.visibility</p:attrName>
                                        </p:attrNameLst>
                                      </p:cBhvr>
                                      <p:to>
                                        <p:strVal val="visible"/>
                                      </p:to>
                                    </p:set>
                                    <p:animEffect transition="in" filter="fade">
                                      <p:cBhvr>
                                        <p:cTn id="7" dur="1000"/>
                                        <p:tgtEl>
                                          <p:spTgt spid="370"/>
                                        </p:tgtEl>
                                      </p:cBhvr>
                                    </p:animEffect>
                                    <p:anim calcmode="lin" valueType="num">
                                      <p:cBhvr>
                                        <p:cTn id="8" dur="1000" fill="hold"/>
                                        <p:tgtEl>
                                          <p:spTgt spid="370"/>
                                        </p:tgtEl>
                                        <p:attrNameLst>
                                          <p:attrName>ppt_x</p:attrName>
                                        </p:attrNameLst>
                                      </p:cBhvr>
                                      <p:tavLst>
                                        <p:tav tm="0">
                                          <p:val>
                                            <p:strVal val="#ppt_x"/>
                                          </p:val>
                                        </p:tav>
                                        <p:tav tm="100000">
                                          <p:val>
                                            <p:strVal val="#ppt_x"/>
                                          </p:val>
                                        </p:tav>
                                      </p:tavLst>
                                    </p:anim>
                                    <p:anim calcmode="lin" valueType="num">
                                      <p:cBhvr>
                                        <p:cTn id="9" dur="1000" fill="hold"/>
                                        <p:tgtEl>
                                          <p:spTgt spid="37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71"/>
                                        </p:tgtEl>
                                        <p:attrNameLst>
                                          <p:attrName>style.visibility</p:attrName>
                                        </p:attrNameLst>
                                      </p:cBhvr>
                                      <p:to>
                                        <p:strVal val="visible"/>
                                      </p:to>
                                    </p:set>
                                    <p:animEffect transition="in" filter="fade">
                                      <p:cBhvr>
                                        <p:cTn id="13" dur="1000"/>
                                        <p:tgtEl>
                                          <p:spTgt spid="371"/>
                                        </p:tgtEl>
                                      </p:cBhvr>
                                    </p:animEffect>
                                    <p:anim calcmode="lin" valueType="num">
                                      <p:cBhvr>
                                        <p:cTn id="14" dur="1000" fill="hold"/>
                                        <p:tgtEl>
                                          <p:spTgt spid="371"/>
                                        </p:tgtEl>
                                        <p:attrNameLst>
                                          <p:attrName>ppt_x</p:attrName>
                                        </p:attrNameLst>
                                      </p:cBhvr>
                                      <p:tavLst>
                                        <p:tav tm="0">
                                          <p:val>
                                            <p:strVal val="#ppt_x"/>
                                          </p:val>
                                        </p:tav>
                                        <p:tav tm="100000">
                                          <p:val>
                                            <p:strVal val="#ppt_x"/>
                                          </p:val>
                                        </p:tav>
                                      </p:tavLst>
                                    </p:anim>
                                    <p:anim calcmode="lin" valueType="num">
                                      <p:cBhvr>
                                        <p:cTn id="15" dur="1000" fill="hold"/>
                                        <p:tgtEl>
                                          <p:spTgt spid="37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72"/>
                                        </p:tgtEl>
                                        <p:attrNameLst>
                                          <p:attrName>style.visibility</p:attrName>
                                        </p:attrNameLst>
                                      </p:cBhvr>
                                      <p:to>
                                        <p:strVal val="visible"/>
                                      </p:to>
                                    </p:set>
                                    <p:animEffect transition="in" filter="fade">
                                      <p:cBhvr>
                                        <p:cTn id="19" dur="1000"/>
                                        <p:tgtEl>
                                          <p:spTgt spid="372"/>
                                        </p:tgtEl>
                                      </p:cBhvr>
                                    </p:animEffect>
                                    <p:anim calcmode="lin" valueType="num">
                                      <p:cBhvr>
                                        <p:cTn id="20" dur="1000" fill="hold"/>
                                        <p:tgtEl>
                                          <p:spTgt spid="372"/>
                                        </p:tgtEl>
                                        <p:attrNameLst>
                                          <p:attrName>ppt_x</p:attrName>
                                        </p:attrNameLst>
                                      </p:cBhvr>
                                      <p:tavLst>
                                        <p:tav tm="0">
                                          <p:val>
                                            <p:strVal val="#ppt_x"/>
                                          </p:val>
                                        </p:tav>
                                        <p:tav tm="100000">
                                          <p:val>
                                            <p:strVal val="#ppt_x"/>
                                          </p:val>
                                        </p:tav>
                                      </p:tavLst>
                                    </p:anim>
                                    <p:anim calcmode="lin" valueType="num">
                                      <p:cBhvr>
                                        <p:cTn id="21" dur="1000" fill="hold"/>
                                        <p:tgtEl>
                                          <p:spTgt spid="37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73"/>
                                        </p:tgtEl>
                                        <p:attrNameLst>
                                          <p:attrName>style.visibility</p:attrName>
                                        </p:attrNameLst>
                                      </p:cBhvr>
                                      <p:to>
                                        <p:strVal val="visible"/>
                                      </p:to>
                                    </p:set>
                                    <p:animEffect transition="in" filter="fade">
                                      <p:cBhvr>
                                        <p:cTn id="25" dur="1000"/>
                                        <p:tgtEl>
                                          <p:spTgt spid="373"/>
                                        </p:tgtEl>
                                      </p:cBhvr>
                                    </p:animEffect>
                                    <p:anim calcmode="lin" valueType="num">
                                      <p:cBhvr>
                                        <p:cTn id="26" dur="1000" fill="hold"/>
                                        <p:tgtEl>
                                          <p:spTgt spid="373"/>
                                        </p:tgtEl>
                                        <p:attrNameLst>
                                          <p:attrName>ppt_x</p:attrName>
                                        </p:attrNameLst>
                                      </p:cBhvr>
                                      <p:tavLst>
                                        <p:tav tm="0">
                                          <p:val>
                                            <p:strVal val="#ppt_x"/>
                                          </p:val>
                                        </p:tav>
                                        <p:tav tm="100000">
                                          <p:val>
                                            <p:strVal val="#ppt_x"/>
                                          </p:val>
                                        </p:tav>
                                      </p:tavLst>
                                    </p:anim>
                                    <p:anim calcmode="lin" valueType="num">
                                      <p:cBhvr>
                                        <p:cTn id="27" dur="1000" fill="hold"/>
                                        <p:tgtEl>
                                          <p:spTgt spid="3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 grpId="0" animBg="1"/>
      <p:bldP spid="37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77" name="矩形"/>
          <p:cNvSpPr/>
          <p:nvPr/>
        </p:nvSpPr>
        <p:spPr>
          <a:xfrm>
            <a:off x="1425064" y="305039"/>
            <a:ext cx="6281407"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 视同销售、混合销售与兼营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378" name="矩形"/>
          <p:cNvSpPr/>
          <p:nvPr/>
        </p:nvSpPr>
        <p:spPr>
          <a:xfrm>
            <a:off x="1390628" y="1375620"/>
            <a:ext cx="6003544" cy="491487"/>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（4）将自产、委托加工或者购进的货物用于下列用途的。</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379" name="表格"/>
          <p:cNvGraphicFramePr>
            <a:graphicFrameLocks noGrp="1"/>
          </p:cNvGraphicFramePr>
          <p:nvPr/>
        </p:nvGraphicFramePr>
        <p:xfrm>
          <a:off x="1394406" y="2133342"/>
          <a:ext cx="9295559" cy="3651592"/>
        </p:xfrm>
        <a:graphic>
          <a:graphicData uri="http://schemas.openxmlformats.org/drawingml/2006/table">
            <a:tbl>
              <a:tblPr bandRow="1">
                <a:noFill/>
              </a:tblPr>
              <a:tblGrid>
                <a:gridCol w="1918233"/>
                <a:gridCol w="1815630"/>
                <a:gridCol w="2038705"/>
                <a:gridCol w="795108"/>
                <a:gridCol w="1259065"/>
                <a:gridCol w="1468818"/>
              </a:tblGrid>
              <a:tr h="565683">
                <a:tc rowSpan="2">
                  <a:txBody>
                    <a:bodyPr/>
                    <a:lstStyle/>
                    <a:p>
                      <a:pPr marL="0" indent="0" algn="ctr">
                        <a:lnSpc>
                          <a:spcPct val="150000"/>
                        </a:lnSpc>
                        <a:spcBef>
                          <a:spcPts val="8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货物来源</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36195" marR="3619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0A3142"/>
                    </a:solidFill>
                  </a:tcPr>
                </a:tc>
                <a:tc gridSpan="2">
                  <a:txBody>
                    <a:bodyPr/>
                    <a:lstStyle/>
                    <a:p>
                      <a:pPr marL="0" indent="0" algn="ctr">
                        <a:lnSpc>
                          <a:spcPct val="150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企业内部</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36195" marR="3619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h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gridSpan="3">
                  <a:txBody>
                    <a:bodyPr/>
                    <a:lstStyle/>
                    <a:p>
                      <a:pPr marL="0" indent="0" algn="ctr">
                        <a:lnSpc>
                          <a:spcPct val="150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企业外部</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36195" marR="3619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h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h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1697266">
                <a:tc v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200"/>
                        </a:spcBef>
                        <a:spcAft>
                          <a:spcPts val="200"/>
                        </a:spcAft>
                        <a:buNone/>
                      </a:pPr>
                      <a:r>
                        <a:rPr lang="zh-CN" altLang="en-US" sz="1800" b="0" i="0" u="none" strike="noStrike" kern="0" cap="none" spc="0" baseline="0">
                          <a:solidFill>
                            <a:srgbClr val="2F2F2F"/>
                          </a:solidFill>
                          <a:latin typeface="微软雅黑" panose="020B0503020204020204" charset="-122"/>
                          <a:ea typeface="微软雅黑" panose="020B0503020204020204" charset="-122"/>
                          <a:cs typeface="Times New Roman" panose="02020603050405020304" charset="0"/>
                        </a:rPr>
                        <a:t>用于非应税项目</a:t>
                      </a:r>
                      <a:br>
                        <a:rPr lang="zh-CN" altLang="en-US" sz="1800" b="0" i="0" u="none" strike="noStrike" kern="0" cap="none" spc="0" baseline="0">
                          <a:solidFill>
                            <a:srgbClr val="2F2F2F"/>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0" cap="none" spc="-30" baseline="0">
                          <a:solidFill>
                            <a:srgbClr val="2F2F2F"/>
                          </a:solidFill>
                          <a:latin typeface="微软雅黑" panose="020B0503020204020204" charset="-122"/>
                          <a:ea typeface="微软雅黑" panose="020B0503020204020204" charset="-122"/>
                          <a:cs typeface="Times New Roman" panose="02020603050405020304" charset="0"/>
                        </a:rPr>
                        <a:t>（不交增值税项目）</a:t>
                      </a:r>
                      <a:endParaRPr lang="zh-CN" altLang="en-US" sz="1800" b="0" i="0" u="none" strike="noStrike" kern="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36195" marR="3619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ctr">
                        <a:lnSpc>
                          <a:spcPct val="150000"/>
                        </a:lnSpc>
                        <a:spcBef>
                          <a:spcPts val="200"/>
                        </a:spcBef>
                        <a:spcAft>
                          <a:spcPts val="200"/>
                        </a:spcAft>
                        <a:buNone/>
                      </a:pPr>
                      <a:r>
                        <a:rPr lang="zh-CN" altLang="en-US" sz="1800" b="0" i="0" u="none" strike="noStrike" kern="0" cap="none" spc="0" baseline="0">
                          <a:solidFill>
                            <a:srgbClr val="2F2F2F"/>
                          </a:solidFill>
                          <a:latin typeface="微软雅黑" panose="020B0503020204020204" charset="-122"/>
                          <a:ea typeface="微软雅黑" panose="020B0503020204020204" charset="-122"/>
                          <a:cs typeface="Times New Roman" panose="02020603050405020304" charset="0"/>
                        </a:rPr>
                        <a:t>用于集体福利或者个人消费（含交际应酬）</a:t>
                      </a:r>
                      <a:endParaRPr lang="zh-CN" altLang="en-US" sz="1800" b="0" i="0" u="none" strike="noStrike" kern="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36195" marR="3619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ctr">
                        <a:lnSpc>
                          <a:spcPct val="150000"/>
                        </a:lnSpc>
                        <a:spcBef>
                          <a:spcPts val="200"/>
                        </a:spcBef>
                        <a:spcAft>
                          <a:spcPts val="200"/>
                        </a:spcAft>
                        <a:buNone/>
                      </a:pPr>
                      <a:r>
                        <a:rPr lang="zh-CN" altLang="en-US" sz="1800" b="0" i="0" u="none" strike="noStrike" kern="0" cap="none" spc="0" baseline="0">
                          <a:solidFill>
                            <a:srgbClr val="2F2F2F"/>
                          </a:solidFill>
                          <a:latin typeface="微软雅黑" panose="020B0503020204020204" charset="-122"/>
                          <a:ea typeface="微软雅黑" panose="020B0503020204020204" charset="-122"/>
                          <a:cs typeface="Times New Roman" panose="02020603050405020304" charset="0"/>
                        </a:rPr>
                        <a:t>投资</a:t>
                      </a:r>
                      <a:endParaRPr lang="zh-CN" altLang="en-US" sz="1800" b="0" i="0" u="none" strike="noStrike" kern="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36195" marR="3619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ctr">
                        <a:lnSpc>
                          <a:spcPct val="150000"/>
                        </a:lnSpc>
                        <a:spcBef>
                          <a:spcPts val="200"/>
                        </a:spcBef>
                        <a:spcAft>
                          <a:spcPts val="200"/>
                        </a:spcAft>
                        <a:buNone/>
                      </a:pPr>
                      <a:r>
                        <a:rPr lang="zh-CN" altLang="en-US" sz="1800" b="0" i="0" u="none" strike="noStrike" kern="0" cap="none" spc="0" baseline="0">
                          <a:solidFill>
                            <a:srgbClr val="2F2F2F"/>
                          </a:solidFill>
                          <a:latin typeface="微软雅黑" panose="020B0503020204020204" charset="-122"/>
                          <a:ea typeface="微软雅黑" panose="020B0503020204020204" charset="-122"/>
                          <a:cs typeface="Times New Roman" panose="02020603050405020304" charset="0"/>
                        </a:rPr>
                        <a:t>分配给股东或者投资者</a:t>
                      </a:r>
                      <a:endParaRPr lang="zh-CN" altLang="en-US" sz="1800" b="0" i="0" u="none" strike="noStrike" kern="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36195" marR="3619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ctr">
                        <a:lnSpc>
                          <a:spcPct val="150000"/>
                        </a:lnSpc>
                        <a:spcBef>
                          <a:spcPts val="200"/>
                        </a:spcBef>
                        <a:spcAft>
                          <a:spcPts val="200"/>
                        </a:spcAft>
                        <a:buNone/>
                      </a:pPr>
                      <a:r>
                        <a:rPr lang="zh-CN" altLang="en-US" sz="1800" b="0" i="0" u="none" strike="noStrike" kern="0" cap="none" spc="0" baseline="0">
                          <a:solidFill>
                            <a:srgbClr val="000000"/>
                          </a:solidFill>
                          <a:latin typeface="微软雅黑" panose="020B0503020204020204" charset="-122"/>
                          <a:ea typeface="微软雅黑" panose="020B0503020204020204" charset="-122"/>
                          <a:cs typeface="Times New Roman" panose="02020603050405020304" charset="0"/>
                        </a:rPr>
                        <a:t>无偿赠送其他单位或者个人</a:t>
                      </a:r>
                      <a:endParaRPr lang="zh-CN" altLang="en-US" sz="1800" b="0" i="0" u="none" strike="noStrike" kern="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36195" marR="3619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r h="670941">
                <a:tc>
                  <a:txBody>
                    <a:bodyPr/>
                    <a:lstStyle/>
                    <a:p>
                      <a:pPr marL="0" indent="0" algn="ctr">
                        <a:lnSpc>
                          <a:spcPct val="150000"/>
                        </a:lnSpc>
                        <a:spcBef>
                          <a:spcPts val="200"/>
                        </a:spcBef>
                        <a:spcAft>
                          <a:spcPts val="200"/>
                        </a:spcAft>
                        <a:buNone/>
                      </a:pPr>
                      <a:r>
                        <a:rPr lang="zh-CN" altLang="en-US" sz="1800" b="0" i="0" u="none" strike="noStrike" kern="100" cap="none" spc="-20" baseline="0">
                          <a:solidFill>
                            <a:srgbClr val="000000"/>
                          </a:solidFill>
                          <a:latin typeface="微软雅黑" panose="020B0503020204020204" charset="-122"/>
                          <a:ea typeface="微软雅黑" panose="020B0503020204020204" charset="-122"/>
                          <a:cs typeface="Times New Roman" panose="02020603050405020304" charset="0"/>
                        </a:rPr>
                        <a:t>自产、委托加工货物</a:t>
                      </a:r>
                      <a:endParaRPr lang="zh-CN" altLang="en-US" sz="1800" b="0" i="0" u="none" strike="noStrike" kern="100" cap="none" spc="-20" baseline="0">
                        <a:solidFill>
                          <a:srgbClr val="000000"/>
                        </a:solidFill>
                        <a:latin typeface="微软雅黑" panose="020B0503020204020204" charset="-122"/>
                        <a:ea typeface="微软雅黑" panose="020B0503020204020204" charset="-122"/>
                        <a:cs typeface="Times New Roman" panose="02020603050405020304" charset="0"/>
                      </a:endParaRPr>
                    </a:p>
                  </a:txBody>
                  <a:tcPr marL="36195" marR="3619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36195" marR="3619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36195" marR="3619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36195" marR="3619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36195" marR="3619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36195" marR="3619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565683">
                <a:tc>
                  <a:txBody>
                    <a:bodyPr/>
                    <a:lstStyle/>
                    <a:p>
                      <a:pPr marL="0" indent="0" algn="ctr">
                        <a:lnSpc>
                          <a:spcPct val="150000"/>
                        </a:lnSpc>
                        <a:spcBef>
                          <a:spcPts val="200"/>
                        </a:spcBef>
                        <a:spcAft>
                          <a:spcPts val="200"/>
                        </a:spcAft>
                        <a:buNone/>
                      </a:pPr>
                      <a:r>
                        <a:rPr lang="zh-CN" altLang="en-US" sz="1800" b="0" i="0" u="none" strike="noStrike" kern="100" cap="none" spc="-20" baseline="0">
                          <a:solidFill>
                            <a:srgbClr val="000000"/>
                          </a:solidFill>
                          <a:latin typeface="微软雅黑" panose="020B0503020204020204" charset="-122"/>
                          <a:ea typeface="微软雅黑" panose="020B0503020204020204" charset="-122"/>
                          <a:cs typeface="Times New Roman" panose="02020603050405020304" charset="0"/>
                        </a:rPr>
                        <a:t>外购货物</a:t>
                      </a:r>
                      <a:endParaRPr lang="zh-CN" altLang="en-US" sz="1800" b="0" i="0" u="none" strike="noStrike" kern="100" cap="none" spc="-20" baseline="0">
                        <a:solidFill>
                          <a:srgbClr val="000000"/>
                        </a:solidFill>
                        <a:latin typeface="微软雅黑" panose="020B0503020204020204" charset="-122"/>
                        <a:ea typeface="微软雅黑" panose="020B0503020204020204" charset="-122"/>
                        <a:cs typeface="Times New Roman" panose="02020603050405020304" charset="0"/>
                      </a:endParaRPr>
                    </a:p>
                  </a:txBody>
                  <a:tcPr marL="36195" marR="3619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36195" marR="3619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36195" marR="3619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36195" marR="3619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36195" marR="3619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36195" marR="3619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78"/>
                                        </p:tgtEl>
                                        <p:attrNameLst>
                                          <p:attrName>style.visibility</p:attrName>
                                        </p:attrNameLst>
                                      </p:cBhvr>
                                      <p:to>
                                        <p:strVal val="visible"/>
                                      </p:to>
                                    </p:set>
                                    <p:animEffect transition="in" filter="fade">
                                      <p:cBhvr>
                                        <p:cTn id="7" dur="1000"/>
                                        <p:tgtEl>
                                          <p:spTgt spid="378"/>
                                        </p:tgtEl>
                                      </p:cBhvr>
                                    </p:animEffect>
                                    <p:anim calcmode="lin" valueType="num">
                                      <p:cBhvr>
                                        <p:cTn id="8" dur="1000" fill="hold"/>
                                        <p:tgtEl>
                                          <p:spTgt spid="378"/>
                                        </p:tgtEl>
                                        <p:attrNameLst>
                                          <p:attrName>ppt_x</p:attrName>
                                        </p:attrNameLst>
                                      </p:cBhvr>
                                      <p:tavLst>
                                        <p:tav tm="0">
                                          <p:val>
                                            <p:strVal val="#ppt_x"/>
                                          </p:val>
                                        </p:tav>
                                        <p:tav tm="100000">
                                          <p:val>
                                            <p:strVal val="#ppt_x"/>
                                          </p:val>
                                        </p:tav>
                                      </p:tavLst>
                                    </p:anim>
                                    <p:anim calcmode="lin" valueType="num">
                                      <p:cBhvr>
                                        <p:cTn id="9" dur="1000" fill="hold"/>
                                        <p:tgtEl>
                                          <p:spTgt spid="37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79"/>
                                        </p:tgtEl>
                                        <p:attrNameLst>
                                          <p:attrName>style.visibility</p:attrName>
                                        </p:attrNameLst>
                                      </p:cBhvr>
                                      <p:to>
                                        <p:strVal val="visible"/>
                                      </p:to>
                                    </p:set>
                                    <p:animEffect transition="in" filter="randombar(horizontal)">
                                      <p:cBhvr>
                                        <p:cTn id="14" dur="500"/>
                                        <p:tgtEl>
                                          <p:spTgt spid="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83" name="矩形"/>
          <p:cNvSpPr/>
          <p:nvPr/>
        </p:nvSpPr>
        <p:spPr>
          <a:xfrm>
            <a:off x="1425064" y="305039"/>
            <a:ext cx="6281407"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 视同销售、混合销售与兼营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384" name="矩形"/>
          <p:cNvSpPr/>
          <p:nvPr/>
        </p:nvSpPr>
        <p:spPr>
          <a:xfrm>
            <a:off x="1428728" y="1752572"/>
            <a:ext cx="9611445" cy="24917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2．视同销售服务、无形资产或者不动产</a:t>
            </a:r>
            <a:endPar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单位或者个人的下列情形视同销售服务、无形资产或不动产，征收增值税：</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（1）单位或者</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个体工商户</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（不含其他个人）向其他单位或者个人无偿提供服务的，但用于</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公益事业</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或者</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以社会公众为对象</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的除外。</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（2）单位或者</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个人</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（包括个体工商户和其他个人）向其他单位或者个人无偿转让无形资产或者不动产的，但用于公益事业或者以社会公众为对象的除外。</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84"/>
                                        </p:tgtEl>
                                        <p:attrNameLst>
                                          <p:attrName>style.visibility</p:attrName>
                                        </p:attrNameLst>
                                      </p:cBhvr>
                                      <p:to>
                                        <p:strVal val="visible"/>
                                      </p:to>
                                    </p:set>
                                    <p:animEffect transition="in" filter="randombar(horizontal)">
                                      <p:cBhvr>
                                        <p:cTn id="7" dur="500"/>
                                        <p:tgtEl>
                                          <p:spTgt spid="3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88" name="矩形"/>
          <p:cNvSpPr/>
          <p:nvPr/>
        </p:nvSpPr>
        <p:spPr>
          <a:xfrm>
            <a:off x="1425064" y="305039"/>
            <a:ext cx="6281407"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 视同销售、混合销售与兼营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391" name="组合"/>
          <p:cNvGrpSpPr/>
          <p:nvPr/>
        </p:nvGrpSpPr>
        <p:grpSpPr>
          <a:xfrm>
            <a:off x="1354684" y="1537211"/>
            <a:ext cx="5125104" cy="529590"/>
            <a:chOff x="1354684" y="1537211"/>
            <a:chExt cx="5125104" cy="529590"/>
          </a:xfrm>
        </p:grpSpPr>
        <p:sp>
          <p:nvSpPr>
            <p:cNvPr id="389" name="矩形"/>
            <p:cNvSpPr/>
            <p:nvPr/>
          </p:nvSpPr>
          <p:spPr>
            <a:xfrm>
              <a:off x="1482322" y="1537211"/>
              <a:ext cx="4997466" cy="525777"/>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判断是否属于视同销售行为。</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390" name="剪去对角的矩形"/>
            <p:cNvSpPr/>
            <p:nvPr/>
          </p:nvSpPr>
          <p:spPr>
            <a:xfrm>
              <a:off x="1354684" y="1541023"/>
              <a:ext cx="5125103" cy="525778"/>
            </a:xfrm>
            <a:prstGeom prst="snip2DiagRect">
              <a:avLst>
                <a:gd name="adj1" fmla="val 0"/>
                <a:gd name="adj2" fmla="val 16856"/>
              </a:avLst>
            </a:prstGeom>
            <a:noFill/>
            <a:ln w="25400" cap="flat" cmpd="sng">
              <a:solidFill>
                <a:srgbClr val="4BACC6"/>
              </a:solidFill>
              <a:prstDash val="solid"/>
              <a:round/>
            </a:ln>
          </p:spPr>
          <p:txBody>
            <a:bodyPr rtlCol="0" anchor="ctr"/>
            <a:lstStyle/>
            <a:p>
              <a:pPr algn="ctr"/>
            </a:p>
          </p:txBody>
        </p:sp>
      </p:grpSp>
      <p:sp>
        <p:nvSpPr>
          <p:cNvPr id="392" name="矩形"/>
          <p:cNvSpPr/>
          <p:nvPr/>
        </p:nvSpPr>
        <p:spPr>
          <a:xfrm>
            <a:off x="1140096" y="2290006"/>
            <a:ext cx="10102119" cy="216852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单选】根据增值税法律制度的规定，下列行为中，属于视同销售货物行为的是（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A．丁服装厂将外购的面料用于生产服装</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B．丙玩具厂将自产的玩具无偿赠送给福利院</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C．乙超市将外购的洗衣粉作为集体福利发给员工</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D．甲商贸公司将外购的矿泉水用于交际应酬</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393" name="矩形"/>
          <p:cNvSpPr/>
          <p:nvPr/>
        </p:nvSpPr>
        <p:spPr>
          <a:xfrm>
            <a:off x="1142982" y="4482165"/>
            <a:ext cx="10070369" cy="16916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【解析】选项A属于外购材料生产货物，不视同销售；选项B属于自产货物无偿赠送其他单位，视同销售；选项C属于外购货物用于集体福利，不视同销售；选项D属于外购货物用于个人消费，不视同销售。</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【答案】B</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1"/>
                                        </p:tgtEl>
                                        <p:attrNameLst>
                                          <p:attrName>style.visibility</p:attrName>
                                        </p:attrNameLst>
                                      </p:cBhvr>
                                      <p:to>
                                        <p:strVal val="visible"/>
                                      </p:to>
                                    </p:set>
                                    <p:animEffect transition="in" filter="fade">
                                      <p:cBhvr>
                                        <p:cTn id="7" dur="1000"/>
                                        <p:tgtEl>
                                          <p:spTgt spid="391"/>
                                        </p:tgtEl>
                                      </p:cBhvr>
                                    </p:animEffect>
                                    <p:anim calcmode="lin" valueType="num">
                                      <p:cBhvr>
                                        <p:cTn id="8" dur="1000" fill="hold"/>
                                        <p:tgtEl>
                                          <p:spTgt spid="391"/>
                                        </p:tgtEl>
                                        <p:attrNameLst>
                                          <p:attrName>ppt_x</p:attrName>
                                        </p:attrNameLst>
                                      </p:cBhvr>
                                      <p:tavLst>
                                        <p:tav tm="0">
                                          <p:val>
                                            <p:strVal val="#ppt_x"/>
                                          </p:val>
                                        </p:tav>
                                        <p:tav tm="100000">
                                          <p:val>
                                            <p:strVal val="#ppt_x"/>
                                          </p:val>
                                        </p:tav>
                                      </p:tavLst>
                                    </p:anim>
                                    <p:anim calcmode="lin" valueType="num">
                                      <p:cBhvr>
                                        <p:cTn id="9" dur="1000" fill="hold"/>
                                        <p:tgtEl>
                                          <p:spTgt spid="39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92"/>
                                        </p:tgtEl>
                                        <p:attrNameLst>
                                          <p:attrName>style.visibility</p:attrName>
                                        </p:attrNameLst>
                                      </p:cBhvr>
                                      <p:to>
                                        <p:strVal val="visible"/>
                                      </p:to>
                                    </p:set>
                                    <p:animEffect transition="in" filter="fade">
                                      <p:cBhvr>
                                        <p:cTn id="14" dur="1000"/>
                                        <p:tgtEl>
                                          <p:spTgt spid="392"/>
                                        </p:tgtEl>
                                      </p:cBhvr>
                                    </p:animEffect>
                                    <p:anim calcmode="lin" valueType="num">
                                      <p:cBhvr>
                                        <p:cTn id="15" dur="1000" fill="hold"/>
                                        <p:tgtEl>
                                          <p:spTgt spid="392"/>
                                        </p:tgtEl>
                                        <p:attrNameLst>
                                          <p:attrName>ppt_x</p:attrName>
                                        </p:attrNameLst>
                                      </p:cBhvr>
                                      <p:tavLst>
                                        <p:tav tm="0">
                                          <p:val>
                                            <p:strVal val="#ppt_x"/>
                                          </p:val>
                                        </p:tav>
                                        <p:tav tm="100000">
                                          <p:val>
                                            <p:strVal val="#ppt_x"/>
                                          </p:val>
                                        </p:tav>
                                      </p:tavLst>
                                    </p:anim>
                                    <p:anim calcmode="lin" valueType="num">
                                      <p:cBhvr>
                                        <p:cTn id="16" dur="1000" fill="hold"/>
                                        <p:tgtEl>
                                          <p:spTgt spid="39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93"/>
                                        </p:tgtEl>
                                        <p:attrNameLst>
                                          <p:attrName>style.visibility</p:attrName>
                                        </p:attrNameLst>
                                      </p:cBhvr>
                                      <p:to>
                                        <p:strVal val="visible"/>
                                      </p:to>
                                    </p:set>
                                    <p:animEffect transition="in" filter="fade">
                                      <p:cBhvr>
                                        <p:cTn id="21" dur="1000"/>
                                        <p:tgtEl>
                                          <p:spTgt spid="393"/>
                                        </p:tgtEl>
                                      </p:cBhvr>
                                    </p:animEffect>
                                    <p:anim calcmode="lin" valueType="num">
                                      <p:cBhvr>
                                        <p:cTn id="22" dur="1000" fill="hold"/>
                                        <p:tgtEl>
                                          <p:spTgt spid="393"/>
                                        </p:tgtEl>
                                        <p:attrNameLst>
                                          <p:attrName>ppt_x</p:attrName>
                                        </p:attrNameLst>
                                      </p:cBhvr>
                                      <p:tavLst>
                                        <p:tav tm="0">
                                          <p:val>
                                            <p:strVal val="#ppt_x"/>
                                          </p:val>
                                        </p:tav>
                                        <p:tav tm="100000">
                                          <p:val>
                                            <p:strVal val="#ppt_x"/>
                                          </p:val>
                                        </p:tav>
                                      </p:tavLst>
                                    </p:anim>
                                    <p:anim calcmode="lin" valueType="num">
                                      <p:cBhvr>
                                        <p:cTn id="23" dur="1000" fill="hold"/>
                                        <p:tgtEl>
                                          <p:spTgt spid="39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 grpId="0" animBg="1"/>
      <p:bldP spid="392" grpId="0" animBg="1"/>
      <p:bldP spid="39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97" name="矩形"/>
          <p:cNvSpPr/>
          <p:nvPr/>
        </p:nvSpPr>
        <p:spPr>
          <a:xfrm>
            <a:off x="1425064" y="305039"/>
            <a:ext cx="6281407"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 视同销售、混合销售与兼营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398" name="矩形"/>
          <p:cNvSpPr/>
          <p:nvPr/>
        </p:nvSpPr>
        <p:spPr>
          <a:xfrm>
            <a:off x="1533499" y="1838297"/>
            <a:ext cx="9189175" cy="258445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【拓展</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多选】根据增值税法律制度的规定，企业发生的下列行为中，属于视同销售货物行为的有（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A．将服装交付他人代销</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B．将自产服装用于职工福利</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C．将购进服装无偿赠送给某小学</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D．销售代销服装</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399" name="矩形"/>
          <p:cNvSpPr/>
          <p:nvPr/>
        </p:nvSpPr>
        <p:spPr>
          <a:xfrm>
            <a:off x="1533499" y="4495731"/>
            <a:ext cx="1785765"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【答案】ABCD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8"/>
                                        </p:tgtEl>
                                        <p:attrNameLst>
                                          <p:attrName>style.visibility</p:attrName>
                                        </p:attrNameLst>
                                      </p:cBhvr>
                                      <p:to>
                                        <p:strVal val="visible"/>
                                      </p:to>
                                    </p:set>
                                    <p:animEffect transition="in" filter="fade">
                                      <p:cBhvr>
                                        <p:cTn id="7" dur="1000"/>
                                        <p:tgtEl>
                                          <p:spTgt spid="398"/>
                                        </p:tgtEl>
                                      </p:cBhvr>
                                    </p:animEffect>
                                    <p:anim calcmode="lin" valueType="num">
                                      <p:cBhvr>
                                        <p:cTn id="8" dur="1000" fill="hold"/>
                                        <p:tgtEl>
                                          <p:spTgt spid="398"/>
                                        </p:tgtEl>
                                        <p:attrNameLst>
                                          <p:attrName>ppt_x</p:attrName>
                                        </p:attrNameLst>
                                      </p:cBhvr>
                                      <p:tavLst>
                                        <p:tav tm="0">
                                          <p:val>
                                            <p:strVal val="#ppt_x"/>
                                          </p:val>
                                        </p:tav>
                                        <p:tav tm="100000">
                                          <p:val>
                                            <p:strVal val="#ppt_x"/>
                                          </p:val>
                                        </p:tav>
                                      </p:tavLst>
                                    </p:anim>
                                    <p:anim calcmode="lin" valueType="num">
                                      <p:cBhvr>
                                        <p:cTn id="9" dur="1000" fill="hold"/>
                                        <p:tgtEl>
                                          <p:spTgt spid="39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99"/>
                                        </p:tgtEl>
                                        <p:attrNameLst>
                                          <p:attrName>style.visibility</p:attrName>
                                        </p:attrNameLst>
                                      </p:cBhvr>
                                      <p:to>
                                        <p:strVal val="visible"/>
                                      </p:to>
                                    </p:set>
                                    <p:animEffect transition="in" filter="fade">
                                      <p:cBhvr>
                                        <p:cTn id="14" dur="1000"/>
                                        <p:tgtEl>
                                          <p:spTgt spid="399"/>
                                        </p:tgtEl>
                                      </p:cBhvr>
                                    </p:animEffect>
                                    <p:anim calcmode="lin" valueType="num">
                                      <p:cBhvr>
                                        <p:cTn id="15" dur="1000" fill="hold"/>
                                        <p:tgtEl>
                                          <p:spTgt spid="399"/>
                                        </p:tgtEl>
                                        <p:attrNameLst>
                                          <p:attrName>ppt_x</p:attrName>
                                        </p:attrNameLst>
                                      </p:cBhvr>
                                      <p:tavLst>
                                        <p:tav tm="0">
                                          <p:val>
                                            <p:strVal val="#ppt_x"/>
                                          </p:val>
                                        </p:tav>
                                        <p:tav tm="100000">
                                          <p:val>
                                            <p:strVal val="#ppt_x"/>
                                          </p:val>
                                        </p:tav>
                                      </p:tavLst>
                                    </p:anim>
                                    <p:anim calcmode="lin" valueType="num">
                                      <p:cBhvr>
                                        <p:cTn id="16" dur="1000" fill="hold"/>
                                        <p:tgtEl>
                                          <p:spTgt spid="3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 grpId="0" animBg="1"/>
      <p:bldP spid="39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03" name="矩形"/>
          <p:cNvSpPr/>
          <p:nvPr/>
        </p:nvSpPr>
        <p:spPr>
          <a:xfrm>
            <a:off x="1425064" y="305039"/>
            <a:ext cx="6281407"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 视同销售、混合销售与兼营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407" name="组合"/>
          <p:cNvGrpSpPr/>
          <p:nvPr/>
        </p:nvGrpSpPr>
        <p:grpSpPr>
          <a:xfrm>
            <a:off x="1561198" y="1400373"/>
            <a:ext cx="4384266" cy="601980"/>
            <a:chOff x="1561198" y="1400373"/>
            <a:chExt cx="4384266" cy="601980"/>
          </a:xfrm>
        </p:grpSpPr>
        <p:sp>
          <p:nvSpPr>
            <p:cNvPr id="404" name="圆角矩形"/>
            <p:cNvSpPr/>
            <p:nvPr/>
          </p:nvSpPr>
          <p:spPr>
            <a:xfrm>
              <a:off x="1561198" y="1407357"/>
              <a:ext cx="4384266"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405" name="流程图: 离页连接符"/>
            <p:cNvSpPr/>
            <p:nvPr/>
          </p:nvSpPr>
          <p:spPr>
            <a:xfrm>
              <a:off x="1885047" y="1400373"/>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（二）</a:t>
              </a:r>
              <a:endPar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406" name="矩形"/>
            <p:cNvSpPr/>
            <p:nvPr/>
          </p:nvSpPr>
          <p:spPr>
            <a:xfrm>
              <a:off x="3018522" y="1443553"/>
              <a:ext cx="2681603"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混合销售与兼营</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graphicFrame>
        <p:nvGraphicFramePr>
          <p:cNvPr id="408" name="表格"/>
          <p:cNvGraphicFramePr>
            <a:graphicFrameLocks noGrp="1"/>
          </p:cNvGraphicFramePr>
          <p:nvPr/>
        </p:nvGraphicFramePr>
        <p:xfrm>
          <a:off x="673955" y="2350731"/>
          <a:ext cx="10790236" cy="3759668"/>
        </p:xfrm>
        <a:graphic>
          <a:graphicData uri="http://schemas.openxmlformats.org/drawingml/2006/table">
            <a:tbl>
              <a:tblPr bandRow="1">
                <a:noFill/>
              </a:tblPr>
              <a:tblGrid>
                <a:gridCol w="1461058"/>
                <a:gridCol w="4351693"/>
                <a:gridCol w="4977485"/>
              </a:tblGrid>
              <a:tr h="438120">
                <a:tc>
                  <a:txBody>
                    <a:bodyPr/>
                    <a:lstStyle/>
                    <a:p>
                      <a:pPr marL="0" indent="0" algn="ctr">
                        <a:lnSpc>
                          <a:spcPct val="150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项目</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混合销售</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兼营</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1124199">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含义</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200"/>
                        </a:spcBef>
                        <a:spcAft>
                          <a:spcPts val="200"/>
                        </a:spcAft>
                        <a:buNone/>
                      </a:pP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同一项销售行为</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既涉及</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货物</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又涉及</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服务</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（只能是“货物+服务”）</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经营范围多样化，如既销售货物又销售不动产</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r h="2197349">
                <a:tc>
                  <a:txBody>
                    <a:bodyPr/>
                    <a:lstStyle/>
                    <a:p>
                      <a:pPr marL="0" indent="0" algn="ctr">
                        <a:lnSpc>
                          <a:spcPct val="150000"/>
                        </a:lnSpc>
                        <a:spcBef>
                          <a:spcPts val="200"/>
                        </a:spcBef>
                        <a:spcAft>
                          <a:spcPts val="200"/>
                        </a:spcAft>
                        <a:buNone/>
                      </a:pPr>
                      <a:r>
                        <a:rPr lang="zh-CN" altLang="en-US" sz="1800" b="0" i="0" u="none" strike="noStrike" kern="100" cap="none" spc="0" baseline="0">
                          <a:latin typeface="微软雅黑" panose="020B0503020204020204" charset="-122"/>
                          <a:ea typeface="微软雅黑" panose="020B0503020204020204" charset="-122"/>
                          <a:cs typeface="Times New Roman" panose="02020603050405020304" charset="0"/>
                        </a:rPr>
                        <a:t>税务处理</a:t>
                      </a:r>
                      <a:endParaRPr lang="zh-CN" altLang="en-US" sz="1800" b="0" i="0" u="none" strike="noStrike" kern="100" cap="none" spc="0" baseline="0">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200"/>
                        </a:spcBef>
                        <a:spcAft>
                          <a:spcPts val="200"/>
                        </a:spcAft>
                        <a:buNone/>
                      </a:pP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按主营业务交税</a:t>
                      </a: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，即：从事货物的生产、批发或者零售的纳税人（以销售货物为主营业务）的混合销售行为，按照</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销售货物</a:t>
                      </a: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缴纳增值税；其他纳税人的混合销售行为，按照</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销售服务</a:t>
                      </a: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缴纳增值税</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200"/>
                        </a:spcBef>
                        <a:spcAft>
                          <a:spcPts val="200"/>
                        </a:spcAft>
                        <a:buNone/>
                      </a:pPr>
                      <a:r>
                        <a:rPr lang="zh-CN" altLang="en-US" sz="1800" b="0" i="0" u="none" strike="noStrike" kern="100" cap="none" spc="0" baseline="0">
                          <a:latin typeface="微软雅黑" panose="020B0503020204020204" charset="-122"/>
                          <a:ea typeface="微软雅黑" panose="020B0503020204020204" charset="-122"/>
                          <a:cs typeface="Times New Roman" panose="02020603050405020304" charset="0"/>
                        </a:rPr>
                        <a:t>分别核算，分别计税；未分别核算，从高计税</a:t>
                      </a:r>
                      <a:endParaRPr lang="zh-CN" altLang="en-US" sz="1800" b="0" i="0" u="none" strike="noStrike" kern="100" cap="none" spc="0" baseline="0">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07"/>
                                        </p:tgtEl>
                                        <p:attrNameLst>
                                          <p:attrName>style.visibility</p:attrName>
                                        </p:attrNameLst>
                                      </p:cBhvr>
                                      <p:to>
                                        <p:strVal val="visible"/>
                                      </p:to>
                                    </p:set>
                                    <p:animEffect transition="in" filter="fade">
                                      <p:cBhvr>
                                        <p:cTn id="7" dur="1000"/>
                                        <p:tgtEl>
                                          <p:spTgt spid="407"/>
                                        </p:tgtEl>
                                      </p:cBhvr>
                                    </p:animEffect>
                                    <p:anim calcmode="lin" valueType="num">
                                      <p:cBhvr>
                                        <p:cTn id="8" dur="1000" fill="hold"/>
                                        <p:tgtEl>
                                          <p:spTgt spid="407"/>
                                        </p:tgtEl>
                                        <p:attrNameLst>
                                          <p:attrName>ppt_x</p:attrName>
                                        </p:attrNameLst>
                                      </p:cBhvr>
                                      <p:tavLst>
                                        <p:tav tm="0">
                                          <p:val>
                                            <p:strVal val="#ppt_x"/>
                                          </p:val>
                                        </p:tav>
                                        <p:tav tm="100000">
                                          <p:val>
                                            <p:strVal val="#ppt_x"/>
                                          </p:val>
                                        </p:tav>
                                      </p:tavLst>
                                    </p:anim>
                                    <p:anim calcmode="lin" valueType="num">
                                      <p:cBhvr>
                                        <p:cTn id="9" dur="1000" fill="hold"/>
                                        <p:tgtEl>
                                          <p:spTgt spid="40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08"/>
                                        </p:tgtEl>
                                        <p:attrNameLst>
                                          <p:attrName>style.visibility</p:attrName>
                                        </p:attrNameLst>
                                      </p:cBhvr>
                                      <p:to>
                                        <p:strVal val="visible"/>
                                      </p:to>
                                    </p:set>
                                    <p:animEffect transition="in" filter="randombar(horizontal)">
                                      <p:cBhvr>
                                        <p:cTn id="14" dur="500"/>
                                        <p:tgtEl>
                                          <p:spTgt spid="4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12" name="矩形"/>
          <p:cNvSpPr/>
          <p:nvPr/>
        </p:nvSpPr>
        <p:spPr>
          <a:xfrm>
            <a:off x="1425064" y="305039"/>
            <a:ext cx="6281407"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 视同销售、混合销售与兼营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aphicFrame>
        <p:nvGraphicFramePr>
          <p:cNvPr id="413" name="表格"/>
          <p:cNvGraphicFramePr>
            <a:graphicFrameLocks noGrp="1"/>
          </p:cNvGraphicFramePr>
          <p:nvPr/>
        </p:nvGraphicFramePr>
        <p:xfrm>
          <a:off x="411901" y="1339541"/>
          <a:ext cx="11389829" cy="5119674"/>
        </p:xfrm>
        <a:graphic>
          <a:graphicData uri="http://schemas.openxmlformats.org/drawingml/2006/table">
            <a:tbl>
              <a:tblPr bandRow="1">
                <a:noFill/>
              </a:tblPr>
              <a:tblGrid>
                <a:gridCol w="995413"/>
                <a:gridCol w="4077919"/>
                <a:gridCol w="6316497"/>
              </a:tblGrid>
              <a:tr h="450824">
                <a:tc>
                  <a:txBody>
                    <a:bodyPr/>
                    <a:lstStyle/>
                    <a:p>
                      <a:pPr marL="0" indent="0" algn="ctr">
                        <a:lnSpc>
                          <a:spcPct val="150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项目</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混合销售</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兼营</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4668850">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举例</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l">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某空调零售店销售空调并负责安</a:t>
                      </a:r>
                      <a:r>
                        <a:rPr lang="zh-CN" altLang="en-US" sz="1800" b="0" i="0" u="none" strike="noStrike" kern="100" cap="none" spc="-20" baseline="0">
                          <a:solidFill>
                            <a:srgbClr val="000000"/>
                          </a:solidFill>
                          <a:latin typeface="微软雅黑" panose="020B0503020204020204" charset="-122"/>
                          <a:ea typeface="微软雅黑" panose="020B0503020204020204" charset="-122"/>
                          <a:cs typeface="Times New Roman" panose="02020603050405020304" charset="0"/>
                        </a:rPr>
                        <a:t>装，空调价格2 000元，安装费200元。</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分析如下：</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① 销售空调和销售安装服务是同时发生的，针对的客户是相同的，属于同一项销售行为，涉及的是“空调货物+安装服务”</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② 空调零售店是以销售货物为主营业务的，故销售空调的2 000元和安装费200元均按销售货物计算缴纳增值税</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l">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某商场既销售货物，又提供餐饮服务</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① 分别核算：某月取得销售货物收入20万元，餐饮收入10万元</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分析：销售货物和提供餐饮服务并不一定同时发生，针对的客户也并不完全相同。销售货物的收入20万元按照销售货物缴纳增值税，餐饮收入10万元按照销售生活服务缴纳增值税</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② 未分别核算：某月取得销售货物收入和餐饮收入共计30万元。已知销售货物适用13%的增值税税率，生活服务适用6%的增值税税率</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分析：货物收入和餐饮收入未分别核算，从高计税。30万元的收入统一按销售货物适用13%的税率计算缴纳增值税</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E7E8E9"/>
                    </a:solidFill>
                  </a:tcPr>
                </a:tc>
              </a:tr>
            </a:tbl>
          </a:graphicData>
        </a:graphic>
      </p:graphicFrame>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13"/>
                                        </p:tgtEl>
                                        <p:attrNameLst>
                                          <p:attrName>style.visibility</p:attrName>
                                        </p:attrNameLst>
                                      </p:cBhvr>
                                      <p:to>
                                        <p:strVal val="visible"/>
                                      </p:to>
                                    </p:set>
                                    <p:animEffect transition="in" filter="randombar(horizontal)">
                                      <p:cBhvr>
                                        <p:cTn id="7" dur="500"/>
                                        <p:tgtEl>
                                          <p:spTgt spid="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17" name="矩形"/>
          <p:cNvSpPr/>
          <p:nvPr/>
        </p:nvSpPr>
        <p:spPr>
          <a:xfrm>
            <a:off x="1425064" y="305039"/>
            <a:ext cx="6281407"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 视同销售、混合销售与兼营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418" name="矩形"/>
          <p:cNvSpPr/>
          <p:nvPr/>
        </p:nvSpPr>
        <p:spPr>
          <a:xfrm>
            <a:off x="1645202" y="2228816"/>
            <a:ext cx="9030140" cy="12915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特例】纳税人销售活动板房、机器设备、钢结构件等自产货物的同时提供建筑、安装服务，不属于混合销售，应分别核算货物和建筑服务的销售额，分别计算缴纳增值税。（性质上属于混合销售，但按照兼营进行税务处理）</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18"/>
                                        </p:tgtEl>
                                        <p:attrNameLst>
                                          <p:attrName>style.visibility</p:attrName>
                                        </p:attrNameLst>
                                      </p:cBhvr>
                                      <p:to>
                                        <p:strVal val="visible"/>
                                      </p:to>
                                    </p:set>
                                    <p:animEffect transition="in" filter="randombar(horizontal)">
                                      <p:cBhvr>
                                        <p:cTn id="7" dur="500"/>
                                        <p:tgtEl>
                                          <p:spTgt spid="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67" name="矩形"/>
          <p:cNvSpPr/>
          <p:nvPr/>
        </p:nvSpPr>
        <p:spPr>
          <a:xfrm>
            <a:off x="1425064" y="305039"/>
            <a:ext cx="4710063"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dirty="0">
                <a:solidFill>
                  <a:srgbClr val="FFFFFF"/>
                </a:solidFill>
                <a:latin typeface="微软雅黑" panose="020B0503020204020204" charset="-122"/>
                <a:ea typeface="微软雅黑" panose="020B0503020204020204" charset="-122"/>
                <a:cs typeface="Times New Roman" panose="02020603050405020304" charset="0"/>
              </a:rPr>
              <a:t>考点</a:t>
            </a:r>
            <a:r>
              <a:rPr lang="en-US" altLang="zh-CN" sz="2400" b="1" i="0" u="none" strike="noStrike" kern="1200" cap="none" spc="0" baseline="0" dirty="0">
                <a:solidFill>
                  <a:srgbClr val="FFFFFF"/>
                </a:solidFill>
                <a:latin typeface="微软雅黑" panose="020B0503020204020204" charset="-122"/>
                <a:ea typeface="微软雅黑" panose="020B0503020204020204" charset="-122"/>
                <a:cs typeface="Times New Roman" panose="02020603050405020304" charset="0"/>
              </a:rPr>
              <a:t>1</a:t>
            </a:r>
            <a:r>
              <a:rPr lang="zh-CN" altLang="en-US" sz="2400" b="1" i="0" u="none" strike="noStrike" kern="1200" cap="none" spc="0" baseline="0" dirty="0">
                <a:solidFill>
                  <a:srgbClr val="FFFFFF"/>
                </a:solidFill>
                <a:latin typeface="微软雅黑" panose="020B0503020204020204" charset="-122"/>
                <a:ea typeface="微软雅黑" panose="020B0503020204020204" charset="-122"/>
                <a:cs typeface="Times New Roman" panose="02020603050405020304" charset="0"/>
              </a:rPr>
              <a:t>：税收与税收法律关系</a:t>
            </a:r>
            <a:r>
              <a:rPr lang="en-US" altLang="zh-CN" sz="2400" b="1" i="0" u="none" strike="noStrike" kern="1200" cap="none" spc="0" baseline="0" dirty="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dirty="0">
                <a:solidFill>
                  <a:schemeClr val="bg1"/>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dirty="0">
              <a:solidFill>
                <a:schemeClr val="bg1"/>
              </a:solidFill>
              <a:latin typeface="微软雅黑" panose="020B0503020204020204" charset="-122"/>
              <a:ea typeface="微软雅黑" panose="020B0503020204020204" charset="-122"/>
              <a:cs typeface="Times New Roman" panose="02020603050405020304" charset="0"/>
            </a:endParaRPr>
          </a:p>
        </p:txBody>
      </p:sp>
      <p:grpSp>
        <p:nvGrpSpPr>
          <p:cNvPr id="71" name="组合"/>
          <p:cNvGrpSpPr/>
          <p:nvPr/>
        </p:nvGrpSpPr>
        <p:grpSpPr>
          <a:xfrm>
            <a:off x="596900" y="1377950"/>
            <a:ext cx="3741420" cy="601980"/>
            <a:chOff x="596900" y="1377950"/>
            <a:chExt cx="3741420" cy="601980"/>
          </a:xfrm>
        </p:grpSpPr>
        <p:sp>
          <p:nvSpPr>
            <p:cNvPr id="68" name="圆角矩形"/>
            <p:cNvSpPr/>
            <p:nvPr/>
          </p:nvSpPr>
          <p:spPr>
            <a:xfrm>
              <a:off x="596900" y="1384933"/>
              <a:ext cx="3741420"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69" name="流程图: 离页连接符"/>
            <p:cNvSpPr/>
            <p:nvPr/>
          </p:nvSpPr>
          <p:spPr>
            <a:xfrm>
              <a:off x="920750" y="1377950"/>
              <a:ext cx="884555"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（一）</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70" name="矩形"/>
            <p:cNvSpPr/>
            <p:nvPr/>
          </p:nvSpPr>
          <p:spPr>
            <a:xfrm>
              <a:off x="2054225" y="1421129"/>
              <a:ext cx="1970405"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税收的特征</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72" name="矩形"/>
          <p:cNvSpPr/>
          <p:nvPr/>
        </p:nvSpPr>
        <p:spPr>
          <a:xfrm>
            <a:off x="4457748" y="1378316"/>
            <a:ext cx="7225879" cy="491487"/>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与其他财政收入形式相比，税收具有</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强制性、无偿性和固定性</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的特征。</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pSp>
        <p:nvGrpSpPr>
          <p:cNvPr id="76" name="组合"/>
          <p:cNvGrpSpPr/>
          <p:nvPr/>
        </p:nvGrpSpPr>
        <p:grpSpPr>
          <a:xfrm>
            <a:off x="5978524" y="2496819"/>
            <a:ext cx="5171437" cy="601980"/>
            <a:chOff x="5978524" y="2496819"/>
            <a:chExt cx="5171437" cy="601980"/>
          </a:xfrm>
        </p:grpSpPr>
        <p:sp>
          <p:nvSpPr>
            <p:cNvPr id="73" name="圆角矩形"/>
            <p:cNvSpPr/>
            <p:nvPr/>
          </p:nvSpPr>
          <p:spPr>
            <a:xfrm>
              <a:off x="5978524" y="2503805"/>
              <a:ext cx="5171437"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74" name="流程图: 离页连接符"/>
            <p:cNvSpPr/>
            <p:nvPr/>
          </p:nvSpPr>
          <p:spPr>
            <a:xfrm>
              <a:off x="6302374" y="2496819"/>
              <a:ext cx="884555"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（二）</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75" name="矩形"/>
            <p:cNvSpPr/>
            <p:nvPr/>
          </p:nvSpPr>
          <p:spPr>
            <a:xfrm>
              <a:off x="7435849" y="2539999"/>
              <a:ext cx="33928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税收法律关系三要素</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77" name="矩形"/>
          <p:cNvSpPr/>
          <p:nvPr/>
        </p:nvSpPr>
        <p:spPr>
          <a:xfrm>
            <a:off x="1040997" y="2210695"/>
            <a:ext cx="4762427" cy="12915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税收法律关系体现为国家征税与纳税人纳税的利益分配关系。与其他法律关系一样也是由主体、客体和内容三个要素构成</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78" name="对象"/>
          <p:cNvGraphicFramePr>
            <a:graphicFrameLocks noChangeAspect="1"/>
          </p:cNvGraphicFramePr>
          <p:nvPr/>
        </p:nvGraphicFramePr>
        <p:xfrm>
          <a:off x="2446926" y="3385145"/>
          <a:ext cx="8855510" cy="3107551"/>
        </p:xfrm>
        <a:graphic>
          <a:graphicData uri="http://schemas.openxmlformats.org/presentationml/2006/ole">
            <mc:AlternateContent xmlns:mc="http://schemas.openxmlformats.org/markup-compatibility/2006">
              <mc:Choice xmlns:v="urn:schemas-microsoft-com:vml" Requires="v">
                <p:oleObj spid="_x0000_s1028" name="package" r:id="rId2" imgW="4872990" imgH="1717040" progId="package">
                  <p:embed/>
                </p:oleObj>
              </mc:Choice>
              <mc:Fallback>
                <p:oleObj name="package" r:id="rId2" imgW="4872990" imgH="1717040" progId="package">
                  <p:embed/>
                  <p:pic>
                    <p:nvPicPr>
                      <p:cNvPr id="0" name="对象"/>
                      <p:cNvPicPr>
                        <a:picLocks noChangeAspect="1"/>
                      </p:cNvPicPr>
                      <p:nvPr/>
                    </p:nvPicPr>
                    <p:blipFill>
                      <a:blip r:embed="rId3" cstate="print"/>
                      <a:stretch>
                        <a:fillRect/>
                      </a:stretch>
                    </p:blipFill>
                    <p:spPr>
                      <a:xfrm>
                        <a:off x="2446926" y="3385145"/>
                        <a:ext cx="8855510" cy="3107551"/>
                      </a:xfrm>
                      <a:prstGeom prst="rect">
                        <a:avLst/>
                      </a:prstGeom>
                      <a:noFill/>
                      <a:ln w="9525" cap="flat" cmpd="sng">
                        <a:noFill/>
                        <a:prstDash val="solid"/>
                        <a:miter/>
                      </a:ln>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50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p:tgtEl>
                                          <p:spTgt spid="71"/>
                                        </p:tgtEl>
                                        <p:attrNameLst>
                                          <p:attrName>ppt_y</p:attrName>
                                        </p:attrNameLst>
                                      </p:cBhvr>
                                      <p:tavLst>
                                        <p:tav tm="0">
                                          <p:val>
                                            <p:strVal val="#ppt_y+#ppt_h*1.125000"/>
                                          </p:val>
                                        </p:tav>
                                        <p:tav tm="100000">
                                          <p:val>
                                            <p:strVal val="#ppt_y"/>
                                          </p:val>
                                        </p:tav>
                                      </p:tavLst>
                                    </p:anim>
                                    <p:animEffect transition="in" filter="wipe(up)">
                                      <p:cBhvr>
                                        <p:cTn id="8" dur="500"/>
                                        <p:tgtEl>
                                          <p:spTgt spid="71"/>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72"/>
                                        </p:tgtEl>
                                        <p:attrNameLst>
                                          <p:attrName>style.visibility</p:attrName>
                                        </p:attrNameLst>
                                      </p:cBhvr>
                                      <p:to>
                                        <p:strVal val="visible"/>
                                      </p:to>
                                    </p:set>
                                    <p:anim calcmode="lin" valueType="num">
                                      <p:cBhvr additive="base">
                                        <p:cTn id="12" dur="500"/>
                                        <p:tgtEl>
                                          <p:spTgt spid="72"/>
                                        </p:tgtEl>
                                        <p:attrNameLst>
                                          <p:attrName>ppt_y</p:attrName>
                                        </p:attrNameLst>
                                      </p:cBhvr>
                                      <p:tavLst>
                                        <p:tav tm="0">
                                          <p:val>
                                            <p:strVal val="#ppt_y+#ppt_h*1.125000"/>
                                          </p:val>
                                        </p:tav>
                                        <p:tav tm="100000">
                                          <p:val>
                                            <p:strVal val="#ppt_y"/>
                                          </p:val>
                                        </p:tav>
                                      </p:tavLst>
                                    </p:anim>
                                    <p:animEffect transition="in" filter="wipe(up)">
                                      <p:cBhvr>
                                        <p:cTn id="13" dur="500"/>
                                        <p:tgtEl>
                                          <p:spTgt spid="72"/>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additive="base">
                                        <p:cTn id="18" dur="500"/>
                                        <p:tgtEl>
                                          <p:spTgt spid="76"/>
                                        </p:tgtEl>
                                        <p:attrNameLst>
                                          <p:attrName>ppt_y</p:attrName>
                                        </p:attrNameLst>
                                      </p:cBhvr>
                                      <p:tavLst>
                                        <p:tav tm="0">
                                          <p:val>
                                            <p:strVal val="#ppt_y+#ppt_h*1.125000"/>
                                          </p:val>
                                        </p:tav>
                                        <p:tav tm="100000">
                                          <p:val>
                                            <p:strVal val="#ppt_y"/>
                                          </p:val>
                                        </p:tav>
                                      </p:tavLst>
                                    </p:anim>
                                    <p:animEffect transition="in" filter="wipe(up)">
                                      <p:cBhvr>
                                        <p:cTn id="19" dur="500"/>
                                        <p:tgtEl>
                                          <p:spTgt spid="76"/>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77"/>
                                        </p:tgtEl>
                                        <p:attrNameLst>
                                          <p:attrName>style.visibility</p:attrName>
                                        </p:attrNameLst>
                                      </p:cBhvr>
                                      <p:to>
                                        <p:strVal val="visible"/>
                                      </p:to>
                                    </p:set>
                                    <p:anim calcmode="lin" valueType="num">
                                      <p:cBhvr additive="base">
                                        <p:cTn id="24" dur="500"/>
                                        <p:tgtEl>
                                          <p:spTgt spid="77"/>
                                        </p:tgtEl>
                                        <p:attrNameLst>
                                          <p:attrName>ppt_y</p:attrName>
                                        </p:attrNameLst>
                                      </p:cBhvr>
                                      <p:tavLst>
                                        <p:tav tm="0">
                                          <p:val>
                                            <p:strVal val="#ppt_y+#ppt_h*1.125000"/>
                                          </p:val>
                                        </p:tav>
                                        <p:tav tm="100000">
                                          <p:val>
                                            <p:strVal val="#ppt_y"/>
                                          </p:val>
                                        </p:tav>
                                      </p:tavLst>
                                    </p:anim>
                                    <p:animEffect transition="in" filter="wipe(up)">
                                      <p:cBhvr>
                                        <p:cTn id="25" dur="500"/>
                                        <p:tgtEl>
                                          <p:spTgt spid="7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78"/>
                                        </p:tgtEl>
                                        <p:attrNameLst>
                                          <p:attrName>style.visibility</p:attrName>
                                        </p:attrNameLst>
                                      </p:cBhvr>
                                      <p:to>
                                        <p:strVal val="visible"/>
                                      </p:to>
                                    </p:set>
                                    <p:animEffect transition="in" filter="wipe(down)">
                                      <p:cBhvr>
                                        <p:cTn id="30"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2" grpId="0"/>
      <p:bldP spid="76" grpId="0" animBg="1"/>
      <p:bldP spid="7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22" name="矩形"/>
          <p:cNvSpPr/>
          <p:nvPr/>
        </p:nvSpPr>
        <p:spPr>
          <a:xfrm>
            <a:off x="1425064" y="305039"/>
            <a:ext cx="6281407"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 视同销售、混合销售与兼营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425" name="组合"/>
          <p:cNvGrpSpPr/>
          <p:nvPr/>
        </p:nvGrpSpPr>
        <p:grpSpPr>
          <a:xfrm>
            <a:off x="1571159" y="1681528"/>
            <a:ext cx="4504543" cy="529589"/>
            <a:chOff x="1571159" y="1681528"/>
            <a:chExt cx="4504543" cy="529589"/>
          </a:xfrm>
        </p:grpSpPr>
        <p:sp>
          <p:nvSpPr>
            <p:cNvPr id="423" name="矩形"/>
            <p:cNvSpPr/>
            <p:nvPr/>
          </p:nvSpPr>
          <p:spPr>
            <a:xfrm>
              <a:off x="1698796" y="1681528"/>
              <a:ext cx="4304745" cy="52577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 辨析混合销售与兼营。</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424" name="剪去对角的矩形"/>
            <p:cNvSpPr/>
            <p:nvPr/>
          </p:nvSpPr>
          <p:spPr>
            <a:xfrm>
              <a:off x="1571159" y="1685339"/>
              <a:ext cx="4504543" cy="525778"/>
            </a:xfrm>
            <a:prstGeom prst="snip2DiagRect">
              <a:avLst>
                <a:gd name="adj1" fmla="val 0"/>
                <a:gd name="adj2" fmla="val 17898"/>
              </a:avLst>
            </a:prstGeom>
            <a:noFill/>
            <a:ln w="25400" cap="flat" cmpd="sng">
              <a:solidFill>
                <a:srgbClr val="4BACC6"/>
              </a:solidFill>
              <a:prstDash val="solid"/>
              <a:round/>
            </a:ln>
          </p:spPr>
          <p:txBody>
            <a:bodyPr rtlCol="0" anchor="ctr"/>
            <a:lstStyle/>
            <a:p>
              <a:pPr algn="ctr"/>
            </a:p>
          </p:txBody>
        </p:sp>
      </p:grpSp>
      <p:sp>
        <p:nvSpPr>
          <p:cNvPr id="426" name="矩形"/>
          <p:cNvSpPr/>
          <p:nvPr/>
        </p:nvSpPr>
        <p:spPr>
          <a:xfrm>
            <a:off x="1356570" y="2582678"/>
            <a:ext cx="9887087" cy="216852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多选】根据增值税法律制度的规定，下列情形中，属于混合销售行为的有（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A．商场销售办公设备同时提供送货服务</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B．酒店既提供餐饮服务也销售旅游纪念品</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C．商场既销售商品也提供健身服务</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D．家用空调经销商销售空调同时提供安装服务</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427" name="矩形"/>
          <p:cNvSpPr/>
          <p:nvPr/>
        </p:nvSpPr>
        <p:spPr>
          <a:xfrm>
            <a:off x="1356570" y="4906742"/>
            <a:ext cx="1553994"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1800" b="0" i="0" u="none" strike="noStrike" kern="100" cap="none" spc="0" baseline="0">
                <a:solidFill>
                  <a:schemeClr val="tx1"/>
                </a:solidFill>
                <a:latin typeface="微软雅黑" panose="020B0503020204020204" charset="-122"/>
                <a:ea typeface="微软雅黑" panose="020B0503020204020204" charset="-122"/>
                <a:cs typeface="Times New Roman" panose="02020603050405020304" charset="0"/>
              </a:rPr>
              <a:t>【答案】AD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25"/>
                                        </p:tgtEl>
                                        <p:attrNameLst>
                                          <p:attrName>style.visibility</p:attrName>
                                        </p:attrNameLst>
                                      </p:cBhvr>
                                      <p:to>
                                        <p:strVal val="visible"/>
                                      </p:to>
                                    </p:set>
                                    <p:animEffect transition="in" filter="fade">
                                      <p:cBhvr>
                                        <p:cTn id="7" dur="1000"/>
                                        <p:tgtEl>
                                          <p:spTgt spid="425"/>
                                        </p:tgtEl>
                                      </p:cBhvr>
                                    </p:animEffect>
                                    <p:anim calcmode="lin" valueType="num">
                                      <p:cBhvr>
                                        <p:cTn id="8" dur="1000" fill="hold"/>
                                        <p:tgtEl>
                                          <p:spTgt spid="425"/>
                                        </p:tgtEl>
                                        <p:attrNameLst>
                                          <p:attrName>ppt_x</p:attrName>
                                        </p:attrNameLst>
                                      </p:cBhvr>
                                      <p:tavLst>
                                        <p:tav tm="0">
                                          <p:val>
                                            <p:strVal val="#ppt_x"/>
                                          </p:val>
                                        </p:tav>
                                        <p:tav tm="100000">
                                          <p:val>
                                            <p:strVal val="#ppt_x"/>
                                          </p:val>
                                        </p:tav>
                                      </p:tavLst>
                                    </p:anim>
                                    <p:anim calcmode="lin" valueType="num">
                                      <p:cBhvr>
                                        <p:cTn id="9" dur="1000" fill="hold"/>
                                        <p:tgtEl>
                                          <p:spTgt spid="4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26"/>
                                        </p:tgtEl>
                                        <p:attrNameLst>
                                          <p:attrName>style.visibility</p:attrName>
                                        </p:attrNameLst>
                                      </p:cBhvr>
                                      <p:to>
                                        <p:strVal val="visible"/>
                                      </p:to>
                                    </p:set>
                                    <p:animEffect transition="in" filter="wipe(down)">
                                      <p:cBhvr>
                                        <p:cTn id="14" dur="500"/>
                                        <p:tgtEl>
                                          <p:spTgt spid="42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27"/>
                                        </p:tgtEl>
                                        <p:attrNameLst>
                                          <p:attrName>style.visibility</p:attrName>
                                        </p:attrNameLst>
                                      </p:cBhvr>
                                      <p:to>
                                        <p:strVal val="visible"/>
                                      </p:to>
                                    </p:set>
                                    <p:animEffect transition="in" filter="wipe(down)">
                                      <p:cBhvr>
                                        <p:cTn id="19" dur="500"/>
                                        <p:tgtEl>
                                          <p:spTgt spid="4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5" grpId="0" animBg="1"/>
      <p:bldP spid="426" grpId="0" animBg="1"/>
      <p:bldP spid="42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31" name="矩形"/>
          <p:cNvSpPr/>
          <p:nvPr/>
        </p:nvSpPr>
        <p:spPr>
          <a:xfrm>
            <a:off x="1425064" y="305039"/>
            <a:ext cx="4607344"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考点４：增值税税率和征收率</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435" name="组合"/>
          <p:cNvGrpSpPr/>
          <p:nvPr/>
        </p:nvGrpSpPr>
        <p:grpSpPr>
          <a:xfrm>
            <a:off x="593703" y="2712782"/>
            <a:ext cx="3514317" cy="601980"/>
            <a:chOff x="593703" y="2712782"/>
            <a:chExt cx="3514317" cy="601980"/>
          </a:xfrm>
        </p:grpSpPr>
        <p:sp>
          <p:nvSpPr>
            <p:cNvPr id="432" name="圆角矩形"/>
            <p:cNvSpPr/>
            <p:nvPr/>
          </p:nvSpPr>
          <p:spPr>
            <a:xfrm>
              <a:off x="593703" y="2719767"/>
              <a:ext cx="3514317" cy="594993"/>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433" name="流程图: 离页连接符"/>
            <p:cNvSpPr/>
            <p:nvPr/>
          </p:nvSpPr>
          <p:spPr>
            <a:xfrm>
              <a:off x="917553" y="2712782"/>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（一）</a:t>
              </a:r>
              <a:endPar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434" name="矩形"/>
            <p:cNvSpPr/>
            <p:nvPr/>
          </p:nvSpPr>
          <p:spPr>
            <a:xfrm>
              <a:off x="1906711" y="2755961"/>
              <a:ext cx="1970403" cy="520064"/>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增值税税率</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graphicFrame>
        <p:nvGraphicFramePr>
          <p:cNvPr id="436" name="对象"/>
          <p:cNvGraphicFramePr>
            <a:graphicFrameLocks noChangeAspect="1"/>
          </p:cNvGraphicFramePr>
          <p:nvPr/>
        </p:nvGraphicFramePr>
        <p:xfrm>
          <a:off x="3832934" y="1381328"/>
          <a:ext cx="7958242" cy="5153123"/>
        </p:xfrm>
        <a:graphic>
          <a:graphicData uri="http://schemas.openxmlformats.org/presentationml/2006/ole">
            <mc:AlternateContent xmlns:mc="http://schemas.openxmlformats.org/markup-compatibility/2006">
              <mc:Choice xmlns:v="urn:schemas-microsoft-com:vml" Requires="v">
                <p:oleObj spid="_x0000_s5124" name="package" r:id="rId2" imgW="7170420" imgH="4694555" progId="package">
                  <p:embed/>
                </p:oleObj>
              </mc:Choice>
              <mc:Fallback>
                <p:oleObj name="package" r:id="rId2" imgW="7170420" imgH="4694555" progId="package">
                  <p:embed/>
                  <p:pic>
                    <p:nvPicPr>
                      <p:cNvPr id="0" name="对象"/>
                      <p:cNvPicPr>
                        <a:picLocks noChangeAspect="1"/>
                      </p:cNvPicPr>
                      <p:nvPr/>
                    </p:nvPicPr>
                    <p:blipFill>
                      <a:blip r:embed="rId3" cstate="print"/>
                      <a:srcRect t="1643"/>
                      <a:stretch>
                        <a:fillRect/>
                      </a:stretch>
                    </p:blipFill>
                    <p:spPr>
                      <a:xfrm>
                        <a:off x="3832934" y="1381328"/>
                        <a:ext cx="7958242" cy="5153123"/>
                      </a:xfrm>
                      <a:prstGeom prst="rect">
                        <a:avLst/>
                      </a:prstGeom>
                      <a:noFill/>
                      <a:ln w="9525" cap="flat" cmpd="sng">
                        <a:noFill/>
                        <a:prstDash val="solid"/>
                        <a:miter/>
                      </a:ln>
                    </p:spPr>
                  </p:pic>
                </p:oleObj>
              </mc:Fallback>
            </mc:AlternateContent>
          </a:graphicData>
        </a:graphic>
      </p:graphicFrame>
      <p:sp>
        <p:nvSpPr>
          <p:cNvPr id="437" name="矩形"/>
          <p:cNvSpPr/>
          <p:nvPr/>
        </p:nvSpPr>
        <p:spPr>
          <a:xfrm>
            <a:off x="590541" y="3711228"/>
            <a:ext cx="2969782" cy="92333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目前我国增值税税率为13%、9%、6%和零税率四种</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35"/>
                                        </p:tgtEl>
                                        <p:attrNameLst>
                                          <p:attrName>style.visibility</p:attrName>
                                        </p:attrNameLst>
                                      </p:cBhvr>
                                      <p:to>
                                        <p:strVal val="visible"/>
                                      </p:to>
                                    </p:set>
                                    <p:animEffect transition="in" filter="fade">
                                      <p:cBhvr>
                                        <p:cTn id="7" dur="1000"/>
                                        <p:tgtEl>
                                          <p:spTgt spid="435"/>
                                        </p:tgtEl>
                                      </p:cBhvr>
                                    </p:animEffect>
                                    <p:anim calcmode="lin" valueType="num">
                                      <p:cBhvr>
                                        <p:cTn id="8" dur="1000" fill="hold"/>
                                        <p:tgtEl>
                                          <p:spTgt spid="435"/>
                                        </p:tgtEl>
                                        <p:attrNameLst>
                                          <p:attrName>ppt_x</p:attrName>
                                        </p:attrNameLst>
                                      </p:cBhvr>
                                      <p:tavLst>
                                        <p:tav tm="0">
                                          <p:val>
                                            <p:strVal val="#ppt_x"/>
                                          </p:val>
                                        </p:tav>
                                        <p:tav tm="100000">
                                          <p:val>
                                            <p:strVal val="#ppt_x"/>
                                          </p:val>
                                        </p:tav>
                                      </p:tavLst>
                                    </p:anim>
                                    <p:anim calcmode="lin" valueType="num">
                                      <p:cBhvr>
                                        <p:cTn id="9" dur="1000" fill="hold"/>
                                        <p:tgtEl>
                                          <p:spTgt spid="43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37"/>
                                        </p:tgtEl>
                                        <p:attrNameLst>
                                          <p:attrName>style.visibility</p:attrName>
                                        </p:attrNameLst>
                                      </p:cBhvr>
                                      <p:to>
                                        <p:strVal val="visible"/>
                                      </p:to>
                                    </p:set>
                                    <p:animEffect transition="in" filter="fade">
                                      <p:cBhvr>
                                        <p:cTn id="13" dur="1000"/>
                                        <p:tgtEl>
                                          <p:spTgt spid="437"/>
                                        </p:tgtEl>
                                      </p:cBhvr>
                                    </p:animEffect>
                                    <p:anim calcmode="lin" valueType="num">
                                      <p:cBhvr>
                                        <p:cTn id="14" dur="1000" fill="hold"/>
                                        <p:tgtEl>
                                          <p:spTgt spid="437"/>
                                        </p:tgtEl>
                                        <p:attrNameLst>
                                          <p:attrName>ppt_x</p:attrName>
                                        </p:attrNameLst>
                                      </p:cBhvr>
                                      <p:tavLst>
                                        <p:tav tm="0">
                                          <p:val>
                                            <p:strVal val="#ppt_x"/>
                                          </p:val>
                                        </p:tav>
                                        <p:tav tm="100000">
                                          <p:val>
                                            <p:strVal val="#ppt_x"/>
                                          </p:val>
                                        </p:tav>
                                      </p:tavLst>
                                    </p:anim>
                                    <p:anim calcmode="lin" valueType="num">
                                      <p:cBhvr>
                                        <p:cTn id="15" dur="1000" fill="hold"/>
                                        <p:tgtEl>
                                          <p:spTgt spid="43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4" presetClass="entr" presetSubtype="10" fill="hold" nodeType="afterEffect">
                                  <p:stCondLst>
                                    <p:cond delay="0"/>
                                  </p:stCondLst>
                                  <p:childTnLst>
                                    <p:set>
                                      <p:cBhvr>
                                        <p:cTn id="18" dur="1" fill="hold">
                                          <p:stCondLst>
                                            <p:cond delay="0"/>
                                          </p:stCondLst>
                                        </p:cTn>
                                        <p:tgtEl>
                                          <p:spTgt spid="436"/>
                                        </p:tgtEl>
                                        <p:attrNameLst>
                                          <p:attrName>style.visibility</p:attrName>
                                        </p:attrNameLst>
                                      </p:cBhvr>
                                      <p:to>
                                        <p:strVal val="visible"/>
                                      </p:to>
                                    </p:set>
                                    <p:animEffect transition="in" filter="randombar(horizontal)">
                                      <p:cBhvr>
                                        <p:cTn id="19" dur="500"/>
                                        <p:tgtEl>
                                          <p:spTgt spid="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 grpId="0" animBg="1"/>
      <p:bldP spid="43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41" name="矩形"/>
          <p:cNvSpPr/>
          <p:nvPr/>
        </p:nvSpPr>
        <p:spPr>
          <a:xfrm>
            <a:off x="1425064" y="305039"/>
            <a:ext cx="4607344"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考点４：增值税税率和征收率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445" name="组合"/>
          <p:cNvGrpSpPr/>
          <p:nvPr/>
        </p:nvGrpSpPr>
        <p:grpSpPr>
          <a:xfrm>
            <a:off x="1494524" y="1330235"/>
            <a:ext cx="3956508" cy="601980"/>
            <a:chOff x="1494524" y="1330235"/>
            <a:chExt cx="3956508" cy="601980"/>
          </a:xfrm>
        </p:grpSpPr>
        <p:sp>
          <p:nvSpPr>
            <p:cNvPr id="442" name="圆角矩形"/>
            <p:cNvSpPr/>
            <p:nvPr/>
          </p:nvSpPr>
          <p:spPr>
            <a:xfrm>
              <a:off x="1494524" y="1337221"/>
              <a:ext cx="3956508" cy="594993"/>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443" name="流程图: 离页连接符"/>
            <p:cNvSpPr/>
            <p:nvPr/>
          </p:nvSpPr>
          <p:spPr>
            <a:xfrm>
              <a:off x="1818373" y="1330235"/>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（二）</a:t>
              </a:r>
              <a:endPar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444" name="矩形"/>
            <p:cNvSpPr/>
            <p:nvPr/>
          </p:nvSpPr>
          <p:spPr>
            <a:xfrm>
              <a:off x="2807532" y="1373415"/>
              <a:ext cx="2326004" cy="520062"/>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增值税征收率</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graphicFrame>
        <p:nvGraphicFramePr>
          <p:cNvPr id="446" name="表格"/>
          <p:cNvGraphicFramePr>
            <a:graphicFrameLocks noGrp="1"/>
          </p:cNvGraphicFramePr>
          <p:nvPr/>
        </p:nvGraphicFramePr>
        <p:xfrm>
          <a:off x="568341" y="2247640"/>
          <a:ext cx="10998962" cy="4114800"/>
        </p:xfrm>
        <a:graphic>
          <a:graphicData uri="http://schemas.openxmlformats.org/drawingml/2006/table">
            <a:tbl>
              <a:tblPr bandRow="1">
                <a:noFill/>
              </a:tblPr>
              <a:tblGrid>
                <a:gridCol w="1244815"/>
                <a:gridCol w="9754147"/>
              </a:tblGrid>
              <a:tr h="0">
                <a:tc>
                  <a:txBody>
                    <a:bodyPr/>
                    <a:lstStyle/>
                    <a:p>
                      <a:pPr marL="0" indent="0" algn="ctr">
                        <a:lnSpc>
                          <a:spcPct val="150000"/>
                        </a:lnSpc>
                        <a:spcBef>
                          <a:spcPts val="150"/>
                        </a:spcBef>
                        <a:spcAft>
                          <a:spcPts val="15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征收率</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53975" marR="5397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150"/>
                        </a:spcBef>
                        <a:spcAft>
                          <a:spcPts val="15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适用范围</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53975" marR="5397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0">
                <a:tc>
                  <a:txBody>
                    <a:bodyPr/>
                    <a:lstStyle/>
                    <a:p>
                      <a:pPr marL="0" indent="0" algn="ctr">
                        <a:lnSpc>
                          <a:spcPct val="150000"/>
                        </a:lnSpc>
                        <a:spcBef>
                          <a:spcPts val="150"/>
                        </a:spcBef>
                        <a:spcAft>
                          <a:spcPts val="150"/>
                        </a:spcAft>
                        <a:buNone/>
                      </a:pPr>
                      <a:r>
                        <a:rPr lang="en-US" altLang="zh-CN"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3%</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53975" marR="5397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l">
                        <a:lnSpc>
                          <a:spcPct val="150000"/>
                        </a:lnSpc>
                        <a:spcBef>
                          <a:spcPts val="150"/>
                        </a:spcBef>
                        <a:spcAft>
                          <a:spcPts val="15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（1）小规模纳税人以及一般纳税人选择简易办法计税的，除特殊优惠以及适用5%征收率的情形外，均适用3%的征收率</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（2）一般纳税人销售自产的下列货物，可以选择按照简易办法依照3%征收率计算缴纳增值税：</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rPr>
                        <a:t>①</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县级及县级以下小型水力发电单位生产的电力；</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rPr>
                        <a:t>②</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建筑用和生产建筑材料所用的砂、土、石料；③ 以自己采掘的砂、土、石料或其他矿物连续生产的砖、瓦、石灰（不含黏土实心砖、瓦）；</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rPr>
                        <a:t>④</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用微生物、微生物代谢产物、动物毒素、人或动物的血液或组织制成的生物制品；</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rPr>
                        <a:t>⑤</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自来水；</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rPr>
                        <a:t>⑥</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商品混凝土（仅限于以水泥为原料生产的水泥混凝土）</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（3）</a:t>
                      </a:r>
                      <a:r>
                        <a:rPr lang="zh-CN" altLang="en-US" sz="1800" b="0" i="0" u="none" strike="noStrike" kern="100" cap="none" spc="-10" baseline="0">
                          <a:solidFill>
                            <a:srgbClr val="000000"/>
                          </a:solidFill>
                          <a:latin typeface="微软雅黑" panose="020B0503020204020204" charset="-122"/>
                          <a:ea typeface="微软雅黑" panose="020B0503020204020204" charset="-122"/>
                          <a:cs typeface="Times New Roman" panose="02020603050405020304" charset="0"/>
                        </a:rPr>
                        <a:t>一般纳税人销售货物属于下列情形之一的，暂按简易办法依照3%征收率计算缴纳增值税：① 寄售商店代销寄售物品（包括居民个人寄售的物品在内）；② 典当业销售死当物品</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53975" marR="5397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bl>
          </a:graphicData>
        </a:graphic>
      </p:graphicFrame>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45"/>
                                        </p:tgtEl>
                                        <p:attrNameLst>
                                          <p:attrName>style.visibility</p:attrName>
                                        </p:attrNameLst>
                                      </p:cBhvr>
                                      <p:to>
                                        <p:strVal val="visible"/>
                                      </p:to>
                                    </p:set>
                                    <p:animEffect transition="in" filter="fade">
                                      <p:cBhvr>
                                        <p:cTn id="7" dur="1000"/>
                                        <p:tgtEl>
                                          <p:spTgt spid="445"/>
                                        </p:tgtEl>
                                      </p:cBhvr>
                                    </p:animEffect>
                                    <p:anim calcmode="lin" valueType="num">
                                      <p:cBhvr>
                                        <p:cTn id="8" dur="1000" fill="hold"/>
                                        <p:tgtEl>
                                          <p:spTgt spid="445"/>
                                        </p:tgtEl>
                                        <p:attrNameLst>
                                          <p:attrName>ppt_x</p:attrName>
                                        </p:attrNameLst>
                                      </p:cBhvr>
                                      <p:tavLst>
                                        <p:tav tm="0">
                                          <p:val>
                                            <p:strVal val="#ppt_x"/>
                                          </p:val>
                                        </p:tav>
                                        <p:tav tm="100000">
                                          <p:val>
                                            <p:strVal val="#ppt_x"/>
                                          </p:val>
                                        </p:tav>
                                      </p:tavLst>
                                    </p:anim>
                                    <p:anim calcmode="lin" valueType="num">
                                      <p:cBhvr>
                                        <p:cTn id="9" dur="1000" fill="hold"/>
                                        <p:tgtEl>
                                          <p:spTgt spid="44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46"/>
                                        </p:tgtEl>
                                        <p:attrNameLst>
                                          <p:attrName>style.visibility</p:attrName>
                                        </p:attrNameLst>
                                      </p:cBhvr>
                                      <p:to>
                                        <p:strVal val="visible"/>
                                      </p:to>
                                    </p:set>
                                    <p:animEffect transition="in" filter="randombar(horizontal)">
                                      <p:cBhvr>
                                        <p:cTn id="14" dur="500"/>
                                        <p:tgtEl>
                                          <p:spTgt spid="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50" name="矩形"/>
          <p:cNvSpPr/>
          <p:nvPr/>
        </p:nvSpPr>
        <p:spPr>
          <a:xfrm>
            <a:off x="1425064" y="305039"/>
            <a:ext cx="4607344"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考点４：增值税税率和征收率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aphicFrame>
        <p:nvGraphicFramePr>
          <p:cNvPr id="451" name="表格"/>
          <p:cNvGraphicFramePr>
            <a:graphicFrameLocks noGrp="1"/>
          </p:cNvGraphicFramePr>
          <p:nvPr/>
        </p:nvGraphicFramePr>
        <p:xfrm>
          <a:off x="977910" y="1942845"/>
          <a:ext cx="10234027" cy="3374008"/>
        </p:xfrm>
        <a:graphic>
          <a:graphicData uri="http://schemas.openxmlformats.org/drawingml/2006/table">
            <a:tbl>
              <a:tblPr bandRow="1">
                <a:noFill/>
              </a:tblPr>
              <a:tblGrid>
                <a:gridCol w="1357845"/>
                <a:gridCol w="8876182"/>
              </a:tblGrid>
              <a:tr h="593407">
                <a:tc>
                  <a:txBody>
                    <a:bodyPr/>
                    <a:lstStyle/>
                    <a:p>
                      <a:pPr marL="0" indent="0" algn="ctr">
                        <a:lnSpc>
                          <a:spcPct val="150000"/>
                        </a:lnSpc>
                        <a:spcBef>
                          <a:spcPts val="150"/>
                        </a:spcBef>
                        <a:spcAft>
                          <a:spcPts val="15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征收率</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53975" marR="5397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150"/>
                        </a:spcBef>
                        <a:spcAft>
                          <a:spcPts val="15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适用范围</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53975" marR="5397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2780601">
                <a:tc>
                  <a:txBody>
                    <a:bodyPr/>
                    <a:lstStyle/>
                    <a:p>
                      <a:pPr marL="0" indent="0" algn="ctr">
                        <a:lnSpc>
                          <a:spcPct val="150000"/>
                        </a:lnSpc>
                        <a:spcBef>
                          <a:spcPts val="150"/>
                        </a:spcBef>
                        <a:spcAft>
                          <a:spcPts val="150"/>
                        </a:spcAft>
                        <a:buNone/>
                      </a:pPr>
                      <a:r>
                        <a:rPr lang="en-US" altLang="zh-CN"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5%</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53975" marR="5397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150"/>
                        </a:spcBef>
                        <a:spcAft>
                          <a:spcPts val="15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下列情形适用5%的征收率：① 小规模纳税人出租、转让其取得的不动产（不含个人出</a:t>
                      </a:r>
                      <a:r>
                        <a:rPr lang="zh-CN" altLang="en-US" sz="1800" b="0" i="0" u="none" strike="noStrike" kern="100" cap="none" spc="-10" baseline="0">
                          <a:solidFill>
                            <a:srgbClr val="000000"/>
                          </a:solidFill>
                          <a:latin typeface="微软雅黑" panose="020B0503020204020204" charset="-122"/>
                          <a:ea typeface="微软雅黑" panose="020B0503020204020204" charset="-122"/>
                          <a:cs typeface="Times New Roman" panose="02020603050405020304" charset="0"/>
                        </a:rPr>
                        <a:t>租住房，个人出租住房按照5%征收率减按1.5%征收）；② 一般纳税人出租、转让其2016年</a:t>
                      </a:r>
                      <a:r>
                        <a:rPr lang="en-US" altLang="zh-CN"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4月30日前取得的不动产，选择简易计税方法计税的；③ 一般纳税人的房地产开发企业销售自行开发的开工日期在2016年4月30日前的房地产老项目；④ 小规模纳税人的房地产开发企业销售自行开发的房地产项目；⑤ 提供劳务派遣服务选择差额纳税的</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53975" marR="5397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bl>
          </a:graphicData>
        </a:graphic>
      </p:graphicFrame>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barn(inHorizontal)">
                                      <p:cBhvr>
                                        <p:cTn id="7" dur="500"/>
                                        <p:tgtEl>
                                          <p:spTgt spid="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55" name="矩形"/>
          <p:cNvSpPr/>
          <p:nvPr/>
        </p:nvSpPr>
        <p:spPr>
          <a:xfrm>
            <a:off x="1425064" y="305039"/>
            <a:ext cx="5415513"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考点５：增值税应纳税额的计算</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459" name="组合"/>
          <p:cNvGrpSpPr/>
          <p:nvPr/>
        </p:nvGrpSpPr>
        <p:grpSpPr>
          <a:xfrm>
            <a:off x="1566682" y="1763183"/>
            <a:ext cx="6341833" cy="601980"/>
            <a:chOff x="1566682" y="1763183"/>
            <a:chExt cx="6341833" cy="601980"/>
          </a:xfrm>
        </p:grpSpPr>
        <p:sp>
          <p:nvSpPr>
            <p:cNvPr id="456" name="圆角矩形"/>
            <p:cNvSpPr/>
            <p:nvPr/>
          </p:nvSpPr>
          <p:spPr>
            <a:xfrm>
              <a:off x="1566682" y="1770169"/>
              <a:ext cx="6341833" cy="594993"/>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457" name="流程图: 离页连接符"/>
            <p:cNvSpPr/>
            <p:nvPr/>
          </p:nvSpPr>
          <p:spPr>
            <a:xfrm>
              <a:off x="1890532" y="1763183"/>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（一）</a:t>
              </a:r>
              <a:endPar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458" name="矩形"/>
            <p:cNvSpPr/>
            <p:nvPr/>
          </p:nvSpPr>
          <p:spPr>
            <a:xfrm>
              <a:off x="2879690" y="1806363"/>
              <a:ext cx="48152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一般计税方法应纳税额的计算</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460" name="矩形"/>
          <p:cNvSpPr/>
          <p:nvPr/>
        </p:nvSpPr>
        <p:spPr>
          <a:xfrm>
            <a:off x="1567560" y="2619334"/>
            <a:ext cx="9155117" cy="8915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一般纳税人销售货物、劳务、服务、无形资产、不动产，采取一般计税方法计算应纳增值税额。其计算公式为：应纳税额=销项税额−进项税额</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pSp>
        <p:nvGrpSpPr>
          <p:cNvPr id="464" name="组合"/>
          <p:cNvGrpSpPr/>
          <p:nvPr/>
        </p:nvGrpSpPr>
        <p:grpSpPr>
          <a:xfrm>
            <a:off x="1581101" y="3812327"/>
            <a:ext cx="9128127" cy="1599520"/>
            <a:chOff x="1581101" y="3812327"/>
            <a:chExt cx="9128127" cy="1599520"/>
          </a:xfrm>
        </p:grpSpPr>
        <p:sp>
          <p:nvSpPr>
            <p:cNvPr id="461" name="矩形"/>
            <p:cNvSpPr/>
            <p:nvPr/>
          </p:nvSpPr>
          <p:spPr>
            <a:xfrm>
              <a:off x="1581101" y="4388205"/>
              <a:ext cx="9116058" cy="8915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计算出的应纳税额为正数，表示纳税人当期应向国家缴纳的增值税税额；计算出的应纳税额为负数，表示留抵税额，即可以结转到下期，从下期的销项税额中继续抵扣。</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462" name="矩形"/>
            <p:cNvSpPr/>
            <p:nvPr/>
          </p:nvSpPr>
          <p:spPr>
            <a:xfrm>
              <a:off x="9337493" y="3812327"/>
              <a:ext cx="1197429" cy="491490"/>
            </a:xfrm>
            <a:prstGeom prst="rect">
              <a:avLst/>
            </a:prstGeom>
            <a:solidFill>
              <a:schemeClr val="accent4"/>
            </a:solid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rPr>
                <a:t>小旌笔记</a:t>
              </a:r>
              <a:endPar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endParaRPr>
            </a:p>
          </p:txBody>
        </p:sp>
        <p:sp>
          <p:nvSpPr>
            <p:cNvPr id="463" name="剪去对角的矩形"/>
            <p:cNvSpPr/>
            <p:nvPr/>
          </p:nvSpPr>
          <p:spPr>
            <a:xfrm>
              <a:off x="1583007" y="4303346"/>
              <a:ext cx="9126220" cy="1108501"/>
            </a:xfrm>
            <a:prstGeom prst="snip2DiagRect">
              <a:avLst>
                <a:gd name="adj1" fmla="val 0"/>
                <a:gd name="adj2" fmla="val 11467"/>
              </a:avLst>
            </a:prstGeom>
            <a:noFill/>
            <a:ln w="25400" cap="flat" cmpd="sng">
              <a:solidFill>
                <a:srgbClr val="00AAB7"/>
              </a:solidFill>
              <a:prstDash val="sysDash"/>
              <a:round/>
            </a:ln>
          </p:spPr>
          <p:txBody>
            <a:bodyPr rtlCol="0" anchor="ctr"/>
            <a:lstStyle/>
            <a:p>
              <a:pPr algn="ctr"/>
            </a:p>
          </p:txBody>
        </p:sp>
      </p:gr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59"/>
                                        </p:tgtEl>
                                        <p:attrNameLst>
                                          <p:attrName>style.visibility</p:attrName>
                                        </p:attrNameLst>
                                      </p:cBhvr>
                                      <p:to>
                                        <p:strVal val="visible"/>
                                      </p:to>
                                    </p:set>
                                    <p:animEffect transition="in" filter="fade">
                                      <p:cBhvr>
                                        <p:cTn id="7" dur="1000"/>
                                        <p:tgtEl>
                                          <p:spTgt spid="459"/>
                                        </p:tgtEl>
                                      </p:cBhvr>
                                    </p:animEffect>
                                    <p:anim calcmode="lin" valueType="num">
                                      <p:cBhvr>
                                        <p:cTn id="8" dur="1000" fill="hold"/>
                                        <p:tgtEl>
                                          <p:spTgt spid="459"/>
                                        </p:tgtEl>
                                        <p:attrNameLst>
                                          <p:attrName>ppt_x</p:attrName>
                                        </p:attrNameLst>
                                      </p:cBhvr>
                                      <p:tavLst>
                                        <p:tav tm="0">
                                          <p:val>
                                            <p:strVal val="#ppt_x"/>
                                          </p:val>
                                        </p:tav>
                                        <p:tav tm="100000">
                                          <p:val>
                                            <p:strVal val="#ppt_x"/>
                                          </p:val>
                                        </p:tav>
                                      </p:tavLst>
                                    </p:anim>
                                    <p:anim calcmode="lin" valueType="num">
                                      <p:cBhvr>
                                        <p:cTn id="9" dur="1000" fill="hold"/>
                                        <p:tgtEl>
                                          <p:spTgt spid="45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60"/>
                                        </p:tgtEl>
                                        <p:attrNameLst>
                                          <p:attrName>style.visibility</p:attrName>
                                        </p:attrNameLst>
                                      </p:cBhvr>
                                      <p:to>
                                        <p:strVal val="visible"/>
                                      </p:to>
                                    </p:set>
                                    <p:animEffect transition="in" filter="fade">
                                      <p:cBhvr>
                                        <p:cTn id="13" dur="1000"/>
                                        <p:tgtEl>
                                          <p:spTgt spid="460"/>
                                        </p:tgtEl>
                                      </p:cBhvr>
                                    </p:animEffect>
                                    <p:anim calcmode="lin" valueType="num">
                                      <p:cBhvr>
                                        <p:cTn id="14" dur="1000" fill="hold"/>
                                        <p:tgtEl>
                                          <p:spTgt spid="460"/>
                                        </p:tgtEl>
                                        <p:attrNameLst>
                                          <p:attrName>ppt_x</p:attrName>
                                        </p:attrNameLst>
                                      </p:cBhvr>
                                      <p:tavLst>
                                        <p:tav tm="0">
                                          <p:val>
                                            <p:strVal val="#ppt_x"/>
                                          </p:val>
                                        </p:tav>
                                        <p:tav tm="100000">
                                          <p:val>
                                            <p:strVal val="#ppt_x"/>
                                          </p:val>
                                        </p:tav>
                                      </p:tavLst>
                                    </p:anim>
                                    <p:anim calcmode="lin" valueType="num">
                                      <p:cBhvr>
                                        <p:cTn id="15" dur="1000" fill="hold"/>
                                        <p:tgtEl>
                                          <p:spTgt spid="46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64"/>
                                        </p:tgtEl>
                                        <p:attrNameLst>
                                          <p:attrName>style.visibility</p:attrName>
                                        </p:attrNameLst>
                                      </p:cBhvr>
                                      <p:to>
                                        <p:strVal val="visible"/>
                                      </p:to>
                                    </p:set>
                                    <p:animEffect transition="in" filter="fade">
                                      <p:cBhvr>
                                        <p:cTn id="20" dur="1000"/>
                                        <p:tgtEl>
                                          <p:spTgt spid="464"/>
                                        </p:tgtEl>
                                      </p:cBhvr>
                                    </p:animEffect>
                                    <p:anim calcmode="lin" valueType="num">
                                      <p:cBhvr>
                                        <p:cTn id="21" dur="1000" fill="hold"/>
                                        <p:tgtEl>
                                          <p:spTgt spid="464"/>
                                        </p:tgtEl>
                                        <p:attrNameLst>
                                          <p:attrName>ppt_x</p:attrName>
                                        </p:attrNameLst>
                                      </p:cBhvr>
                                      <p:tavLst>
                                        <p:tav tm="0">
                                          <p:val>
                                            <p:strVal val="#ppt_x"/>
                                          </p:val>
                                        </p:tav>
                                        <p:tav tm="100000">
                                          <p:val>
                                            <p:strVal val="#ppt_x"/>
                                          </p:val>
                                        </p:tav>
                                      </p:tavLst>
                                    </p:anim>
                                    <p:anim calcmode="lin" valueType="num">
                                      <p:cBhvr>
                                        <p:cTn id="22" dur="1000" fill="hold"/>
                                        <p:tgtEl>
                                          <p:spTgt spid="4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 grpId="0" animBg="1"/>
      <p:bldP spid="460" grpId="0" animBg="1"/>
      <p:bldP spid="46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68" name="矩形"/>
          <p:cNvSpPr/>
          <p:nvPr/>
        </p:nvSpPr>
        <p:spPr>
          <a:xfrm>
            <a:off x="1425064" y="305039"/>
            <a:ext cx="5415513"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考点５：增值税应纳税额的计算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469" name="矩形"/>
          <p:cNvSpPr/>
          <p:nvPr/>
        </p:nvSpPr>
        <p:spPr>
          <a:xfrm>
            <a:off x="1573044" y="1834256"/>
            <a:ext cx="8990886" cy="20916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a:t>
            </a: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．销项税额</a:t>
            </a:r>
            <a:endPar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销项税额是指纳税人发生应税销售行为，按照销售额（也称不含税销售额）和适用税率计算并向购买方收取的增值税税款，其计算公式为</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销项税额=销售额×税率</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或，销项税额=含增值税销售额÷（1+税率）×税率</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69"/>
                                        </p:tgtEl>
                                        <p:attrNameLst>
                                          <p:attrName>style.visibility</p:attrName>
                                        </p:attrNameLst>
                                      </p:cBhvr>
                                      <p:to>
                                        <p:strVal val="visible"/>
                                      </p:to>
                                    </p:set>
                                    <p:animEffect transition="in" filter="wipe(down)">
                                      <p:cBhvr>
                                        <p:cTn id="7" dur="500"/>
                                        <p:tgtEl>
                                          <p:spTgt spid="4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73" name="矩形"/>
          <p:cNvSpPr/>
          <p:nvPr/>
        </p:nvSpPr>
        <p:spPr>
          <a:xfrm>
            <a:off x="1425064" y="305039"/>
            <a:ext cx="5415513"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考点５：增值税应纳税额的计算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474" name="矩形"/>
          <p:cNvSpPr/>
          <p:nvPr/>
        </p:nvSpPr>
        <p:spPr>
          <a:xfrm>
            <a:off x="1008191" y="1145580"/>
            <a:ext cx="10378340" cy="12915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1"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2</a:t>
            </a:r>
            <a:r>
              <a:rPr lang="zh-CN" altLang="en-US" sz="1800" b="1"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．销售额</a:t>
            </a:r>
            <a:endParaRPr lang="en-US" altLang="zh-CN" sz="1800" b="1"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1）销售额的概念</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销售额是指纳税人发生应税销售行为向购买方收取的全部价款和价外费用，但不包括收取的销项税额。</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475" name="表格"/>
          <p:cNvGraphicFramePr>
            <a:graphicFrameLocks noGrp="1"/>
          </p:cNvGraphicFramePr>
          <p:nvPr/>
        </p:nvGraphicFramePr>
        <p:xfrm>
          <a:off x="634990" y="2665003"/>
          <a:ext cx="10891405" cy="3703320"/>
        </p:xfrm>
        <a:graphic>
          <a:graphicData uri="http://schemas.openxmlformats.org/drawingml/2006/table">
            <a:tbl>
              <a:tblPr bandRow="1">
                <a:noFill/>
              </a:tblPr>
              <a:tblGrid>
                <a:gridCol w="4008907"/>
                <a:gridCol w="6882498"/>
              </a:tblGrid>
              <a:tr h="0">
                <a:tc>
                  <a:txBody>
                    <a:bodyPr/>
                    <a:lstStyle/>
                    <a:p>
                      <a:pPr marL="0" indent="0" algn="ctr">
                        <a:lnSpc>
                          <a:spcPct val="150000"/>
                        </a:lnSpc>
                        <a:spcBef>
                          <a:spcPts val="100"/>
                        </a:spcBef>
                        <a:spcAft>
                          <a:spcPts val="1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属于销售额</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100"/>
                        </a:spcBef>
                        <a:spcAft>
                          <a:spcPts val="1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不属于销售额</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0">
                <a:tc>
                  <a:txBody>
                    <a:bodyPr/>
                    <a:lstStyle/>
                    <a:p>
                      <a:pPr marL="0" indent="0" algn="l">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① 价款</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10" baseline="0">
                          <a:solidFill>
                            <a:srgbClr val="000000"/>
                          </a:solidFill>
                          <a:latin typeface="微软雅黑" panose="020B0503020204020204" charset="-122"/>
                          <a:ea typeface="微软雅黑" panose="020B0503020204020204" charset="-122"/>
                          <a:cs typeface="Times New Roman" panose="02020603050405020304" charset="0"/>
                        </a:rPr>
                        <a:t>② 价外费用：包括价外向购买方收取的</a:t>
                      </a:r>
                      <a:r>
                        <a:rPr lang="zh-CN" altLang="en-US" sz="1800" b="1" i="0" u="none" strike="noStrike" kern="100" cap="none" spc="-10" baseline="0">
                          <a:solidFill>
                            <a:srgbClr val="C00000"/>
                          </a:solidFill>
                          <a:latin typeface="微软雅黑" panose="020B0503020204020204" charset="-122"/>
                          <a:ea typeface="微软雅黑" panose="020B0503020204020204" charset="-122"/>
                          <a:cs typeface="Times New Roman" panose="02020603050405020304" charset="0"/>
                        </a:rPr>
                        <a:t>手续费、补贴</a:t>
                      </a:r>
                      <a:r>
                        <a:rPr lang="zh-CN" altLang="en-US" sz="1800" b="0" i="0" u="none" strike="noStrike" kern="100" cap="none" spc="-10" baseline="0">
                          <a:solidFill>
                            <a:srgbClr val="000000"/>
                          </a:solidFill>
                          <a:latin typeface="微软雅黑" panose="020B0503020204020204" charset="-122"/>
                          <a:ea typeface="微软雅黑" panose="020B0503020204020204" charset="-122"/>
                          <a:cs typeface="Times New Roman" panose="02020603050405020304" charset="0"/>
                        </a:rPr>
                        <a:t>、基金、集资费、</a:t>
                      </a:r>
                      <a:r>
                        <a:rPr lang="zh-CN" altLang="en-US" sz="1800" b="1" i="0" u="none" strike="noStrike" kern="100" cap="none" spc="-10" baseline="0">
                          <a:solidFill>
                            <a:srgbClr val="C00000"/>
                          </a:solidFill>
                          <a:latin typeface="微软雅黑" panose="020B0503020204020204" charset="-122"/>
                          <a:ea typeface="微软雅黑" panose="020B0503020204020204" charset="-122"/>
                          <a:cs typeface="Times New Roman" panose="02020603050405020304" charset="0"/>
                        </a:rPr>
                        <a:t>返还利润</a:t>
                      </a:r>
                      <a:r>
                        <a:rPr lang="zh-CN" altLang="en-US" sz="1800" b="0" i="0" u="none" strike="noStrike" kern="100" cap="none" spc="-10" baseline="0">
                          <a:solidFill>
                            <a:srgbClr val="000000"/>
                          </a:solidFill>
                          <a:latin typeface="微软雅黑" panose="020B0503020204020204" charset="-122"/>
                          <a:ea typeface="微软雅黑" panose="020B0503020204020204" charset="-122"/>
                          <a:cs typeface="Times New Roman" panose="02020603050405020304" charset="0"/>
                        </a:rPr>
                        <a:t>、奖励费、</a:t>
                      </a:r>
                      <a:r>
                        <a:rPr lang="zh-CN" altLang="en-US" sz="1800" b="1" i="0" u="none" strike="noStrike" kern="100" cap="none" spc="-10" baseline="0">
                          <a:solidFill>
                            <a:srgbClr val="C00000"/>
                          </a:solidFill>
                          <a:latin typeface="微软雅黑" panose="020B0503020204020204" charset="-122"/>
                          <a:ea typeface="微软雅黑" panose="020B0503020204020204" charset="-122"/>
                          <a:cs typeface="Times New Roman" panose="02020603050405020304" charset="0"/>
                        </a:rPr>
                        <a:t>违约金</a:t>
                      </a:r>
                      <a:r>
                        <a:rPr lang="zh-CN" altLang="en-US" sz="1800" b="0" i="0" u="none" strike="noStrike" kern="100" cap="none" spc="-10" baseline="0">
                          <a:solidFill>
                            <a:srgbClr val="000000"/>
                          </a:solidFill>
                          <a:latin typeface="微软雅黑" panose="020B0503020204020204" charset="-122"/>
                          <a:ea typeface="微软雅黑" panose="020B0503020204020204" charset="-122"/>
                          <a:cs typeface="Times New Roman" panose="02020603050405020304" charset="0"/>
                        </a:rPr>
                        <a:t>、</a:t>
                      </a:r>
                      <a:r>
                        <a:rPr lang="zh-CN" altLang="en-US" sz="1800" b="1" i="0" u="none" strike="noStrike" kern="100" cap="none" spc="-10" baseline="0">
                          <a:solidFill>
                            <a:srgbClr val="C00000"/>
                          </a:solidFill>
                          <a:latin typeface="微软雅黑" panose="020B0503020204020204" charset="-122"/>
                          <a:ea typeface="微软雅黑" panose="020B0503020204020204" charset="-122"/>
                          <a:cs typeface="Times New Roman" panose="02020603050405020304" charset="0"/>
                        </a:rPr>
                        <a:t>滞纳金、延期付款利息</a:t>
                      </a:r>
                      <a:r>
                        <a:rPr lang="zh-CN" altLang="en-US" sz="1800" b="0" i="0" u="none" strike="noStrike" kern="100" cap="none" spc="-10" baseline="0">
                          <a:solidFill>
                            <a:srgbClr val="000000"/>
                          </a:solidFill>
                          <a:latin typeface="微软雅黑" panose="020B0503020204020204" charset="-122"/>
                          <a:ea typeface="微软雅黑" panose="020B0503020204020204" charset="-122"/>
                          <a:cs typeface="Times New Roman" panose="02020603050405020304" charset="0"/>
                        </a:rPr>
                        <a:t>、</a:t>
                      </a:r>
                      <a:r>
                        <a:rPr lang="zh-CN" altLang="en-US" sz="1800" b="1" i="0" u="none" strike="noStrike" kern="100" cap="none" spc="-10" baseline="0">
                          <a:solidFill>
                            <a:srgbClr val="C00000"/>
                          </a:solidFill>
                          <a:latin typeface="微软雅黑" panose="020B0503020204020204" charset="-122"/>
                          <a:ea typeface="微软雅黑" panose="020B0503020204020204" charset="-122"/>
                          <a:cs typeface="Times New Roman" panose="02020603050405020304" charset="0"/>
                        </a:rPr>
                        <a:t>赔偿金</a:t>
                      </a:r>
                      <a:r>
                        <a:rPr lang="zh-CN" altLang="en-US" sz="1800" b="0" i="0" u="none" strike="noStrike" kern="100" cap="none" spc="-10" baseline="0">
                          <a:solidFill>
                            <a:srgbClr val="000000"/>
                          </a:solidFill>
                          <a:latin typeface="微软雅黑" panose="020B0503020204020204" charset="-122"/>
                          <a:ea typeface="微软雅黑" panose="020B0503020204020204" charset="-122"/>
                          <a:cs typeface="Times New Roman" panose="02020603050405020304" charset="0"/>
                        </a:rPr>
                        <a:t>、代收款项、代垫款项、包装费、</a:t>
                      </a:r>
                      <a:r>
                        <a:rPr lang="zh-CN" altLang="en-US" sz="1800" b="1" i="0" u="none" strike="noStrike" kern="100" cap="none" spc="-10" baseline="0">
                          <a:solidFill>
                            <a:srgbClr val="C00000"/>
                          </a:solidFill>
                          <a:latin typeface="微软雅黑" panose="020B0503020204020204" charset="-122"/>
                          <a:ea typeface="微软雅黑" panose="020B0503020204020204" charset="-122"/>
                          <a:cs typeface="Times New Roman" panose="02020603050405020304" charset="0"/>
                        </a:rPr>
                        <a:t>包装物租金</a:t>
                      </a:r>
                      <a:r>
                        <a:rPr lang="zh-CN" altLang="en-US" sz="1800" b="0" i="0" u="none" strike="noStrike" kern="100" cap="none" spc="-10" baseline="0">
                          <a:solidFill>
                            <a:srgbClr val="000000"/>
                          </a:solidFill>
                          <a:latin typeface="微软雅黑" panose="020B0503020204020204" charset="-122"/>
                          <a:ea typeface="微软雅黑" panose="020B0503020204020204" charset="-122"/>
                          <a:cs typeface="Times New Roman" panose="02020603050405020304" charset="0"/>
                        </a:rPr>
                        <a:t>、储备费、优质费、运输装卸费以及其他各种性质的价外收费</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l">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① 销项税额</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MS Mincho" pitchFamily="-32" charset="-128"/>
                        </a:rPr>
                      </a:br>
                      <a:r>
                        <a:rPr lang="zh-CN" altLang="en-US" sz="1800" b="0" i="0" u="none" strike="noStrike" kern="100" cap="none" spc="-10" baseline="0">
                          <a:solidFill>
                            <a:srgbClr val="000000"/>
                          </a:solidFill>
                          <a:latin typeface="微软雅黑" panose="020B0503020204020204" charset="-122"/>
                          <a:ea typeface="微软雅黑" panose="020B0503020204020204" charset="-122"/>
                          <a:cs typeface="Times New Roman" panose="02020603050405020304" charset="0"/>
                        </a:rPr>
                        <a:t>② </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受托加工应征消费税的消费品所</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代收代缴的消费税</a:t>
                      </a:r>
                      <a:b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③ 符合条件的代为收取的政府性基金或者行政事业性收费</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MS Mincho" pitchFamily="-32" charset="-128"/>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④ 销售货物的同时</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代</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办保险等而向购买方收取的</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保险费</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，以及向购买方收取的</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代</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购买方缴纳的</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车辆购置税、车辆牌照费</a:t>
                      </a:r>
                      <a:br>
                        <a:rPr lang="zh-CN" altLang="en-US" sz="1800" b="1" i="0" u="none" strike="noStrike" kern="100" cap="none" spc="0" baseline="0">
                          <a:solidFill>
                            <a:srgbClr val="C00000"/>
                          </a:solidFill>
                          <a:latin typeface="微软雅黑" panose="020B0503020204020204" charset="-122"/>
                          <a:ea typeface="微软雅黑" panose="020B0503020204020204" charset="-122"/>
                          <a:cs typeface="MS Mincho" pitchFamily="-32" charset="-128"/>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⑤ 以委托方名义开具发票</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代</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委托方收取的款项（如物业公司代收的水费，以自来水公司的名义开具发票）</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MS Mincho" pitchFamily="-32" charset="-128"/>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74"/>
                                        </p:tgtEl>
                                        <p:attrNameLst>
                                          <p:attrName>style.visibility</p:attrName>
                                        </p:attrNameLst>
                                      </p:cBhvr>
                                      <p:to>
                                        <p:strVal val="visible"/>
                                      </p:to>
                                    </p:set>
                                    <p:animEffect transition="in" filter="wipe(down)">
                                      <p:cBhvr>
                                        <p:cTn id="7" dur="500"/>
                                        <p:tgtEl>
                                          <p:spTgt spid="47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75"/>
                                        </p:tgtEl>
                                        <p:attrNameLst>
                                          <p:attrName>style.visibility</p:attrName>
                                        </p:attrNameLst>
                                      </p:cBhvr>
                                      <p:to>
                                        <p:strVal val="visible"/>
                                      </p:to>
                                    </p:set>
                                    <p:animEffect transition="in" filter="randombar(horizontal)">
                                      <p:cBhvr>
                                        <p:cTn id="12" dur="500"/>
                                        <p:tgtEl>
                                          <p:spTgt spid="4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79" name="矩形"/>
          <p:cNvSpPr/>
          <p:nvPr/>
        </p:nvSpPr>
        <p:spPr>
          <a:xfrm>
            <a:off x="1425064" y="305039"/>
            <a:ext cx="5415513"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考点５：增值税应纳税额的计算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480" name="矩形"/>
          <p:cNvSpPr/>
          <p:nvPr/>
        </p:nvSpPr>
        <p:spPr>
          <a:xfrm>
            <a:off x="1573044" y="1428728"/>
            <a:ext cx="9044860" cy="8915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【提示】价外费用一般都是含增值税的金额，在计算销项税额时需要先除以“1+税率”，换算为不含税销售额，然后再乘以税率计算。即销项税额=价外费用÷（1+税率）×税率。</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pSp>
        <p:nvGrpSpPr>
          <p:cNvPr id="483" name="组合"/>
          <p:cNvGrpSpPr/>
          <p:nvPr/>
        </p:nvGrpSpPr>
        <p:grpSpPr>
          <a:xfrm>
            <a:off x="1715475" y="2831437"/>
            <a:ext cx="5846683" cy="529590"/>
            <a:chOff x="1715475" y="2831437"/>
            <a:chExt cx="5846683" cy="529590"/>
          </a:xfrm>
        </p:grpSpPr>
        <p:sp>
          <p:nvSpPr>
            <p:cNvPr id="481" name="矩形"/>
            <p:cNvSpPr/>
            <p:nvPr/>
          </p:nvSpPr>
          <p:spPr>
            <a:xfrm>
              <a:off x="1843111" y="2831437"/>
              <a:ext cx="5589161" cy="52577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en-US" altLang="zh-CN"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 </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 销售额的内容、销项税额的计算。</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482" name="剪去对角的矩形"/>
            <p:cNvSpPr/>
            <p:nvPr/>
          </p:nvSpPr>
          <p:spPr>
            <a:xfrm>
              <a:off x="1715475" y="2835248"/>
              <a:ext cx="5846683" cy="525779"/>
            </a:xfrm>
            <a:prstGeom prst="snip2DiagRect">
              <a:avLst>
                <a:gd name="adj1" fmla="val 0"/>
                <a:gd name="adj2" fmla="val 18009"/>
              </a:avLst>
            </a:prstGeom>
            <a:noFill/>
            <a:ln w="25400" cap="flat" cmpd="sng">
              <a:solidFill>
                <a:srgbClr val="4BACC6"/>
              </a:solidFill>
              <a:prstDash val="solid"/>
              <a:round/>
            </a:ln>
          </p:spPr>
          <p:txBody>
            <a:bodyPr rtlCol="0" anchor="ctr"/>
            <a:lstStyle/>
            <a:p>
              <a:pPr algn="ctr"/>
            </a:p>
          </p:txBody>
        </p:sp>
      </p:grpSp>
      <p:sp>
        <p:nvSpPr>
          <p:cNvPr id="484" name="矩形"/>
          <p:cNvSpPr/>
          <p:nvPr/>
        </p:nvSpPr>
        <p:spPr>
          <a:xfrm>
            <a:off x="1571600" y="3691602"/>
            <a:ext cx="8865332" cy="133794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多选】根据增值税法律制度的规定，纳税人销售货物向购买方收取的下列款项中，属于价外费用的有（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A．延期付款利息     B．赔偿金     C．手续费     D．包装物租金</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485" name="矩形"/>
          <p:cNvSpPr/>
          <p:nvPr/>
        </p:nvSpPr>
        <p:spPr>
          <a:xfrm>
            <a:off x="1571600" y="5241556"/>
            <a:ext cx="1863118"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【答案】ABCD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80"/>
                                        </p:tgtEl>
                                        <p:attrNameLst>
                                          <p:attrName>style.visibility</p:attrName>
                                        </p:attrNameLst>
                                      </p:cBhvr>
                                      <p:to>
                                        <p:strVal val="visible"/>
                                      </p:to>
                                    </p:set>
                                    <p:animEffect transition="in" filter="fade">
                                      <p:cBhvr>
                                        <p:cTn id="7" dur="1000"/>
                                        <p:tgtEl>
                                          <p:spTgt spid="480"/>
                                        </p:tgtEl>
                                      </p:cBhvr>
                                    </p:animEffect>
                                    <p:anim calcmode="lin" valueType="num">
                                      <p:cBhvr>
                                        <p:cTn id="8" dur="1000" fill="hold"/>
                                        <p:tgtEl>
                                          <p:spTgt spid="480"/>
                                        </p:tgtEl>
                                        <p:attrNameLst>
                                          <p:attrName>ppt_x</p:attrName>
                                        </p:attrNameLst>
                                      </p:cBhvr>
                                      <p:tavLst>
                                        <p:tav tm="0">
                                          <p:val>
                                            <p:strVal val="#ppt_x"/>
                                          </p:val>
                                        </p:tav>
                                        <p:tav tm="100000">
                                          <p:val>
                                            <p:strVal val="#ppt_x"/>
                                          </p:val>
                                        </p:tav>
                                      </p:tavLst>
                                    </p:anim>
                                    <p:anim calcmode="lin" valueType="num">
                                      <p:cBhvr>
                                        <p:cTn id="9" dur="1000" fill="hold"/>
                                        <p:tgtEl>
                                          <p:spTgt spid="48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83"/>
                                        </p:tgtEl>
                                        <p:attrNameLst>
                                          <p:attrName>style.visibility</p:attrName>
                                        </p:attrNameLst>
                                      </p:cBhvr>
                                      <p:to>
                                        <p:strVal val="visible"/>
                                      </p:to>
                                    </p:set>
                                    <p:animEffect transition="in" filter="fade">
                                      <p:cBhvr>
                                        <p:cTn id="14" dur="1000"/>
                                        <p:tgtEl>
                                          <p:spTgt spid="483"/>
                                        </p:tgtEl>
                                      </p:cBhvr>
                                    </p:animEffect>
                                    <p:anim calcmode="lin" valueType="num">
                                      <p:cBhvr>
                                        <p:cTn id="15" dur="1000" fill="hold"/>
                                        <p:tgtEl>
                                          <p:spTgt spid="483"/>
                                        </p:tgtEl>
                                        <p:attrNameLst>
                                          <p:attrName>ppt_x</p:attrName>
                                        </p:attrNameLst>
                                      </p:cBhvr>
                                      <p:tavLst>
                                        <p:tav tm="0">
                                          <p:val>
                                            <p:strVal val="#ppt_x"/>
                                          </p:val>
                                        </p:tav>
                                        <p:tav tm="100000">
                                          <p:val>
                                            <p:strVal val="#ppt_x"/>
                                          </p:val>
                                        </p:tav>
                                      </p:tavLst>
                                    </p:anim>
                                    <p:anim calcmode="lin" valueType="num">
                                      <p:cBhvr>
                                        <p:cTn id="16" dur="1000" fill="hold"/>
                                        <p:tgtEl>
                                          <p:spTgt spid="48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84"/>
                                        </p:tgtEl>
                                        <p:attrNameLst>
                                          <p:attrName>style.visibility</p:attrName>
                                        </p:attrNameLst>
                                      </p:cBhvr>
                                      <p:to>
                                        <p:strVal val="visible"/>
                                      </p:to>
                                    </p:set>
                                    <p:animEffect transition="in" filter="fade">
                                      <p:cBhvr>
                                        <p:cTn id="21" dur="1000"/>
                                        <p:tgtEl>
                                          <p:spTgt spid="484"/>
                                        </p:tgtEl>
                                      </p:cBhvr>
                                    </p:animEffect>
                                    <p:anim calcmode="lin" valueType="num">
                                      <p:cBhvr>
                                        <p:cTn id="22" dur="1000" fill="hold"/>
                                        <p:tgtEl>
                                          <p:spTgt spid="484"/>
                                        </p:tgtEl>
                                        <p:attrNameLst>
                                          <p:attrName>ppt_x</p:attrName>
                                        </p:attrNameLst>
                                      </p:cBhvr>
                                      <p:tavLst>
                                        <p:tav tm="0">
                                          <p:val>
                                            <p:strVal val="#ppt_x"/>
                                          </p:val>
                                        </p:tav>
                                        <p:tav tm="100000">
                                          <p:val>
                                            <p:strVal val="#ppt_x"/>
                                          </p:val>
                                        </p:tav>
                                      </p:tavLst>
                                    </p:anim>
                                    <p:anim calcmode="lin" valueType="num">
                                      <p:cBhvr>
                                        <p:cTn id="23" dur="1000" fill="hold"/>
                                        <p:tgtEl>
                                          <p:spTgt spid="48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85"/>
                                        </p:tgtEl>
                                        <p:attrNameLst>
                                          <p:attrName>style.visibility</p:attrName>
                                        </p:attrNameLst>
                                      </p:cBhvr>
                                      <p:to>
                                        <p:strVal val="visible"/>
                                      </p:to>
                                    </p:set>
                                    <p:animEffect transition="in" filter="fade">
                                      <p:cBhvr>
                                        <p:cTn id="28" dur="1000"/>
                                        <p:tgtEl>
                                          <p:spTgt spid="485"/>
                                        </p:tgtEl>
                                      </p:cBhvr>
                                    </p:animEffect>
                                    <p:anim calcmode="lin" valueType="num">
                                      <p:cBhvr>
                                        <p:cTn id="29" dur="1000" fill="hold"/>
                                        <p:tgtEl>
                                          <p:spTgt spid="485"/>
                                        </p:tgtEl>
                                        <p:attrNameLst>
                                          <p:attrName>ppt_x</p:attrName>
                                        </p:attrNameLst>
                                      </p:cBhvr>
                                      <p:tavLst>
                                        <p:tav tm="0">
                                          <p:val>
                                            <p:strVal val="#ppt_x"/>
                                          </p:val>
                                        </p:tav>
                                        <p:tav tm="100000">
                                          <p:val>
                                            <p:strVal val="#ppt_x"/>
                                          </p:val>
                                        </p:tav>
                                      </p:tavLst>
                                    </p:anim>
                                    <p:anim calcmode="lin" valueType="num">
                                      <p:cBhvr>
                                        <p:cTn id="30" dur="1000" fill="hold"/>
                                        <p:tgtEl>
                                          <p:spTgt spid="4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0" grpId="0" animBg="1"/>
      <p:bldP spid="483" grpId="0" animBg="1"/>
      <p:bldP spid="484" grpId="0" animBg="1"/>
      <p:bldP spid="48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89" name="矩形"/>
          <p:cNvSpPr/>
          <p:nvPr/>
        </p:nvSpPr>
        <p:spPr>
          <a:xfrm>
            <a:off x="1425064" y="305039"/>
            <a:ext cx="5415513"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考点５：增值税应纳税额的计算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490" name="矩形"/>
          <p:cNvSpPr/>
          <p:nvPr/>
        </p:nvSpPr>
        <p:spPr>
          <a:xfrm>
            <a:off x="1343004" y="1519936"/>
            <a:ext cx="9539287" cy="258445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单选】某增值税一般纳税人提供咨询服务，取得含税收入318万元，取得奖金5.3万元。咨询服务的增值税税率为6%。该业务应计算的销项税额是（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A．（318+5.3）÷（1+6%）×6%=18.3万元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B．318÷（1+6%）×6%=18万元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C．［318÷（1+6%）+5.3］×6%=18.318万元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D．318×6%=19.08万元</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491" name="矩形"/>
          <p:cNvSpPr/>
          <p:nvPr/>
        </p:nvSpPr>
        <p:spPr>
          <a:xfrm>
            <a:off x="1343004" y="4166402"/>
            <a:ext cx="9754893" cy="12915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【解析】取得的奖金5.3万元属于价外费用，为含增值税金额。销项税额=含增值税销售额÷（1+税率）×税率=（318+5.3）÷（1+6%）×6%=18.3万元。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90"/>
                                        </p:tgtEl>
                                        <p:attrNameLst>
                                          <p:attrName>style.visibility</p:attrName>
                                        </p:attrNameLst>
                                      </p:cBhvr>
                                      <p:to>
                                        <p:strVal val="visible"/>
                                      </p:to>
                                    </p:set>
                                    <p:animEffect transition="in" filter="wipe(down)">
                                      <p:cBhvr>
                                        <p:cTn id="7" dur="500"/>
                                        <p:tgtEl>
                                          <p:spTgt spid="4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91"/>
                                        </p:tgtEl>
                                        <p:attrNameLst>
                                          <p:attrName>style.visibility</p:attrName>
                                        </p:attrNameLst>
                                      </p:cBhvr>
                                      <p:to>
                                        <p:strVal val="visible"/>
                                      </p:to>
                                    </p:set>
                                    <p:animEffect transition="in" filter="wipe(down)">
                                      <p:cBhvr>
                                        <p:cTn id="12" dur="500"/>
                                        <p:tgtEl>
                                          <p:spTgt spid="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0" grpId="0" animBg="1"/>
      <p:bldP spid="491"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95" name="矩形"/>
          <p:cNvSpPr/>
          <p:nvPr/>
        </p:nvSpPr>
        <p:spPr>
          <a:xfrm>
            <a:off x="1425064" y="305039"/>
            <a:ext cx="5415513"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考点５：增值税应纳税额的计算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496" name="矩形"/>
          <p:cNvSpPr/>
          <p:nvPr/>
        </p:nvSpPr>
        <p:spPr>
          <a:xfrm>
            <a:off x="1573044" y="1723998"/>
            <a:ext cx="9063043" cy="258445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【拓展</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单选】根据增值税法律制度的规定，下列各项中，应并入销售额计算销项税额的是（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A．以委托方名义开具发票代委托方收取的款项</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B．销售货物向购买方收取的价款之外的手续费</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C．受托加工应征消费税的消费品所代收代缴的消费税</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D．销售货物的同时代办保险而向购买方收取的保险费</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497" name="矩形"/>
          <p:cNvSpPr/>
          <p:nvPr/>
        </p:nvSpPr>
        <p:spPr>
          <a:xfrm>
            <a:off x="1571600" y="4524306"/>
            <a:ext cx="1502328"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【答案】B</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96"/>
                                        </p:tgtEl>
                                        <p:attrNameLst>
                                          <p:attrName>style.visibility</p:attrName>
                                        </p:attrNameLst>
                                      </p:cBhvr>
                                      <p:to>
                                        <p:strVal val="visible"/>
                                      </p:to>
                                    </p:set>
                                    <p:animEffect transition="in" filter="wipe(down)">
                                      <p:cBhvr>
                                        <p:cTn id="7" dur="500"/>
                                        <p:tgtEl>
                                          <p:spTgt spid="49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97"/>
                                        </p:tgtEl>
                                        <p:attrNameLst>
                                          <p:attrName>style.visibility</p:attrName>
                                        </p:attrNameLst>
                                      </p:cBhvr>
                                      <p:to>
                                        <p:strVal val="visible"/>
                                      </p:to>
                                    </p:set>
                                    <p:animEffect transition="in" filter="wipe(down)">
                                      <p:cBhvr>
                                        <p:cTn id="12" dur="500"/>
                                        <p:tgtEl>
                                          <p:spTgt spid="4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6" grpId="0" animBg="1"/>
      <p:bldP spid="49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82" name="矩形"/>
          <p:cNvSpPr/>
          <p:nvPr/>
        </p:nvSpPr>
        <p:spPr>
          <a:xfrm>
            <a:off x="1425064" y="305039"/>
            <a:ext cx="4681268" cy="461665"/>
          </a:xfrm>
          <a:prstGeom prst="rect">
            <a:avLst/>
          </a:prstGeom>
          <a:noFill/>
          <a:ln w="12700" cap="flat" cmpd="sng">
            <a:noFill/>
            <a:prstDash val="solid"/>
            <a:round/>
          </a:ln>
        </p:spPr>
        <p:txBody>
          <a:bodyPr vert="horz" wrap="square" lIns="91440" tIns="45720" rIns="91440" bIns="45720" anchor="t" anchorCtr="0">
            <a:spAutoFit/>
          </a:bodyPr>
          <a:lstStyle/>
          <a:p>
            <a:r>
              <a:rPr lang="zh-CN" altLang="en-US" sz="2400" b="1" i="0" u="none" strike="noStrike" kern="1200" cap="none" spc="0" baseline="0" dirty="0">
                <a:solidFill>
                  <a:srgbClr val="FFFFFF"/>
                </a:solidFill>
                <a:latin typeface="微软雅黑" panose="020B0503020204020204" charset="-122"/>
                <a:ea typeface="微软雅黑" panose="020B0503020204020204" charset="-122"/>
                <a:cs typeface="Times New Roman" panose="02020603050405020304" charset="0"/>
              </a:rPr>
              <a:t>考点</a:t>
            </a:r>
            <a:r>
              <a:rPr lang="en-US" altLang="zh-CN" sz="2400" b="1" i="0" u="none" strike="noStrike" kern="1200" cap="none" spc="0" baseline="0" dirty="0">
                <a:solidFill>
                  <a:srgbClr val="FFFFFF"/>
                </a:solidFill>
                <a:latin typeface="微软雅黑" panose="020B0503020204020204" charset="-122"/>
                <a:ea typeface="微软雅黑" panose="020B0503020204020204" charset="-122"/>
                <a:cs typeface="Times New Roman" panose="02020603050405020304" charset="0"/>
              </a:rPr>
              <a:t>1</a:t>
            </a:r>
            <a:r>
              <a:rPr lang="zh-CN" altLang="en-US" sz="2400" b="1" i="0" u="none" strike="noStrike" kern="1200" cap="none" spc="0" baseline="0" dirty="0">
                <a:solidFill>
                  <a:srgbClr val="FFFFFF"/>
                </a:solidFill>
                <a:latin typeface="微软雅黑" panose="020B0503020204020204" charset="-122"/>
                <a:ea typeface="微软雅黑" panose="020B0503020204020204" charset="-122"/>
                <a:cs typeface="Times New Roman" panose="02020603050405020304" charset="0"/>
              </a:rPr>
              <a:t>：</a:t>
            </a:r>
            <a:r>
              <a:rPr lang="zh-CN" altLang="en-US" sz="2400" b="1" dirty="0">
                <a:solidFill>
                  <a:srgbClr val="FFFFFF"/>
                </a:solidFill>
                <a:latin typeface="微软雅黑" panose="020B0503020204020204" charset="-122"/>
                <a:ea typeface="微软雅黑" panose="020B0503020204020204" charset="-122"/>
              </a:rPr>
              <a:t>税收与税收法律关系</a:t>
            </a:r>
            <a:r>
              <a:rPr lang="en-US" altLang="zh-CN" sz="2400" b="1" dirty="0">
                <a:solidFill>
                  <a:srgbClr val="FFFFFF"/>
                </a:solidFill>
                <a:latin typeface="微软雅黑" panose="020B0503020204020204" charset="-122"/>
                <a:ea typeface="微软雅黑" panose="020B0503020204020204" charset="-122"/>
              </a:rPr>
              <a:t> </a:t>
            </a:r>
            <a:r>
              <a:rPr lang="zh-CN" altLang="en-US" sz="1800" b="1" i="0" u="none" strike="noStrike" kern="1200" cap="none" spc="0" baseline="0" dirty="0" smtClean="0">
                <a:solidFill>
                  <a:schemeClr val="bg1"/>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dirty="0">
              <a:solidFill>
                <a:schemeClr val="bg1"/>
              </a:solidFill>
              <a:latin typeface="微软雅黑" panose="020B0503020204020204" charset="-122"/>
              <a:ea typeface="微软雅黑" panose="020B0503020204020204" charset="-122"/>
              <a:cs typeface="Times New Roman" panose="02020603050405020304" charset="0"/>
            </a:endParaRPr>
          </a:p>
        </p:txBody>
      </p:sp>
      <p:grpSp>
        <p:nvGrpSpPr>
          <p:cNvPr id="85" name="组合"/>
          <p:cNvGrpSpPr/>
          <p:nvPr/>
        </p:nvGrpSpPr>
        <p:grpSpPr>
          <a:xfrm>
            <a:off x="1602740" y="1555427"/>
            <a:ext cx="5645786" cy="542924"/>
            <a:chOff x="1602740" y="1555427"/>
            <a:chExt cx="5645786" cy="542924"/>
          </a:xfrm>
        </p:grpSpPr>
        <p:sp>
          <p:nvSpPr>
            <p:cNvPr id="83" name="矩形"/>
            <p:cNvSpPr/>
            <p:nvPr/>
          </p:nvSpPr>
          <p:spPr>
            <a:xfrm>
              <a:off x="1604010" y="1587177"/>
              <a:ext cx="5598160" cy="4533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考查角度</a:t>
              </a: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a:t>
              </a:r>
              <a:r>
                <a:rPr lang="zh-CN" altLang="en-US" sz="20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税收法律关系三要素的内容及含义</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84" name="剪去对角的矩形"/>
            <p:cNvSpPr/>
            <p:nvPr/>
          </p:nvSpPr>
          <p:spPr>
            <a:xfrm>
              <a:off x="1602740" y="1555427"/>
              <a:ext cx="5645786" cy="542924"/>
            </a:xfrm>
            <a:prstGeom prst="snip2DiagRect">
              <a:avLst>
                <a:gd name="adj1" fmla="val 0"/>
                <a:gd name="adj2" fmla="val 15810"/>
              </a:avLst>
            </a:prstGeom>
            <a:noFill/>
            <a:ln w="25400" cap="flat" cmpd="sng">
              <a:solidFill>
                <a:srgbClr val="4BACC6"/>
              </a:solidFill>
              <a:prstDash val="solid"/>
              <a:round/>
            </a:ln>
          </p:spPr>
          <p:txBody>
            <a:bodyPr rtlCol="0" anchor="ctr"/>
            <a:lstStyle/>
            <a:p>
              <a:pPr algn="ctr"/>
            </a:p>
          </p:txBody>
        </p:sp>
      </p:grpSp>
      <p:sp>
        <p:nvSpPr>
          <p:cNvPr id="86" name="矩形"/>
          <p:cNvSpPr/>
          <p:nvPr/>
        </p:nvSpPr>
        <p:spPr>
          <a:xfrm>
            <a:off x="1428728" y="2409392"/>
            <a:ext cx="9466777" cy="92202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多选】下列各项中，属于税收法律关系主体的有（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．征税对象		B．纳税人	　C．海关	         D．税务机关</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87" name="矩形"/>
          <p:cNvSpPr/>
          <p:nvPr/>
        </p:nvSpPr>
        <p:spPr>
          <a:xfrm>
            <a:off x="1424940" y="3405290"/>
            <a:ext cx="1800859" cy="49149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【答案】BCD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88" name="矩形"/>
          <p:cNvSpPr/>
          <p:nvPr/>
        </p:nvSpPr>
        <p:spPr>
          <a:xfrm>
            <a:off x="1428728" y="4245842"/>
            <a:ext cx="9466777" cy="92202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判断】税收法律关系的内容是指税收法律关系主体双方的权利和义务所共同指向的对象。	（   ）</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89" name="矩形"/>
          <p:cNvSpPr/>
          <p:nvPr/>
        </p:nvSpPr>
        <p:spPr>
          <a:xfrm>
            <a:off x="1424918" y="5233638"/>
            <a:ext cx="9466777" cy="8915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【解析】主体双方的权利和义务所共同指向的对象（即征税对象）为税收法律关系的客体。</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additive="base">
                                        <p:cTn id="7" dur="500"/>
                                        <p:tgtEl>
                                          <p:spTgt spid="85"/>
                                        </p:tgtEl>
                                        <p:attrNameLst>
                                          <p:attrName>ppt_y</p:attrName>
                                        </p:attrNameLst>
                                      </p:cBhvr>
                                      <p:tavLst>
                                        <p:tav tm="0">
                                          <p:val>
                                            <p:strVal val="#ppt_y+#ppt_h*1.125000"/>
                                          </p:val>
                                        </p:tav>
                                        <p:tav tm="100000">
                                          <p:val>
                                            <p:strVal val="#ppt_y"/>
                                          </p:val>
                                        </p:tav>
                                      </p:tavLst>
                                    </p:anim>
                                    <p:animEffect transition="in" filter="wipe(up)">
                                      <p:cBhvr>
                                        <p:cTn id="8" dur="500"/>
                                        <p:tgtEl>
                                          <p:spTgt spid="8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86"/>
                                        </p:tgtEl>
                                        <p:attrNameLst>
                                          <p:attrName>style.visibility</p:attrName>
                                        </p:attrNameLst>
                                      </p:cBhvr>
                                      <p:to>
                                        <p:strVal val="visible"/>
                                      </p:to>
                                    </p:set>
                                    <p:anim calcmode="lin" valueType="num">
                                      <p:cBhvr additive="base">
                                        <p:cTn id="13" dur="500"/>
                                        <p:tgtEl>
                                          <p:spTgt spid="86"/>
                                        </p:tgtEl>
                                        <p:attrNameLst>
                                          <p:attrName>ppt_y</p:attrName>
                                        </p:attrNameLst>
                                      </p:cBhvr>
                                      <p:tavLst>
                                        <p:tav tm="0">
                                          <p:val>
                                            <p:strVal val="#ppt_y+#ppt_h*1.125000"/>
                                          </p:val>
                                        </p:tav>
                                        <p:tav tm="100000">
                                          <p:val>
                                            <p:strVal val="#ppt_y"/>
                                          </p:val>
                                        </p:tav>
                                      </p:tavLst>
                                    </p:anim>
                                    <p:animEffect transition="in" filter="wipe(up)">
                                      <p:cBhvr>
                                        <p:cTn id="14" dur="500"/>
                                        <p:tgtEl>
                                          <p:spTgt spid="86"/>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additive="base">
                                        <p:cTn id="19" dur="500"/>
                                        <p:tgtEl>
                                          <p:spTgt spid="87"/>
                                        </p:tgtEl>
                                        <p:attrNameLst>
                                          <p:attrName>ppt_y</p:attrName>
                                        </p:attrNameLst>
                                      </p:cBhvr>
                                      <p:tavLst>
                                        <p:tav tm="0">
                                          <p:val>
                                            <p:strVal val="#ppt_y+#ppt_h*1.125000"/>
                                          </p:val>
                                        </p:tav>
                                        <p:tav tm="100000">
                                          <p:val>
                                            <p:strVal val="#ppt_y"/>
                                          </p:val>
                                        </p:tav>
                                      </p:tavLst>
                                    </p:anim>
                                    <p:animEffect transition="in" filter="wipe(up)">
                                      <p:cBhvr>
                                        <p:cTn id="20" dur="500"/>
                                        <p:tgtEl>
                                          <p:spTgt spid="87"/>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88"/>
                                        </p:tgtEl>
                                        <p:attrNameLst>
                                          <p:attrName>style.visibility</p:attrName>
                                        </p:attrNameLst>
                                      </p:cBhvr>
                                      <p:to>
                                        <p:strVal val="visible"/>
                                      </p:to>
                                    </p:set>
                                    <p:anim calcmode="lin" valueType="num">
                                      <p:cBhvr additive="base">
                                        <p:cTn id="25" dur="500"/>
                                        <p:tgtEl>
                                          <p:spTgt spid="88"/>
                                        </p:tgtEl>
                                        <p:attrNameLst>
                                          <p:attrName>ppt_y</p:attrName>
                                        </p:attrNameLst>
                                      </p:cBhvr>
                                      <p:tavLst>
                                        <p:tav tm="0">
                                          <p:val>
                                            <p:strVal val="#ppt_y+#ppt_h*1.125000"/>
                                          </p:val>
                                        </p:tav>
                                        <p:tav tm="100000">
                                          <p:val>
                                            <p:strVal val="#ppt_y"/>
                                          </p:val>
                                        </p:tav>
                                      </p:tavLst>
                                    </p:anim>
                                    <p:animEffect transition="in" filter="wipe(up)">
                                      <p:cBhvr>
                                        <p:cTn id="26" dur="500"/>
                                        <p:tgtEl>
                                          <p:spTgt spid="88"/>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89"/>
                                        </p:tgtEl>
                                        <p:attrNameLst>
                                          <p:attrName>style.visibility</p:attrName>
                                        </p:attrNameLst>
                                      </p:cBhvr>
                                      <p:to>
                                        <p:strVal val="visible"/>
                                      </p:to>
                                    </p:set>
                                    <p:anim calcmode="lin" valueType="num">
                                      <p:cBhvr additive="base">
                                        <p:cTn id="31" dur="500"/>
                                        <p:tgtEl>
                                          <p:spTgt spid="89"/>
                                        </p:tgtEl>
                                        <p:attrNameLst>
                                          <p:attrName>ppt_y</p:attrName>
                                        </p:attrNameLst>
                                      </p:cBhvr>
                                      <p:tavLst>
                                        <p:tav tm="0">
                                          <p:val>
                                            <p:strVal val="#ppt_y+#ppt_h*1.125000"/>
                                          </p:val>
                                        </p:tav>
                                        <p:tav tm="100000">
                                          <p:val>
                                            <p:strVal val="#ppt_y"/>
                                          </p:val>
                                        </p:tav>
                                      </p:tavLst>
                                    </p:anim>
                                    <p:animEffect transition="in" filter="wipe(up)">
                                      <p:cBhvr>
                                        <p:cTn id="32"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86" grpId="0"/>
      <p:bldP spid="87" grpId="0"/>
      <p:bldP spid="88" grpId="0"/>
      <p:bldP spid="89"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01" name="矩形"/>
          <p:cNvSpPr/>
          <p:nvPr/>
        </p:nvSpPr>
        <p:spPr>
          <a:xfrm>
            <a:off x="1425064" y="305039"/>
            <a:ext cx="5415513"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考点５：增值税应纳税额的计算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502" name="矩形"/>
          <p:cNvSpPr/>
          <p:nvPr/>
        </p:nvSpPr>
        <p:spPr>
          <a:xfrm>
            <a:off x="1428728" y="1566405"/>
            <a:ext cx="3636762" cy="358136"/>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2）特殊销售方式下销售额的确定</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503" name="表格"/>
          <p:cNvGraphicFramePr>
            <a:graphicFrameLocks noGrp="1"/>
          </p:cNvGraphicFramePr>
          <p:nvPr/>
        </p:nvGraphicFramePr>
        <p:xfrm>
          <a:off x="787413" y="2235229"/>
          <a:ext cx="10637988" cy="3291840"/>
        </p:xfrm>
        <a:graphic>
          <a:graphicData uri="http://schemas.openxmlformats.org/drawingml/2006/table">
            <a:tbl>
              <a:tblPr bandRow="1">
                <a:noFill/>
              </a:tblPr>
              <a:tblGrid>
                <a:gridCol w="1610575"/>
                <a:gridCol w="4464583"/>
                <a:gridCol w="4562830"/>
              </a:tblGrid>
              <a:tr h="328866">
                <a:tc gridSpan="2">
                  <a:txBody>
                    <a:bodyPr/>
                    <a:lstStyle/>
                    <a:p>
                      <a:pPr marL="0" indent="0" algn="ctr">
                        <a:lnSpc>
                          <a:spcPct val="150000"/>
                        </a:lnSpc>
                        <a:spcBef>
                          <a:spcPts val="150"/>
                        </a:spcBef>
                        <a:spcAft>
                          <a:spcPts val="15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销售方式</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36195" marR="3619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h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150"/>
                        </a:spcBef>
                        <a:spcAft>
                          <a:spcPts val="15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销售额的确定</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36195" marR="3619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390144">
                <a:tc rowSpan="2">
                  <a:txBody>
                    <a:bodyPr/>
                    <a:lstStyle/>
                    <a:p>
                      <a:pPr marL="0" indent="0" algn="ctr">
                        <a:lnSpc>
                          <a:spcPct val="150000"/>
                        </a:lnSpc>
                        <a:spcBef>
                          <a:spcPts val="150"/>
                        </a:spcBef>
                        <a:spcAft>
                          <a:spcPts val="15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折扣方式销售（如打八折）</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36195" marR="3619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150"/>
                        </a:spcBef>
                        <a:spcAft>
                          <a:spcPts val="150"/>
                        </a:spcAft>
                        <a:buNone/>
                      </a:pPr>
                      <a:r>
                        <a:rPr lang="zh-CN" altLang="en-US" sz="1800" b="0" i="0" u="none" strike="noStrike" kern="100" cap="none" spc="-20" baseline="0">
                          <a:solidFill>
                            <a:srgbClr val="2F2F2F"/>
                          </a:solidFill>
                          <a:latin typeface="微软雅黑" panose="020B0503020204020204" charset="-122"/>
                          <a:ea typeface="微软雅黑" panose="020B0503020204020204" charset="-122"/>
                          <a:cs typeface="Times New Roman" panose="02020603050405020304" charset="0"/>
                        </a:rPr>
                        <a:t>销售额和折扣额在同一张发票上分别注明</a:t>
                      </a:r>
                      <a:endParaRPr lang="zh-CN" altLang="en-US" sz="1800" b="0" i="0" u="none" strike="noStrike" kern="100" cap="none" spc="-20" baseline="0">
                        <a:solidFill>
                          <a:srgbClr val="2F2F2F"/>
                        </a:solidFill>
                        <a:latin typeface="微软雅黑" panose="020B0503020204020204" charset="-122"/>
                        <a:ea typeface="微软雅黑" panose="020B0503020204020204" charset="-122"/>
                        <a:cs typeface="Times New Roman" panose="02020603050405020304" charset="0"/>
                      </a:endParaRPr>
                    </a:p>
                  </a:txBody>
                  <a:tcPr marL="36195" marR="3619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150"/>
                        </a:spcBef>
                        <a:spcAft>
                          <a:spcPts val="150"/>
                        </a:spcAft>
                        <a:buNone/>
                      </a:pP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按折扣后</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的销售额征收增值税</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36195" marR="3619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r h="328866">
                <a:tc v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150"/>
                        </a:spcBef>
                        <a:spcAft>
                          <a:spcPts val="15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将折扣额另开发票</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36195" marR="3619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just">
                        <a:lnSpc>
                          <a:spcPct val="150000"/>
                        </a:lnSpc>
                        <a:spcBef>
                          <a:spcPts val="150"/>
                        </a:spcBef>
                        <a:spcAft>
                          <a:spcPts val="150"/>
                        </a:spcAft>
                        <a:buNone/>
                      </a:pP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不得</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从销售额中</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减除折扣额</a:t>
                      </a:r>
                      <a:endPar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endParaRPr>
                    </a:p>
                  </a:txBody>
                  <a:tcPr marL="36195" marR="3619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925576">
                <a:tc rowSpan="2">
                  <a:txBody>
                    <a:bodyPr/>
                    <a:lstStyle/>
                    <a:p>
                      <a:pPr marL="0" indent="0" algn="ctr">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以旧换新</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36195" marR="3619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100"/>
                        </a:spcBef>
                        <a:spcAft>
                          <a:spcPts val="100"/>
                        </a:spcAft>
                        <a:buNone/>
                      </a:pP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金银首饰</a:t>
                      </a: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的以旧换新</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36195" marR="3619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按销售方</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实际收取</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的不含增值税的全部价款征收增值税（即扣除旧首饰收购价格后的差价）</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36195" marR="3619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r h="627253">
                <a:tc v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100"/>
                        </a:spcBef>
                        <a:spcAft>
                          <a:spcPts val="10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其他商品的以旧换新</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36195" marR="3619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just">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按</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新货物</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的同期销售价格确定销售额，</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不得扣减旧货物的收购价格</a:t>
                      </a:r>
                      <a:endPar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endParaRPr>
                    </a:p>
                  </a:txBody>
                  <a:tcPr marL="36195" marR="3619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02"/>
                                        </p:tgtEl>
                                        <p:attrNameLst>
                                          <p:attrName>style.visibility</p:attrName>
                                        </p:attrNameLst>
                                      </p:cBhvr>
                                      <p:to>
                                        <p:strVal val="visible"/>
                                      </p:to>
                                    </p:set>
                                    <p:animEffect transition="in" filter="fade">
                                      <p:cBhvr>
                                        <p:cTn id="7" dur="1000"/>
                                        <p:tgtEl>
                                          <p:spTgt spid="502"/>
                                        </p:tgtEl>
                                      </p:cBhvr>
                                    </p:animEffect>
                                    <p:anim calcmode="lin" valueType="num">
                                      <p:cBhvr>
                                        <p:cTn id="8" dur="1000" fill="hold"/>
                                        <p:tgtEl>
                                          <p:spTgt spid="502"/>
                                        </p:tgtEl>
                                        <p:attrNameLst>
                                          <p:attrName>ppt_x</p:attrName>
                                        </p:attrNameLst>
                                      </p:cBhvr>
                                      <p:tavLst>
                                        <p:tav tm="0">
                                          <p:val>
                                            <p:strVal val="#ppt_x"/>
                                          </p:val>
                                        </p:tav>
                                        <p:tav tm="100000">
                                          <p:val>
                                            <p:strVal val="#ppt_x"/>
                                          </p:val>
                                        </p:tav>
                                      </p:tavLst>
                                    </p:anim>
                                    <p:anim calcmode="lin" valueType="num">
                                      <p:cBhvr>
                                        <p:cTn id="9" dur="1000" fill="hold"/>
                                        <p:tgtEl>
                                          <p:spTgt spid="5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03"/>
                                        </p:tgtEl>
                                        <p:attrNameLst>
                                          <p:attrName>style.visibility</p:attrName>
                                        </p:attrNameLst>
                                      </p:cBhvr>
                                      <p:to>
                                        <p:strVal val="visible"/>
                                      </p:to>
                                    </p:set>
                                    <p:animEffect transition="in" filter="wipe(down)">
                                      <p:cBhvr>
                                        <p:cTn id="14" dur="500"/>
                                        <p:tgtEl>
                                          <p:spTgt spid="5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07" name="矩形"/>
          <p:cNvSpPr/>
          <p:nvPr/>
        </p:nvSpPr>
        <p:spPr>
          <a:xfrm>
            <a:off x="1425064" y="305039"/>
            <a:ext cx="5415513"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考点５：增值税应纳税额的计算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aphicFrame>
        <p:nvGraphicFramePr>
          <p:cNvPr id="508" name="表格"/>
          <p:cNvGraphicFramePr>
            <a:graphicFrameLocks noGrp="1"/>
          </p:cNvGraphicFramePr>
          <p:nvPr/>
        </p:nvGraphicFramePr>
        <p:xfrm>
          <a:off x="238723" y="1472023"/>
          <a:ext cx="11705919" cy="4721009"/>
        </p:xfrm>
        <a:graphic>
          <a:graphicData uri="http://schemas.openxmlformats.org/drawingml/2006/table">
            <a:tbl>
              <a:tblPr bandRow="1">
                <a:noFill/>
              </a:tblPr>
              <a:tblGrid>
                <a:gridCol w="1772208"/>
                <a:gridCol w="4912779"/>
                <a:gridCol w="5020932"/>
              </a:tblGrid>
              <a:tr h="564515">
                <a:tc gridSpan="2">
                  <a:txBody>
                    <a:bodyPr/>
                    <a:lstStyle/>
                    <a:p>
                      <a:pPr marL="0" indent="0" algn="ctr">
                        <a:lnSpc>
                          <a:spcPct val="140000"/>
                        </a:lnSpc>
                        <a:spcBef>
                          <a:spcPts val="150"/>
                        </a:spcBef>
                        <a:spcAft>
                          <a:spcPts val="15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销售方式</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36195" marR="3619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h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40000"/>
                        </a:lnSpc>
                        <a:spcBef>
                          <a:spcPts val="150"/>
                        </a:spcBef>
                        <a:spcAft>
                          <a:spcPts val="15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销售额的确定</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36195" marR="3619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1540002">
                <a:tc rowSpan="2">
                  <a:txBody>
                    <a:bodyPr/>
                    <a:lstStyle/>
                    <a:p>
                      <a:pPr marL="0" indent="0" algn="ctr">
                        <a:lnSpc>
                          <a:spcPct val="14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直销</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36195" marR="3619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ctr">
                        <a:lnSpc>
                          <a:spcPct val="140000"/>
                        </a:lnSpc>
                        <a:spcBef>
                          <a:spcPts val="100"/>
                        </a:spcBef>
                        <a:spcAft>
                          <a:spcPts val="100"/>
                        </a:spcAft>
                        <a:buNone/>
                      </a:pPr>
                      <a:r>
                        <a:rPr lang="en-US" altLang="zh-CN"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 </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36195" marR="3619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l">
                        <a:lnSpc>
                          <a:spcPct val="14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① 直销企业的销售额：向直销员收取的全部价款和价外费用</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② 直销员的销售额：向消费者收取的全部价款和价外费用</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36195" marR="3619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r h="776478">
                <a:tc v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ctr">
                        <a:lnSpc>
                          <a:spcPct val="140000"/>
                        </a:lnSpc>
                        <a:spcBef>
                          <a:spcPts val="100"/>
                        </a:spcBef>
                        <a:spcAft>
                          <a:spcPts val="100"/>
                        </a:spcAft>
                        <a:buNone/>
                      </a:pPr>
                      <a:r>
                        <a:rPr lang="en-US" altLang="zh-CN"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36195" marR="3619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l">
                        <a:lnSpc>
                          <a:spcPct val="14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直销企业的销售额：向消费者收取的全部价款和价外费用</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36195" marR="3619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540893">
                <a:tc gridSpan="2">
                  <a:txBody>
                    <a:bodyPr/>
                    <a:lstStyle/>
                    <a:p>
                      <a:pPr marL="0" indent="0" algn="ctr">
                        <a:lnSpc>
                          <a:spcPct val="100000"/>
                        </a:lnSpc>
                        <a:spcBef>
                          <a:spcPts val="150"/>
                        </a:spcBef>
                        <a:spcAft>
                          <a:spcPts val="150"/>
                        </a:spcAft>
                        <a:buNone/>
                      </a:pPr>
                      <a:r>
                        <a:rPr lang="zh-CN" altLang="en-US" sz="1800" b="0" i="0" u="none" strike="noStrike" kern="0" cap="none" spc="0" baseline="0">
                          <a:latin typeface="微软雅黑" panose="020B0503020204020204" charset="-122"/>
                          <a:ea typeface="微软雅黑" panose="020B0503020204020204" charset="-122"/>
                          <a:cs typeface="Times New Roman" panose="02020603050405020304" charset="0"/>
                        </a:rPr>
                        <a:t>销售方式</a:t>
                      </a:r>
                      <a:endParaRPr lang="zh-CN" altLang="en-US" sz="1800" b="0" i="0" u="none" strike="noStrike" kern="0" cap="none" spc="0" baseline="0">
                        <a:latin typeface="微软雅黑" panose="020B0503020204020204" charset="-122"/>
                        <a:ea typeface="微软雅黑" panose="020B0503020204020204" charset="-122"/>
                        <a:cs typeface="Times New Roman" panose="02020603050405020304" charset="0"/>
                      </a:endParaRPr>
                    </a:p>
                  </a:txBody>
                  <a:tcPr marL="36195" marR="3619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h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l">
                        <a:lnSpc>
                          <a:spcPct val="100000"/>
                        </a:lnSpc>
                        <a:spcBef>
                          <a:spcPts val="150"/>
                        </a:spcBef>
                        <a:spcAft>
                          <a:spcPts val="150"/>
                        </a:spcAft>
                        <a:buNone/>
                      </a:pPr>
                      <a:r>
                        <a:rPr lang="zh-CN" altLang="en-US" sz="1800" b="0" i="0" u="none" strike="noStrike" kern="0" cap="none" spc="0" baseline="0">
                          <a:latin typeface="微软雅黑" panose="020B0503020204020204" charset="-122"/>
                          <a:ea typeface="微软雅黑" panose="020B0503020204020204" charset="-122"/>
                          <a:cs typeface="Times New Roman" panose="02020603050405020304" charset="0"/>
                        </a:rPr>
                        <a:t>销售额的确定</a:t>
                      </a:r>
                      <a:endParaRPr lang="zh-CN" altLang="en-US" sz="1800" b="0" i="0" u="none" strike="noStrike" kern="0" cap="none" spc="0" baseline="0">
                        <a:latin typeface="微软雅黑" panose="020B0503020204020204" charset="-122"/>
                        <a:ea typeface="微软雅黑" panose="020B0503020204020204" charset="-122"/>
                        <a:cs typeface="Times New Roman" panose="02020603050405020304" charset="0"/>
                      </a:endParaRPr>
                    </a:p>
                  </a:txBody>
                  <a:tcPr marL="36195" marR="3619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476161">
                <a:tc gridSpan="2">
                  <a:txBody>
                    <a:bodyPr/>
                    <a:lstStyle/>
                    <a:p>
                      <a:pPr marL="0" indent="0" algn="ctr">
                        <a:lnSpc>
                          <a:spcPct val="100000"/>
                        </a:lnSpc>
                        <a:spcBef>
                          <a:spcPts val="100"/>
                        </a:spcBef>
                        <a:spcAft>
                          <a:spcPts val="100"/>
                        </a:spcAft>
                        <a:buNone/>
                      </a:pPr>
                      <a:r>
                        <a:rPr lang="zh-CN" altLang="en-US" sz="1800" b="0" i="0" u="none" strike="noStrike" kern="100" cap="none" spc="0" baseline="0">
                          <a:latin typeface="微软雅黑" panose="020B0503020204020204" charset="-122"/>
                          <a:ea typeface="微软雅黑" panose="020B0503020204020204" charset="-122"/>
                          <a:cs typeface="Times New Roman" panose="02020603050405020304" charset="0"/>
                        </a:rPr>
                        <a:t>还本销售</a:t>
                      </a:r>
                      <a:endParaRPr lang="zh-CN" altLang="en-US" sz="1800" b="0" i="0" u="none" strike="noStrike" kern="100" cap="none" spc="0" baseline="0">
                        <a:latin typeface="微软雅黑" panose="020B0503020204020204" charset="-122"/>
                        <a:ea typeface="微软雅黑" panose="020B0503020204020204" charset="-122"/>
                        <a:cs typeface="Times New Roman" panose="02020603050405020304" charset="0"/>
                      </a:endParaRPr>
                    </a:p>
                  </a:txBody>
                  <a:tcPr marL="36195" marR="3619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h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l">
                        <a:lnSpc>
                          <a:spcPct val="100000"/>
                        </a:lnSpc>
                        <a:spcBef>
                          <a:spcPts val="100"/>
                        </a:spcBef>
                        <a:spcAft>
                          <a:spcPts val="100"/>
                        </a:spcAft>
                        <a:buNone/>
                      </a:pPr>
                      <a:r>
                        <a:rPr lang="zh-CN" altLang="en-US" sz="1800" b="0" i="0" u="none" strike="noStrike" kern="100" cap="none" spc="0" baseline="0">
                          <a:latin typeface="微软雅黑" panose="020B0503020204020204" charset="-122"/>
                          <a:ea typeface="微软雅黑" panose="020B0503020204020204" charset="-122"/>
                          <a:cs typeface="Times New Roman" panose="02020603050405020304" charset="0"/>
                        </a:rPr>
                        <a:t>不得从销售额中减除还本支出</a:t>
                      </a:r>
                      <a:endParaRPr lang="zh-CN" altLang="en-US" sz="1800" b="0" i="0" u="none" strike="noStrike" kern="100" cap="none" spc="0" baseline="0">
                        <a:latin typeface="微软雅黑" panose="020B0503020204020204" charset="-122"/>
                        <a:ea typeface="微软雅黑" panose="020B0503020204020204" charset="-122"/>
                        <a:cs typeface="Times New Roman" panose="02020603050405020304" charset="0"/>
                      </a:endParaRPr>
                    </a:p>
                  </a:txBody>
                  <a:tcPr marL="36195" marR="3619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723265">
                <a:tc gridSpan="2">
                  <a:txBody>
                    <a:bodyPr/>
                    <a:lstStyle/>
                    <a:p>
                      <a:pPr marL="0" indent="0" algn="ctr">
                        <a:lnSpc>
                          <a:spcPct val="100000"/>
                        </a:lnSpc>
                        <a:spcBef>
                          <a:spcPts val="100"/>
                        </a:spcBef>
                        <a:spcAft>
                          <a:spcPts val="100"/>
                        </a:spcAft>
                        <a:buNone/>
                      </a:pPr>
                      <a:r>
                        <a:rPr lang="zh-CN" altLang="en-US" sz="1800" b="0" i="0" u="none" strike="noStrike" kern="100" cap="none" spc="0" baseline="0">
                          <a:latin typeface="微软雅黑" panose="020B0503020204020204" charset="-122"/>
                          <a:ea typeface="微软雅黑" panose="020B0503020204020204" charset="-122"/>
                          <a:cs typeface="Times New Roman" panose="02020603050405020304" charset="0"/>
                        </a:rPr>
                        <a:t>以物易物</a:t>
                      </a:r>
                      <a:endParaRPr lang="zh-CN" altLang="en-US" sz="1800" b="0" i="0" u="none" strike="noStrike" kern="100" cap="none" spc="0" baseline="0">
                        <a:latin typeface="微软雅黑" panose="020B0503020204020204" charset="-122"/>
                        <a:ea typeface="微软雅黑" panose="020B0503020204020204" charset="-122"/>
                        <a:cs typeface="Times New Roman" panose="02020603050405020304" charset="0"/>
                      </a:endParaRPr>
                    </a:p>
                  </a:txBody>
                  <a:tcPr marL="36195" marR="3619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h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l">
                        <a:lnSpc>
                          <a:spcPct val="150000"/>
                        </a:lnSpc>
                        <a:spcBef>
                          <a:spcPts val="100"/>
                        </a:spcBef>
                        <a:spcAft>
                          <a:spcPts val="100"/>
                        </a:spcAft>
                        <a:buNone/>
                      </a:pPr>
                      <a:r>
                        <a:rPr lang="zh-CN" altLang="en-US" sz="1800" b="0" i="0" u="none" strike="noStrike" kern="100" cap="none" spc="0" baseline="0">
                          <a:latin typeface="微软雅黑" panose="020B0503020204020204" charset="-122"/>
                          <a:ea typeface="微软雅黑" panose="020B0503020204020204" charset="-122"/>
                          <a:cs typeface="Times New Roman" panose="02020603050405020304" charset="0"/>
                        </a:rPr>
                        <a:t>换出的货物：按销售货物处理</a:t>
                      </a:r>
                      <a:br>
                        <a:rPr lang="zh-CN" altLang="en-US" sz="1800" b="0" i="0" u="none" strike="noStrike" kern="100" cap="none" spc="0" baseline="0">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latin typeface="微软雅黑" panose="020B0503020204020204" charset="-122"/>
                          <a:ea typeface="微软雅黑" panose="020B0503020204020204" charset="-122"/>
                          <a:cs typeface="Times New Roman" panose="02020603050405020304" charset="0"/>
                        </a:rPr>
                        <a:t>换入的货物：按购进货物处理</a:t>
                      </a:r>
                      <a:endParaRPr lang="zh-CN" altLang="en-US" sz="1800" b="0" i="0" u="none" strike="noStrike" kern="100" cap="none" spc="0" baseline="0">
                        <a:latin typeface="微软雅黑" panose="020B0503020204020204" charset="-122"/>
                        <a:ea typeface="微软雅黑" panose="020B0503020204020204" charset="-122"/>
                        <a:cs typeface="Times New Roman" panose="02020603050405020304" charset="0"/>
                      </a:endParaRPr>
                    </a:p>
                  </a:txBody>
                  <a:tcPr marL="36195" marR="3619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bl>
          </a:graphicData>
        </a:graphic>
      </p:graphicFrame>
      <p:graphicFrame>
        <p:nvGraphicFramePr>
          <p:cNvPr id="509" name="对象"/>
          <p:cNvGraphicFramePr>
            <a:graphicFrameLocks noChangeAspect="1"/>
          </p:cNvGraphicFramePr>
          <p:nvPr/>
        </p:nvGraphicFramePr>
        <p:xfrm>
          <a:off x="2261143" y="3665336"/>
          <a:ext cx="4037287" cy="626907"/>
        </p:xfrm>
        <a:graphic>
          <a:graphicData uri="http://schemas.openxmlformats.org/presentationml/2006/ole">
            <mc:AlternateContent xmlns:mc="http://schemas.openxmlformats.org/markup-compatibility/2006">
              <mc:Choice xmlns:v="urn:schemas-microsoft-com:vml" Requires="v">
                <p:oleObj spid="_x0000_s6148" name="package" r:id="rId2" imgW="2336800" imgH="368300" progId="package">
                  <p:embed/>
                </p:oleObj>
              </mc:Choice>
              <mc:Fallback>
                <p:oleObj name="package" r:id="rId2" imgW="2336800" imgH="368300" progId="package">
                  <p:embed/>
                  <p:pic>
                    <p:nvPicPr>
                      <p:cNvPr id="0" name="对象"/>
                      <p:cNvPicPr>
                        <a:picLocks noChangeAspect="1"/>
                      </p:cNvPicPr>
                      <p:nvPr/>
                    </p:nvPicPr>
                    <p:blipFill>
                      <a:blip r:embed="rId3" cstate="print"/>
                      <a:stretch>
                        <a:fillRect/>
                      </a:stretch>
                    </p:blipFill>
                    <p:spPr>
                      <a:xfrm>
                        <a:off x="2261143" y="3665336"/>
                        <a:ext cx="4037287" cy="626907"/>
                      </a:xfrm>
                      <a:prstGeom prst="rect">
                        <a:avLst/>
                      </a:prstGeom>
                      <a:noFill/>
                      <a:ln w="9525" cap="flat" cmpd="sng">
                        <a:noFill/>
                        <a:prstDash val="solid"/>
                        <a:miter/>
                      </a:ln>
                    </p:spPr>
                  </p:pic>
                </p:oleObj>
              </mc:Fallback>
            </mc:AlternateContent>
          </a:graphicData>
        </a:graphic>
      </p:graphicFrame>
      <p:graphicFrame>
        <p:nvGraphicFramePr>
          <p:cNvPr id="510" name="对象"/>
          <p:cNvGraphicFramePr>
            <a:graphicFrameLocks noChangeAspect="1"/>
          </p:cNvGraphicFramePr>
          <p:nvPr/>
        </p:nvGraphicFramePr>
        <p:xfrm>
          <a:off x="2032545" y="2324932"/>
          <a:ext cx="4808030" cy="925927"/>
        </p:xfrm>
        <a:graphic>
          <a:graphicData uri="http://schemas.openxmlformats.org/presentationml/2006/ole">
            <mc:AlternateContent xmlns:mc="http://schemas.openxmlformats.org/markup-compatibility/2006">
              <mc:Choice xmlns:v="urn:schemas-microsoft-com:vml" Requires="v">
                <p:oleObj spid="_x0000_s6149" name="package" r:id="rId4" imgW="2408555" imgH="479425" progId="package">
                  <p:embed/>
                </p:oleObj>
              </mc:Choice>
              <mc:Fallback>
                <p:oleObj name="package" r:id="rId4" imgW="2408555" imgH="479425" progId="package">
                  <p:embed/>
                  <p:pic>
                    <p:nvPicPr>
                      <p:cNvPr id="0" name="对象"/>
                      <p:cNvPicPr>
                        <a:picLocks noChangeAspect="1"/>
                      </p:cNvPicPr>
                      <p:nvPr/>
                    </p:nvPicPr>
                    <p:blipFill>
                      <a:blip r:embed="rId5" cstate="print"/>
                      <a:stretch>
                        <a:fillRect/>
                      </a:stretch>
                    </p:blipFill>
                    <p:spPr>
                      <a:xfrm>
                        <a:off x="2032545" y="2324932"/>
                        <a:ext cx="4808030" cy="925927"/>
                      </a:xfrm>
                      <a:prstGeom prst="rect">
                        <a:avLst/>
                      </a:prstGeom>
                      <a:noFill/>
                      <a:ln w="9525" cap="flat" cmpd="sng">
                        <a:noFill/>
                        <a:prstDash val="solid"/>
                        <a:miter/>
                      </a:ln>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08"/>
                                        </p:tgtEl>
                                        <p:attrNameLst>
                                          <p:attrName>style.visibility</p:attrName>
                                        </p:attrNameLst>
                                      </p:cBhvr>
                                      <p:to>
                                        <p:strVal val="visible"/>
                                      </p:to>
                                    </p:set>
                                    <p:animEffect transition="in" filter="randombar(horizontal)">
                                      <p:cBhvr>
                                        <p:cTn id="7" dur="500"/>
                                        <p:tgtEl>
                                          <p:spTgt spid="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14" name="矩形"/>
          <p:cNvSpPr/>
          <p:nvPr/>
        </p:nvSpPr>
        <p:spPr>
          <a:xfrm>
            <a:off x="1425064" y="305039"/>
            <a:ext cx="5415513"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考点５：增值税应纳税额的计算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517" name="组合"/>
          <p:cNvGrpSpPr/>
          <p:nvPr/>
        </p:nvGrpSpPr>
        <p:grpSpPr>
          <a:xfrm>
            <a:off x="1210368" y="1460436"/>
            <a:ext cx="5846683" cy="529588"/>
            <a:chOff x="1210368" y="1460436"/>
            <a:chExt cx="5846683" cy="529588"/>
          </a:xfrm>
        </p:grpSpPr>
        <p:sp>
          <p:nvSpPr>
            <p:cNvPr id="515" name="矩形"/>
            <p:cNvSpPr/>
            <p:nvPr/>
          </p:nvSpPr>
          <p:spPr>
            <a:xfrm>
              <a:off x="1338006" y="1460436"/>
              <a:ext cx="5589161" cy="525777"/>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en-US" altLang="zh-CN"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  </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特殊销售方式下销项税额的计算。</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516" name="剪去对角的矩形"/>
            <p:cNvSpPr/>
            <p:nvPr/>
          </p:nvSpPr>
          <p:spPr>
            <a:xfrm>
              <a:off x="1210368" y="1464246"/>
              <a:ext cx="5846683" cy="525778"/>
            </a:xfrm>
            <a:prstGeom prst="snip2DiagRect">
              <a:avLst>
                <a:gd name="adj1" fmla="val 0"/>
                <a:gd name="adj2" fmla="val 17953"/>
              </a:avLst>
            </a:prstGeom>
            <a:noFill/>
            <a:ln w="25400" cap="flat" cmpd="sng">
              <a:solidFill>
                <a:srgbClr val="4BACC6"/>
              </a:solidFill>
              <a:prstDash val="solid"/>
              <a:round/>
            </a:ln>
          </p:spPr>
          <p:txBody>
            <a:bodyPr rtlCol="0" anchor="ctr"/>
            <a:lstStyle/>
            <a:p>
              <a:pPr algn="ctr"/>
            </a:p>
          </p:txBody>
        </p:sp>
      </p:grpSp>
      <p:sp>
        <p:nvSpPr>
          <p:cNvPr id="518" name="矩形"/>
          <p:cNvSpPr/>
          <p:nvPr/>
        </p:nvSpPr>
        <p:spPr>
          <a:xfrm>
            <a:off x="994336" y="2290006"/>
            <a:ext cx="10204576" cy="216852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甲公司为增值税一般纳税人，2020年10月采取折扣方式销售货物一批，该批货物不含税销售额90 000元，折扣额9 000元，销售额和折扣额在同一张发票上分别注明。已知增值税税率为13%。计算甲公司当月该笔业务增值税销项税额的下列算式中，正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A.（90 000−9 000）÷（1+13%）×13%=9 318.58元	B. 90 000×13%=11 700元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 90 000÷（1+13%）×13%=10 353.98元	D.（90 000−9 000）×13%=10 530元</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519" name="矩形"/>
          <p:cNvSpPr/>
          <p:nvPr/>
        </p:nvSpPr>
        <p:spPr>
          <a:xfrm>
            <a:off x="994625" y="4641202"/>
            <a:ext cx="10305316" cy="1291588"/>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【解析】折扣方式销售，销售额和折扣额在同一张发票上分别注明的，按折扣后的销售额征收增值税。题目中给出的是不含税销售额，直接用“折扣后销售额×税率”的公式计算。</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7"/>
                                        </p:tgtEl>
                                        <p:attrNameLst>
                                          <p:attrName>style.visibility</p:attrName>
                                        </p:attrNameLst>
                                      </p:cBhvr>
                                      <p:to>
                                        <p:strVal val="visible"/>
                                      </p:to>
                                    </p:set>
                                    <p:animEffect transition="in" filter="fade">
                                      <p:cBhvr>
                                        <p:cTn id="7" dur="1000"/>
                                        <p:tgtEl>
                                          <p:spTgt spid="517"/>
                                        </p:tgtEl>
                                      </p:cBhvr>
                                    </p:animEffect>
                                    <p:anim calcmode="lin" valueType="num">
                                      <p:cBhvr>
                                        <p:cTn id="8" dur="1000" fill="hold"/>
                                        <p:tgtEl>
                                          <p:spTgt spid="517"/>
                                        </p:tgtEl>
                                        <p:attrNameLst>
                                          <p:attrName>ppt_x</p:attrName>
                                        </p:attrNameLst>
                                      </p:cBhvr>
                                      <p:tavLst>
                                        <p:tav tm="0">
                                          <p:val>
                                            <p:strVal val="#ppt_x"/>
                                          </p:val>
                                        </p:tav>
                                        <p:tav tm="100000">
                                          <p:val>
                                            <p:strVal val="#ppt_x"/>
                                          </p:val>
                                        </p:tav>
                                      </p:tavLst>
                                    </p:anim>
                                    <p:anim calcmode="lin" valueType="num">
                                      <p:cBhvr>
                                        <p:cTn id="9" dur="1000" fill="hold"/>
                                        <p:tgtEl>
                                          <p:spTgt spid="5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18"/>
                                        </p:tgtEl>
                                        <p:attrNameLst>
                                          <p:attrName>style.visibility</p:attrName>
                                        </p:attrNameLst>
                                      </p:cBhvr>
                                      <p:to>
                                        <p:strVal val="visible"/>
                                      </p:to>
                                    </p:set>
                                    <p:animEffect transition="in" filter="wipe(down)">
                                      <p:cBhvr>
                                        <p:cTn id="14" dur="500"/>
                                        <p:tgtEl>
                                          <p:spTgt spid="51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19"/>
                                        </p:tgtEl>
                                        <p:attrNameLst>
                                          <p:attrName>style.visibility</p:attrName>
                                        </p:attrNameLst>
                                      </p:cBhvr>
                                      <p:to>
                                        <p:strVal val="visible"/>
                                      </p:to>
                                    </p:set>
                                    <p:animEffect transition="in" filter="wipe(down)">
                                      <p:cBhvr>
                                        <p:cTn id="19" dur="500"/>
                                        <p:tgtEl>
                                          <p:spTgt spid="5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 grpId="0" animBg="1"/>
      <p:bldP spid="518" grpId="0" animBg="1"/>
      <p:bldP spid="519"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23" name="矩形"/>
          <p:cNvSpPr/>
          <p:nvPr/>
        </p:nvSpPr>
        <p:spPr>
          <a:xfrm>
            <a:off x="1425064" y="305039"/>
            <a:ext cx="5415513"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考点５：增值税应纳税额的计算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524" name="矩形"/>
          <p:cNvSpPr/>
          <p:nvPr/>
        </p:nvSpPr>
        <p:spPr>
          <a:xfrm>
            <a:off x="1148466" y="1276330"/>
            <a:ext cx="10122613" cy="29997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甲公司为一般纳税人，2019年6月销售新型冰箱50台，每台含税价格5 800元；采取以旧换新方式销售同型号冰箱20台，收回的旧冰箱每台作价232元，实际每台收取款项5 568元。计算甲公司当月增值税销项税额的下列算式中，正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A．［50×5 800+20×（5 568+232）］×13%=52 780元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B．（50×5 800+20×5 568）÷（1+13%）×13%=46 174.16元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C．（50+20）×5 800÷（1+13%）×13%=46 707.96元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D．（50×5 800+20×5 568）×13%=52 176.8元</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525" name="矩形"/>
          <p:cNvSpPr/>
          <p:nvPr/>
        </p:nvSpPr>
        <p:spPr>
          <a:xfrm>
            <a:off x="1152507" y="4279258"/>
            <a:ext cx="10017550" cy="2091688"/>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【解析】本题共有两项业务：① 正常销售50台新冰箱，每台“含税价格”5 800元，销项税额=含税销售额÷（1+税率）×税率=50×5 800÷（1+13%）×13%；② 采取以旧换新方式销售20台新冰箱，以旧换新方式销售非金银首饰的，按新货物的同期销售价格确定销售额，销项税额= 20×5 800÷（1+13%）×13%。故选项C正确。</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524"/>
                                        </p:tgtEl>
                                        <p:attrNameLst>
                                          <p:attrName>style.visibility</p:attrName>
                                        </p:attrNameLst>
                                      </p:cBhvr>
                                      <p:to>
                                        <p:strVal val="visible"/>
                                      </p:to>
                                    </p:set>
                                    <p:animEffect transition="in" filter="barn(inHorizontal)">
                                      <p:cBhvr>
                                        <p:cTn id="7" dur="500"/>
                                        <p:tgtEl>
                                          <p:spTgt spid="5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525"/>
                                        </p:tgtEl>
                                        <p:attrNameLst>
                                          <p:attrName>style.visibility</p:attrName>
                                        </p:attrNameLst>
                                      </p:cBhvr>
                                      <p:to>
                                        <p:strVal val="visible"/>
                                      </p:to>
                                    </p:set>
                                    <p:animEffect transition="in" filter="barn(inHorizontal)">
                                      <p:cBhvr>
                                        <p:cTn id="12" dur="500"/>
                                        <p:tgtEl>
                                          <p:spTgt spid="5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4" grpId="0" animBg="1"/>
      <p:bldP spid="52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29" name="矩形"/>
          <p:cNvSpPr/>
          <p:nvPr/>
        </p:nvSpPr>
        <p:spPr>
          <a:xfrm>
            <a:off x="1425064" y="305039"/>
            <a:ext cx="5415513"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考点５：增值税应纳税额的计算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530" name="矩形"/>
          <p:cNvSpPr/>
          <p:nvPr/>
        </p:nvSpPr>
        <p:spPr>
          <a:xfrm>
            <a:off x="1284411" y="1208213"/>
            <a:ext cx="9770192" cy="341503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【例题3</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甲首饰店是增值税一般纳税人。2019年11月采取以旧换新方式销售一批金项链。该批金项链含增值税售价为139 200元，换回的旧项链作价127 600元，甲首饰店实际收取差价款11 600元。已知增值税税率为13%。计算甲首饰店当月该笔业务增值税销项税额的下列算式中，正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 139 200÷（1+13%）×13%=16 014.16元			</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B. 127 600÷（1+13%）×13%=14 679.65元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C. 139 200×13%=18 096元						</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D. 11 600÷（1+13%）×13%=1 334.51元</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531" name="矩形"/>
          <p:cNvSpPr/>
          <p:nvPr/>
        </p:nvSpPr>
        <p:spPr>
          <a:xfrm>
            <a:off x="1284411" y="4665736"/>
            <a:ext cx="9770192" cy="16916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【解析】金银首饰以旧换新业务，按销售方实际收取的不含增值税的全部价款征收增值税；“实际收取的”差价款11 600元为含增值税销售额，销项税额=含增值税销售额÷（1+增值税税率），故选项D正确。</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30"/>
                                        </p:tgtEl>
                                        <p:attrNameLst>
                                          <p:attrName>style.visibility</p:attrName>
                                        </p:attrNameLst>
                                      </p:cBhvr>
                                      <p:to>
                                        <p:strVal val="visible"/>
                                      </p:to>
                                    </p:set>
                                    <p:animEffect transition="in" filter="randombar(horizontal)">
                                      <p:cBhvr>
                                        <p:cTn id="7" dur="500"/>
                                        <p:tgtEl>
                                          <p:spTgt spid="53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31"/>
                                        </p:tgtEl>
                                        <p:attrNameLst>
                                          <p:attrName>style.visibility</p:attrName>
                                        </p:attrNameLst>
                                      </p:cBhvr>
                                      <p:to>
                                        <p:strVal val="visible"/>
                                      </p:to>
                                    </p:set>
                                    <p:animEffect transition="in" filter="randombar(horizontal)">
                                      <p:cBhvr>
                                        <p:cTn id="12" dur="500"/>
                                        <p:tgtEl>
                                          <p:spTgt spid="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0" grpId="0" animBg="1"/>
      <p:bldP spid="531"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35" name="矩形"/>
          <p:cNvSpPr/>
          <p:nvPr/>
        </p:nvSpPr>
        <p:spPr>
          <a:xfrm>
            <a:off x="1425064" y="305039"/>
            <a:ext cx="5415513"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考点５：增值税应纳税额的计算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536" name="矩形"/>
          <p:cNvSpPr/>
          <p:nvPr/>
        </p:nvSpPr>
        <p:spPr>
          <a:xfrm>
            <a:off x="1500886" y="1491361"/>
            <a:ext cx="7446705" cy="8915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3）包装物押金</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纳税人为销售货物而出租、出借包装物收取的押金，按下图计征增值税。</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537" name="对象"/>
          <p:cNvGraphicFramePr>
            <a:graphicFrameLocks noChangeAspect="1"/>
          </p:cNvGraphicFramePr>
          <p:nvPr/>
        </p:nvGraphicFramePr>
        <p:xfrm>
          <a:off x="1557274" y="2905361"/>
          <a:ext cx="9330732" cy="1828201"/>
        </p:xfrm>
        <a:graphic>
          <a:graphicData uri="http://schemas.openxmlformats.org/presentationml/2006/ole">
            <mc:AlternateContent xmlns:mc="http://schemas.openxmlformats.org/markup-compatibility/2006">
              <mc:Choice xmlns:v="urn:schemas-microsoft-com:vml" Requires="v">
                <p:oleObj spid="_x0000_s7171" name="package" r:id="rId2" imgW="6043930" imgH="1405255" progId="package">
                  <p:embed/>
                </p:oleObj>
              </mc:Choice>
              <mc:Fallback>
                <p:oleObj name="package" r:id="rId2" imgW="6043930" imgH="1405255" progId="package">
                  <p:embed/>
                  <p:pic>
                    <p:nvPicPr>
                      <p:cNvPr id="0" name="对象"/>
                      <p:cNvPicPr>
                        <a:picLocks noChangeAspect="1"/>
                      </p:cNvPicPr>
                      <p:nvPr/>
                    </p:nvPicPr>
                    <p:blipFill>
                      <a:blip r:embed="rId3" cstate="print"/>
                      <a:srcRect t="14977"/>
                      <a:stretch>
                        <a:fillRect/>
                      </a:stretch>
                    </p:blipFill>
                    <p:spPr>
                      <a:xfrm>
                        <a:off x="1557274" y="2905361"/>
                        <a:ext cx="9330732" cy="1828201"/>
                      </a:xfrm>
                      <a:prstGeom prst="rect">
                        <a:avLst/>
                      </a:prstGeom>
                      <a:noFill/>
                      <a:ln w="9525" cap="flat" cmpd="sng">
                        <a:noFill/>
                        <a:prstDash val="solid"/>
                        <a:miter/>
                      </a:ln>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50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36"/>
                                        </p:tgtEl>
                                        <p:attrNameLst>
                                          <p:attrName>style.visibility</p:attrName>
                                        </p:attrNameLst>
                                      </p:cBhvr>
                                      <p:to>
                                        <p:strVal val="visible"/>
                                      </p:to>
                                    </p:set>
                                    <p:animEffect transition="in" filter="fade">
                                      <p:cBhvr>
                                        <p:cTn id="7" dur="1000"/>
                                        <p:tgtEl>
                                          <p:spTgt spid="536"/>
                                        </p:tgtEl>
                                      </p:cBhvr>
                                    </p:animEffect>
                                    <p:anim calcmode="lin" valueType="num">
                                      <p:cBhvr>
                                        <p:cTn id="8" dur="1000" fill="hold"/>
                                        <p:tgtEl>
                                          <p:spTgt spid="536"/>
                                        </p:tgtEl>
                                        <p:attrNameLst>
                                          <p:attrName>ppt_x</p:attrName>
                                        </p:attrNameLst>
                                      </p:cBhvr>
                                      <p:tavLst>
                                        <p:tav tm="0">
                                          <p:val>
                                            <p:strVal val="#ppt_x"/>
                                          </p:val>
                                        </p:tav>
                                        <p:tav tm="100000">
                                          <p:val>
                                            <p:strVal val="#ppt_x"/>
                                          </p:val>
                                        </p:tav>
                                      </p:tavLst>
                                    </p:anim>
                                    <p:anim calcmode="lin" valueType="num">
                                      <p:cBhvr>
                                        <p:cTn id="9" dur="1000" fill="hold"/>
                                        <p:tgtEl>
                                          <p:spTgt spid="53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37"/>
                                        </p:tgtEl>
                                        <p:attrNameLst>
                                          <p:attrName>style.visibility</p:attrName>
                                        </p:attrNameLst>
                                      </p:cBhvr>
                                      <p:to>
                                        <p:strVal val="visible"/>
                                      </p:to>
                                    </p:set>
                                    <p:animEffect transition="in" filter="wipe(down)">
                                      <p:cBhvr>
                                        <p:cTn id="14" dur="500"/>
                                        <p:tgtEl>
                                          <p:spTgt spid="5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41" name="矩形"/>
          <p:cNvSpPr/>
          <p:nvPr/>
        </p:nvSpPr>
        <p:spPr>
          <a:xfrm>
            <a:off x="1425064" y="305039"/>
            <a:ext cx="5415513"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考点５：增值税应纳税额的计算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542" name="矩形"/>
          <p:cNvSpPr/>
          <p:nvPr/>
        </p:nvSpPr>
        <p:spPr>
          <a:xfrm>
            <a:off x="1428728" y="1814051"/>
            <a:ext cx="6797283" cy="491487"/>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【提示1】在计算增值税时，包装物押金一般属于含增值税金额。</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pSp>
        <p:nvGrpSpPr>
          <p:cNvPr id="546" name="组合"/>
          <p:cNvGrpSpPr/>
          <p:nvPr/>
        </p:nvGrpSpPr>
        <p:grpSpPr>
          <a:xfrm>
            <a:off x="1581101" y="3668012"/>
            <a:ext cx="9128127" cy="1599521"/>
            <a:chOff x="1581101" y="3668012"/>
            <a:chExt cx="9128127" cy="1599521"/>
          </a:xfrm>
        </p:grpSpPr>
        <p:sp>
          <p:nvSpPr>
            <p:cNvPr id="543" name="矩形"/>
            <p:cNvSpPr/>
            <p:nvPr/>
          </p:nvSpPr>
          <p:spPr>
            <a:xfrm>
              <a:off x="1581101" y="4243889"/>
              <a:ext cx="9116058" cy="8915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在计算增值税时，下列项目通常为含增值税金额：① 零售价；② 价税合计金额；③ 价外费用；④ 包装物押金。</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544" name="矩形"/>
            <p:cNvSpPr/>
            <p:nvPr/>
          </p:nvSpPr>
          <p:spPr>
            <a:xfrm>
              <a:off x="9337493" y="3668012"/>
              <a:ext cx="1197429" cy="491490"/>
            </a:xfrm>
            <a:prstGeom prst="rect">
              <a:avLst/>
            </a:prstGeom>
            <a:solidFill>
              <a:schemeClr val="accent4"/>
            </a:solid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rPr>
                <a:t>小旌笔记</a:t>
              </a:r>
              <a:endPar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endParaRPr>
            </a:p>
          </p:txBody>
        </p:sp>
        <p:sp>
          <p:nvSpPr>
            <p:cNvPr id="545" name="剪去对角的矩形"/>
            <p:cNvSpPr/>
            <p:nvPr/>
          </p:nvSpPr>
          <p:spPr>
            <a:xfrm>
              <a:off x="1583007" y="4159031"/>
              <a:ext cx="9126220" cy="1108502"/>
            </a:xfrm>
            <a:prstGeom prst="snip2DiagRect">
              <a:avLst>
                <a:gd name="adj1" fmla="val 0"/>
                <a:gd name="adj2" fmla="val 11467"/>
              </a:avLst>
            </a:prstGeom>
            <a:noFill/>
            <a:ln w="25400" cap="flat" cmpd="sng">
              <a:solidFill>
                <a:srgbClr val="00AAB7"/>
              </a:solidFill>
              <a:prstDash val="sysDash"/>
              <a:round/>
            </a:ln>
          </p:spPr>
          <p:txBody>
            <a:bodyPr rtlCol="0" anchor="ctr"/>
            <a:lstStyle/>
            <a:p>
              <a:pPr algn="ctr"/>
            </a:p>
          </p:txBody>
        </p:sp>
      </p:grpSp>
      <p:sp>
        <p:nvSpPr>
          <p:cNvPr id="547" name="矩形"/>
          <p:cNvSpPr/>
          <p:nvPr/>
        </p:nvSpPr>
        <p:spPr>
          <a:xfrm>
            <a:off x="1425653" y="2647721"/>
            <a:ext cx="8352143" cy="4914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【提示2】包装费和包装物租金属于价外费用，在收取时计入销售额征收增值税。</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42"/>
                                        </p:tgtEl>
                                        <p:attrNameLst>
                                          <p:attrName>style.visibility</p:attrName>
                                        </p:attrNameLst>
                                      </p:cBhvr>
                                      <p:to>
                                        <p:strVal val="visible"/>
                                      </p:to>
                                    </p:set>
                                    <p:animEffect transition="in" filter="fade">
                                      <p:cBhvr>
                                        <p:cTn id="7" dur="1000"/>
                                        <p:tgtEl>
                                          <p:spTgt spid="542"/>
                                        </p:tgtEl>
                                      </p:cBhvr>
                                    </p:animEffect>
                                    <p:anim calcmode="lin" valueType="num">
                                      <p:cBhvr>
                                        <p:cTn id="8" dur="1000" fill="hold"/>
                                        <p:tgtEl>
                                          <p:spTgt spid="542"/>
                                        </p:tgtEl>
                                        <p:attrNameLst>
                                          <p:attrName>ppt_x</p:attrName>
                                        </p:attrNameLst>
                                      </p:cBhvr>
                                      <p:tavLst>
                                        <p:tav tm="0">
                                          <p:val>
                                            <p:strVal val="#ppt_x"/>
                                          </p:val>
                                        </p:tav>
                                        <p:tav tm="100000">
                                          <p:val>
                                            <p:strVal val="#ppt_x"/>
                                          </p:val>
                                        </p:tav>
                                      </p:tavLst>
                                    </p:anim>
                                    <p:anim calcmode="lin" valueType="num">
                                      <p:cBhvr>
                                        <p:cTn id="9" dur="1000" fill="hold"/>
                                        <p:tgtEl>
                                          <p:spTgt spid="54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47"/>
                                        </p:tgtEl>
                                        <p:attrNameLst>
                                          <p:attrName>style.visibility</p:attrName>
                                        </p:attrNameLst>
                                      </p:cBhvr>
                                      <p:to>
                                        <p:strVal val="visible"/>
                                      </p:to>
                                    </p:set>
                                    <p:animEffect transition="in" filter="fade">
                                      <p:cBhvr>
                                        <p:cTn id="14" dur="1000"/>
                                        <p:tgtEl>
                                          <p:spTgt spid="547"/>
                                        </p:tgtEl>
                                      </p:cBhvr>
                                    </p:animEffect>
                                    <p:anim calcmode="lin" valueType="num">
                                      <p:cBhvr>
                                        <p:cTn id="15" dur="1000" fill="hold"/>
                                        <p:tgtEl>
                                          <p:spTgt spid="547"/>
                                        </p:tgtEl>
                                        <p:attrNameLst>
                                          <p:attrName>ppt_x</p:attrName>
                                        </p:attrNameLst>
                                      </p:cBhvr>
                                      <p:tavLst>
                                        <p:tav tm="0">
                                          <p:val>
                                            <p:strVal val="#ppt_x"/>
                                          </p:val>
                                        </p:tav>
                                        <p:tav tm="100000">
                                          <p:val>
                                            <p:strVal val="#ppt_x"/>
                                          </p:val>
                                        </p:tav>
                                      </p:tavLst>
                                    </p:anim>
                                    <p:anim calcmode="lin" valueType="num">
                                      <p:cBhvr>
                                        <p:cTn id="16" dur="1000" fill="hold"/>
                                        <p:tgtEl>
                                          <p:spTgt spid="54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46"/>
                                        </p:tgtEl>
                                        <p:attrNameLst>
                                          <p:attrName>style.visibility</p:attrName>
                                        </p:attrNameLst>
                                      </p:cBhvr>
                                      <p:to>
                                        <p:strVal val="visible"/>
                                      </p:to>
                                    </p:set>
                                    <p:animEffect transition="in" filter="fade">
                                      <p:cBhvr>
                                        <p:cTn id="21" dur="1000"/>
                                        <p:tgtEl>
                                          <p:spTgt spid="546"/>
                                        </p:tgtEl>
                                      </p:cBhvr>
                                    </p:animEffect>
                                    <p:anim calcmode="lin" valueType="num">
                                      <p:cBhvr>
                                        <p:cTn id="22" dur="1000" fill="hold"/>
                                        <p:tgtEl>
                                          <p:spTgt spid="546"/>
                                        </p:tgtEl>
                                        <p:attrNameLst>
                                          <p:attrName>ppt_x</p:attrName>
                                        </p:attrNameLst>
                                      </p:cBhvr>
                                      <p:tavLst>
                                        <p:tav tm="0">
                                          <p:val>
                                            <p:strVal val="#ppt_x"/>
                                          </p:val>
                                        </p:tav>
                                        <p:tav tm="100000">
                                          <p:val>
                                            <p:strVal val="#ppt_x"/>
                                          </p:val>
                                        </p:tav>
                                      </p:tavLst>
                                    </p:anim>
                                    <p:anim calcmode="lin" valueType="num">
                                      <p:cBhvr>
                                        <p:cTn id="23" dur="1000" fill="hold"/>
                                        <p:tgtEl>
                                          <p:spTgt spid="5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 grpId="0" animBg="1"/>
      <p:bldP spid="546" grpId="0" animBg="1"/>
      <p:bldP spid="547"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51" name="矩形"/>
          <p:cNvSpPr/>
          <p:nvPr/>
        </p:nvSpPr>
        <p:spPr>
          <a:xfrm>
            <a:off x="1425064" y="305039"/>
            <a:ext cx="5415513"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考点５：增值税应纳税额的计算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554" name="组合"/>
          <p:cNvGrpSpPr/>
          <p:nvPr/>
        </p:nvGrpSpPr>
        <p:grpSpPr>
          <a:xfrm>
            <a:off x="822158" y="1316120"/>
            <a:ext cx="6595682" cy="529591"/>
            <a:chOff x="822158" y="1316120"/>
            <a:chExt cx="6595682" cy="529591"/>
          </a:xfrm>
        </p:grpSpPr>
        <p:sp>
          <p:nvSpPr>
            <p:cNvPr id="552" name="矩形"/>
            <p:cNvSpPr/>
            <p:nvPr/>
          </p:nvSpPr>
          <p:spPr>
            <a:xfrm>
              <a:off x="949796" y="1316120"/>
              <a:ext cx="6468044" cy="525777"/>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en-US" altLang="zh-CN"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  </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 包装物押金应纳增值税销项税额的计算。</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553" name="剪去对角的矩形"/>
            <p:cNvSpPr/>
            <p:nvPr/>
          </p:nvSpPr>
          <p:spPr>
            <a:xfrm>
              <a:off x="822158" y="1319930"/>
              <a:ext cx="6595682" cy="525781"/>
            </a:xfrm>
            <a:prstGeom prst="snip2DiagRect">
              <a:avLst>
                <a:gd name="adj1" fmla="val 0"/>
                <a:gd name="adj2" fmla="val 17731"/>
              </a:avLst>
            </a:prstGeom>
            <a:noFill/>
            <a:ln w="25400" cap="flat" cmpd="sng">
              <a:solidFill>
                <a:srgbClr val="4BACC6"/>
              </a:solidFill>
              <a:prstDash val="solid"/>
              <a:round/>
            </a:ln>
          </p:spPr>
          <p:txBody>
            <a:bodyPr rtlCol="0" anchor="ctr"/>
            <a:lstStyle/>
            <a:p>
              <a:pPr algn="ctr"/>
            </a:p>
          </p:txBody>
        </p:sp>
      </p:grpSp>
      <p:sp>
        <p:nvSpPr>
          <p:cNvPr id="555" name="矩形"/>
          <p:cNvSpPr/>
          <p:nvPr/>
        </p:nvSpPr>
        <p:spPr>
          <a:xfrm>
            <a:off x="548400" y="1957790"/>
            <a:ext cx="11155620" cy="216852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甲企业为增值税一般纳税人，2019年8月销售空调取得含增值税价款626.4万元，另收取包装物押金5.8万元，约定3个月内返还；当月确认逾期不予退还的包装物押金为11.6万元。已知增值税税率为13%。计算甲企业当月上述业务增值税销项税额的下列算式中，正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．（626.4+5.8+11.6）×13%=83.69万元		B．（626.4+11.6）÷（1+13%）×13%=73.40万元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C．（626.4+5.8+11.6）÷（1+13%）×13%=74.07万元	D</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．（626.4+11.6）×13%=82.94万元</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556" name="矩形"/>
          <p:cNvSpPr/>
          <p:nvPr/>
        </p:nvSpPr>
        <p:spPr>
          <a:xfrm>
            <a:off x="552441" y="4088760"/>
            <a:ext cx="11050563" cy="12915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【解析】销售空调收取的包装物押金5.8万元，属于单独记账核算，未逾期且收取期限在1年以内，收取时不计税；当月确认逾期不予退还的包装物押金11.6万元，需要计入销售额征收增值税。</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【答案】B</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557" name="矩形"/>
          <p:cNvSpPr/>
          <p:nvPr/>
        </p:nvSpPr>
        <p:spPr>
          <a:xfrm>
            <a:off x="552441" y="5482275"/>
            <a:ext cx="9968194" cy="50673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【例题2·判断】酒厂销售自产葡萄酒收取的包装物押金，应并入销售额征收消费税。	（   ）</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558" name="矩形"/>
          <p:cNvSpPr/>
          <p:nvPr/>
        </p:nvSpPr>
        <p:spPr>
          <a:xfrm>
            <a:off x="581016" y="6072816"/>
            <a:ext cx="1411985"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54"/>
                                        </p:tgtEl>
                                        <p:attrNameLst>
                                          <p:attrName>style.visibility</p:attrName>
                                        </p:attrNameLst>
                                      </p:cBhvr>
                                      <p:to>
                                        <p:strVal val="visible"/>
                                      </p:to>
                                    </p:set>
                                    <p:animEffect transition="in" filter="fade">
                                      <p:cBhvr>
                                        <p:cTn id="7" dur="1000"/>
                                        <p:tgtEl>
                                          <p:spTgt spid="554"/>
                                        </p:tgtEl>
                                      </p:cBhvr>
                                    </p:animEffect>
                                    <p:anim calcmode="lin" valueType="num">
                                      <p:cBhvr>
                                        <p:cTn id="8" dur="1000" fill="hold"/>
                                        <p:tgtEl>
                                          <p:spTgt spid="554"/>
                                        </p:tgtEl>
                                        <p:attrNameLst>
                                          <p:attrName>ppt_x</p:attrName>
                                        </p:attrNameLst>
                                      </p:cBhvr>
                                      <p:tavLst>
                                        <p:tav tm="0">
                                          <p:val>
                                            <p:strVal val="#ppt_x"/>
                                          </p:val>
                                        </p:tav>
                                        <p:tav tm="100000">
                                          <p:val>
                                            <p:strVal val="#ppt_x"/>
                                          </p:val>
                                        </p:tav>
                                      </p:tavLst>
                                    </p:anim>
                                    <p:anim calcmode="lin" valueType="num">
                                      <p:cBhvr>
                                        <p:cTn id="9" dur="1000" fill="hold"/>
                                        <p:tgtEl>
                                          <p:spTgt spid="55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55"/>
                                        </p:tgtEl>
                                        <p:attrNameLst>
                                          <p:attrName>style.visibility</p:attrName>
                                        </p:attrNameLst>
                                      </p:cBhvr>
                                      <p:to>
                                        <p:strVal val="visible"/>
                                      </p:to>
                                    </p:set>
                                    <p:animEffect transition="in" filter="wipe(down)">
                                      <p:cBhvr>
                                        <p:cTn id="14" dur="500"/>
                                        <p:tgtEl>
                                          <p:spTgt spid="55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56"/>
                                        </p:tgtEl>
                                        <p:attrNameLst>
                                          <p:attrName>style.visibility</p:attrName>
                                        </p:attrNameLst>
                                      </p:cBhvr>
                                      <p:to>
                                        <p:strVal val="visible"/>
                                      </p:to>
                                    </p:set>
                                    <p:animEffect transition="in" filter="wipe(down)">
                                      <p:cBhvr>
                                        <p:cTn id="19" dur="500"/>
                                        <p:tgtEl>
                                          <p:spTgt spid="55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57"/>
                                        </p:tgtEl>
                                        <p:attrNameLst>
                                          <p:attrName>style.visibility</p:attrName>
                                        </p:attrNameLst>
                                      </p:cBhvr>
                                      <p:to>
                                        <p:strVal val="visible"/>
                                      </p:to>
                                    </p:set>
                                    <p:animEffect transition="in" filter="wipe(down)">
                                      <p:cBhvr>
                                        <p:cTn id="24" dur="500"/>
                                        <p:tgtEl>
                                          <p:spTgt spid="55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558"/>
                                        </p:tgtEl>
                                        <p:attrNameLst>
                                          <p:attrName>style.visibility</p:attrName>
                                        </p:attrNameLst>
                                      </p:cBhvr>
                                      <p:to>
                                        <p:strVal val="visible"/>
                                      </p:to>
                                    </p:set>
                                    <p:animEffect transition="in" filter="wipe(down)">
                                      <p:cBhvr>
                                        <p:cTn id="29" dur="500"/>
                                        <p:tgtEl>
                                          <p:spTgt spid="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4" grpId="0" animBg="1"/>
      <p:bldP spid="555" grpId="0" animBg="1"/>
      <p:bldP spid="556" grpId="0" animBg="1"/>
      <p:bldP spid="557" grpId="0" animBg="1"/>
      <p:bldP spid="558"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62" name="矩形"/>
          <p:cNvSpPr/>
          <p:nvPr/>
        </p:nvSpPr>
        <p:spPr>
          <a:xfrm>
            <a:off x="1425064" y="305039"/>
            <a:ext cx="5415513"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考点５：增值税应纳税额的计算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563" name="矩形"/>
          <p:cNvSpPr/>
          <p:nvPr/>
        </p:nvSpPr>
        <p:spPr>
          <a:xfrm>
            <a:off x="1696867" y="1502329"/>
            <a:ext cx="7253032" cy="8915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4）以差额为销售额的特殊规定</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部分业务在计算销售额时允许扣除一定的项目，按照差额计算销售额。</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564" name="表格"/>
          <p:cNvGraphicFramePr>
            <a:graphicFrameLocks noGrp="1"/>
          </p:cNvGraphicFramePr>
          <p:nvPr/>
        </p:nvGraphicFramePr>
        <p:xfrm>
          <a:off x="1693717" y="2768909"/>
          <a:ext cx="8865666" cy="2304032"/>
        </p:xfrm>
        <a:graphic>
          <a:graphicData uri="http://schemas.openxmlformats.org/drawingml/2006/table">
            <a:tbl>
              <a:tblPr bandRow="1">
                <a:noFill/>
              </a:tblPr>
              <a:tblGrid>
                <a:gridCol w="3114383"/>
                <a:gridCol w="5751283"/>
              </a:tblGrid>
              <a:tr h="470962">
                <a:tc>
                  <a:txBody>
                    <a:bodyPr/>
                    <a:lstStyle/>
                    <a:p>
                      <a:pPr marL="0" indent="0" algn="ctr">
                        <a:lnSpc>
                          <a:spcPct val="150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业务</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销售额的确定</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498381">
                <a:tc>
                  <a:txBody>
                    <a:bodyPr/>
                    <a:lstStyle/>
                    <a:p>
                      <a:pPr marL="0" indent="1270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金融商品转让</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销售额=卖出价−买入价</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r h="1334689">
                <a:tc>
                  <a:txBody>
                    <a:bodyPr/>
                    <a:lstStyle/>
                    <a:p>
                      <a:pPr marL="0" indent="1270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经纪代理服务</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just">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销售额=全部价款和价外费用−向委托方收取并代为支付的政府性基金或者行政事业性收费</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bl>
          </a:graphicData>
        </a:graphic>
      </p:graphicFrame>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63"/>
                                        </p:tgtEl>
                                        <p:attrNameLst>
                                          <p:attrName>style.visibility</p:attrName>
                                        </p:attrNameLst>
                                      </p:cBhvr>
                                      <p:to>
                                        <p:strVal val="visible"/>
                                      </p:to>
                                    </p:set>
                                    <p:animEffect transition="in" filter="wipe(down)">
                                      <p:cBhvr>
                                        <p:cTn id="7" dur="500"/>
                                        <p:tgtEl>
                                          <p:spTgt spid="56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64"/>
                                        </p:tgtEl>
                                        <p:attrNameLst>
                                          <p:attrName>style.visibility</p:attrName>
                                        </p:attrNameLst>
                                      </p:cBhvr>
                                      <p:to>
                                        <p:strVal val="visible"/>
                                      </p:to>
                                    </p:set>
                                    <p:animEffect transition="in" filter="wipe(down)">
                                      <p:cBhvr>
                                        <p:cTn id="12" dur="500"/>
                                        <p:tgtEl>
                                          <p:spTgt spid="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68" name="矩形"/>
          <p:cNvSpPr/>
          <p:nvPr/>
        </p:nvSpPr>
        <p:spPr>
          <a:xfrm>
            <a:off x="1425064" y="305039"/>
            <a:ext cx="5415513"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考点５：增值税应纳税额的计算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aphicFrame>
        <p:nvGraphicFramePr>
          <p:cNvPr id="569" name="表格"/>
          <p:cNvGraphicFramePr>
            <a:graphicFrameLocks noGrp="1"/>
          </p:cNvGraphicFramePr>
          <p:nvPr/>
        </p:nvGraphicFramePr>
        <p:xfrm>
          <a:off x="659548" y="1190382"/>
          <a:ext cx="10897984" cy="5349240"/>
        </p:xfrm>
        <a:graphic>
          <a:graphicData uri="http://schemas.openxmlformats.org/drawingml/2006/table">
            <a:tbl>
              <a:tblPr bandRow="1">
                <a:noFill/>
              </a:tblPr>
              <a:tblGrid>
                <a:gridCol w="3828275"/>
                <a:gridCol w="7069709"/>
              </a:tblGrid>
              <a:tr h="0">
                <a:tc>
                  <a:txBody>
                    <a:bodyPr/>
                    <a:lstStyle/>
                    <a:p>
                      <a:pPr marL="0" indent="0" algn="ctr">
                        <a:lnSpc>
                          <a:spcPct val="150000"/>
                        </a:lnSpc>
                        <a:spcBef>
                          <a:spcPts val="150"/>
                        </a:spcBef>
                        <a:spcAft>
                          <a:spcPts val="15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业务</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150"/>
                        </a:spcBef>
                        <a:spcAft>
                          <a:spcPts val="15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销售额的确定</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0">
                <a:tc>
                  <a:txBody>
                    <a:bodyPr/>
                    <a:lstStyle/>
                    <a:p>
                      <a:pPr marL="0" indent="12700" algn="ctr">
                        <a:lnSpc>
                          <a:spcPct val="150000"/>
                        </a:lnSpc>
                        <a:spcBef>
                          <a:spcPts val="150"/>
                        </a:spcBef>
                        <a:spcAft>
                          <a:spcPts val="15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航空运输企业</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l">
                        <a:lnSpc>
                          <a:spcPct val="150000"/>
                        </a:lnSpc>
                        <a:spcBef>
                          <a:spcPts val="150"/>
                        </a:spcBef>
                        <a:spcAft>
                          <a:spcPts val="15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销售额=全部价款和价外费用−代收的机场建设费−代售其他航空运输企业客票而代收转付的价款</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r h="0">
                <a:tc>
                  <a:txBody>
                    <a:bodyPr/>
                    <a:lstStyle/>
                    <a:p>
                      <a:pPr marL="0" indent="12700" algn="ctr">
                        <a:lnSpc>
                          <a:spcPct val="150000"/>
                        </a:lnSpc>
                        <a:spcBef>
                          <a:spcPts val="150"/>
                        </a:spcBef>
                        <a:spcAft>
                          <a:spcPts val="15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一般纳税人提供客运场站服务</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l">
                        <a:lnSpc>
                          <a:spcPct val="150000"/>
                        </a:lnSpc>
                        <a:spcBef>
                          <a:spcPts val="150"/>
                        </a:spcBef>
                        <a:spcAft>
                          <a:spcPts val="15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销售额=全部价款和价外费用−支付给承运方的运费</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0">
                <a:tc>
                  <a:txBody>
                    <a:bodyPr/>
                    <a:lstStyle/>
                    <a:p>
                      <a:pPr marL="0" indent="12700" algn="ctr">
                        <a:lnSpc>
                          <a:spcPct val="150000"/>
                        </a:lnSpc>
                        <a:spcBef>
                          <a:spcPts val="150"/>
                        </a:spcBef>
                        <a:spcAft>
                          <a:spcPts val="15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旅游服务</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l">
                        <a:lnSpc>
                          <a:spcPct val="150000"/>
                        </a:lnSpc>
                        <a:spcBef>
                          <a:spcPts val="150"/>
                        </a:spcBef>
                        <a:spcAft>
                          <a:spcPts val="15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可以选择差额或全额，选择差额计税的：</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销售额=全部价款和价外费用−向旅游服务购买方收取并支付给其他单位或者个人的住宿费、餐饮费、交通费、签证费、门票费和支付给其他接团旅游企业的旅游费用</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r h="0">
                <a:tc>
                  <a:txBody>
                    <a:bodyPr/>
                    <a:lstStyle/>
                    <a:p>
                      <a:pPr marL="0" indent="12700" algn="ctr">
                        <a:lnSpc>
                          <a:spcPct val="150000"/>
                        </a:lnSpc>
                        <a:spcBef>
                          <a:spcPts val="150"/>
                        </a:spcBef>
                        <a:spcAft>
                          <a:spcPts val="15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纳税人提供建筑服务适用简易计税方法的</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l">
                        <a:lnSpc>
                          <a:spcPct val="150000"/>
                        </a:lnSpc>
                        <a:spcBef>
                          <a:spcPts val="150"/>
                        </a:spcBef>
                        <a:spcAft>
                          <a:spcPts val="15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销售额=全部价款和价外费用−支付的分包款</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0">
                <a:tc>
                  <a:txBody>
                    <a:bodyPr/>
                    <a:lstStyle/>
                    <a:p>
                      <a:pPr marL="0" indent="12700" algn="ctr">
                        <a:lnSpc>
                          <a:spcPct val="150000"/>
                        </a:lnSpc>
                        <a:spcBef>
                          <a:spcPts val="150"/>
                        </a:spcBef>
                        <a:spcAft>
                          <a:spcPts val="15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房地产开发企业中的一般纳税人销售其开发的房地产项目（选择简易计税方法的房地产老项目除外）</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l">
                        <a:lnSpc>
                          <a:spcPct val="150000"/>
                        </a:lnSpc>
                        <a:spcBef>
                          <a:spcPts val="150"/>
                        </a:spcBef>
                        <a:spcAft>
                          <a:spcPts val="15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销售额=全部价款和价外费用−向政府部门支付的土地价款</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bl>
          </a:graphicData>
        </a:graphic>
      </p:graphicFrame>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569"/>
                                        </p:tgtEl>
                                        <p:attrNameLst>
                                          <p:attrName>style.visibility</p:attrName>
                                        </p:attrNameLst>
                                      </p:cBhvr>
                                      <p:to>
                                        <p:strVal val="visible"/>
                                      </p:to>
                                    </p:set>
                                    <p:animEffect transition="in" filter="wheel(4)">
                                      <p:cBhvr>
                                        <p:cTn id="7" dur="2000"/>
                                        <p:tgtEl>
                                          <p:spTgt spid="5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93" name="矩形"/>
          <p:cNvSpPr/>
          <p:nvPr/>
        </p:nvSpPr>
        <p:spPr>
          <a:xfrm>
            <a:off x="1425064" y="305039"/>
            <a:ext cx="3155269"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考点２：税法要素</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chemeClr val="bg1"/>
              </a:solidFill>
              <a:latin typeface="微软雅黑" panose="020B0503020204020204" charset="-122"/>
              <a:ea typeface="微软雅黑" panose="020B0503020204020204" charset="-122"/>
              <a:cs typeface="Times New Roman" panose="02020603050405020304" charset="0"/>
            </a:endParaRPr>
          </a:p>
        </p:txBody>
      </p:sp>
      <p:sp>
        <p:nvSpPr>
          <p:cNvPr id="94" name="矩形"/>
          <p:cNvSpPr/>
          <p:nvPr/>
        </p:nvSpPr>
        <p:spPr>
          <a:xfrm>
            <a:off x="1059117" y="1133456"/>
            <a:ext cx="10076559" cy="8915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税法要素是指各单行税法共同具有的基本要素。一般包括纳税人、征税对象、税目、税率、计税依据、纳税环节、纳税期限、纳税地点、税收优惠、法律责任等</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95" name="表格"/>
          <p:cNvGraphicFramePr>
            <a:graphicFrameLocks noGrp="1"/>
          </p:cNvGraphicFramePr>
          <p:nvPr/>
        </p:nvGraphicFramePr>
        <p:xfrm>
          <a:off x="606440" y="2164718"/>
          <a:ext cx="10930077" cy="4263034"/>
        </p:xfrm>
        <a:graphic>
          <a:graphicData uri="http://schemas.openxmlformats.org/drawingml/2006/table">
            <a:tbl>
              <a:tblPr bandRow="1">
                <a:noFill/>
              </a:tblPr>
              <a:tblGrid>
                <a:gridCol w="1503934"/>
                <a:gridCol w="9426143"/>
              </a:tblGrid>
              <a:tr h="505460">
                <a:tc>
                  <a:txBody>
                    <a:bodyPr/>
                    <a:lstStyle/>
                    <a:p>
                      <a:pPr marL="0" indent="0" algn="ctr">
                        <a:lnSpc>
                          <a:spcPct val="129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税法要素</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29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内容</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1226820">
                <a:tc>
                  <a:txBody>
                    <a:bodyPr/>
                    <a:lstStyle/>
                    <a:p>
                      <a:pPr marL="0" indent="0" algn="ctr">
                        <a:lnSpc>
                          <a:spcPct val="129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纳税人</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l">
                        <a:lnSpc>
                          <a:spcPct val="129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是指依法直接负有纳税义务的法人、自然人和其他组织</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【提示】与纳税人相联系的另一个概念是“扣缴义务人”。扣缴义务人是税法规定的，在其经营活动中负有代扣税款并向国库缴纳义务的</a:t>
                      </a:r>
                      <a:r>
                        <a:rPr lang="zh-CN" altLang="en-US" sz="1800" b="1"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单位</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。比如在个人所得税中，取得工资的员工属于纳税人，发放工资时代扣代缴个人所得税的企业属于扣缴义务人</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r h="662965">
                <a:tc>
                  <a:txBody>
                    <a:bodyPr/>
                    <a:lstStyle/>
                    <a:p>
                      <a:pPr marL="0" indent="0" algn="ctr">
                        <a:lnSpc>
                          <a:spcPct val="129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征税对象</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l">
                        <a:lnSpc>
                          <a:spcPct val="129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又称课税对象，即对什么征税，</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是区别不同税种的重要标志</a:t>
                      </a:r>
                      <a:endPar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797433">
                <a:tc>
                  <a:txBody>
                    <a:bodyPr/>
                    <a:lstStyle/>
                    <a:p>
                      <a:pPr marL="0" indent="0" algn="ctr">
                        <a:lnSpc>
                          <a:spcPct val="129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税目</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l">
                        <a:lnSpc>
                          <a:spcPct val="129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税目是税法中具体规定应当征税的项目，</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是征税对象的具体化</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。设置税目一方面是为了明确征税的具体范围，另一方面是为了对不同的征税项目加以区分，从而制定高低不同的税率</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r h="881634">
                <a:tc>
                  <a:txBody>
                    <a:bodyPr/>
                    <a:lstStyle/>
                    <a:p>
                      <a:pPr marL="0" indent="0" algn="ctr">
                        <a:lnSpc>
                          <a:spcPct val="129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税率</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l">
                        <a:lnSpc>
                          <a:spcPct val="129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（1）是指应征税额与计税金额（或数量单位）之间的比例，</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是计算税额的尺度</a:t>
                      </a:r>
                      <a:b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（2）税率的种类有三种</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bl>
          </a:graphicData>
        </a:graphic>
      </p:graphicFrame>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1000"/>
                                        <p:tgtEl>
                                          <p:spTgt spid="94"/>
                                        </p:tgtEl>
                                      </p:cBhvr>
                                    </p:animEffect>
                                    <p:anim calcmode="lin" valueType="num">
                                      <p:cBhvr>
                                        <p:cTn id="8" dur="1000" fill="hold"/>
                                        <p:tgtEl>
                                          <p:spTgt spid="94"/>
                                        </p:tgtEl>
                                        <p:attrNameLst>
                                          <p:attrName>ppt_x</p:attrName>
                                        </p:attrNameLst>
                                      </p:cBhvr>
                                      <p:tavLst>
                                        <p:tav tm="0">
                                          <p:val>
                                            <p:strVal val="#ppt_x"/>
                                          </p:val>
                                        </p:tav>
                                        <p:tav tm="100000">
                                          <p:val>
                                            <p:strVal val="#ppt_x"/>
                                          </p:val>
                                        </p:tav>
                                      </p:tavLst>
                                    </p:anim>
                                    <p:anim calcmode="lin" valueType="num">
                                      <p:cBhvr>
                                        <p:cTn id="9"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6" fill="hold" nodeType="clickEffect">
                                  <p:stCondLst>
                                    <p:cond delay="0"/>
                                  </p:stCondLst>
                                  <p:childTnLst>
                                    <p:set>
                                      <p:cBhvr>
                                        <p:cTn id="13" dur="1" fill="hold">
                                          <p:stCondLst>
                                            <p:cond delay="0"/>
                                          </p:stCondLst>
                                        </p:cTn>
                                        <p:tgtEl>
                                          <p:spTgt spid="95"/>
                                        </p:tgtEl>
                                        <p:attrNameLst>
                                          <p:attrName>style.visibility</p:attrName>
                                        </p:attrNameLst>
                                      </p:cBhvr>
                                      <p:to>
                                        <p:strVal val="visible"/>
                                      </p:to>
                                    </p:set>
                                    <p:animEffect transition="in" filter="barn(inHorizontal)">
                                      <p:cBhvr>
                                        <p:cTn id="14"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73" name="矩形"/>
          <p:cNvSpPr/>
          <p:nvPr/>
        </p:nvSpPr>
        <p:spPr>
          <a:xfrm>
            <a:off x="1425064" y="305039"/>
            <a:ext cx="5415513"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考点５：增值税应纳税额的计算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577" name="组合"/>
          <p:cNvGrpSpPr/>
          <p:nvPr/>
        </p:nvGrpSpPr>
        <p:grpSpPr>
          <a:xfrm>
            <a:off x="1653259" y="1214642"/>
            <a:ext cx="9128124" cy="1467416"/>
            <a:chOff x="1653259" y="1214642"/>
            <a:chExt cx="9128124" cy="1467416"/>
          </a:xfrm>
        </p:grpSpPr>
        <p:sp>
          <p:nvSpPr>
            <p:cNvPr id="574" name="矩形"/>
            <p:cNvSpPr/>
            <p:nvPr/>
          </p:nvSpPr>
          <p:spPr>
            <a:xfrm>
              <a:off x="1653259" y="1790519"/>
              <a:ext cx="9116058" cy="891538"/>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房地产老项目，是指《建筑工程施工许可证》注明的合同开工日期在2016年4月30日前的房地产项目。</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575" name="矩形"/>
            <p:cNvSpPr/>
            <p:nvPr/>
          </p:nvSpPr>
          <p:spPr>
            <a:xfrm>
              <a:off x="9409651" y="1214642"/>
              <a:ext cx="1197428" cy="491490"/>
            </a:xfrm>
            <a:prstGeom prst="rect">
              <a:avLst/>
            </a:prstGeom>
            <a:solidFill>
              <a:schemeClr val="accent4"/>
            </a:solid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rPr>
                <a:t>小旌笔记</a:t>
              </a:r>
              <a:endPar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endParaRPr>
            </a:p>
          </p:txBody>
        </p:sp>
        <p:sp>
          <p:nvSpPr>
            <p:cNvPr id="576" name="剪去对角的矩形"/>
            <p:cNvSpPr/>
            <p:nvPr/>
          </p:nvSpPr>
          <p:spPr>
            <a:xfrm>
              <a:off x="1655165" y="1705661"/>
              <a:ext cx="9126217" cy="976397"/>
            </a:xfrm>
            <a:prstGeom prst="snip2DiagRect">
              <a:avLst>
                <a:gd name="adj1" fmla="val 0"/>
                <a:gd name="adj2" fmla="val 11629"/>
              </a:avLst>
            </a:prstGeom>
            <a:noFill/>
            <a:ln w="25400" cap="flat" cmpd="sng">
              <a:solidFill>
                <a:srgbClr val="00AAB7"/>
              </a:solidFill>
              <a:prstDash val="sysDash"/>
              <a:round/>
            </a:ln>
          </p:spPr>
          <p:txBody>
            <a:bodyPr rtlCol="0" anchor="ctr"/>
            <a:lstStyle/>
            <a:p>
              <a:pPr algn="ctr"/>
            </a:p>
          </p:txBody>
        </p:sp>
      </p:grpSp>
      <p:sp>
        <p:nvSpPr>
          <p:cNvPr id="578" name="矩形"/>
          <p:cNvSpPr/>
          <p:nvPr/>
        </p:nvSpPr>
        <p:spPr>
          <a:xfrm>
            <a:off x="1500886" y="2905079"/>
            <a:ext cx="9280495" cy="28917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【提示 1】金融商品转让出现的正负差，按盈亏相抵后的余额为销售额（即不同金融商品的正负差可以相抵）。例如：某金融企业以一个季度为一期缴纳增值税。第一季度转让股票卖出价100万元，买入价120万元；转让债券卖出价50万元，买入价10万元。上述价格均为不含增值税金额。转让股票销售额=100−120=−20万元，转让债券销售额=50−10=40万元。计算增值税时，该金融企业按照20万元（−20+40）作为销售额。</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若相抵后出现负差，可结转下一纳税期相抵，但年末时仍出现负差的，不得转入下一个会计年度。（可以跨期相抵，但不能跨年）</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579" name="矩形"/>
          <p:cNvSpPr/>
          <p:nvPr/>
        </p:nvSpPr>
        <p:spPr>
          <a:xfrm>
            <a:off x="1500886" y="6044242"/>
            <a:ext cx="5642755"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【提示2】金融商品转让，不得开具增值税专用发票。</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77"/>
                                        </p:tgtEl>
                                        <p:attrNameLst>
                                          <p:attrName>style.visibility</p:attrName>
                                        </p:attrNameLst>
                                      </p:cBhvr>
                                      <p:to>
                                        <p:strVal val="visible"/>
                                      </p:to>
                                    </p:set>
                                    <p:animEffect transition="in" filter="fade">
                                      <p:cBhvr>
                                        <p:cTn id="7" dur="1000"/>
                                        <p:tgtEl>
                                          <p:spTgt spid="577"/>
                                        </p:tgtEl>
                                      </p:cBhvr>
                                    </p:animEffect>
                                    <p:anim calcmode="lin" valueType="num">
                                      <p:cBhvr>
                                        <p:cTn id="8" dur="1000" fill="hold"/>
                                        <p:tgtEl>
                                          <p:spTgt spid="577"/>
                                        </p:tgtEl>
                                        <p:attrNameLst>
                                          <p:attrName>ppt_x</p:attrName>
                                        </p:attrNameLst>
                                      </p:cBhvr>
                                      <p:tavLst>
                                        <p:tav tm="0">
                                          <p:val>
                                            <p:strVal val="#ppt_x"/>
                                          </p:val>
                                        </p:tav>
                                        <p:tav tm="100000">
                                          <p:val>
                                            <p:strVal val="#ppt_x"/>
                                          </p:val>
                                        </p:tav>
                                      </p:tavLst>
                                    </p:anim>
                                    <p:anim calcmode="lin" valueType="num">
                                      <p:cBhvr>
                                        <p:cTn id="9" dur="1000" fill="hold"/>
                                        <p:tgtEl>
                                          <p:spTgt spid="57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78"/>
                                        </p:tgtEl>
                                        <p:attrNameLst>
                                          <p:attrName>style.visibility</p:attrName>
                                        </p:attrNameLst>
                                      </p:cBhvr>
                                      <p:to>
                                        <p:strVal val="visible"/>
                                      </p:to>
                                    </p:set>
                                    <p:animEffect transition="in" filter="wipe(down)">
                                      <p:cBhvr>
                                        <p:cTn id="14" dur="500"/>
                                        <p:tgtEl>
                                          <p:spTgt spid="57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79"/>
                                        </p:tgtEl>
                                        <p:attrNameLst>
                                          <p:attrName>style.visibility</p:attrName>
                                        </p:attrNameLst>
                                      </p:cBhvr>
                                      <p:to>
                                        <p:strVal val="visible"/>
                                      </p:to>
                                    </p:set>
                                    <p:animEffect transition="in" filter="wipe(down)">
                                      <p:cBhvr>
                                        <p:cTn id="19" dur="500"/>
                                        <p:tgtEl>
                                          <p:spTgt spid="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7" grpId="0" animBg="1"/>
      <p:bldP spid="578" grpId="0" animBg="1"/>
      <p:bldP spid="579"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83" name="矩形"/>
          <p:cNvSpPr/>
          <p:nvPr/>
        </p:nvSpPr>
        <p:spPr>
          <a:xfrm>
            <a:off x="1507813" y="1338963"/>
            <a:ext cx="3658699" cy="358136"/>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5）视同销售货物的销售额的确定</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584" name="矩形"/>
          <p:cNvSpPr/>
          <p:nvPr/>
        </p:nvSpPr>
        <p:spPr>
          <a:xfrm>
            <a:off x="1425064" y="305039"/>
            <a:ext cx="5415513"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考点５：增值税应纳税额的计算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aphicFrame>
        <p:nvGraphicFramePr>
          <p:cNvPr id="585" name="对象"/>
          <p:cNvGraphicFramePr>
            <a:graphicFrameLocks noChangeAspect="1"/>
          </p:cNvGraphicFramePr>
          <p:nvPr/>
        </p:nvGraphicFramePr>
        <p:xfrm>
          <a:off x="1507813" y="2033229"/>
          <a:ext cx="6612156" cy="2121050"/>
        </p:xfrm>
        <a:graphic>
          <a:graphicData uri="http://schemas.openxmlformats.org/presentationml/2006/ole">
            <mc:AlternateContent xmlns:mc="http://schemas.openxmlformats.org/markup-compatibility/2006">
              <mc:Choice xmlns:v="urn:schemas-microsoft-com:vml" Requires="v">
                <p:oleObj spid="_x0000_s8195" name="package" r:id="rId2" imgW="4144010" imgH="1322705" progId="package">
                  <p:embed/>
                </p:oleObj>
              </mc:Choice>
              <mc:Fallback>
                <p:oleObj name="package" r:id="rId2" imgW="4144010" imgH="1322705" progId="package">
                  <p:embed/>
                  <p:pic>
                    <p:nvPicPr>
                      <p:cNvPr id="0" name="对象"/>
                      <p:cNvPicPr>
                        <a:picLocks noChangeAspect="1"/>
                      </p:cNvPicPr>
                      <p:nvPr/>
                    </p:nvPicPr>
                    <p:blipFill>
                      <a:blip r:embed="rId3" cstate="print"/>
                      <a:stretch>
                        <a:fillRect/>
                      </a:stretch>
                    </p:blipFill>
                    <p:spPr>
                      <a:xfrm>
                        <a:off x="1507813" y="2033229"/>
                        <a:ext cx="6612156" cy="2121050"/>
                      </a:xfrm>
                      <a:prstGeom prst="rect">
                        <a:avLst/>
                      </a:prstGeom>
                      <a:noFill/>
                      <a:ln w="9525" cap="flat" cmpd="sng">
                        <a:noFill/>
                        <a:prstDash val="solid"/>
                        <a:miter/>
                      </a:ln>
                    </p:spPr>
                  </p:pic>
                </p:oleObj>
              </mc:Fallback>
            </mc:AlternateContent>
          </a:graphicData>
        </a:graphic>
      </p:graphicFrame>
      <p:sp>
        <p:nvSpPr>
          <p:cNvPr id="586" name="矩形"/>
          <p:cNvSpPr/>
          <p:nvPr/>
        </p:nvSpPr>
        <p:spPr>
          <a:xfrm>
            <a:off x="857236" y="4590980"/>
            <a:ext cx="10617616" cy="8915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【提示1】对部分商品在特定的环节会征收消费税（第三节介绍），商品征收消费税的，在计算组成计税价格时，包括消费税的税额；商品不征收消费税的，消费税看成0，则组成计税价格=成本+利润。</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587" name="矩形"/>
          <p:cNvSpPr/>
          <p:nvPr/>
        </p:nvSpPr>
        <p:spPr>
          <a:xfrm>
            <a:off x="854162" y="5626114"/>
            <a:ext cx="10617616" cy="4914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【提示2】纳税人发生应税行为，价格明显偏低又无正当理由的，税务机关按照上述方法核定其销售额。</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83"/>
                                        </p:tgtEl>
                                        <p:attrNameLst>
                                          <p:attrName>style.visibility</p:attrName>
                                        </p:attrNameLst>
                                      </p:cBhvr>
                                      <p:to>
                                        <p:strVal val="visible"/>
                                      </p:to>
                                    </p:set>
                                    <p:animEffect transition="in" filter="fade">
                                      <p:cBhvr>
                                        <p:cTn id="7" dur="1000"/>
                                        <p:tgtEl>
                                          <p:spTgt spid="583"/>
                                        </p:tgtEl>
                                      </p:cBhvr>
                                    </p:animEffect>
                                    <p:anim calcmode="lin" valueType="num">
                                      <p:cBhvr>
                                        <p:cTn id="8" dur="1000" fill="hold"/>
                                        <p:tgtEl>
                                          <p:spTgt spid="583"/>
                                        </p:tgtEl>
                                        <p:attrNameLst>
                                          <p:attrName>ppt_x</p:attrName>
                                        </p:attrNameLst>
                                      </p:cBhvr>
                                      <p:tavLst>
                                        <p:tav tm="0">
                                          <p:val>
                                            <p:strVal val="#ppt_x"/>
                                          </p:val>
                                        </p:tav>
                                        <p:tav tm="100000">
                                          <p:val>
                                            <p:strVal val="#ppt_x"/>
                                          </p:val>
                                        </p:tav>
                                      </p:tavLst>
                                    </p:anim>
                                    <p:anim calcmode="lin" valueType="num">
                                      <p:cBhvr>
                                        <p:cTn id="9" dur="1000" fill="hold"/>
                                        <p:tgtEl>
                                          <p:spTgt spid="58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85"/>
                                        </p:tgtEl>
                                        <p:attrNameLst>
                                          <p:attrName>style.visibility</p:attrName>
                                        </p:attrNameLst>
                                      </p:cBhvr>
                                      <p:to>
                                        <p:strVal val="visible"/>
                                      </p:to>
                                    </p:set>
                                    <p:animEffect transition="in" filter="wipe(down)">
                                      <p:cBhvr>
                                        <p:cTn id="14" dur="500"/>
                                        <p:tgtEl>
                                          <p:spTgt spid="58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86"/>
                                        </p:tgtEl>
                                        <p:attrNameLst>
                                          <p:attrName>style.visibility</p:attrName>
                                        </p:attrNameLst>
                                      </p:cBhvr>
                                      <p:to>
                                        <p:strVal val="visible"/>
                                      </p:to>
                                    </p:set>
                                    <p:animEffect transition="in" filter="wipe(down)">
                                      <p:cBhvr>
                                        <p:cTn id="19" dur="500"/>
                                        <p:tgtEl>
                                          <p:spTgt spid="58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87"/>
                                        </p:tgtEl>
                                        <p:attrNameLst>
                                          <p:attrName>style.visibility</p:attrName>
                                        </p:attrNameLst>
                                      </p:cBhvr>
                                      <p:to>
                                        <p:strVal val="visible"/>
                                      </p:to>
                                    </p:set>
                                    <p:animEffect transition="in" filter="wipe(down)">
                                      <p:cBhvr>
                                        <p:cTn id="24" dur="500"/>
                                        <p:tgtEl>
                                          <p:spTgt spid="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 grpId="0" animBg="1"/>
      <p:bldP spid="586" grpId="0" animBg="1"/>
      <p:bldP spid="587"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grpSp>
        <p:nvGrpSpPr>
          <p:cNvPr id="593" name="组合"/>
          <p:cNvGrpSpPr/>
          <p:nvPr/>
        </p:nvGrpSpPr>
        <p:grpSpPr>
          <a:xfrm>
            <a:off x="1494382" y="1213944"/>
            <a:ext cx="3983564" cy="529591"/>
            <a:chOff x="1494382" y="1213944"/>
            <a:chExt cx="3983564" cy="529591"/>
          </a:xfrm>
        </p:grpSpPr>
        <p:sp>
          <p:nvSpPr>
            <p:cNvPr id="591" name="矩形"/>
            <p:cNvSpPr/>
            <p:nvPr/>
          </p:nvSpPr>
          <p:spPr>
            <a:xfrm>
              <a:off x="1622020" y="1213944"/>
              <a:ext cx="3855926" cy="52577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en-US" altLang="zh-CN"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 </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组价公式的运用。</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592" name="剪去对角的矩形"/>
            <p:cNvSpPr/>
            <p:nvPr/>
          </p:nvSpPr>
          <p:spPr>
            <a:xfrm>
              <a:off x="1494382" y="1217755"/>
              <a:ext cx="3983563" cy="525781"/>
            </a:xfrm>
            <a:prstGeom prst="snip2DiagRect">
              <a:avLst>
                <a:gd name="adj1" fmla="val 0"/>
                <a:gd name="adj2" fmla="val 16527"/>
              </a:avLst>
            </a:prstGeom>
            <a:noFill/>
            <a:ln w="25400" cap="flat" cmpd="sng">
              <a:solidFill>
                <a:srgbClr val="4BACC6"/>
              </a:solidFill>
              <a:prstDash val="solid"/>
              <a:round/>
            </a:ln>
          </p:spPr>
          <p:txBody>
            <a:bodyPr rtlCol="0" anchor="ctr"/>
            <a:lstStyle/>
            <a:p>
              <a:pPr algn="ctr"/>
            </a:p>
          </p:txBody>
        </p:sp>
      </p:grpSp>
      <p:sp>
        <p:nvSpPr>
          <p:cNvPr id="594" name="矩形"/>
          <p:cNvSpPr/>
          <p:nvPr/>
        </p:nvSpPr>
        <p:spPr>
          <a:xfrm>
            <a:off x="1425064" y="305039"/>
            <a:ext cx="5415513"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考点５：增值税应纳税额的计算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595" name="矩形"/>
          <p:cNvSpPr/>
          <p:nvPr/>
        </p:nvSpPr>
        <p:spPr>
          <a:xfrm>
            <a:off x="1284411" y="1877549"/>
            <a:ext cx="9896610" cy="258445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甲服装厂为增值税一般纳税人，2019年10月将自产的100件新型羽绒服作为福利发给本厂职工，该新型羽绒服生产成本为单件1 170元，增值税税率为13%，成本利润率为10%。计算甲服装厂当月该笔业务增值税销项税额的下列算式中，正确的是（   ）。</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 100×1 170×13%=15 210元		B. 100×1 170×（1+10%）×13%=16 731元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C. 100×1 170×（1+10%）÷（1+13%）×13%=14 806.19元		</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D. 100×1 170÷（1+13%）×13%=13 460.18元</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596" name="矩形"/>
          <p:cNvSpPr/>
          <p:nvPr/>
        </p:nvSpPr>
        <p:spPr>
          <a:xfrm>
            <a:off x="1282969" y="4364981"/>
            <a:ext cx="9800499" cy="20916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【解析】① 将自产的羽绒服作为福利发给本厂职工，应视同销售；② 题目中只给了成本、成本利润率和增值税税率，没有给纳税人自己和其他纳税人同类羽绒服的价格，所以按组价计算销售额；③ 组成计税价格=100件×单件成本1 170元/件×（1+成本利润率10%），增值税销项税额=组成计税价格×增值税税率=100×1 170×（1+10%）×13%=16 731元。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【答案】B</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93"/>
                                        </p:tgtEl>
                                        <p:attrNameLst>
                                          <p:attrName>style.visibility</p:attrName>
                                        </p:attrNameLst>
                                      </p:cBhvr>
                                      <p:to>
                                        <p:strVal val="visible"/>
                                      </p:to>
                                    </p:set>
                                    <p:animEffect transition="in" filter="fade">
                                      <p:cBhvr>
                                        <p:cTn id="7" dur="1000"/>
                                        <p:tgtEl>
                                          <p:spTgt spid="593"/>
                                        </p:tgtEl>
                                      </p:cBhvr>
                                    </p:animEffect>
                                    <p:anim calcmode="lin" valueType="num">
                                      <p:cBhvr>
                                        <p:cTn id="8" dur="1000" fill="hold"/>
                                        <p:tgtEl>
                                          <p:spTgt spid="593"/>
                                        </p:tgtEl>
                                        <p:attrNameLst>
                                          <p:attrName>ppt_x</p:attrName>
                                        </p:attrNameLst>
                                      </p:cBhvr>
                                      <p:tavLst>
                                        <p:tav tm="0">
                                          <p:val>
                                            <p:strVal val="#ppt_x"/>
                                          </p:val>
                                        </p:tav>
                                        <p:tav tm="100000">
                                          <p:val>
                                            <p:strVal val="#ppt_x"/>
                                          </p:val>
                                        </p:tav>
                                      </p:tavLst>
                                    </p:anim>
                                    <p:anim calcmode="lin" valueType="num">
                                      <p:cBhvr>
                                        <p:cTn id="9" dur="1000" fill="hold"/>
                                        <p:tgtEl>
                                          <p:spTgt spid="59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6" fill="hold" grpId="0" nodeType="clickEffect">
                                  <p:stCondLst>
                                    <p:cond delay="0"/>
                                  </p:stCondLst>
                                  <p:childTnLst>
                                    <p:set>
                                      <p:cBhvr>
                                        <p:cTn id="13" dur="1" fill="hold">
                                          <p:stCondLst>
                                            <p:cond delay="0"/>
                                          </p:stCondLst>
                                        </p:cTn>
                                        <p:tgtEl>
                                          <p:spTgt spid="595"/>
                                        </p:tgtEl>
                                        <p:attrNameLst>
                                          <p:attrName>style.visibility</p:attrName>
                                        </p:attrNameLst>
                                      </p:cBhvr>
                                      <p:to>
                                        <p:strVal val="visible"/>
                                      </p:to>
                                    </p:set>
                                    <p:animEffect transition="in" filter="barn(inHorizontal)">
                                      <p:cBhvr>
                                        <p:cTn id="14" dur="500"/>
                                        <p:tgtEl>
                                          <p:spTgt spid="59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grpId="0" nodeType="clickEffect">
                                  <p:stCondLst>
                                    <p:cond delay="0"/>
                                  </p:stCondLst>
                                  <p:childTnLst>
                                    <p:set>
                                      <p:cBhvr>
                                        <p:cTn id="18" dur="1" fill="hold">
                                          <p:stCondLst>
                                            <p:cond delay="0"/>
                                          </p:stCondLst>
                                        </p:cTn>
                                        <p:tgtEl>
                                          <p:spTgt spid="596"/>
                                        </p:tgtEl>
                                        <p:attrNameLst>
                                          <p:attrName>style.visibility</p:attrName>
                                        </p:attrNameLst>
                                      </p:cBhvr>
                                      <p:to>
                                        <p:strVal val="visible"/>
                                      </p:to>
                                    </p:set>
                                    <p:animEffect transition="in" filter="barn(inHorizontal)">
                                      <p:cBhvr>
                                        <p:cTn id="19" dur="500"/>
                                        <p:tgtEl>
                                          <p:spTgt spid="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 grpId="0" animBg="1"/>
      <p:bldP spid="595" grpId="0" animBg="1"/>
      <p:bldP spid="596"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600" name="矩形"/>
          <p:cNvSpPr/>
          <p:nvPr/>
        </p:nvSpPr>
        <p:spPr>
          <a:xfrm>
            <a:off x="1425064" y="305039"/>
            <a:ext cx="5415513"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考点５：增值税应纳税额的计算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601" name="矩形"/>
          <p:cNvSpPr/>
          <p:nvPr/>
        </p:nvSpPr>
        <p:spPr>
          <a:xfrm>
            <a:off x="1500886" y="1362054"/>
            <a:ext cx="9149632" cy="16916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3</a:t>
            </a: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．进项税额</a:t>
            </a:r>
            <a:endPar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进项税额是指纳税人</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购进</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货物、劳务、服务、无形资产或者不动产，</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支付或者负担</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的增值税额。（购买方的“进项税额”=销售方的“销项税额”）</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1）准予从销项税额中抵扣的进项税额</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602" name="表格"/>
          <p:cNvGraphicFramePr>
            <a:graphicFrameLocks noGrp="1"/>
          </p:cNvGraphicFramePr>
          <p:nvPr/>
        </p:nvGraphicFramePr>
        <p:xfrm>
          <a:off x="968385" y="3257275"/>
          <a:ext cx="10298176" cy="2407386"/>
        </p:xfrm>
        <a:graphic>
          <a:graphicData uri="http://schemas.openxmlformats.org/drawingml/2006/table">
            <a:tbl>
              <a:tblPr bandRow="1">
                <a:noFill/>
              </a:tblPr>
              <a:tblGrid>
                <a:gridCol w="1388580"/>
                <a:gridCol w="8909596"/>
              </a:tblGrid>
              <a:tr h="620877">
                <a:tc>
                  <a:txBody>
                    <a:bodyPr/>
                    <a:lstStyle/>
                    <a:p>
                      <a:pPr marL="0" indent="0" algn="ctr">
                        <a:lnSpc>
                          <a:spcPct val="150000"/>
                        </a:lnSpc>
                        <a:spcBef>
                          <a:spcPts val="100"/>
                        </a:spcBef>
                        <a:spcAft>
                          <a:spcPts val="100"/>
                        </a:spcAft>
                        <a:buNone/>
                      </a:pPr>
                      <a:r>
                        <a:rPr lang="zh-CN" altLang="en-US" sz="1800" b="1" i="0" u="none" strike="noStrike" kern="100" cap="none" spc="0" baseline="0">
                          <a:solidFill>
                            <a:srgbClr val="FFFFFF"/>
                          </a:solidFill>
                          <a:latin typeface="微软雅黑" panose="020B0503020204020204" charset="-122"/>
                          <a:ea typeface="微软雅黑" panose="020B0503020204020204" charset="-122"/>
                          <a:cs typeface="Times New Roman" panose="02020603050405020304" charset="0"/>
                        </a:rPr>
                        <a:t>情形</a:t>
                      </a:r>
                      <a:endParaRPr lang="zh-CN" altLang="en-US" sz="1800" b="1" i="0" u="none" strike="noStrike" kern="10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100"/>
                        </a:spcBef>
                        <a:spcAft>
                          <a:spcPts val="100"/>
                        </a:spcAft>
                        <a:buNone/>
                      </a:pPr>
                      <a:r>
                        <a:rPr lang="zh-CN" altLang="en-US" sz="1800" b="1" i="0" u="none" strike="noStrike" kern="100" cap="none" spc="0" baseline="0">
                          <a:solidFill>
                            <a:srgbClr val="FFFFFF"/>
                          </a:solidFill>
                          <a:latin typeface="微软雅黑" panose="020B0503020204020204" charset="-122"/>
                          <a:ea typeface="微软雅黑" panose="020B0503020204020204" charset="-122"/>
                          <a:cs typeface="Times New Roman" panose="02020603050405020304" charset="0"/>
                        </a:rPr>
                        <a:t>准予抵扣的进项税额</a:t>
                      </a:r>
                      <a:endParaRPr lang="zh-CN" altLang="en-US" sz="1800" b="1" i="0" u="none" strike="noStrike" kern="10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1786509">
                <a:tc>
                  <a:txBody>
                    <a:bodyPr/>
                    <a:lstStyle/>
                    <a:p>
                      <a:pPr marL="0" indent="0" algn="ctr">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一般购进</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业务</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l">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① 从销售方取得的</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增值税专用发票</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（含税控机动车销售统一发票）上注明的增值税额</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rPr>
                        <a:t>② </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从海关取得的</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海关进口增值税专用缴款书</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上注明的增值税额</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rPr>
                        <a:t>③ 从税务机关或者扣缴义务人取得的代扣代缴税款的完税凭证上注明的增值税额</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bl>
          </a:graphicData>
        </a:graphic>
      </p:graphicFrame>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01"/>
                                        </p:tgtEl>
                                        <p:attrNameLst>
                                          <p:attrName>style.visibility</p:attrName>
                                        </p:attrNameLst>
                                      </p:cBhvr>
                                      <p:to>
                                        <p:strVal val="visible"/>
                                      </p:to>
                                    </p:set>
                                    <p:animEffect transition="in" filter="wipe(down)">
                                      <p:cBhvr>
                                        <p:cTn id="7" dur="500"/>
                                        <p:tgtEl>
                                          <p:spTgt spid="60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02"/>
                                        </p:tgtEl>
                                        <p:attrNameLst>
                                          <p:attrName>style.visibility</p:attrName>
                                        </p:attrNameLst>
                                      </p:cBhvr>
                                      <p:to>
                                        <p:strVal val="visible"/>
                                      </p:to>
                                    </p:set>
                                    <p:animEffect transition="in" filter="wipe(down)">
                                      <p:cBhvr>
                                        <p:cTn id="12" dur="500"/>
                                        <p:tgtEl>
                                          <p:spTgt spid="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1"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606" name="矩形"/>
          <p:cNvSpPr/>
          <p:nvPr/>
        </p:nvSpPr>
        <p:spPr>
          <a:xfrm>
            <a:off x="1425064" y="305039"/>
            <a:ext cx="5415513"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考点５：增值税应纳税额的计算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aphicFrame>
        <p:nvGraphicFramePr>
          <p:cNvPr id="607" name="表格"/>
          <p:cNvGraphicFramePr>
            <a:graphicFrameLocks noGrp="1"/>
          </p:cNvGraphicFramePr>
          <p:nvPr/>
        </p:nvGraphicFramePr>
        <p:xfrm>
          <a:off x="985991" y="1813538"/>
          <a:ext cx="10194861" cy="3813048"/>
        </p:xfrm>
        <a:graphic>
          <a:graphicData uri="http://schemas.openxmlformats.org/drawingml/2006/table">
            <a:tbl>
              <a:tblPr bandRow="1">
                <a:noFill/>
              </a:tblPr>
              <a:tblGrid>
                <a:gridCol w="1437652"/>
                <a:gridCol w="8757209"/>
              </a:tblGrid>
              <a:tr h="521208">
                <a:tc>
                  <a:txBody>
                    <a:bodyPr/>
                    <a:lstStyle/>
                    <a:p>
                      <a:pPr marL="0" indent="0" algn="ctr">
                        <a:lnSpc>
                          <a:spcPct val="150000"/>
                        </a:lnSpc>
                        <a:spcBef>
                          <a:spcPts val="100"/>
                        </a:spcBef>
                        <a:spcAft>
                          <a:spcPts val="100"/>
                        </a:spcAft>
                        <a:buNone/>
                      </a:pPr>
                      <a:r>
                        <a:rPr lang="zh-CN" altLang="en-US" sz="1800" b="1" i="0" u="none" strike="noStrike" kern="100" cap="none" spc="0" baseline="0">
                          <a:solidFill>
                            <a:srgbClr val="FFFFFF"/>
                          </a:solidFill>
                          <a:latin typeface="微软雅黑" panose="020B0503020204020204" charset="-122"/>
                          <a:ea typeface="微软雅黑" panose="020B0503020204020204" charset="-122"/>
                          <a:cs typeface="Times New Roman" panose="02020603050405020304" charset="0"/>
                        </a:rPr>
                        <a:t>情形</a:t>
                      </a:r>
                      <a:endParaRPr lang="zh-CN" altLang="en-US" sz="1800" b="1" i="0" u="none" strike="noStrike" kern="10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100"/>
                        </a:spcBef>
                        <a:spcAft>
                          <a:spcPts val="100"/>
                        </a:spcAft>
                        <a:buNone/>
                      </a:pPr>
                      <a:r>
                        <a:rPr lang="zh-CN" altLang="en-US" sz="1800" b="1" i="0" u="none" strike="noStrike" kern="100" cap="none" spc="0" baseline="0">
                          <a:solidFill>
                            <a:srgbClr val="FFFFFF"/>
                          </a:solidFill>
                          <a:latin typeface="微软雅黑" panose="020B0503020204020204" charset="-122"/>
                          <a:ea typeface="微软雅黑" panose="020B0503020204020204" charset="-122"/>
                          <a:cs typeface="Times New Roman" panose="02020603050405020304" charset="0"/>
                        </a:rPr>
                        <a:t>准予抵扣的进项税额</a:t>
                      </a:r>
                      <a:endParaRPr lang="zh-CN" altLang="en-US" sz="1800" b="1" i="0" u="none" strike="noStrike" kern="10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2256282">
                <a:tc>
                  <a:txBody>
                    <a:bodyPr/>
                    <a:lstStyle/>
                    <a:p>
                      <a:pPr marL="0" indent="0" algn="ctr">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购进国内</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旅客运输</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服务</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l">
                        <a:lnSpc>
                          <a:spcPct val="150000"/>
                        </a:lnSpc>
                        <a:spcBef>
                          <a:spcPts val="100"/>
                        </a:spcBef>
                        <a:spcAft>
                          <a:spcPts val="3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纳税人未取得增值税专用发票的，暂按照以下规定确定进项税额：</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① 取得增值税电子普通发票的，为发票上注明的税额</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② </a:t>
                      </a:r>
                      <a:r>
                        <a:rPr lang="zh-CN" altLang="en-US" sz="1800" b="0" i="0" u="none" strike="noStrike" kern="100" cap="none" spc="20" baseline="0">
                          <a:solidFill>
                            <a:srgbClr val="000000"/>
                          </a:solidFill>
                          <a:latin typeface="微软雅黑" panose="020B0503020204020204" charset="-122"/>
                          <a:ea typeface="微软雅黑" panose="020B0503020204020204" charset="-122"/>
                          <a:cs typeface="Times New Roman" panose="02020603050405020304" charset="0"/>
                        </a:rPr>
                        <a:t>取得注明旅客身份信息的航空运输电子客票行程单的：准予抵扣的进项税额=（票价</a:t>
                      </a:r>
                      <a:r>
                        <a:rPr lang="en-US" altLang="zh-CN"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+燃油附加费）÷（1+9%）×9%</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③ 取得注明旅客身份信息的铁路车票的：准予抵扣的进项税额=票面金额÷（1+9%）×9%</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④ </a:t>
                      </a:r>
                      <a:r>
                        <a:rPr lang="zh-CN" altLang="en-US" sz="1800" b="0" i="0" u="none" strike="noStrike" kern="100" cap="none" spc="20" baseline="0">
                          <a:solidFill>
                            <a:srgbClr val="000000"/>
                          </a:solidFill>
                          <a:latin typeface="微软雅黑" panose="020B0503020204020204" charset="-122"/>
                          <a:ea typeface="微软雅黑" panose="020B0503020204020204" charset="-122"/>
                          <a:cs typeface="Times New Roman" panose="02020603050405020304" charset="0"/>
                        </a:rPr>
                        <a:t>取得注明旅客身份信息的公路、水路等其他客票的：准予抵扣的进项税额=票面金额</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÷（1+3%）×3%</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E7E8E9"/>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07"/>
                                        </p:tgtEl>
                                        <p:attrNameLst>
                                          <p:attrName>style.visibility</p:attrName>
                                        </p:attrNameLst>
                                      </p:cBhvr>
                                      <p:to>
                                        <p:strVal val="visible"/>
                                      </p:to>
                                    </p:set>
                                    <p:animEffect transition="in" filter="randombar(horizontal)">
                                      <p:cBhvr>
                                        <p:cTn id="7" dur="500"/>
                                        <p:tgtEl>
                                          <p:spTgt spid="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611" name="矩形"/>
          <p:cNvSpPr/>
          <p:nvPr/>
        </p:nvSpPr>
        <p:spPr>
          <a:xfrm>
            <a:off x="1425064" y="305039"/>
            <a:ext cx="5415513"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考点５：增值税应纳税额的计算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aphicFrame>
        <p:nvGraphicFramePr>
          <p:cNvPr id="612" name="表格"/>
          <p:cNvGraphicFramePr>
            <a:graphicFrameLocks noGrp="1"/>
          </p:cNvGraphicFramePr>
          <p:nvPr/>
        </p:nvGraphicFramePr>
        <p:xfrm>
          <a:off x="1149357" y="2129301"/>
          <a:ext cx="9703486" cy="3391026"/>
        </p:xfrm>
        <a:graphic>
          <a:graphicData uri="http://schemas.openxmlformats.org/drawingml/2006/table">
            <a:tbl>
              <a:tblPr bandRow="1">
                <a:noFill/>
              </a:tblPr>
              <a:tblGrid>
                <a:gridCol w="946010"/>
                <a:gridCol w="8757476"/>
              </a:tblGrid>
              <a:tr h="517956">
                <a:tc>
                  <a:txBody>
                    <a:bodyPr/>
                    <a:lstStyle/>
                    <a:p>
                      <a:pPr marL="0" indent="0" algn="ctr">
                        <a:lnSpc>
                          <a:spcPct val="150000"/>
                        </a:lnSpc>
                        <a:spcBef>
                          <a:spcPts val="100"/>
                        </a:spcBef>
                        <a:spcAft>
                          <a:spcPts val="100"/>
                        </a:spcAft>
                        <a:buNone/>
                      </a:pPr>
                      <a:r>
                        <a:rPr lang="zh-CN" altLang="en-US" sz="1800" b="1" i="0" u="none" strike="noStrike" kern="100" cap="none" spc="0" baseline="0">
                          <a:solidFill>
                            <a:srgbClr val="FFFFFF"/>
                          </a:solidFill>
                          <a:latin typeface="微软雅黑" panose="020B0503020204020204" charset="-122"/>
                          <a:ea typeface="微软雅黑" panose="020B0503020204020204" charset="-122"/>
                          <a:cs typeface="Times New Roman" panose="02020603050405020304" charset="0"/>
                        </a:rPr>
                        <a:t>情形</a:t>
                      </a:r>
                      <a:endParaRPr lang="zh-CN" altLang="en-US" sz="1800" b="1" i="0" u="none" strike="noStrike" kern="10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100"/>
                        </a:spcBef>
                        <a:spcAft>
                          <a:spcPts val="100"/>
                        </a:spcAft>
                        <a:buNone/>
                      </a:pPr>
                      <a:r>
                        <a:rPr lang="zh-CN" altLang="en-US" sz="1800" b="1" i="0" u="none" strike="noStrike" kern="100" cap="none" spc="0" baseline="0">
                          <a:solidFill>
                            <a:srgbClr val="FFFFFF"/>
                          </a:solidFill>
                          <a:latin typeface="微软雅黑" panose="020B0503020204020204" charset="-122"/>
                          <a:ea typeface="微软雅黑" panose="020B0503020204020204" charset="-122"/>
                          <a:cs typeface="Times New Roman" panose="02020603050405020304" charset="0"/>
                        </a:rPr>
                        <a:t>准予抵扣的进项税额</a:t>
                      </a:r>
                      <a:endParaRPr lang="zh-CN" altLang="en-US" sz="1800" b="1" i="0" u="none" strike="noStrike" kern="10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2873070">
                <a:tc>
                  <a:txBody>
                    <a:bodyPr/>
                    <a:lstStyle/>
                    <a:p>
                      <a:pPr marL="0" indent="0" algn="ctr">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购进农产品</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l">
                        <a:lnSpc>
                          <a:spcPct val="150000"/>
                        </a:lnSpc>
                        <a:spcBef>
                          <a:spcPts val="100"/>
                        </a:spcBef>
                        <a:spcAft>
                          <a:spcPts val="3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① 取得一般纳税人开具的增值税专用发票或者海关进口增值税专用缴款书的：准予抵扣的进项税额=增值税专用发票或者进口增值税专用缴款书上注明的增值税额</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rPr>
                        <a:t>② 从小规模纳税人取得增值税专用发票</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或取得农产品销售发票或者收购发票的：</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en-US" altLang="zh-CN"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a. 购进用于生产或者委托加工13%税率货物的农产品：准予抵扣的进项税额=农产品买价×10%</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en-US" altLang="zh-CN"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b. 购进其他农产品：准予抵扣的进项税额=农产品买价×9%</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12"/>
                                        </p:tgtEl>
                                        <p:attrNameLst>
                                          <p:attrName>style.visibility</p:attrName>
                                        </p:attrNameLst>
                                      </p:cBhvr>
                                      <p:to>
                                        <p:strVal val="visible"/>
                                      </p:to>
                                    </p:set>
                                    <p:animEffect transition="in" filter="wipe(down)">
                                      <p:cBhvr>
                                        <p:cTn id="7" dur="500"/>
                                        <p:tgtEl>
                                          <p:spTgt spid="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616" name="矩形"/>
          <p:cNvSpPr/>
          <p:nvPr/>
        </p:nvSpPr>
        <p:spPr>
          <a:xfrm>
            <a:off x="1425064" y="305039"/>
            <a:ext cx="5415513"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考点５：增值税应纳税额的计算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617" name="矩形"/>
          <p:cNvSpPr/>
          <p:nvPr/>
        </p:nvSpPr>
        <p:spPr>
          <a:xfrm>
            <a:off x="1428728" y="1510411"/>
            <a:ext cx="9409401" cy="12915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2）不得从销项税额中抵扣的进项税额</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① 用于</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简易计税方法计税项目、免征增值税项目、集体福利或者个人消费</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的购进货物、劳务、服务、无形资产和不动产。</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pSp>
        <p:nvGrpSpPr>
          <p:cNvPr id="621" name="组合"/>
          <p:cNvGrpSpPr/>
          <p:nvPr/>
        </p:nvGrpSpPr>
        <p:grpSpPr>
          <a:xfrm>
            <a:off x="1581101" y="2802117"/>
            <a:ext cx="9128123" cy="1467414"/>
            <a:chOff x="1581101" y="2802117"/>
            <a:chExt cx="9128123" cy="1467414"/>
          </a:xfrm>
        </p:grpSpPr>
        <p:sp>
          <p:nvSpPr>
            <p:cNvPr id="618" name="矩形"/>
            <p:cNvSpPr/>
            <p:nvPr/>
          </p:nvSpPr>
          <p:spPr>
            <a:xfrm>
              <a:off x="1581101" y="3377994"/>
              <a:ext cx="9116058" cy="891538"/>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外购货物用于投资、分配、赠送，属于视同销售情形；外购货物用于非应税项目、集体福利或者个人消费，属于不得抵扣进项税额的情形。</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619" name="矩形"/>
            <p:cNvSpPr/>
            <p:nvPr/>
          </p:nvSpPr>
          <p:spPr>
            <a:xfrm>
              <a:off x="9337493" y="2802117"/>
              <a:ext cx="1197425" cy="491490"/>
            </a:xfrm>
            <a:prstGeom prst="rect">
              <a:avLst/>
            </a:prstGeom>
            <a:solidFill>
              <a:schemeClr val="accent4"/>
            </a:solid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rPr>
                <a:t>小旌笔记</a:t>
              </a:r>
              <a:endPar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endParaRPr>
            </a:p>
          </p:txBody>
        </p:sp>
        <p:sp>
          <p:nvSpPr>
            <p:cNvPr id="620" name="剪去对角的矩形"/>
            <p:cNvSpPr/>
            <p:nvPr/>
          </p:nvSpPr>
          <p:spPr>
            <a:xfrm>
              <a:off x="1583007" y="3293135"/>
              <a:ext cx="9126217" cy="976397"/>
            </a:xfrm>
            <a:prstGeom prst="snip2DiagRect">
              <a:avLst>
                <a:gd name="adj1" fmla="val 0"/>
                <a:gd name="adj2" fmla="val 12046"/>
              </a:avLst>
            </a:prstGeom>
            <a:noFill/>
            <a:ln w="25400" cap="flat" cmpd="sng">
              <a:solidFill>
                <a:srgbClr val="00AAB7"/>
              </a:solidFill>
              <a:prstDash val="sysDash"/>
              <a:round/>
            </a:ln>
          </p:spPr>
          <p:txBody>
            <a:bodyPr rtlCol="0" anchor="ctr"/>
            <a:lstStyle/>
            <a:p>
              <a:pPr algn="ctr"/>
            </a:p>
          </p:txBody>
        </p:sp>
      </p:grpSp>
      <p:sp>
        <p:nvSpPr>
          <p:cNvPr id="622" name="矩形"/>
          <p:cNvSpPr/>
          <p:nvPr/>
        </p:nvSpPr>
        <p:spPr>
          <a:xfrm>
            <a:off x="1581125" y="4731255"/>
            <a:ext cx="9257007" cy="12915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【提示】既用于上述不允许抵扣项目又同时用于抵扣项目的固定资产、不动产、无形资产（不包括其他权益性无形资产），其进项税额准予全部抵扣。</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② “非正常损失”的购进货物，以及相关的劳务和交通运输服务。</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17"/>
                                        </p:tgtEl>
                                        <p:attrNameLst>
                                          <p:attrName>style.visibility</p:attrName>
                                        </p:attrNameLst>
                                      </p:cBhvr>
                                      <p:to>
                                        <p:strVal val="visible"/>
                                      </p:to>
                                    </p:set>
                                    <p:animEffect transition="in" filter="fade">
                                      <p:cBhvr>
                                        <p:cTn id="7" dur="1000"/>
                                        <p:tgtEl>
                                          <p:spTgt spid="617"/>
                                        </p:tgtEl>
                                      </p:cBhvr>
                                    </p:animEffect>
                                    <p:anim calcmode="lin" valueType="num">
                                      <p:cBhvr>
                                        <p:cTn id="8" dur="1000" fill="hold"/>
                                        <p:tgtEl>
                                          <p:spTgt spid="617"/>
                                        </p:tgtEl>
                                        <p:attrNameLst>
                                          <p:attrName>ppt_x</p:attrName>
                                        </p:attrNameLst>
                                      </p:cBhvr>
                                      <p:tavLst>
                                        <p:tav tm="0">
                                          <p:val>
                                            <p:strVal val="#ppt_x"/>
                                          </p:val>
                                        </p:tav>
                                        <p:tav tm="100000">
                                          <p:val>
                                            <p:strVal val="#ppt_x"/>
                                          </p:val>
                                        </p:tav>
                                      </p:tavLst>
                                    </p:anim>
                                    <p:anim calcmode="lin" valueType="num">
                                      <p:cBhvr>
                                        <p:cTn id="9" dur="1000" fill="hold"/>
                                        <p:tgtEl>
                                          <p:spTgt spid="6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21"/>
                                        </p:tgtEl>
                                        <p:attrNameLst>
                                          <p:attrName>style.visibility</p:attrName>
                                        </p:attrNameLst>
                                      </p:cBhvr>
                                      <p:to>
                                        <p:strVal val="visible"/>
                                      </p:to>
                                    </p:set>
                                    <p:animEffect transition="in" filter="fade">
                                      <p:cBhvr>
                                        <p:cTn id="14" dur="1000"/>
                                        <p:tgtEl>
                                          <p:spTgt spid="621"/>
                                        </p:tgtEl>
                                      </p:cBhvr>
                                    </p:animEffect>
                                    <p:anim calcmode="lin" valueType="num">
                                      <p:cBhvr>
                                        <p:cTn id="15" dur="1000" fill="hold"/>
                                        <p:tgtEl>
                                          <p:spTgt spid="621"/>
                                        </p:tgtEl>
                                        <p:attrNameLst>
                                          <p:attrName>ppt_x</p:attrName>
                                        </p:attrNameLst>
                                      </p:cBhvr>
                                      <p:tavLst>
                                        <p:tav tm="0">
                                          <p:val>
                                            <p:strVal val="#ppt_x"/>
                                          </p:val>
                                        </p:tav>
                                        <p:tav tm="100000">
                                          <p:val>
                                            <p:strVal val="#ppt_x"/>
                                          </p:val>
                                        </p:tav>
                                      </p:tavLst>
                                    </p:anim>
                                    <p:anim calcmode="lin" valueType="num">
                                      <p:cBhvr>
                                        <p:cTn id="16" dur="1000" fill="hold"/>
                                        <p:tgtEl>
                                          <p:spTgt spid="62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22"/>
                                        </p:tgtEl>
                                        <p:attrNameLst>
                                          <p:attrName>style.visibility</p:attrName>
                                        </p:attrNameLst>
                                      </p:cBhvr>
                                      <p:to>
                                        <p:strVal val="visible"/>
                                      </p:to>
                                    </p:set>
                                    <p:animEffect transition="in" filter="fade">
                                      <p:cBhvr>
                                        <p:cTn id="21" dur="1000"/>
                                        <p:tgtEl>
                                          <p:spTgt spid="622"/>
                                        </p:tgtEl>
                                      </p:cBhvr>
                                    </p:animEffect>
                                    <p:anim calcmode="lin" valueType="num">
                                      <p:cBhvr>
                                        <p:cTn id="22" dur="1000" fill="hold"/>
                                        <p:tgtEl>
                                          <p:spTgt spid="622"/>
                                        </p:tgtEl>
                                        <p:attrNameLst>
                                          <p:attrName>ppt_x</p:attrName>
                                        </p:attrNameLst>
                                      </p:cBhvr>
                                      <p:tavLst>
                                        <p:tav tm="0">
                                          <p:val>
                                            <p:strVal val="#ppt_x"/>
                                          </p:val>
                                        </p:tav>
                                        <p:tav tm="100000">
                                          <p:val>
                                            <p:strVal val="#ppt_x"/>
                                          </p:val>
                                        </p:tav>
                                      </p:tavLst>
                                    </p:anim>
                                    <p:anim calcmode="lin" valueType="num">
                                      <p:cBhvr>
                                        <p:cTn id="23" dur="1000" fill="hold"/>
                                        <p:tgtEl>
                                          <p:spTgt spid="6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 grpId="0" animBg="1"/>
      <p:bldP spid="621" grpId="0" animBg="1"/>
      <p:bldP spid="622"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626" name="矩形"/>
          <p:cNvSpPr/>
          <p:nvPr/>
        </p:nvSpPr>
        <p:spPr>
          <a:xfrm>
            <a:off x="1425064" y="305039"/>
            <a:ext cx="5415513"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考点５：增值税应纳税额的计算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627" name="矩形"/>
          <p:cNvSpPr/>
          <p:nvPr/>
        </p:nvSpPr>
        <p:spPr>
          <a:xfrm>
            <a:off x="1080726" y="1470868"/>
            <a:ext cx="10177940" cy="24917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【提示】非正常损失是指因</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管理不善</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造成被盗、丢失、霉烂变质，以及因</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违反法律法规</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造成货物或者不动产被依法没收、销毁、拆除的情形。</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③ “非正常损失”的在产品、产成品所耗用的购进货物（不包括固定资产）、劳务和交通运输服务。</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④ “非正常损失”的不动产，以及该不动产所耗用的购进货物、设计服务和建筑服务。</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⑤ “非正常损失”的不动产在建工程所耗用的购进货物、设计服务和建筑服务。</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⑥ 购进的贷款服务、餐饮服务、居民日常服务和娱乐服务。</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628" name="矩形"/>
          <p:cNvSpPr/>
          <p:nvPr/>
        </p:nvSpPr>
        <p:spPr>
          <a:xfrm>
            <a:off x="1076308" y="4276660"/>
            <a:ext cx="10223632" cy="20916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【提示】注意不包括旅客运输服务，自2019年4月1日起，纳税人购进旅客运输服务，符合规定的，可以抵扣进项税额。</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⑦ 纳税人接受贷款服务向贷款方支付的与该笔贷款直接相关的投融资顾问费、手续费、咨询费等费用，其进项税额不得从销项税额中抵扣。</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⑧ 财政部和国家税务总局规定的其他情形。</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27"/>
                                        </p:tgtEl>
                                        <p:attrNameLst>
                                          <p:attrName>style.visibility</p:attrName>
                                        </p:attrNameLst>
                                      </p:cBhvr>
                                      <p:to>
                                        <p:strVal val="visible"/>
                                      </p:to>
                                    </p:set>
                                    <p:animEffect transition="in" filter="wipe(down)">
                                      <p:cBhvr>
                                        <p:cTn id="7" dur="500"/>
                                        <p:tgtEl>
                                          <p:spTgt spid="6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28"/>
                                        </p:tgtEl>
                                        <p:attrNameLst>
                                          <p:attrName>style.visibility</p:attrName>
                                        </p:attrNameLst>
                                      </p:cBhvr>
                                      <p:to>
                                        <p:strVal val="visible"/>
                                      </p:to>
                                    </p:set>
                                    <p:animEffect transition="in" filter="wipe(down)">
                                      <p:cBhvr>
                                        <p:cTn id="12" dur="500"/>
                                        <p:tgtEl>
                                          <p:spTgt spid="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7" grpId="0" animBg="1"/>
      <p:bldP spid="628"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632" name="矩形"/>
          <p:cNvSpPr/>
          <p:nvPr/>
        </p:nvSpPr>
        <p:spPr>
          <a:xfrm>
            <a:off x="1425064" y="305039"/>
            <a:ext cx="5415513"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考点５：增值税应纳税额的计算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636" name="组合"/>
          <p:cNvGrpSpPr/>
          <p:nvPr/>
        </p:nvGrpSpPr>
        <p:grpSpPr>
          <a:xfrm>
            <a:off x="1581101" y="1647589"/>
            <a:ext cx="9128123" cy="1467417"/>
            <a:chOff x="1581101" y="1647589"/>
            <a:chExt cx="9128123" cy="1467417"/>
          </a:xfrm>
        </p:grpSpPr>
        <p:sp>
          <p:nvSpPr>
            <p:cNvPr id="633" name="矩形"/>
            <p:cNvSpPr/>
            <p:nvPr/>
          </p:nvSpPr>
          <p:spPr>
            <a:xfrm>
              <a:off x="1581101" y="2223468"/>
              <a:ext cx="9116058" cy="891537"/>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进项税额会导致增值税应纳税额的减少，故在确定准予抵扣的进项税额时要求比较严格，必须要同时满足两个条件：一是取得符合国家规定的扣税凭证；二是“用途”符合规定。</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634" name="矩形"/>
            <p:cNvSpPr/>
            <p:nvPr/>
          </p:nvSpPr>
          <p:spPr>
            <a:xfrm>
              <a:off x="9337493" y="1647589"/>
              <a:ext cx="1197425" cy="491487"/>
            </a:xfrm>
            <a:prstGeom prst="rect">
              <a:avLst/>
            </a:prstGeom>
            <a:solidFill>
              <a:schemeClr val="accent4"/>
            </a:solid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rPr>
                <a:t>小旌笔记</a:t>
              </a:r>
              <a:endPar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endParaRPr>
            </a:p>
          </p:txBody>
        </p:sp>
        <p:sp>
          <p:nvSpPr>
            <p:cNvPr id="635" name="剪去对角的矩形"/>
            <p:cNvSpPr/>
            <p:nvPr/>
          </p:nvSpPr>
          <p:spPr>
            <a:xfrm>
              <a:off x="1583007" y="2138609"/>
              <a:ext cx="9126217" cy="976397"/>
            </a:xfrm>
            <a:prstGeom prst="snip2DiagRect">
              <a:avLst>
                <a:gd name="adj1" fmla="val 0"/>
                <a:gd name="adj2" fmla="val 12046"/>
              </a:avLst>
            </a:prstGeom>
            <a:noFill/>
            <a:ln w="25400" cap="flat" cmpd="sng">
              <a:solidFill>
                <a:srgbClr val="00AAB7"/>
              </a:solidFill>
              <a:prstDash val="sysDash"/>
              <a:round/>
            </a:ln>
          </p:spPr>
          <p:txBody>
            <a:bodyPr rtlCol="0" anchor="ctr"/>
            <a:lstStyle/>
            <a:p>
              <a:pPr algn="ctr"/>
            </a:p>
          </p:txBody>
        </p:sp>
      </p:grpSp>
      <p:sp>
        <p:nvSpPr>
          <p:cNvPr id="637" name="矩形"/>
          <p:cNvSpPr/>
          <p:nvPr/>
        </p:nvSpPr>
        <p:spPr>
          <a:xfrm>
            <a:off x="1581125" y="3822352"/>
            <a:ext cx="9116032" cy="16916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【提示】适用一般计税方法的纳税人兼营简易计税方法计税项目、免征增值税项目而无法划分不得抵扣的进项税额，按照下列公式计算不得抵扣的进项税额：</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不得抵扣的进项税额=当期无法划分的全部进项税额×（当期简易计税方法计税项目销售额+免税项目销售额）÷当期全部销售额</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36"/>
                                        </p:tgtEl>
                                        <p:attrNameLst>
                                          <p:attrName>style.visibility</p:attrName>
                                        </p:attrNameLst>
                                      </p:cBhvr>
                                      <p:to>
                                        <p:strVal val="visible"/>
                                      </p:to>
                                    </p:set>
                                    <p:animEffect transition="in" filter="wipe(down)">
                                      <p:cBhvr>
                                        <p:cTn id="7" dur="500"/>
                                        <p:tgtEl>
                                          <p:spTgt spid="6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37"/>
                                        </p:tgtEl>
                                        <p:attrNameLst>
                                          <p:attrName>style.visibility</p:attrName>
                                        </p:attrNameLst>
                                      </p:cBhvr>
                                      <p:to>
                                        <p:strVal val="visible"/>
                                      </p:to>
                                    </p:set>
                                    <p:animEffect transition="in" filter="wipe(down)">
                                      <p:cBhvr>
                                        <p:cTn id="12" dur="500"/>
                                        <p:tgtEl>
                                          <p:spTgt spid="6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6" grpId="0" animBg="1"/>
      <p:bldP spid="637"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641" name="矩形"/>
          <p:cNvSpPr/>
          <p:nvPr/>
        </p:nvSpPr>
        <p:spPr>
          <a:xfrm>
            <a:off x="1425064" y="305039"/>
            <a:ext cx="5415513"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考点５：增值税应纳税额的计算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644" name="组合"/>
          <p:cNvGrpSpPr/>
          <p:nvPr/>
        </p:nvGrpSpPr>
        <p:grpSpPr>
          <a:xfrm>
            <a:off x="1435037" y="1387072"/>
            <a:ext cx="8811395" cy="525778"/>
            <a:chOff x="1435037" y="1387072"/>
            <a:chExt cx="8811395" cy="525778"/>
          </a:xfrm>
        </p:grpSpPr>
        <p:sp>
          <p:nvSpPr>
            <p:cNvPr id="642" name="矩形"/>
            <p:cNvSpPr/>
            <p:nvPr/>
          </p:nvSpPr>
          <p:spPr>
            <a:xfrm>
              <a:off x="1555688" y="1387072"/>
              <a:ext cx="8560861" cy="52577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 判断是否属于准予抵扣的进项税额、增值税扣税凭证的范围。</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643" name="剪去对角的矩形"/>
            <p:cNvSpPr/>
            <p:nvPr/>
          </p:nvSpPr>
          <p:spPr>
            <a:xfrm>
              <a:off x="1435037" y="1387072"/>
              <a:ext cx="8811395" cy="525777"/>
            </a:xfrm>
            <a:prstGeom prst="snip2DiagRect">
              <a:avLst>
                <a:gd name="adj1" fmla="val 0"/>
                <a:gd name="adj2" fmla="val 12245"/>
              </a:avLst>
            </a:prstGeom>
            <a:noFill/>
            <a:ln w="25400" cap="flat" cmpd="sng">
              <a:solidFill>
                <a:srgbClr val="4BACC6"/>
              </a:solidFill>
              <a:prstDash val="solid"/>
              <a:round/>
            </a:ln>
          </p:spPr>
          <p:txBody>
            <a:bodyPr rtlCol="0" anchor="ctr"/>
            <a:lstStyle/>
            <a:p>
              <a:pPr algn="ctr"/>
            </a:p>
          </p:txBody>
        </p:sp>
      </p:grpSp>
      <p:sp>
        <p:nvSpPr>
          <p:cNvPr id="645" name="矩形"/>
          <p:cNvSpPr/>
          <p:nvPr/>
        </p:nvSpPr>
        <p:spPr>
          <a:xfrm>
            <a:off x="1238231" y="2185232"/>
            <a:ext cx="9575653" cy="133794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多选】根据增值税法律制度的规定，增值税一般纳税人购进的下列服务，不得抵扣进项税额的有（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．娱乐服务		B．居民日常服务		C．餐饮服务	　D．贷款服务</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646" name="矩形"/>
          <p:cNvSpPr/>
          <p:nvPr/>
        </p:nvSpPr>
        <p:spPr>
          <a:xfrm>
            <a:off x="1261321" y="3627526"/>
            <a:ext cx="1928061"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【答案】ABCD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647" name="矩形"/>
          <p:cNvSpPr/>
          <p:nvPr/>
        </p:nvSpPr>
        <p:spPr>
          <a:xfrm>
            <a:off x="1238231" y="4223551"/>
            <a:ext cx="9989553" cy="175323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多选】根据增值税法律制度的规定，企业下列项目的进项税额不得从销项税额中抵扣的有（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A．外购货物用于个人消费		B</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．生产应税产品购入的原材料</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C．因管理不善变质的库存购进商品		D</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．因管理不善被盗的产成品所耗用的购进原材料</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648" name="矩形"/>
          <p:cNvSpPr/>
          <p:nvPr/>
        </p:nvSpPr>
        <p:spPr>
          <a:xfrm>
            <a:off x="1264496" y="6082629"/>
            <a:ext cx="1665117"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44"/>
                                        </p:tgtEl>
                                        <p:attrNameLst>
                                          <p:attrName>style.visibility</p:attrName>
                                        </p:attrNameLst>
                                      </p:cBhvr>
                                      <p:to>
                                        <p:strVal val="visible"/>
                                      </p:to>
                                    </p:set>
                                    <p:animEffect transition="in" filter="fade">
                                      <p:cBhvr>
                                        <p:cTn id="7" dur="1000"/>
                                        <p:tgtEl>
                                          <p:spTgt spid="644"/>
                                        </p:tgtEl>
                                      </p:cBhvr>
                                    </p:animEffect>
                                    <p:anim calcmode="lin" valueType="num">
                                      <p:cBhvr>
                                        <p:cTn id="8" dur="1000" fill="hold"/>
                                        <p:tgtEl>
                                          <p:spTgt spid="644"/>
                                        </p:tgtEl>
                                        <p:attrNameLst>
                                          <p:attrName>ppt_x</p:attrName>
                                        </p:attrNameLst>
                                      </p:cBhvr>
                                      <p:tavLst>
                                        <p:tav tm="0">
                                          <p:val>
                                            <p:strVal val="#ppt_x"/>
                                          </p:val>
                                        </p:tav>
                                        <p:tav tm="100000">
                                          <p:val>
                                            <p:strVal val="#ppt_x"/>
                                          </p:val>
                                        </p:tav>
                                      </p:tavLst>
                                    </p:anim>
                                    <p:anim calcmode="lin" valueType="num">
                                      <p:cBhvr>
                                        <p:cTn id="9" dur="1000" fill="hold"/>
                                        <p:tgtEl>
                                          <p:spTgt spid="64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45"/>
                                        </p:tgtEl>
                                        <p:attrNameLst>
                                          <p:attrName>style.visibility</p:attrName>
                                        </p:attrNameLst>
                                      </p:cBhvr>
                                      <p:to>
                                        <p:strVal val="visible"/>
                                      </p:to>
                                    </p:set>
                                    <p:animEffect transition="in" filter="fade">
                                      <p:cBhvr>
                                        <p:cTn id="14" dur="1000"/>
                                        <p:tgtEl>
                                          <p:spTgt spid="645"/>
                                        </p:tgtEl>
                                      </p:cBhvr>
                                    </p:animEffect>
                                    <p:anim calcmode="lin" valueType="num">
                                      <p:cBhvr>
                                        <p:cTn id="15" dur="1000" fill="hold"/>
                                        <p:tgtEl>
                                          <p:spTgt spid="645"/>
                                        </p:tgtEl>
                                        <p:attrNameLst>
                                          <p:attrName>ppt_x</p:attrName>
                                        </p:attrNameLst>
                                      </p:cBhvr>
                                      <p:tavLst>
                                        <p:tav tm="0">
                                          <p:val>
                                            <p:strVal val="#ppt_x"/>
                                          </p:val>
                                        </p:tav>
                                        <p:tav tm="100000">
                                          <p:val>
                                            <p:strVal val="#ppt_x"/>
                                          </p:val>
                                        </p:tav>
                                      </p:tavLst>
                                    </p:anim>
                                    <p:anim calcmode="lin" valueType="num">
                                      <p:cBhvr>
                                        <p:cTn id="16" dur="1000" fill="hold"/>
                                        <p:tgtEl>
                                          <p:spTgt spid="64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46"/>
                                        </p:tgtEl>
                                        <p:attrNameLst>
                                          <p:attrName>style.visibility</p:attrName>
                                        </p:attrNameLst>
                                      </p:cBhvr>
                                      <p:to>
                                        <p:strVal val="visible"/>
                                      </p:to>
                                    </p:set>
                                    <p:animEffect transition="in" filter="fade">
                                      <p:cBhvr>
                                        <p:cTn id="21" dur="1000"/>
                                        <p:tgtEl>
                                          <p:spTgt spid="646"/>
                                        </p:tgtEl>
                                      </p:cBhvr>
                                    </p:animEffect>
                                    <p:anim calcmode="lin" valueType="num">
                                      <p:cBhvr>
                                        <p:cTn id="22" dur="1000" fill="hold"/>
                                        <p:tgtEl>
                                          <p:spTgt spid="646"/>
                                        </p:tgtEl>
                                        <p:attrNameLst>
                                          <p:attrName>ppt_x</p:attrName>
                                        </p:attrNameLst>
                                      </p:cBhvr>
                                      <p:tavLst>
                                        <p:tav tm="0">
                                          <p:val>
                                            <p:strVal val="#ppt_x"/>
                                          </p:val>
                                        </p:tav>
                                        <p:tav tm="100000">
                                          <p:val>
                                            <p:strVal val="#ppt_x"/>
                                          </p:val>
                                        </p:tav>
                                      </p:tavLst>
                                    </p:anim>
                                    <p:anim calcmode="lin" valueType="num">
                                      <p:cBhvr>
                                        <p:cTn id="23" dur="1000" fill="hold"/>
                                        <p:tgtEl>
                                          <p:spTgt spid="64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47"/>
                                        </p:tgtEl>
                                        <p:attrNameLst>
                                          <p:attrName>style.visibility</p:attrName>
                                        </p:attrNameLst>
                                      </p:cBhvr>
                                      <p:to>
                                        <p:strVal val="visible"/>
                                      </p:to>
                                    </p:set>
                                    <p:animEffect transition="in" filter="fade">
                                      <p:cBhvr>
                                        <p:cTn id="28" dur="1000"/>
                                        <p:tgtEl>
                                          <p:spTgt spid="647"/>
                                        </p:tgtEl>
                                      </p:cBhvr>
                                    </p:animEffect>
                                    <p:anim calcmode="lin" valueType="num">
                                      <p:cBhvr>
                                        <p:cTn id="29" dur="1000" fill="hold"/>
                                        <p:tgtEl>
                                          <p:spTgt spid="647"/>
                                        </p:tgtEl>
                                        <p:attrNameLst>
                                          <p:attrName>ppt_x</p:attrName>
                                        </p:attrNameLst>
                                      </p:cBhvr>
                                      <p:tavLst>
                                        <p:tav tm="0">
                                          <p:val>
                                            <p:strVal val="#ppt_x"/>
                                          </p:val>
                                        </p:tav>
                                        <p:tav tm="100000">
                                          <p:val>
                                            <p:strVal val="#ppt_x"/>
                                          </p:val>
                                        </p:tav>
                                      </p:tavLst>
                                    </p:anim>
                                    <p:anim calcmode="lin" valueType="num">
                                      <p:cBhvr>
                                        <p:cTn id="30" dur="1000" fill="hold"/>
                                        <p:tgtEl>
                                          <p:spTgt spid="64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48"/>
                                        </p:tgtEl>
                                        <p:attrNameLst>
                                          <p:attrName>style.visibility</p:attrName>
                                        </p:attrNameLst>
                                      </p:cBhvr>
                                      <p:to>
                                        <p:strVal val="visible"/>
                                      </p:to>
                                    </p:set>
                                    <p:animEffect transition="in" filter="fade">
                                      <p:cBhvr>
                                        <p:cTn id="35" dur="1000"/>
                                        <p:tgtEl>
                                          <p:spTgt spid="648"/>
                                        </p:tgtEl>
                                      </p:cBhvr>
                                    </p:animEffect>
                                    <p:anim calcmode="lin" valueType="num">
                                      <p:cBhvr>
                                        <p:cTn id="36" dur="1000" fill="hold"/>
                                        <p:tgtEl>
                                          <p:spTgt spid="648"/>
                                        </p:tgtEl>
                                        <p:attrNameLst>
                                          <p:attrName>ppt_x</p:attrName>
                                        </p:attrNameLst>
                                      </p:cBhvr>
                                      <p:tavLst>
                                        <p:tav tm="0">
                                          <p:val>
                                            <p:strVal val="#ppt_x"/>
                                          </p:val>
                                        </p:tav>
                                        <p:tav tm="100000">
                                          <p:val>
                                            <p:strVal val="#ppt_x"/>
                                          </p:val>
                                        </p:tav>
                                      </p:tavLst>
                                    </p:anim>
                                    <p:anim calcmode="lin" valueType="num">
                                      <p:cBhvr>
                                        <p:cTn id="37" dur="1000" fill="hold"/>
                                        <p:tgtEl>
                                          <p:spTgt spid="6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4" grpId="0" animBg="1"/>
      <p:bldP spid="645" grpId="0" animBg="1"/>
      <p:bldP spid="646" grpId="0" animBg="1"/>
      <p:bldP spid="647" grpId="0" animBg="1"/>
      <p:bldP spid="6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99" name="矩形"/>
          <p:cNvSpPr/>
          <p:nvPr/>
        </p:nvSpPr>
        <p:spPr>
          <a:xfrm>
            <a:off x="1425064" y="305039"/>
            <a:ext cx="3155269"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考点２：税法要素</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chemeClr val="bg1"/>
              </a:solidFill>
              <a:latin typeface="微软雅黑" panose="020B0503020204020204" charset="-122"/>
              <a:ea typeface="微软雅黑" panose="020B0503020204020204" charset="-122"/>
              <a:cs typeface="Times New Roman" panose="02020603050405020304" charset="0"/>
            </a:endParaRPr>
          </a:p>
        </p:txBody>
      </p:sp>
      <p:graphicFrame>
        <p:nvGraphicFramePr>
          <p:cNvPr id="100" name="表格"/>
          <p:cNvGraphicFramePr>
            <a:graphicFrameLocks noGrp="1"/>
          </p:cNvGraphicFramePr>
          <p:nvPr/>
        </p:nvGraphicFramePr>
        <p:xfrm>
          <a:off x="549291" y="1882334"/>
          <a:ext cx="11088115" cy="3316465"/>
        </p:xfrm>
        <a:graphic>
          <a:graphicData uri="http://schemas.openxmlformats.org/drawingml/2006/table">
            <a:tbl>
              <a:tblPr bandRow="1">
                <a:noFill/>
              </a:tblPr>
              <a:tblGrid>
                <a:gridCol w="1525701"/>
                <a:gridCol w="9562414"/>
              </a:tblGrid>
              <a:tr h="419633">
                <a:tc>
                  <a:txBody>
                    <a:bodyPr/>
                    <a:lstStyle/>
                    <a:p>
                      <a:pPr marL="0" indent="0" algn="ctr">
                        <a:lnSpc>
                          <a:spcPct val="129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税法要素</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29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内容</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596214">
                <a:tc>
                  <a:txBody>
                    <a:bodyPr/>
                    <a:lstStyle/>
                    <a:p>
                      <a:pPr marL="0" indent="0" algn="ctr">
                        <a:lnSpc>
                          <a:spcPct val="129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计税依据</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l">
                        <a:lnSpc>
                          <a:spcPct val="129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是指计算应纳税额的依据或标准。一般有两种：</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（1）从价计征：以</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计税金额</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为计税依据</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（2）从量计征：以征税对象的</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重量、体积、数量</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等为计税依据</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r h="419633">
                <a:tc>
                  <a:txBody>
                    <a:bodyPr/>
                    <a:lstStyle/>
                    <a:p>
                      <a:pPr marL="0" indent="0" algn="ctr">
                        <a:lnSpc>
                          <a:spcPct val="129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纳税环节</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l">
                        <a:lnSpc>
                          <a:spcPct val="129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主要是指税法规定的征税对象在从生产到消费的流转过程（生产、批发、零售等）中应当缴纳税款的环节</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419633">
                <a:tc>
                  <a:txBody>
                    <a:bodyPr/>
                    <a:lstStyle/>
                    <a:p>
                      <a:pPr marL="0" indent="0" algn="ctr">
                        <a:lnSpc>
                          <a:spcPct val="129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纳税期限</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l">
                        <a:lnSpc>
                          <a:spcPct val="129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是指纳税人的纳税义务发生后应依法缴纳税款的期限。包括纳税义务发生时间、纳税期限和缴库期限</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r h="419633">
                <a:tc>
                  <a:txBody>
                    <a:bodyPr/>
                    <a:lstStyle/>
                    <a:p>
                      <a:pPr marL="0" indent="0" algn="ctr">
                        <a:lnSpc>
                          <a:spcPct val="129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纳税地点</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l">
                        <a:lnSpc>
                          <a:spcPct val="129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具体申报缴纳税收的地方</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wipe(down)">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652" name="矩形"/>
          <p:cNvSpPr/>
          <p:nvPr/>
        </p:nvSpPr>
        <p:spPr>
          <a:xfrm>
            <a:off x="1425064" y="305039"/>
            <a:ext cx="5415513"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考点５：增值税应纳税额的计算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653" name="矩形"/>
          <p:cNvSpPr/>
          <p:nvPr/>
        </p:nvSpPr>
        <p:spPr>
          <a:xfrm>
            <a:off x="1276330" y="1809722"/>
            <a:ext cx="9893727" cy="258445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【例题3</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多选】根据增值税法律制度的规定，一般纳税人购进货物、服务取得的下列合法凭证中，属于增值税扣税凭证的有（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A．农产品销售发票</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B．增值税专用发票</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C．注明旅客身份信息的国内航空运输电子客票行程单</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D．海关进口增值税专用缴款书</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654" name="矩形"/>
          <p:cNvSpPr/>
          <p:nvPr/>
        </p:nvSpPr>
        <p:spPr>
          <a:xfrm>
            <a:off x="1276330" y="4629079"/>
            <a:ext cx="1927483" cy="3581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【答案】ABCD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653"/>
                                        </p:tgtEl>
                                        <p:attrNameLst>
                                          <p:attrName>style.visibility</p:attrName>
                                        </p:attrNameLst>
                                      </p:cBhvr>
                                      <p:to>
                                        <p:strVal val="visible"/>
                                      </p:to>
                                    </p:set>
                                    <p:animEffect transition="in" filter="barn(inHorizontal)">
                                      <p:cBhvr>
                                        <p:cTn id="7" dur="500"/>
                                        <p:tgtEl>
                                          <p:spTgt spid="65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54"/>
                                        </p:tgtEl>
                                        <p:attrNameLst>
                                          <p:attrName>style.visibility</p:attrName>
                                        </p:attrNameLst>
                                      </p:cBhvr>
                                      <p:to>
                                        <p:strVal val="visible"/>
                                      </p:to>
                                    </p:set>
                                    <p:animEffect transition="in" filter="wipe(down)">
                                      <p:cBhvr>
                                        <p:cTn id="12" dur="500"/>
                                        <p:tgtEl>
                                          <p:spTgt spid="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3" grpId="0" animBg="1"/>
      <p:bldP spid="654"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658" name="矩形"/>
          <p:cNvSpPr/>
          <p:nvPr/>
        </p:nvSpPr>
        <p:spPr>
          <a:xfrm>
            <a:off x="1425064" y="305039"/>
            <a:ext cx="5415513"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考点５：增值税应纳税额的计算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659" name="矩形"/>
          <p:cNvSpPr/>
          <p:nvPr/>
        </p:nvSpPr>
        <p:spPr>
          <a:xfrm>
            <a:off x="1504926" y="1436809"/>
            <a:ext cx="9520815" cy="29997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【例题4</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甲厂为增值税一般纳税人，2019年10月购进一批农产品，农产品收购发票注明买价991 900元，当月全部用于生产小麦面粉。已知农产品扣除率为9%。计算甲厂当月该笔业务准予抵扣进项税额的下列算式中，正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991 900÷（1−9%）×9%=98 100元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B</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991 900×9%=89 271元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991 900×（1−9%）×9%=81 236.61元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D</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991 900÷（1+9%）×9%=81 900元</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660" name="矩形"/>
          <p:cNvSpPr/>
          <p:nvPr/>
        </p:nvSpPr>
        <p:spPr>
          <a:xfrm>
            <a:off x="1428728" y="4599062"/>
            <a:ext cx="9683602" cy="16916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【解析】购进农产品取得（开具）农产品销售发票或收购发票的，以农产品收购发票或销售发票上注明的农产品买价和规定的扣除率计算进项税额。进项税额=买价×扣除率=991 900×9%=89 271元。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【答案】B</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59"/>
                                        </p:tgtEl>
                                        <p:attrNameLst>
                                          <p:attrName>style.visibility</p:attrName>
                                        </p:attrNameLst>
                                      </p:cBhvr>
                                      <p:to>
                                        <p:strVal val="visible"/>
                                      </p:to>
                                    </p:set>
                                    <p:animEffect transition="in" filter="wipe(down)">
                                      <p:cBhvr>
                                        <p:cTn id="7" dur="500"/>
                                        <p:tgtEl>
                                          <p:spTgt spid="65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60"/>
                                        </p:tgtEl>
                                        <p:attrNameLst>
                                          <p:attrName>style.visibility</p:attrName>
                                        </p:attrNameLst>
                                      </p:cBhvr>
                                      <p:to>
                                        <p:strVal val="visible"/>
                                      </p:to>
                                    </p:set>
                                    <p:animEffect transition="in" filter="wipe(down)">
                                      <p:cBhvr>
                                        <p:cTn id="12" dur="500"/>
                                        <p:tgtEl>
                                          <p:spTgt spid="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9" grpId="0" animBg="1"/>
      <p:bldP spid="660"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664" name="矩形"/>
          <p:cNvSpPr/>
          <p:nvPr/>
        </p:nvSpPr>
        <p:spPr>
          <a:xfrm>
            <a:off x="1425064" y="305039"/>
            <a:ext cx="5415513"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考点５：增值税应纳税额的计算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665" name="矩形"/>
          <p:cNvSpPr/>
          <p:nvPr/>
        </p:nvSpPr>
        <p:spPr>
          <a:xfrm>
            <a:off x="1420358" y="2226218"/>
            <a:ext cx="9554006" cy="1291588"/>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已抵扣进项税额的购进货物、劳务和服务，如果事后改变用途，用于集体福利或者个人消费、发生非正常损失等，应当将该项购进货物、劳务和服务的进项税额从当期的进项税额中扣减；无法确定该项进项税额的，按当期外购项目的</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实际成本</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计算应扣减的进项税额。</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666" name="矩形"/>
          <p:cNvSpPr/>
          <p:nvPr/>
        </p:nvSpPr>
        <p:spPr>
          <a:xfrm>
            <a:off x="1419201" y="3874018"/>
            <a:ext cx="9606537" cy="12915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（2）已抵扣进项税额的</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固定资产</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或者</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无形资产</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，事后发生不得从销项税额中抵扣情形的，按下列公式计算不得抵扣的进项税额：</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不得抵扣的进项税额=固定资产或者无形资产净值×税率</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667" name="矩形"/>
          <p:cNvSpPr/>
          <p:nvPr/>
        </p:nvSpPr>
        <p:spPr>
          <a:xfrm>
            <a:off x="1619225" y="1754305"/>
            <a:ext cx="2071800" cy="358137"/>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4．进项税额转出</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668" name="矩形"/>
          <p:cNvSpPr/>
          <p:nvPr/>
        </p:nvSpPr>
        <p:spPr>
          <a:xfrm>
            <a:off x="1451818" y="5393666"/>
            <a:ext cx="9450386" cy="491488"/>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【提示】固定资产或者无形资产净值是指纳税人根据财务会计制度计提折旧或摊销后的余额。</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67"/>
                                        </p:tgtEl>
                                        <p:attrNameLst>
                                          <p:attrName>style.visibility</p:attrName>
                                        </p:attrNameLst>
                                      </p:cBhvr>
                                      <p:to>
                                        <p:strVal val="visible"/>
                                      </p:to>
                                    </p:set>
                                    <p:animEffect transition="in" filter="fade">
                                      <p:cBhvr>
                                        <p:cTn id="7" dur="1000"/>
                                        <p:tgtEl>
                                          <p:spTgt spid="667"/>
                                        </p:tgtEl>
                                      </p:cBhvr>
                                    </p:animEffect>
                                    <p:anim calcmode="lin" valueType="num">
                                      <p:cBhvr>
                                        <p:cTn id="8" dur="1000" fill="hold"/>
                                        <p:tgtEl>
                                          <p:spTgt spid="667"/>
                                        </p:tgtEl>
                                        <p:attrNameLst>
                                          <p:attrName>ppt_x</p:attrName>
                                        </p:attrNameLst>
                                      </p:cBhvr>
                                      <p:tavLst>
                                        <p:tav tm="0">
                                          <p:val>
                                            <p:strVal val="#ppt_x"/>
                                          </p:val>
                                        </p:tav>
                                        <p:tav tm="100000">
                                          <p:val>
                                            <p:strVal val="#ppt_x"/>
                                          </p:val>
                                        </p:tav>
                                      </p:tavLst>
                                    </p:anim>
                                    <p:anim calcmode="lin" valueType="num">
                                      <p:cBhvr>
                                        <p:cTn id="9" dur="1000" fill="hold"/>
                                        <p:tgtEl>
                                          <p:spTgt spid="66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65"/>
                                        </p:tgtEl>
                                        <p:attrNameLst>
                                          <p:attrName>style.visibility</p:attrName>
                                        </p:attrNameLst>
                                      </p:cBhvr>
                                      <p:to>
                                        <p:strVal val="visible"/>
                                      </p:to>
                                    </p:set>
                                    <p:animEffect transition="in" filter="wipe(down)">
                                      <p:cBhvr>
                                        <p:cTn id="14" dur="500"/>
                                        <p:tgtEl>
                                          <p:spTgt spid="66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66"/>
                                        </p:tgtEl>
                                        <p:attrNameLst>
                                          <p:attrName>style.visibility</p:attrName>
                                        </p:attrNameLst>
                                      </p:cBhvr>
                                      <p:to>
                                        <p:strVal val="visible"/>
                                      </p:to>
                                    </p:set>
                                    <p:animEffect transition="in" filter="wipe(down)">
                                      <p:cBhvr>
                                        <p:cTn id="19" dur="500"/>
                                        <p:tgtEl>
                                          <p:spTgt spid="66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68"/>
                                        </p:tgtEl>
                                        <p:attrNameLst>
                                          <p:attrName>style.visibility</p:attrName>
                                        </p:attrNameLst>
                                      </p:cBhvr>
                                      <p:to>
                                        <p:strVal val="visible"/>
                                      </p:to>
                                    </p:set>
                                    <p:animEffect transition="in" filter="wipe(down)">
                                      <p:cBhvr>
                                        <p:cTn id="24" dur="500"/>
                                        <p:tgtEl>
                                          <p:spTgt spid="6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 grpId="0" animBg="1"/>
      <p:bldP spid="666" grpId="0" animBg="1"/>
      <p:bldP spid="667" grpId="0" animBg="1"/>
      <p:bldP spid="668"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672" name="矩形"/>
          <p:cNvSpPr/>
          <p:nvPr/>
        </p:nvSpPr>
        <p:spPr>
          <a:xfrm>
            <a:off x="1428728" y="1725441"/>
            <a:ext cx="9406227" cy="2091688"/>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（3）已抵扣进项税额的不动产，发生非正常损失，或者改变用途，专用于简易计税方法项目、免征增值税项目、集体福利或者个人消费的，按照下列公式计算不得抵扣的进项税额，并从当期进项税额中扣减：</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ctr">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不得抵扣的进项税额=已抵扣进项税额×不动产净值率</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ctr">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不动产净值率=（不动产净值÷不动产原值）×100%</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673" name="矩形"/>
          <p:cNvSpPr/>
          <p:nvPr/>
        </p:nvSpPr>
        <p:spPr>
          <a:xfrm>
            <a:off x="1425653" y="4277914"/>
            <a:ext cx="9406227" cy="12915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（4）纳税人适用一般计税方法的，因销售折让、中止或者退回而退还给购买方的增值税额，应当从当期的销项税额中扣减；因销售折让、中止或者退回而收回的增值税额，应当从当期的进项税额中扣减。</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674" name="矩形"/>
          <p:cNvSpPr/>
          <p:nvPr/>
        </p:nvSpPr>
        <p:spPr>
          <a:xfrm>
            <a:off x="1425064" y="305039"/>
            <a:ext cx="5415513"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考点５：增值税应纳税额的计算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72"/>
                                        </p:tgtEl>
                                        <p:attrNameLst>
                                          <p:attrName>style.visibility</p:attrName>
                                        </p:attrNameLst>
                                      </p:cBhvr>
                                      <p:to>
                                        <p:strVal val="visible"/>
                                      </p:to>
                                    </p:set>
                                    <p:animEffect transition="in" filter="fade">
                                      <p:cBhvr>
                                        <p:cTn id="7" dur="1000"/>
                                        <p:tgtEl>
                                          <p:spTgt spid="672"/>
                                        </p:tgtEl>
                                      </p:cBhvr>
                                    </p:animEffect>
                                    <p:anim calcmode="lin" valueType="num">
                                      <p:cBhvr>
                                        <p:cTn id="8" dur="1000" fill="hold"/>
                                        <p:tgtEl>
                                          <p:spTgt spid="672"/>
                                        </p:tgtEl>
                                        <p:attrNameLst>
                                          <p:attrName>ppt_x</p:attrName>
                                        </p:attrNameLst>
                                      </p:cBhvr>
                                      <p:tavLst>
                                        <p:tav tm="0">
                                          <p:val>
                                            <p:strVal val="#ppt_x"/>
                                          </p:val>
                                        </p:tav>
                                        <p:tav tm="100000">
                                          <p:val>
                                            <p:strVal val="#ppt_x"/>
                                          </p:val>
                                        </p:tav>
                                      </p:tavLst>
                                    </p:anim>
                                    <p:anim calcmode="lin" valueType="num">
                                      <p:cBhvr>
                                        <p:cTn id="9" dur="1000" fill="hold"/>
                                        <p:tgtEl>
                                          <p:spTgt spid="67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73"/>
                                        </p:tgtEl>
                                        <p:attrNameLst>
                                          <p:attrName>style.visibility</p:attrName>
                                        </p:attrNameLst>
                                      </p:cBhvr>
                                      <p:to>
                                        <p:strVal val="visible"/>
                                      </p:to>
                                    </p:set>
                                    <p:animEffect transition="in" filter="fade">
                                      <p:cBhvr>
                                        <p:cTn id="14" dur="1000"/>
                                        <p:tgtEl>
                                          <p:spTgt spid="673"/>
                                        </p:tgtEl>
                                      </p:cBhvr>
                                    </p:animEffect>
                                    <p:anim calcmode="lin" valueType="num">
                                      <p:cBhvr>
                                        <p:cTn id="15" dur="1000" fill="hold"/>
                                        <p:tgtEl>
                                          <p:spTgt spid="673"/>
                                        </p:tgtEl>
                                        <p:attrNameLst>
                                          <p:attrName>ppt_x</p:attrName>
                                        </p:attrNameLst>
                                      </p:cBhvr>
                                      <p:tavLst>
                                        <p:tav tm="0">
                                          <p:val>
                                            <p:strVal val="#ppt_x"/>
                                          </p:val>
                                        </p:tav>
                                        <p:tav tm="100000">
                                          <p:val>
                                            <p:strVal val="#ppt_x"/>
                                          </p:val>
                                        </p:tav>
                                      </p:tavLst>
                                    </p:anim>
                                    <p:anim calcmode="lin" valueType="num">
                                      <p:cBhvr>
                                        <p:cTn id="16" dur="1000" fill="hold"/>
                                        <p:tgtEl>
                                          <p:spTgt spid="6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2" grpId="0" animBg="1"/>
      <p:bldP spid="673"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678" name="矩形"/>
          <p:cNvSpPr/>
          <p:nvPr/>
        </p:nvSpPr>
        <p:spPr>
          <a:xfrm>
            <a:off x="1425064" y="305039"/>
            <a:ext cx="5415513"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考点５：增值税应纳税额的计算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681" name="组合"/>
          <p:cNvGrpSpPr/>
          <p:nvPr/>
        </p:nvGrpSpPr>
        <p:grpSpPr>
          <a:xfrm>
            <a:off x="1617808" y="1196058"/>
            <a:ext cx="4385735" cy="525780"/>
            <a:chOff x="1617808" y="1196058"/>
            <a:chExt cx="4385735" cy="525780"/>
          </a:xfrm>
        </p:grpSpPr>
        <p:sp>
          <p:nvSpPr>
            <p:cNvPr id="679" name="矩形"/>
            <p:cNvSpPr/>
            <p:nvPr/>
          </p:nvSpPr>
          <p:spPr>
            <a:xfrm>
              <a:off x="1738458" y="1196058"/>
              <a:ext cx="4265084" cy="52578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 进项税额转出的计算。</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680" name="剪去对角的矩形"/>
            <p:cNvSpPr/>
            <p:nvPr/>
          </p:nvSpPr>
          <p:spPr>
            <a:xfrm>
              <a:off x="1617808" y="1196058"/>
              <a:ext cx="4385735" cy="525776"/>
            </a:xfrm>
            <a:prstGeom prst="snip2DiagRect">
              <a:avLst>
                <a:gd name="adj1" fmla="val 0"/>
                <a:gd name="adj2" fmla="val 13231"/>
              </a:avLst>
            </a:prstGeom>
            <a:noFill/>
            <a:ln w="25400" cap="flat" cmpd="sng">
              <a:solidFill>
                <a:srgbClr val="4BACC6"/>
              </a:solidFill>
              <a:prstDash val="solid"/>
              <a:round/>
            </a:ln>
          </p:spPr>
          <p:txBody>
            <a:bodyPr rtlCol="0" anchor="ctr"/>
            <a:lstStyle/>
            <a:p>
              <a:pPr algn="ctr"/>
            </a:p>
          </p:txBody>
        </p:sp>
      </p:grpSp>
      <p:sp>
        <p:nvSpPr>
          <p:cNvPr id="682" name="矩形"/>
          <p:cNvSpPr/>
          <p:nvPr/>
        </p:nvSpPr>
        <p:spPr>
          <a:xfrm>
            <a:off x="533969" y="1870623"/>
            <a:ext cx="11126763" cy="341503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不定项】甲公司为增值税一般纳税人，主要从事建筑、装修材料的生产和销售业务，2019年10月，仓库因保管不善丢失一批上月购进的零配件，该批配件账面成本10.53万元，其中含运输成本0.23万元，购进零配件和支付运输费的进项税额均已于上月抵扣。</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已知：货物增值税税率为13%，提供交通运输业服务增值税税率为9%。</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要求：根据上述资料，不考虑其他因素，分析回答下列小题。</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甲公司当月丢失零配件增值税进项税额转出的下列计算列式中，正确的是（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10.53÷（1+13%）×13%=1.211 4万元	　　　B</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10.53÷（1+13%）×13%+0.23×9%=1.232 1万元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．（10.53−0.23）×13%+0.23×9%=1.359 7万元	　　D．（10.53−0.23）×13%=1.339万元</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683" name="矩形"/>
          <p:cNvSpPr/>
          <p:nvPr/>
        </p:nvSpPr>
        <p:spPr>
          <a:xfrm>
            <a:off x="533391" y="5204324"/>
            <a:ext cx="11011887" cy="1291588"/>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【解析】扣减或转出的进项税额=实际成本×增值税税率，零配件的增值税税率与运输服务的增值税税率不同，应分别计算。</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81"/>
                                        </p:tgtEl>
                                        <p:attrNameLst>
                                          <p:attrName>style.visibility</p:attrName>
                                        </p:attrNameLst>
                                      </p:cBhvr>
                                      <p:to>
                                        <p:strVal val="visible"/>
                                      </p:to>
                                    </p:set>
                                    <p:animEffect transition="in" filter="fade">
                                      <p:cBhvr>
                                        <p:cTn id="7" dur="1000"/>
                                        <p:tgtEl>
                                          <p:spTgt spid="681"/>
                                        </p:tgtEl>
                                      </p:cBhvr>
                                    </p:animEffect>
                                    <p:anim calcmode="lin" valueType="num">
                                      <p:cBhvr>
                                        <p:cTn id="8" dur="1000" fill="hold"/>
                                        <p:tgtEl>
                                          <p:spTgt spid="681"/>
                                        </p:tgtEl>
                                        <p:attrNameLst>
                                          <p:attrName>ppt_x</p:attrName>
                                        </p:attrNameLst>
                                      </p:cBhvr>
                                      <p:tavLst>
                                        <p:tav tm="0">
                                          <p:val>
                                            <p:strVal val="#ppt_x"/>
                                          </p:val>
                                        </p:tav>
                                        <p:tav tm="100000">
                                          <p:val>
                                            <p:strVal val="#ppt_x"/>
                                          </p:val>
                                        </p:tav>
                                      </p:tavLst>
                                    </p:anim>
                                    <p:anim calcmode="lin" valueType="num">
                                      <p:cBhvr>
                                        <p:cTn id="9" dur="1000" fill="hold"/>
                                        <p:tgtEl>
                                          <p:spTgt spid="68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682"/>
                                        </p:tgtEl>
                                        <p:attrNameLst>
                                          <p:attrName>style.visibility</p:attrName>
                                        </p:attrNameLst>
                                      </p:cBhvr>
                                      <p:to>
                                        <p:strVal val="visible"/>
                                      </p:to>
                                    </p:set>
                                    <p:animEffect transition="in" filter="randombar(horizontal)">
                                      <p:cBhvr>
                                        <p:cTn id="14" dur="500"/>
                                        <p:tgtEl>
                                          <p:spTgt spid="682"/>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683"/>
                                        </p:tgtEl>
                                        <p:attrNameLst>
                                          <p:attrName>style.visibility</p:attrName>
                                        </p:attrNameLst>
                                      </p:cBhvr>
                                      <p:to>
                                        <p:strVal val="visible"/>
                                      </p:to>
                                    </p:set>
                                    <p:animEffect transition="in" filter="randombar(horizontal)">
                                      <p:cBhvr>
                                        <p:cTn id="19" dur="500"/>
                                        <p:tgtEl>
                                          <p:spTgt spid="6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1" grpId="0" animBg="1"/>
      <p:bldP spid="682" grpId="0" animBg="1"/>
      <p:bldP spid="683"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687" name="矩形"/>
          <p:cNvSpPr/>
          <p:nvPr/>
        </p:nvSpPr>
        <p:spPr>
          <a:xfrm>
            <a:off x="1425064" y="305039"/>
            <a:ext cx="5415513"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考点５：增值税应纳税额的计算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688" name="矩形"/>
          <p:cNvSpPr/>
          <p:nvPr/>
        </p:nvSpPr>
        <p:spPr>
          <a:xfrm>
            <a:off x="1428728" y="1743048"/>
            <a:ext cx="8139421" cy="8915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5</a:t>
            </a: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．当期准予抵扣的进项税额的计算</a:t>
            </a:r>
            <a:endPar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当期准予抵扣的进项税额=当期进项税额−进项税额转出+上期结转的留抵税额</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pSp>
        <p:nvGrpSpPr>
          <p:cNvPr id="691" name="组合"/>
          <p:cNvGrpSpPr/>
          <p:nvPr/>
        </p:nvGrpSpPr>
        <p:grpSpPr>
          <a:xfrm>
            <a:off x="1571627" y="3098432"/>
            <a:ext cx="5222768" cy="525779"/>
            <a:chOff x="1571627" y="3098432"/>
            <a:chExt cx="5222768" cy="525779"/>
          </a:xfrm>
        </p:grpSpPr>
        <p:sp>
          <p:nvSpPr>
            <p:cNvPr id="689" name="矩形"/>
            <p:cNvSpPr/>
            <p:nvPr/>
          </p:nvSpPr>
          <p:spPr>
            <a:xfrm>
              <a:off x="1692278" y="3098432"/>
              <a:ext cx="5102118" cy="525779"/>
            </a:xfrm>
            <a:prstGeom prst="rect">
              <a:avLst/>
            </a:prstGeom>
            <a:noFill/>
            <a:ln w="9525" cap="flat" cmpd="sng">
              <a:noFill/>
              <a:prstDash val="solid"/>
              <a:miter/>
            </a:ln>
          </p:spPr>
          <p:txBody>
            <a:bodyPr vert="horz" wrap="square" lIns="91440" tIns="45720" rIns="91440" bIns="45720" anchor="t" anchorCtr="0">
              <a:spAutoFit/>
            </a:bodyPr>
            <a:lstStyle/>
            <a:p>
              <a:pPr marL="0" indent="0" algn="l" fontAlgn="auto">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 准予抵扣的进项税额的计算。</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690" name="剪去对角的矩形"/>
            <p:cNvSpPr/>
            <p:nvPr/>
          </p:nvSpPr>
          <p:spPr>
            <a:xfrm>
              <a:off x="1571627" y="3098432"/>
              <a:ext cx="5222768" cy="525777"/>
            </a:xfrm>
            <a:prstGeom prst="snip2DiagRect">
              <a:avLst>
                <a:gd name="adj1" fmla="val 0"/>
                <a:gd name="adj2" fmla="val 13287"/>
              </a:avLst>
            </a:prstGeom>
            <a:noFill/>
            <a:ln w="25400" cap="flat" cmpd="sng">
              <a:solidFill>
                <a:srgbClr val="4BACC6"/>
              </a:solidFill>
              <a:prstDash val="solid"/>
              <a:round/>
            </a:ln>
          </p:spPr>
          <p:txBody>
            <a:bodyPr rtlCol="0" anchor="ctr"/>
            <a:lstStyle/>
            <a:p>
              <a:pPr algn="ctr"/>
            </a:p>
          </p:txBody>
        </p:sp>
      </p:grpSp>
      <p:sp>
        <p:nvSpPr>
          <p:cNvPr id="692" name="矩形"/>
          <p:cNvSpPr/>
          <p:nvPr/>
        </p:nvSpPr>
        <p:spPr>
          <a:xfrm>
            <a:off x="746113" y="4048352"/>
            <a:ext cx="10640417" cy="1753235"/>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不定项】甲酒店为增值税一般纳税人，主要从事餐饮、住宿等服务。2019年12月有关经营情况如下：购进客房用品，取得增值税专用发票，注明税额9 120元；向农户购进自产农产品用于餐饮服务，取得农产品收购发票注明买价29 700元；购进用于销售的各类商品，取得增值税专用发票注明税额6 080元。上期留抵税额3 200元。</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88"/>
                                        </p:tgtEl>
                                        <p:attrNameLst>
                                          <p:attrName>style.visibility</p:attrName>
                                        </p:attrNameLst>
                                      </p:cBhvr>
                                      <p:to>
                                        <p:strVal val="visible"/>
                                      </p:to>
                                    </p:set>
                                    <p:animEffect transition="in" filter="fade">
                                      <p:cBhvr>
                                        <p:cTn id="7" dur="1000"/>
                                        <p:tgtEl>
                                          <p:spTgt spid="688"/>
                                        </p:tgtEl>
                                      </p:cBhvr>
                                    </p:animEffect>
                                    <p:anim calcmode="lin" valueType="num">
                                      <p:cBhvr>
                                        <p:cTn id="8" dur="1000" fill="hold"/>
                                        <p:tgtEl>
                                          <p:spTgt spid="688"/>
                                        </p:tgtEl>
                                        <p:attrNameLst>
                                          <p:attrName>ppt_x</p:attrName>
                                        </p:attrNameLst>
                                      </p:cBhvr>
                                      <p:tavLst>
                                        <p:tav tm="0">
                                          <p:val>
                                            <p:strVal val="#ppt_x"/>
                                          </p:val>
                                        </p:tav>
                                        <p:tav tm="100000">
                                          <p:val>
                                            <p:strVal val="#ppt_x"/>
                                          </p:val>
                                        </p:tav>
                                      </p:tavLst>
                                    </p:anim>
                                    <p:anim calcmode="lin" valueType="num">
                                      <p:cBhvr>
                                        <p:cTn id="9" dur="1000" fill="hold"/>
                                        <p:tgtEl>
                                          <p:spTgt spid="68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91"/>
                                        </p:tgtEl>
                                        <p:attrNameLst>
                                          <p:attrName>style.visibility</p:attrName>
                                        </p:attrNameLst>
                                      </p:cBhvr>
                                      <p:to>
                                        <p:strVal val="visible"/>
                                      </p:to>
                                    </p:set>
                                    <p:animEffect transition="in" filter="fade">
                                      <p:cBhvr>
                                        <p:cTn id="14" dur="1000"/>
                                        <p:tgtEl>
                                          <p:spTgt spid="691"/>
                                        </p:tgtEl>
                                      </p:cBhvr>
                                    </p:animEffect>
                                    <p:anim calcmode="lin" valueType="num">
                                      <p:cBhvr>
                                        <p:cTn id="15" dur="1000" fill="hold"/>
                                        <p:tgtEl>
                                          <p:spTgt spid="691"/>
                                        </p:tgtEl>
                                        <p:attrNameLst>
                                          <p:attrName>ppt_x</p:attrName>
                                        </p:attrNameLst>
                                      </p:cBhvr>
                                      <p:tavLst>
                                        <p:tav tm="0">
                                          <p:val>
                                            <p:strVal val="#ppt_x"/>
                                          </p:val>
                                        </p:tav>
                                        <p:tav tm="100000">
                                          <p:val>
                                            <p:strVal val="#ppt_x"/>
                                          </p:val>
                                        </p:tav>
                                      </p:tavLst>
                                    </p:anim>
                                    <p:anim calcmode="lin" valueType="num">
                                      <p:cBhvr>
                                        <p:cTn id="16" dur="1000" fill="hold"/>
                                        <p:tgtEl>
                                          <p:spTgt spid="69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692"/>
                                        </p:tgtEl>
                                        <p:attrNameLst>
                                          <p:attrName>style.visibility</p:attrName>
                                        </p:attrNameLst>
                                      </p:cBhvr>
                                      <p:to>
                                        <p:strVal val="visible"/>
                                      </p:to>
                                    </p:set>
                                    <p:animEffect transition="in" filter="wipe(down)">
                                      <p:cBhvr>
                                        <p:cTn id="21" dur="500"/>
                                        <p:tgtEl>
                                          <p:spTgt spid="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8" grpId="0" animBg="1"/>
      <p:bldP spid="691" grpId="0" animBg="1"/>
      <p:bldP spid="692"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696" name="矩形"/>
          <p:cNvSpPr/>
          <p:nvPr/>
        </p:nvSpPr>
        <p:spPr>
          <a:xfrm>
            <a:off x="1425064" y="305039"/>
            <a:ext cx="5415513"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考点５：增值税应纳税额的计算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697" name="矩形"/>
          <p:cNvSpPr/>
          <p:nvPr/>
        </p:nvSpPr>
        <p:spPr>
          <a:xfrm>
            <a:off x="721578" y="1610566"/>
            <a:ext cx="10838131" cy="2091691"/>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已知：农产品扣除率为9%，取得的扣税凭证已通过税务机关认证。</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要求：根据上述资料，不考虑其他因素，分析回答下列小题。</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计算甲酒店当月准予抵扣进项税额的下列算式中，正确的是（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 9 120+29 700÷（1+9%）×9%+6 080+3 200=20 852.29元　　　　　B. 6 080+3 200=9 280元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 9 120+29 700×9%+6 080+3 200=21 073元　　　　　　D. 9 120+29 700×9%+6 080=17 873元</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698" name="矩形"/>
          <p:cNvSpPr/>
          <p:nvPr/>
        </p:nvSpPr>
        <p:spPr>
          <a:xfrm>
            <a:off x="696180" y="4079814"/>
            <a:ext cx="10935691" cy="1691638"/>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【解析】① 购进客房用品和用于销售的各类商品，取得了增值税专用发票，准予抵扣进项税额。② 购进农产品用于餐饮服务，取得农产品收购发票，可以按照发票上注明的买价和扣除率计算进项税额抵扣。③ 准予抵扣的进项税额= 9 120+29 700×9%+6 080+3 200=21 073元。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97"/>
                                        </p:tgtEl>
                                        <p:attrNameLst>
                                          <p:attrName>style.visibility</p:attrName>
                                        </p:attrNameLst>
                                      </p:cBhvr>
                                      <p:to>
                                        <p:strVal val="visible"/>
                                      </p:to>
                                    </p:set>
                                    <p:animEffect transition="in" filter="wipe(down)">
                                      <p:cBhvr>
                                        <p:cTn id="7" dur="500"/>
                                        <p:tgtEl>
                                          <p:spTgt spid="6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98"/>
                                        </p:tgtEl>
                                        <p:attrNameLst>
                                          <p:attrName>style.visibility</p:attrName>
                                        </p:attrNameLst>
                                      </p:cBhvr>
                                      <p:to>
                                        <p:strVal val="visible"/>
                                      </p:to>
                                    </p:set>
                                    <p:animEffect transition="in" filter="wipe(down)">
                                      <p:cBhvr>
                                        <p:cTn id="12" dur="500"/>
                                        <p:tgtEl>
                                          <p:spTgt spid="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7" grpId="0" animBg="1"/>
      <p:bldP spid="698"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702" name="矩形"/>
          <p:cNvSpPr/>
          <p:nvPr/>
        </p:nvSpPr>
        <p:spPr>
          <a:xfrm>
            <a:off x="1425064" y="305039"/>
            <a:ext cx="5415513"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考点５：增值税应纳税额的计算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703" name="矩形"/>
          <p:cNvSpPr/>
          <p:nvPr/>
        </p:nvSpPr>
        <p:spPr>
          <a:xfrm>
            <a:off x="1428728" y="2432878"/>
            <a:ext cx="9337244" cy="20916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6</a:t>
            </a: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．特殊规定</a:t>
            </a:r>
            <a:endPar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有下列情形之一者，应当按照销售额和增值税税率计算应纳税额，不得抵扣进项税额，也不得使用增值税专用发票：</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（1）一般纳税人会计核算不健全，或者不能够提供准确税务资料的。</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（2）应当办理一般纳税人资格登记而未办理的。</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03"/>
                                        </p:tgtEl>
                                        <p:attrNameLst>
                                          <p:attrName>style.visibility</p:attrName>
                                        </p:attrNameLst>
                                      </p:cBhvr>
                                      <p:to>
                                        <p:strVal val="visible"/>
                                      </p:to>
                                    </p:set>
                                    <p:animEffect transition="in" filter="wipe(down)">
                                      <p:cBhvr>
                                        <p:cTn id="7" dur="500"/>
                                        <p:tgtEl>
                                          <p:spTgt spid="7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3"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707" name="矩形"/>
          <p:cNvSpPr/>
          <p:nvPr/>
        </p:nvSpPr>
        <p:spPr>
          <a:xfrm>
            <a:off x="1425064" y="305039"/>
            <a:ext cx="5415513"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考点５：增值税应纳税额的计算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711" name="组合"/>
          <p:cNvGrpSpPr/>
          <p:nvPr/>
        </p:nvGrpSpPr>
        <p:grpSpPr>
          <a:xfrm>
            <a:off x="1710998" y="1835340"/>
            <a:ext cx="3956508" cy="601980"/>
            <a:chOff x="1710998" y="1835340"/>
            <a:chExt cx="3956508" cy="601980"/>
          </a:xfrm>
        </p:grpSpPr>
        <p:sp>
          <p:nvSpPr>
            <p:cNvPr id="708" name="圆角矩形"/>
            <p:cNvSpPr/>
            <p:nvPr/>
          </p:nvSpPr>
          <p:spPr>
            <a:xfrm>
              <a:off x="1710998" y="1842326"/>
              <a:ext cx="3956508" cy="594993"/>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709" name="流程图: 离页连接符"/>
            <p:cNvSpPr/>
            <p:nvPr/>
          </p:nvSpPr>
          <p:spPr>
            <a:xfrm>
              <a:off x="2034847" y="1835340"/>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（二）</a:t>
              </a:r>
              <a:endPar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710" name="矩形"/>
            <p:cNvSpPr/>
            <p:nvPr/>
          </p:nvSpPr>
          <p:spPr>
            <a:xfrm>
              <a:off x="3024004" y="1878521"/>
              <a:ext cx="23260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简易计税方法</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712" name="矩形"/>
          <p:cNvSpPr/>
          <p:nvPr/>
        </p:nvSpPr>
        <p:spPr>
          <a:xfrm>
            <a:off x="1706392" y="2896999"/>
            <a:ext cx="8785380" cy="16916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简易计税方法是指直接按照销售额和征收率计算应纳增值税税额，不抵扣进项税额的一种方法。其计算公式为</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ctr">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当期应纳税额=不含税销售额×征收率</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ctr">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或，当期应纳税额=含税销售额÷（1+征收率）×征收率</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1"/>
                                        </p:tgtEl>
                                        <p:attrNameLst>
                                          <p:attrName>style.visibility</p:attrName>
                                        </p:attrNameLst>
                                      </p:cBhvr>
                                      <p:to>
                                        <p:strVal val="visible"/>
                                      </p:to>
                                    </p:set>
                                    <p:animEffect transition="in" filter="fade">
                                      <p:cBhvr>
                                        <p:cTn id="7" dur="1000"/>
                                        <p:tgtEl>
                                          <p:spTgt spid="711"/>
                                        </p:tgtEl>
                                      </p:cBhvr>
                                    </p:animEffect>
                                    <p:anim calcmode="lin" valueType="num">
                                      <p:cBhvr>
                                        <p:cTn id="8" dur="1000" fill="hold"/>
                                        <p:tgtEl>
                                          <p:spTgt spid="711"/>
                                        </p:tgtEl>
                                        <p:attrNameLst>
                                          <p:attrName>ppt_x</p:attrName>
                                        </p:attrNameLst>
                                      </p:cBhvr>
                                      <p:tavLst>
                                        <p:tav tm="0">
                                          <p:val>
                                            <p:strVal val="#ppt_x"/>
                                          </p:val>
                                        </p:tav>
                                        <p:tav tm="100000">
                                          <p:val>
                                            <p:strVal val="#ppt_x"/>
                                          </p:val>
                                        </p:tav>
                                      </p:tavLst>
                                    </p:anim>
                                    <p:anim calcmode="lin" valueType="num">
                                      <p:cBhvr>
                                        <p:cTn id="9" dur="1000" fill="hold"/>
                                        <p:tgtEl>
                                          <p:spTgt spid="7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12"/>
                                        </p:tgtEl>
                                        <p:attrNameLst>
                                          <p:attrName>style.visibility</p:attrName>
                                        </p:attrNameLst>
                                      </p:cBhvr>
                                      <p:to>
                                        <p:strVal val="visible"/>
                                      </p:to>
                                    </p:set>
                                    <p:animEffect transition="in" filter="fade">
                                      <p:cBhvr>
                                        <p:cTn id="14" dur="1000"/>
                                        <p:tgtEl>
                                          <p:spTgt spid="712"/>
                                        </p:tgtEl>
                                      </p:cBhvr>
                                    </p:animEffect>
                                    <p:anim calcmode="lin" valueType="num">
                                      <p:cBhvr>
                                        <p:cTn id="15" dur="1000" fill="hold"/>
                                        <p:tgtEl>
                                          <p:spTgt spid="712"/>
                                        </p:tgtEl>
                                        <p:attrNameLst>
                                          <p:attrName>ppt_x</p:attrName>
                                        </p:attrNameLst>
                                      </p:cBhvr>
                                      <p:tavLst>
                                        <p:tav tm="0">
                                          <p:val>
                                            <p:strVal val="#ppt_x"/>
                                          </p:val>
                                        </p:tav>
                                        <p:tav tm="100000">
                                          <p:val>
                                            <p:strVal val="#ppt_x"/>
                                          </p:val>
                                        </p:tav>
                                      </p:tavLst>
                                    </p:anim>
                                    <p:anim calcmode="lin" valueType="num">
                                      <p:cBhvr>
                                        <p:cTn id="16" dur="1000" fill="hold"/>
                                        <p:tgtEl>
                                          <p:spTgt spid="7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1" grpId="0" animBg="1"/>
      <p:bldP spid="712"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716" name="矩形"/>
          <p:cNvSpPr/>
          <p:nvPr/>
        </p:nvSpPr>
        <p:spPr>
          <a:xfrm>
            <a:off x="1425064" y="305039"/>
            <a:ext cx="5415513"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考点５：增值税应纳税额的计算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717" name="矩形"/>
          <p:cNvSpPr/>
          <p:nvPr/>
        </p:nvSpPr>
        <p:spPr>
          <a:xfrm>
            <a:off x="1228706" y="1657324"/>
            <a:ext cx="9811465" cy="32918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1．适用范围</a:t>
            </a:r>
            <a:endPar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（1）小规模纳税人发生应税销售行为（不包括进口行为），采用简易计税方法。</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（2）一般纳税人发生下列行为，可以选择适用简易计税方法计税：</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① 公共交通运输服务，包括轮客渡、公交客运、地铁、城市轻轨、出租车、长途客运、班车；</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② 经认定的动漫企业为开发动漫产品提供的动漫脚本编撰、形象设计、背景设计、动画设计等服务，以及在境内转让动漫版权；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③ 电影放映服务、仓储服务、装卸搬运服务、收派服务和文化体育服务；</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④ 财政部和国家税务总局规定的其他应税行为。</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718" name="矩形"/>
          <p:cNvSpPr/>
          <p:nvPr/>
        </p:nvSpPr>
        <p:spPr>
          <a:xfrm>
            <a:off x="1228706" y="5332476"/>
            <a:ext cx="8209555" cy="491488"/>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【提示】一般纳税人选择简易计税方法计算缴纳增值税后，</a:t>
            </a:r>
            <a:r>
              <a:rPr lang="en-US" altLang="zh-CN"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36个月内</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不得变更。</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17"/>
                                        </p:tgtEl>
                                        <p:attrNameLst>
                                          <p:attrName>style.visibility</p:attrName>
                                        </p:attrNameLst>
                                      </p:cBhvr>
                                      <p:to>
                                        <p:strVal val="visible"/>
                                      </p:to>
                                    </p:set>
                                    <p:animEffect transition="in" filter="randombar(horizontal)">
                                      <p:cBhvr>
                                        <p:cTn id="7" dur="500"/>
                                        <p:tgtEl>
                                          <p:spTgt spid="7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18"/>
                                        </p:tgtEl>
                                        <p:attrNameLst>
                                          <p:attrName>style.visibility</p:attrName>
                                        </p:attrNameLst>
                                      </p:cBhvr>
                                      <p:to>
                                        <p:strVal val="visible"/>
                                      </p:to>
                                    </p:set>
                                    <p:animEffect transition="in" filter="wipe(down)">
                                      <p:cBhvr>
                                        <p:cTn id="12" dur="500"/>
                                        <p:tgtEl>
                                          <p:spTgt spid="7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 grpId="0" animBg="1"/>
      <p:bldP spid="7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graphicFrame>
        <p:nvGraphicFramePr>
          <p:cNvPr id="104" name="表格"/>
          <p:cNvGraphicFramePr>
            <a:graphicFrameLocks noGrp="1"/>
          </p:cNvGraphicFramePr>
          <p:nvPr/>
        </p:nvGraphicFramePr>
        <p:xfrm>
          <a:off x="549291" y="1729376"/>
          <a:ext cx="11088115" cy="3879277"/>
        </p:xfrm>
        <a:graphic>
          <a:graphicData uri="http://schemas.openxmlformats.org/drawingml/2006/table">
            <a:tbl>
              <a:tblPr bandRow="1">
                <a:noFill/>
              </a:tblPr>
              <a:tblGrid>
                <a:gridCol w="1525701"/>
                <a:gridCol w="9562414"/>
              </a:tblGrid>
              <a:tr h="445105">
                <a:tc>
                  <a:txBody>
                    <a:bodyPr/>
                    <a:lstStyle/>
                    <a:p>
                      <a:pPr marL="0" indent="0" algn="ctr">
                        <a:lnSpc>
                          <a:spcPct val="129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税法要素</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29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内容</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2677130">
                <a:tc>
                  <a:txBody>
                    <a:bodyPr/>
                    <a:lstStyle/>
                    <a:p>
                      <a:pPr marL="0" indent="0" algn="ctr">
                        <a:lnSpc>
                          <a:spcPct val="129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税收优惠</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l">
                        <a:lnSpc>
                          <a:spcPct val="129000"/>
                        </a:lnSpc>
                        <a:spcBef>
                          <a:spcPts val="200"/>
                        </a:spcBef>
                        <a:spcAft>
                          <a:spcPts val="200"/>
                        </a:spcAft>
                        <a:buNone/>
                      </a:pPr>
                      <a:r>
                        <a:rPr lang="zh-CN" altLang="en-US" sz="1800" b="0" i="0" u="none" strike="noStrike" kern="100" cap="none" spc="20" baseline="0">
                          <a:solidFill>
                            <a:srgbClr val="000000"/>
                          </a:solidFill>
                          <a:latin typeface="微软雅黑" panose="020B0503020204020204" charset="-122"/>
                          <a:ea typeface="微软雅黑" panose="020B0503020204020204" charset="-122"/>
                          <a:cs typeface="Times New Roman" panose="02020603050405020304" charset="0"/>
                        </a:rPr>
                        <a:t>是指国家对某些纳税人和征税对象给予鼓励和照顾的一种特殊规定。主要包括以下内容：</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（1）减税。是指对应征税款减少征收部分税款，如减征50%</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（2）免税。是指对按规定应征收的税款给予免除</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（3）起征点。也称“征税起点”，是指对征税对象开始征税的数额界限。征税对象的数额没有达到规定起征点的，不征税；达到或超过起征点的，就其</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全部数额征税</a:t>
                      </a:r>
                      <a:b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（4）免征额。是指对征税对象总额中免予征税的数额。即对纳税对象中的一部分给予减免，只就减除后的</a:t>
                      </a:r>
                      <a:r>
                        <a:rPr lang="zh-CN" altLang="en-US" sz="1800" b="1" i="0" u="none" strike="noStrike" kern="100" cap="none" spc="0" baseline="0">
                          <a:solidFill>
                            <a:srgbClr val="C00000"/>
                          </a:solidFill>
                          <a:latin typeface="微软雅黑" panose="020B0503020204020204" charset="-122"/>
                          <a:ea typeface="微软雅黑" panose="020B0503020204020204" charset="-122"/>
                          <a:cs typeface="Times New Roman" panose="02020603050405020304" charset="0"/>
                        </a:rPr>
                        <a:t>剩余部分</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计征税款</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r h="757042">
                <a:tc>
                  <a:txBody>
                    <a:bodyPr/>
                    <a:lstStyle/>
                    <a:p>
                      <a:pPr marL="0" indent="0" algn="ctr">
                        <a:lnSpc>
                          <a:spcPct val="129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法律责任</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l">
                        <a:lnSpc>
                          <a:spcPct val="129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是指行为人因实施了违反国家税法规定的行为而应承受的不利的法律后果</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bl>
          </a:graphicData>
        </a:graphic>
      </p:graphicFrame>
      <p:sp>
        <p:nvSpPr>
          <p:cNvPr id="105" name="矩形"/>
          <p:cNvSpPr/>
          <p:nvPr/>
        </p:nvSpPr>
        <p:spPr>
          <a:xfrm>
            <a:off x="1425064" y="305039"/>
            <a:ext cx="3155269" cy="461665"/>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dirty="0" smtClean="0">
                <a:solidFill>
                  <a:srgbClr val="FFFFFF"/>
                </a:solidFill>
                <a:latin typeface="微软雅黑" panose="020B0503020204020204" charset="-122"/>
                <a:ea typeface="微软雅黑" panose="020B0503020204020204" charset="-122"/>
                <a:cs typeface="Times New Roman" panose="02020603050405020304" charset="0"/>
              </a:rPr>
              <a:t>考点２：</a:t>
            </a:r>
            <a:r>
              <a:rPr lang="zh-CN" altLang="en-US" sz="2400" b="1" i="0" u="none" strike="noStrike" kern="1200" cap="none" spc="0" baseline="0" dirty="0">
                <a:solidFill>
                  <a:srgbClr val="FFFFFF"/>
                </a:solidFill>
                <a:latin typeface="微软雅黑" panose="020B0503020204020204" charset="-122"/>
                <a:ea typeface="微软雅黑" panose="020B0503020204020204" charset="-122"/>
                <a:cs typeface="Times New Roman" panose="02020603050405020304" charset="0"/>
              </a:rPr>
              <a:t>税法要素</a:t>
            </a:r>
            <a:r>
              <a:rPr lang="en-US" altLang="zh-CN" sz="2400" b="1" i="0" u="none" strike="noStrike" kern="1200" cap="none" spc="0" baseline="0" dirty="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dirty="0">
                <a:solidFill>
                  <a:schemeClr val="bg1"/>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dirty="0">
              <a:solidFill>
                <a:schemeClr val="bg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barn(inHorizontal)">
                                      <p:cBhvr>
                                        <p:cTn id="7"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722" name="矩形"/>
          <p:cNvSpPr/>
          <p:nvPr/>
        </p:nvSpPr>
        <p:spPr>
          <a:xfrm>
            <a:off x="1425064" y="305039"/>
            <a:ext cx="5415513"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考点５：增值税应纳税额的计算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725" name="组合"/>
          <p:cNvGrpSpPr/>
          <p:nvPr/>
        </p:nvGrpSpPr>
        <p:grpSpPr>
          <a:xfrm>
            <a:off x="922205" y="1799589"/>
            <a:ext cx="10579778" cy="525777"/>
            <a:chOff x="922205" y="1799589"/>
            <a:chExt cx="10579778" cy="525777"/>
          </a:xfrm>
        </p:grpSpPr>
        <p:sp>
          <p:nvSpPr>
            <p:cNvPr id="723" name="矩形"/>
            <p:cNvSpPr/>
            <p:nvPr/>
          </p:nvSpPr>
          <p:spPr>
            <a:xfrm>
              <a:off x="1042855" y="1799589"/>
              <a:ext cx="10314812" cy="525777"/>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en-US" altLang="zh-CN"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 </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 一般纳税人适用简易计税方法的情形、选择简易计税方法后不得变更的时限。</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724" name="剪去对角的矩形"/>
            <p:cNvSpPr/>
            <p:nvPr/>
          </p:nvSpPr>
          <p:spPr>
            <a:xfrm>
              <a:off x="922205" y="1799589"/>
              <a:ext cx="10579778" cy="525777"/>
            </a:xfrm>
            <a:prstGeom prst="snip2DiagRect">
              <a:avLst>
                <a:gd name="adj1" fmla="val 0"/>
                <a:gd name="adj2" fmla="val 11916"/>
              </a:avLst>
            </a:prstGeom>
            <a:noFill/>
            <a:ln w="25400" cap="flat" cmpd="sng">
              <a:solidFill>
                <a:srgbClr val="4BACC6"/>
              </a:solidFill>
              <a:prstDash val="solid"/>
              <a:round/>
            </a:ln>
          </p:spPr>
          <p:txBody>
            <a:bodyPr rtlCol="0" anchor="ctr"/>
            <a:lstStyle/>
            <a:p>
              <a:pPr algn="ctr"/>
            </a:p>
          </p:txBody>
        </p:sp>
      </p:grpSp>
      <p:sp>
        <p:nvSpPr>
          <p:cNvPr id="726" name="矩形"/>
          <p:cNvSpPr/>
          <p:nvPr/>
        </p:nvSpPr>
        <p:spPr>
          <a:xfrm>
            <a:off x="1284701" y="2784143"/>
            <a:ext cx="9207071" cy="175323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多选】根据增值税法律制度的规定，下列各项中，符合条件的一般纳税人，可以选择简易计税方法的有（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 装卸搬运服务		B. 公共交通运输服务　　　　</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C. 文化体育服务	              D. 电影放映服务</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727" name="矩形"/>
          <p:cNvSpPr/>
          <p:nvPr/>
        </p:nvSpPr>
        <p:spPr>
          <a:xfrm>
            <a:off x="1286143" y="4858251"/>
            <a:ext cx="1874375"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【答案】ABCD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25"/>
                                        </p:tgtEl>
                                        <p:attrNameLst>
                                          <p:attrName>style.visibility</p:attrName>
                                        </p:attrNameLst>
                                      </p:cBhvr>
                                      <p:to>
                                        <p:strVal val="visible"/>
                                      </p:to>
                                    </p:set>
                                    <p:animEffect transition="in" filter="fade">
                                      <p:cBhvr>
                                        <p:cTn id="7" dur="1000"/>
                                        <p:tgtEl>
                                          <p:spTgt spid="725"/>
                                        </p:tgtEl>
                                      </p:cBhvr>
                                    </p:animEffect>
                                    <p:anim calcmode="lin" valueType="num">
                                      <p:cBhvr>
                                        <p:cTn id="8" dur="1000" fill="hold"/>
                                        <p:tgtEl>
                                          <p:spTgt spid="725"/>
                                        </p:tgtEl>
                                        <p:attrNameLst>
                                          <p:attrName>ppt_x</p:attrName>
                                        </p:attrNameLst>
                                      </p:cBhvr>
                                      <p:tavLst>
                                        <p:tav tm="0">
                                          <p:val>
                                            <p:strVal val="#ppt_x"/>
                                          </p:val>
                                        </p:tav>
                                        <p:tav tm="100000">
                                          <p:val>
                                            <p:strVal val="#ppt_x"/>
                                          </p:val>
                                        </p:tav>
                                      </p:tavLst>
                                    </p:anim>
                                    <p:anim calcmode="lin" valueType="num">
                                      <p:cBhvr>
                                        <p:cTn id="9" dur="1000" fill="hold"/>
                                        <p:tgtEl>
                                          <p:spTgt spid="7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26"/>
                                        </p:tgtEl>
                                        <p:attrNameLst>
                                          <p:attrName>style.visibility</p:attrName>
                                        </p:attrNameLst>
                                      </p:cBhvr>
                                      <p:to>
                                        <p:strVal val="visible"/>
                                      </p:to>
                                    </p:set>
                                    <p:animEffect transition="in" filter="fade">
                                      <p:cBhvr>
                                        <p:cTn id="14" dur="1000"/>
                                        <p:tgtEl>
                                          <p:spTgt spid="726"/>
                                        </p:tgtEl>
                                      </p:cBhvr>
                                    </p:animEffect>
                                    <p:anim calcmode="lin" valueType="num">
                                      <p:cBhvr>
                                        <p:cTn id="15" dur="1000" fill="hold"/>
                                        <p:tgtEl>
                                          <p:spTgt spid="726"/>
                                        </p:tgtEl>
                                        <p:attrNameLst>
                                          <p:attrName>ppt_x</p:attrName>
                                        </p:attrNameLst>
                                      </p:cBhvr>
                                      <p:tavLst>
                                        <p:tav tm="0">
                                          <p:val>
                                            <p:strVal val="#ppt_x"/>
                                          </p:val>
                                        </p:tav>
                                        <p:tav tm="100000">
                                          <p:val>
                                            <p:strVal val="#ppt_x"/>
                                          </p:val>
                                        </p:tav>
                                      </p:tavLst>
                                    </p:anim>
                                    <p:anim calcmode="lin" valueType="num">
                                      <p:cBhvr>
                                        <p:cTn id="16" dur="1000" fill="hold"/>
                                        <p:tgtEl>
                                          <p:spTgt spid="7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27"/>
                                        </p:tgtEl>
                                        <p:attrNameLst>
                                          <p:attrName>style.visibility</p:attrName>
                                        </p:attrNameLst>
                                      </p:cBhvr>
                                      <p:to>
                                        <p:strVal val="visible"/>
                                      </p:to>
                                    </p:set>
                                    <p:animEffect transition="in" filter="fade">
                                      <p:cBhvr>
                                        <p:cTn id="21" dur="1000"/>
                                        <p:tgtEl>
                                          <p:spTgt spid="727"/>
                                        </p:tgtEl>
                                      </p:cBhvr>
                                    </p:animEffect>
                                    <p:anim calcmode="lin" valueType="num">
                                      <p:cBhvr>
                                        <p:cTn id="22" dur="1000" fill="hold"/>
                                        <p:tgtEl>
                                          <p:spTgt spid="727"/>
                                        </p:tgtEl>
                                        <p:attrNameLst>
                                          <p:attrName>ppt_x</p:attrName>
                                        </p:attrNameLst>
                                      </p:cBhvr>
                                      <p:tavLst>
                                        <p:tav tm="0">
                                          <p:val>
                                            <p:strVal val="#ppt_x"/>
                                          </p:val>
                                        </p:tav>
                                        <p:tav tm="100000">
                                          <p:val>
                                            <p:strVal val="#ppt_x"/>
                                          </p:val>
                                        </p:tav>
                                      </p:tavLst>
                                    </p:anim>
                                    <p:anim calcmode="lin" valueType="num">
                                      <p:cBhvr>
                                        <p:cTn id="23" dur="1000" fill="hold"/>
                                        <p:tgtEl>
                                          <p:spTgt spid="7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5" grpId="0" animBg="1"/>
      <p:bldP spid="726" grpId="0" animBg="1"/>
      <p:bldP spid="727"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731" name="矩形"/>
          <p:cNvSpPr/>
          <p:nvPr/>
        </p:nvSpPr>
        <p:spPr>
          <a:xfrm>
            <a:off x="1425064" y="305039"/>
            <a:ext cx="5415513"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考点５：增值税应纳税额的计算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732" name="矩形"/>
          <p:cNvSpPr/>
          <p:nvPr/>
        </p:nvSpPr>
        <p:spPr>
          <a:xfrm>
            <a:off x="1677817" y="1540140"/>
            <a:ext cx="9203607" cy="175323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多选】根据增值税法律制度的规定，一般纳税人销售下列货物中，可以选择按照简易计税方法计算增值税的有（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A．自来水公司销售自产的自来水		B．县级以下小型水力发电站生产的电力</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C．食品厂销售的食用植物油		D．煤气公司销售的煤气</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733" name="矩形"/>
          <p:cNvSpPr/>
          <p:nvPr/>
        </p:nvSpPr>
        <p:spPr>
          <a:xfrm>
            <a:off x="1677817" y="3499662"/>
            <a:ext cx="1569292"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【答案】AB</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734" name="矩形"/>
          <p:cNvSpPr/>
          <p:nvPr/>
        </p:nvSpPr>
        <p:spPr>
          <a:xfrm>
            <a:off x="1677817" y="4322841"/>
            <a:ext cx="9189176" cy="92202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【例题3</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判断】增值税一般纳税人提供长途客运服务，可选择适用简易计税方法计缴增值税。（   ）</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735" name="矩形"/>
          <p:cNvSpPr/>
          <p:nvPr/>
        </p:nvSpPr>
        <p:spPr>
          <a:xfrm>
            <a:off x="1677817" y="5476791"/>
            <a:ext cx="1511565"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32"/>
                                        </p:tgtEl>
                                        <p:attrNameLst>
                                          <p:attrName>style.visibility</p:attrName>
                                        </p:attrNameLst>
                                      </p:cBhvr>
                                      <p:to>
                                        <p:strVal val="visible"/>
                                      </p:to>
                                    </p:set>
                                    <p:animEffect transition="in" filter="fade">
                                      <p:cBhvr>
                                        <p:cTn id="7" dur="1000"/>
                                        <p:tgtEl>
                                          <p:spTgt spid="732"/>
                                        </p:tgtEl>
                                      </p:cBhvr>
                                    </p:animEffect>
                                    <p:anim calcmode="lin" valueType="num">
                                      <p:cBhvr>
                                        <p:cTn id="8" dur="1000" fill="hold"/>
                                        <p:tgtEl>
                                          <p:spTgt spid="732"/>
                                        </p:tgtEl>
                                        <p:attrNameLst>
                                          <p:attrName>ppt_x</p:attrName>
                                        </p:attrNameLst>
                                      </p:cBhvr>
                                      <p:tavLst>
                                        <p:tav tm="0">
                                          <p:val>
                                            <p:strVal val="#ppt_x"/>
                                          </p:val>
                                        </p:tav>
                                        <p:tav tm="100000">
                                          <p:val>
                                            <p:strVal val="#ppt_x"/>
                                          </p:val>
                                        </p:tav>
                                      </p:tavLst>
                                    </p:anim>
                                    <p:anim calcmode="lin" valueType="num">
                                      <p:cBhvr>
                                        <p:cTn id="9" dur="1000" fill="hold"/>
                                        <p:tgtEl>
                                          <p:spTgt spid="7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33"/>
                                        </p:tgtEl>
                                        <p:attrNameLst>
                                          <p:attrName>style.visibility</p:attrName>
                                        </p:attrNameLst>
                                      </p:cBhvr>
                                      <p:to>
                                        <p:strVal val="visible"/>
                                      </p:to>
                                    </p:set>
                                    <p:animEffect transition="in" filter="fade">
                                      <p:cBhvr>
                                        <p:cTn id="14" dur="1000"/>
                                        <p:tgtEl>
                                          <p:spTgt spid="733"/>
                                        </p:tgtEl>
                                      </p:cBhvr>
                                    </p:animEffect>
                                    <p:anim calcmode="lin" valueType="num">
                                      <p:cBhvr>
                                        <p:cTn id="15" dur="1000" fill="hold"/>
                                        <p:tgtEl>
                                          <p:spTgt spid="733"/>
                                        </p:tgtEl>
                                        <p:attrNameLst>
                                          <p:attrName>ppt_x</p:attrName>
                                        </p:attrNameLst>
                                      </p:cBhvr>
                                      <p:tavLst>
                                        <p:tav tm="0">
                                          <p:val>
                                            <p:strVal val="#ppt_x"/>
                                          </p:val>
                                        </p:tav>
                                        <p:tav tm="100000">
                                          <p:val>
                                            <p:strVal val="#ppt_x"/>
                                          </p:val>
                                        </p:tav>
                                      </p:tavLst>
                                    </p:anim>
                                    <p:anim calcmode="lin" valueType="num">
                                      <p:cBhvr>
                                        <p:cTn id="16" dur="1000" fill="hold"/>
                                        <p:tgtEl>
                                          <p:spTgt spid="73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34"/>
                                        </p:tgtEl>
                                        <p:attrNameLst>
                                          <p:attrName>style.visibility</p:attrName>
                                        </p:attrNameLst>
                                      </p:cBhvr>
                                      <p:to>
                                        <p:strVal val="visible"/>
                                      </p:to>
                                    </p:set>
                                    <p:animEffect transition="in" filter="fade">
                                      <p:cBhvr>
                                        <p:cTn id="21" dur="1000"/>
                                        <p:tgtEl>
                                          <p:spTgt spid="734"/>
                                        </p:tgtEl>
                                      </p:cBhvr>
                                    </p:animEffect>
                                    <p:anim calcmode="lin" valueType="num">
                                      <p:cBhvr>
                                        <p:cTn id="22" dur="1000" fill="hold"/>
                                        <p:tgtEl>
                                          <p:spTgt spid="734"/>
                                        </p:tgtEl>
                                        <p:attrNameLst>
                                          <p:attrName>ppt_x</p:attrName>
                                        </p:attrNameLst>
                                      </p:cBhvr>
                                      <p:tavLst>
                                        <p:tav tm="0">
                                          <p:val>
                                            <p:strVal val="#ppt_x"/>
                                          </p:val>
                                        </p:tav>
                                        <p:tav tm="100000">
                                          <p:val>
                                            <p:strVal val="#ppt_x"/>
                                          </p:val>
                                        </p:tav>
                                      </p:tavLst>
                                    </p:anim>
                                    <p:anim calcmode="lin" valueType="num">
                                      <p:cBhvr>
                                        <p:cTn id="23" dur="1000" fill="hold"/>
                                        <p:tgtEl>
                                          <p:spTgt spid="73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35"/>
                                        </p:tgtEl>
                                        <p:attrNameLst>
                                          <p:attrName>style.visibility</p:attrName>
                                        </p:attrNameLst>
                                      </p:cBhvr>
                                      <p:to>
                                        <p:strVal val="visible"/>
                                      </p:to>
                                    </p:set>
                                    <p:animEffect transition="in" filter="fade">
                                      <p:cBhvr>
                                        <p:cTn id="28" dur="1000"/>
                                        <p:tgtEl>
                                          <p:spTgt spid="735"/>
                                        </p:tgtEl>
                                      </p:cBhvr>
                                    </p:animEffect>
                                    <p:anim calcmode="lin" valueType="num">
                                      <p:cBhvr>
                                        <p:cTn id="29" dur="1000" fill="hold"/>
                                        <p:tgtEl>
                                          <p:spTgt spid="735"/>
                                        </p:tgtEl>
                                        <p:attrNameLst>
                                          <p:attrName>ppt_x</p:attrName>
                                        </p:attrNameLst>
                                      </p:cBhvr>
                                      <p:tavLst>
                                        <p:tav tm="0">
                                          <p:val>
                                            <p:strVal val="#ppt_x"/>
                                          </p:val>
                                        </p:tav>
                                        <p:tav tm="100000">
                                          <p:val>
                                            <p:strVal val="#ppt_x"/>
                                          </p:val>
                                        </p:tav>
                                      </p:tavLst>
                                    </p:anim>
                                    <p:anim calcmode="lin" valueType="num">
                                      <p:cBhvr>
                                        <p:cTn id="30" dur="1000" fill="hold"/>
                                        <p:tgtEl>
                                          <p:spTgt spid="7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2" grpId="0" animBg="1"/>
      <p:bldP spid="733" grpId="0" animBg="1"/>
      <p:bldP spid="734" grpId="0" animBg="1"/>
      <p:bldP spid="735"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739" name="矩形"/>
          <p:cNvSpPr/>
          <p:nvPr/>
        </p:nvSpPr>
        <p:spPr>
          <a:xfrm>
            <a:off x="1425064" y="305039"/>
            <a:ext cx="5415513"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考点５：增值税应纳税额的计算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740" name="矩形"/>
          <p:cNvSpPr/>
          <p:nvPr/>
        </p:nvSpPr>
        <p:spPr>
          <a:xfrm>
            <a:off x="1624709" y="1381104"/>
            <a:ext cx="9328872" cy="20916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a:t>
            </a: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．特殊规定</a:t>
            </a:r>
            <a:endPar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1）销售自己使用过的固定资产</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① 一般纳税人销售自己使用过的属于不得抵扣且未抵扣进项税额的固定资产，按简易办法依照3%征收率减按2%征收增值税，不得开具增值税专用发票。</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应纳税额=含税销售额÷（1+3%）×2%</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pSp>
        <p:nvGrpSpPr>
          <p:cNvPr id="744" name="组合"/>
          <p:cNvGrpSpPr/>
          <p:nvPr/>
        </p:nvGrpSpPr>
        <p:grpSpPr>
          <a:xfrm>
            <a:off x="1581101" y="3307222"/>
            <a:ext cx="9128123" cy="2912902"/>
            <a:chOff x="1581101" y="3307222"/>
            <a:chExt cx="9128123" cy="2912902"/>
          </a:xfrm>
        </p:grpSpPr>
        <p:sp>
          <p:nvSpPr>
            <p:cNvPr id="741" name="矩形"/>
            <p:cNvSpPr/>
            <p:nvPr/>
          </p:nvSpPr>
          <p:spPr>
            <a:xfrm>
              <a:off x="1581101" y="3955257"/>
              <a:ext cx="9116056" cy="2091688"/>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不得抵扣且未抵扣进项税额的固定资产是指在取得固定资产时，国家规定不得抵扣进项税额且纳税人没有实际抵扣进项税额的固定资产。2008年12月31日以前，除纳入试点范围的纳税人外，其他纳税人购入固定资产，无论是否用于生产经营，均不允许抵扣进项税额，所以纳税人销售2008年12月31日之前购入的固定资产，通常都属于销售不得抵扣且未抵扣进项税额的固定资产。</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742" name="矩形"/>
            <p:cNvSpPr/>
            <p:nvPr/>
          </p:nvSpPr>
          <p:spPr>
            <a:xfrm>
              <a:off x="9337493" y="3307222"/>
              <a:ext cx="1197425" cy="491490"/>
            </a:xfrm>
            <a:prstGeom prst="rect">
              <a:avLst/>
            </a:prstGeom>
            <a:solidFill>
              <a:schemeClr val="accent4"/>
            </a:solid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rPr>
                <a:t>小旌笔记</a:t>
              </a:r>
              <a:endPar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endParaRPr>
            </a:p>
          </p:txBody>
        </p:sp>
        <p:sp>
          <p:nvSpPr>
            <p:cNvPr id="743" name="剪去对角的矩形"/>
            <p:cNvSpPr/>
            <p:nvPr/>
          </p:nvSpPr>
          <p:spPr>
            <a:xfrm>
              <a:off x="1583007" y="3798240"/>
              <a:ext cx="9126217" cy="2421884"/>
            </a:xfrm>
            <a:prstGeom prst="snip2DiagRect">
              <a:avLst>
                <a:gd name="adj1" fmla="val 0"/>
                <a:gd name="adj2" fmla="val 11541"/>
              </a:avLst>
            </a:prstGeom>
            <a:noFill/>
            <a:ln w="25400" cap="flat" cmpd="sng">
              <a:solidFill>
                <a:srgbClr val="00AAB7"/>
              </a:solidFill>
              <a:prstDash val="sysDash"/>
              <a:round/>
            </a:ln>
          </p:spPr>
          <p:txBody>
            <a:bodyPr rtlCol="0" anchor="ctr"/>
            <a:lstStyle/>
            <a:p>
              <a:pPr algn="ct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40"/>
                                        </p:tgtEl>
                                        <p:attrNameLst>
                                          <p:attrName>style.visibility</p:attrName>
                                        </p:attrNameLst>
                                      </p:cBhvr>
                                      <p:to>
                                        <p:strVal val="visible"/>
                                      </p:to>
                                    </p:set>
                                    <p:animEffect transition="in" filter="wipe(down)">
                                      <p:cBhvr>
                                        <p:cTn id="7" dur="500"/>
                                        <p:tgtEl>
                                          <p:spTgt spid="74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744"/>
                                        </p:tgtEl>
                                        <p:attrNameLst>
                                          <p:attrName>style.visibility</p:attrName>
                                        </p:attrNameLst>
                                      </p:cBhvr>
                                      <p:to>
                                        <p:strVal val="visible"/>
                                      </p:to>
                                    </p:set>
                                    <p:animEffect transition="in" filter="barn(inHorizontal)">
                                      <p:cBhvr>
                                        <p:cTn id="12" dur="500"/>
                                        <p:tgtEl>
                                          <p:spTgt spid="7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0" grpId="0" animBg="1"/>
      <p:bldP spid="744"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748" name="矩形"/>
          <p:cNvSpPr/>
          <p:nvPr/>
        </p:nvSpPr>
        <p:spPr>
          <a:xfrm>
            <a:off x="1425064" y="305039"/>
            <a:ext cx="5415513"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考点５：增值税应纳税额的计算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749" name="矩形"/>
          <p:cNvSpPr/>
          <p:nvPr/>
        </p:nvSpPr>
        <p:spPr>
          <a:xfrm>
            <a:off x="1529836" y="2041204"/>
            <a:ext cx="9120682" cy="16916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【提示】一般纳税人销售自己使用过的2009年1月1日以后购进或者自制的固定资产，按照适用税率征收增值税。</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② 小规模纳税人销售自己使用过的固定资产，减按2%征收率征收增值税，不得开具增值税专用发票。应纳税额=含税销售额÷（1+3%）×2%</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750" name="矩形"/>
          <p:cNvSpPr/>
          <p:nvPr/>
        </p:nvSpPr>
        <p:spPr>
          <a:xfrm>
            <a:off x="1533499" y="4165246"/>
            <a:ext cx="9420082" cy="8915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【提示】对于上述优惠，一般纳税人和小规模纳税人可以放弃减免，按照简易办法依照 3%征收率缴纳增值税，并可以开具增值税专用发票。应纳税额=含税销售额÷（1+3%）×3%</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49"/>
                                        </p:tgtEl>
                                        <p:attrNameLst>
                                          <p:attrName>style.visibility</p:attrName>
                                        </p:attrNameLst>
                                      </p:cBhvr>
                                      <p:to>
                                        <p:strVal val="visible"/>
                                      </p:to>
                                    </p:set>
                                    <p:animEffect transition="in" filter="wipe(down)">
                                      <p:cBhvr>
                                        <p:cTn id="7" dur="500"/>
                                        <p:tgtEl>
                                          <p:spTgt spid="74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50"/>
                                        </p:tgtEl>
                                        <p:attrNameLst>
                                          <p:attrName>style.visibility</p:attrName>
                                        </p:attrNameLst>
                                      </p:cBhvr>
                                      <p:to>
                                        <p:strVal val="visible"/>
                                      </p:to>
                                    </p:set>
                                    <p:animEffect transition="in" filter="wipe(down)">
                                      <p:cBhvr>
                                        <p:cTn id="12" dur="500"/>
                                        <p:tgtEl>
                                          <p:spTgt spid="7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9" grpId="0" animBg="1"/>
      <p:bldP spid="750"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754" name="矩形"/>
          <p:cNvSpPr/>
          <p:nvPr/>
        </p:nvSpPr>
        <p:spPr>
          <a:xfrm>
            <a:off x="1425064" y="305039"/>
            <a:ext cx="5415513"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考点５：增值税应纳税额的计算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755" name="矩形"/>
          <p:cNvSpPr/>
          <p:nvPr/>
        </p:nvSpPr>
        <p:spPr>
          <a:xfrm>
            <a:off x="1428728" y="1728038"/>
            <a:ext cx="9265085" cy="1291588"/>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2）销售旧货</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一般纳税人和小规模纳税人销售旧货，按照简易办法依照3%征收率减按2%征收增值税，不得开具增值税专用发票。应纳税额=含税销售额÷（1+3%）×2%</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pSp>
        <p:nvGrpSpPr>
          <p:cNvPr id="759" name="组合"/>
          <p:cNvGrpSpPr/>
          <p:nvPr/>
        </p:nvGrpSpPr>
        <p:grpSpPr>
          <a:xfrm>
            <a:off x="1581101" y="3523696"/>
            <a:ext cx="9128123" cy="1772698"/>
            <a:chOff x="1581101" y="3523696"/>
            <a:chExt cx="9128123" cy="1772698"/>
          </a:xfrm>
        </p:grpSpPr>
        <p:sp>
          <p:nvSpPr>
            <p:cNvPr id="756" name="矩形"/>
            <p:cNvSpPr/>
            <p:nvPr/>
          </p:nvSpPr>
          <p:spPr>
            <a:xfrm>
              <a:off x="1581101" y="4171730"/>
              <a:ext cx="9116056" cy="8915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自2020年5月1日至2023年12月31日，从事二手车经销业务的纳税人销售其收购的二手车，减按0.5%征收增值税。应纳税额=含税销售额÷（1+0.5%）×0.5%</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757" name="矩形"/>
            <p:cNvSpPr/>
            <p:nvPr/>
          </p:nvSpPr>
          <p:spPr>
            <a:xfrm>
              <a:off x="9337493" y="3523696"/>
              <a:ext cx="1197425" cy="491490"/>
            </a:xfrm>
            <a:prstGeom prst="rect">
              <a:avLst/>
            </a:prstGeom>
            <a:solidFill>
              <a:schemeClr val="accent4"/>
            </a:solid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rPr>
                <a:t>小旌笔记</a:t>
              </a:r>
              <a:endPar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endParaRPr>
            </a:p>
          </p:txBody>
        </p:sp>
        <p:sp>
          <p:nvSpPr>
            <p:cNvPr id="758" name="剪去对角的矩形"/>
            <p:cNvSpPr/>
            <p:nvPr/>
          </p:nvSpPr>
          <p:spPr>
            <a:xfrm>
              <a:off x="1583007" y="4014714"/>
              <a:ext cx="9126217" cy="1281681"/>
            </a:xfrm>
            <a:prstGeom prst="snip2DiagRect">
              <a:avLst>
                <a:gd name="adj1" fmla="val 0"/>
                <a:gd name="adj2" fmla="val 11407"/>
              </a:avLst>
            </a:prstGeom>
            <a:noFill/>
            <a:ln w="25400" cap="flat" cmpd="sng">
              <a:solidFill>
                <a:srgbClr val="00AAB7"/>
              </a:solidFill>
              <a:prstDash val="sysDash"/>
              <a:round/>
            </a:ln>
          </p:spPr>
          <p:txBody>
            <a:bodyPr rtlCol="0" anchor="ctr"/>
            <a:lstStyle/>
            <a:p>
              <a:pPr algn="ctr"/>
            </a:p>
          </p:txBody>
        </p:sp>
      </p:gr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55"/>
                                        </p:tgtEl>
                                        <p:attrNameLst>
                                          <p:attrName>style.visibility</p:attrName>
                                        </p:attrNameLst>
                                      </p:cBhvr>
                                      <p:to>
                                        <p:strVal val="visible"/>
                                      </p:to>
                                    </p:set>
                                    <p:animEffect transition="in" filter="fade">
                                      <p:cBhvr>
                                        <p:cTn id="7" dur="1000"/>
                                        <p:tgtEl>
                                          <p:spTgt spid="755"/>
                                        </p:tgtEl>
                                      </p:cBhvr>
                                    </p:animEffect>
                                    <p:anim calcmode="lin" valueType="num">
                                      <p:cBhvr>
                                        <p:cTn id="8" dur="1000" fill="hold"/>
                                        <p:tgtEl>
                                          <p:spTgt spid="755"/>
                                        </p:tgtEl>
                                        <p:attrNameLst>
                                          <p:attrName>ppt_x</p:attrName>
                                        </p:attrNameLst>
                                      </p:cBhvr>
                                      <p:tavLst>
                                        <p:tav tm="0">
                                          <p:val>
                                            <p:strVal val="#ppt_x"/>
                                          </p:val>
                                        </p:tav>
                                        <p:tav tm="100000">
                                          <p:val>
                                            <p:strVal val="#ppt_x"/>
                                          </p:val>
                                        </p:tav>
                                      </p:tavLst>
                                    </p:anim>
                                    <p:anim calcmode="lin" valueType="num">
                                      <p:cBhvr>
                                        <p:cTn id="9" dur="1000" fill="hold"/>
                                        <p:tgtEl>
                                          <p:spTgt spid="75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59"/>
                                        </p:tgtEl>
                                        <p:attrNameLst>
                                          <p:attrName>style.visibility</p:attrName>
                                        </p:attrNameLst>
                                      </p:cBhvr>
                                      <p:to>
                                        <p:strVal val="visible"/>
                                      </p:to>
                                    </p:set>
                                    <p:animEffect transition="in" filter="fade">
                                      <p:cBhvr>
                                        <p:cTn id="14" dur="1000"/>
                                        <p:tgtEl>
                                          <p:spTgt spid="759"/>
                                        </p:tgtEl>
                                      </p:cBhvr>
                                    </p:animEffect>
                                    <p:anim calcmode="lin" valueType="num">
                                      <p:cBhvr>
                                        <p:cTn id="15" dur="1000" fill="hold"/>
                                        <p:tgtEl>
                                          <p:spTgt spid="759"/>
                                        </p:tgtEl>
                                        <p:attrNameLst>
                                          <p:attrName>ppt_x</p:attrName>
                                        </p:attrNameLst>
                                      </p:cBhvr>
                                      <p:tavLst>
                                        <p:tav tm="0">
                                          <p:val>
                                            <p:strVal val="#ppt_x"/>
                                          </p:val>
                                        </p:tav>
                                        <p:tav tm="100000">
                                          <p:val>
                                            <p:strVal val="#ppt_x"/>
                                          </p:val>
                                        </p:tav>
                                      </p:tavLst>
                                    </p:anim>
                                    <p:anim calcmode="lin" valueType="num">
                                      <p:cBhvr>
                                        <p:cTn id="16" dur="1000" fill="hold"/>
                                        <p:tgtEl>
                                          <p:spTgt spid="7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5" grpId="0" animBg="1"/>
      <p:bldP spid="759"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763" name="矩形"/>
          <p:cNvSpPr/>
          <p:nvPr/>
        </p:nvSpPr>
        <p:spPr>
          <a:xfrm>
            <a:off x="1425064" y="305039"/>
            <a:ext cx="5415513"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考点５：增值税应纳税额的计算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764" name="矩形"/>
          <p:cNvSpPr/>
          <p:nvPr/>
        </p:nvSpPr>
        <p:spPr>
          <a:xfrm>
            <a:off x="1428728" y="1405636"/>
            <a:ext cx="9487332" cy="12915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3）其他优惠</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自2021年4月1日至2021年12月31日，增值税小规模纳税人适用3%征收率的应税销售收入，减按1%征收率征收增值税。应纳税额=含税销售额÷（1+1%）×1%</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765" name="矩形"/>
          <p:cNvSpPr/>
          <p:nvPr/>
        </p:nvSpPr>
        <p:spPr>
          <a:xfrm>
            <a:off x="1504021" y="3145587"/>
            <a:ext cx="1425592" cy="491490"/>
          </a:xfrm>
          <a:prstGeom prst="rect">
            <a:avLst/>
          </a:prstGeom>
          <a:solidFill>
            <a:schemeClr val="accent4"/>
          </a:solid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rPr>
              <a:t>易错易混点</a:t>
            </a:r>
            <a:endPar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endParaRPr>
          </a:p>
        </p:txBody>
      </p:sp>
      <p:sp>
        <p:nvSpPr>
          <p:cNvPr id="766" name="矩形"/>
          <p:cNvSpPr/>
          <p:nvPr/>
        </p:nvSpPr>
        <p:spPr>
          <a:xfrm>
            <a:off x="1428728" y="3797819"/>
            <a:ext cx="9423834" cy="16916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所称旧货是指进入二次流通的具有部分使用价值的货物，但不包括自己使用过的物品。比如二手车行，收购二手车以后，再对外销售，这属于销售旧货。它强调的是</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买旧卖旧，自己不用</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。而销售自己使用过的物品，强调的是</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自己用过</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。比如把自己使用了3年的小汽车卖掉，这属于销售自己使用过的物品。</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767" name="矩形"/>
          <p:cNvSpPr/>
          <p:nvPr/>
        </p:nvSpPr>
        <p:spPr>
          <a:xfrm>
            <a:off x="3038427" y="3215360"/>
            <a:ext cx="3802145"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销售旧货与销售自己使用过的物品。</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64"/>
                                        </p:tgtEl>
                                        <p:attrNameLst>
                                          <p:attrName>style.visibility</p:attrName>
                                        </p:attrNameLst>
                                      </p:cBhvr>
                                      <p:to>
                                        <p:strVal val="visible"/>
                                      </p:to>
                                    </p:set>
                                    <p:animEffect transition="in" filter="wipe(down)">
                                      <p:cBhvr>
                                        <p:cTn id="7" dur="500"/>
                                        <p:tgtEl>
                                          <p:spTgt spid="76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65"/>
                                        </p:tgtEl>
                                        <p:attrNameLst>
                                          <p:attrName>style.visibility</p:attrName>
                                        </p:attrNameLst>
                                      </p:cBhvr>
                                      <p:to>
                                        <p:strVal val="visible"/>
                                      </p:to>
                                    </p:set>
                                    <p:animEffect transition="in" filter="fade">
                                      <p:cBhvr>
                                        <p:cTn id="12" dur="1000"/>
                                        <p:tgtEl>
                                          <p:spTgt spid="765"/>
                                        </p:tgtEl>
                                      </p:cBhvr>
                                    </p:animEffect>
                                    <p:anim calcmode="lin" valueType="num">
                                      <p:cBhvr>
                                        <p:cTn id="13" dur="1000" fill="hold"/>
                                        <p:tgtEl>
                                          <p:spTgt spid="765"/>
                                        </p:tgtEl>
                                        <p:attrNameLst>
                                          <p:attrName>ppt_x</p:attrName>
                                        </p:attrNameLst>
                                      </p:cBhvr>
                                      <p:tavLst>
                                        <p:tav tm="0">
                                          <p:val>
                                            <p:strVal val="#ppt_x"/>
                                          </p:val>
                                        </p:tav>
                                        <p:tav tm="100000">
                                          <p:val>
                                            <p:strVal val="#ppt_x"/>
                                          </p:val>
                                        </p:tav>
                                      </p:tavLst>
                                    </p:anim>
                                    <p:anim calcmode="lin" valueType="num">
                                      <p:cBhvr>
                                        <p:cTn id="14" dur="1000" fill="hold"/>
                                        <p:tgtEl>
                                          <p:spTgt spid="76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67"/>
                                        </p:tgtEl>
                                        <p:attrNameLst>
                                          <p:attrName>style.visibility</p:attrName>
                                        </p:attrNameLst>
                                      </p:cBhvr>
                                      <p:to>
                                        <p:strVal val="visible"/>
                                      </p:to>
                                    </p:set>
                                    <p:animEffect transition="in" filter="fade">
                                      <p:cBhvr>
                                        <p:cTn id="19" dur="1000"/>
                                        <p:tgtEl>
                                          <p:spTgt spid="767"/>
                                        </p:tgtEl>
                                      </p:cBhvr>
                                    </p:animEffect>
                                    <p:anim calcmode="lin" valueType="num">
                                      <p:cBhvr>
                                        <p:cTn id="20" dur="1000" fill="hold"/>
                                        <p:tgtEl>
                                          <p:spTgt spid="767"/>
                                        </p:tgtEl>
                                        <p:attrNameLst>
                                          <p:attrName>ppt_x</p:attrName>
                                        </p:attrNameLst>
                                      </p:cBhvr>
                                      <p:tavLst>
                                        <p:tav tm="0">
                                          <p:val>
                                            <p:strVal val="#ppt_x"/>
                                          </p:val>
                                        </p:tav>
                                        <p:tav tm="100000">
                                          <p:val>
                                            <p:strVal val="#ppt_x"/>
                                          </p:val>
                                        </p:tav>
                                      </p:tavLst>
                                    </p:anim>
                                    <p:anim calcmode="lin" valueType="num">
                                      <p:cBhvr>
                                        <p:cTn id="21" dur="1000" fill="hold"/>
                                        <p:tgtEl>
                                          <p:spTgt spid="76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766"/>
                                        </p:tgtEl>
                                        <p:attrNameLst>
                                          <p:attrName>style.visibility</p:attrName>
                                        </p:attrNameLst>
                                      </p:cBhvr>
                                      <p:to>
                                        <p:strVal val="visible"/>
                                      </p:to>
                                    </p:set>
                                    <p:animEffect transition="in" filter="wipe(down)">
                                      <p:cBhvr>
                                        <p:cTn id="26" dur="500"/>
                                        <p:tgtEl>
                                          <p:spTgt spid="7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4" grpId="0" animBg="1"/>
      <p:bldP spid="765" grpId="0" animBg="1"/>
      <p:bldP spid="766" grpId="0" animBg="1"/>
      <p:bldP spid="767"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771" name="矩形"/>
          <p:cNvSpPr/>
          <p:nvPr/>
        </p:nvSpPr>
        <p:spPr>
          <a:xfrm>
            <a:off x="1425064" y="305039"/>
            <a:ext cx="5415513"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考点５：增值税应纳税额的计算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772" name="矩形"/>
          <p:cNvSpPr/>
          <p:nvPr/>
        </p:nvSpPr>
        <p:spPr>
          <a:xfrm>
            <a:off x="3479170" y="1438252"/>
            <a:ext cx="4762424" cy="358136"/>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销售旧货与销售自己使用过的物品增值税处理</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773" name="下箭头"/>
          <p:cNvSpPr/>
          <p:nvPr/>
        </p:nvSpPr>
        <p:spPr>
          <a:xfrm>
            <a:off x="5525281" y="1924309"/>
            <a:ext cx="577264" cy="360789"/>
          </a:xfrm>
          <a:prstGeom prst="downArrow">
            <a:avLst>
              <a:gd name="adj1" fmla="val 50000"/>
              <a:gd name="adj2" fmla="val 25000"/>
            </a:avLst>
          </a:prstGeom>
          <a:solidFill>
            <a:schemeClr val="accent1"/>
          </a:solidFill>
          <a:ln w="12700" cap="flat" cmpd="sng">
            <a:noFill/>
            <a:prstDash val="solid"/>
            <a:round/>
          </a:ln>
        </p:spPr>
        <p:txBody>
          <a:bodyPr rtlCol="0" anchor="ctr"/>
          <a:lstStyle/>
          <a:p>
            <a:pPr algn="ctr"/>
          </a:p>
        </p:txBody>
      </p:sp>
      <p:graphicFrame>
        <p:nvGraphicFramePr>
          <p:cNvPr id="774" name="表格"/>
          <p:cNvGraphicFramePr>
            <a:graphicFrameLocks noGrp="1"/>
          </p:cNvGraphicFramePr>
          <p:nvPr/>
        </p:nvGraphicFramePr>
        <p:xfrm>
          <a:off x="750443" y="2428613"/>
          <a:ext cx="10703545" cy="3291840"/>
        </p:xfrm>
        <a:graphic>
          <a:graphicData uri="http://schemas.openxmlformats.org/drawingml/2006/table">
            <a:tbl>
              <a:tblPr bandRow="1">
                <a:noFill/>
              </a:tblPr>
              <a:tblGrid>
                <a:gridCol w="1223721"/>
                <a:gridCol w="1471599"/>
                <a:gridCol w="4863223"/>
                <a:gridCol w="3145002"/>
              </a:tblGrid>
              <a:tr h="0">
                <a:tc gridSpan="2">
                  <a:txBody>
                    <a:bodyPr/>
                    <a:lstStyle/>
                    <a:p>
                      <a:pPr marL="0" indent="0" algn="ctr">
                        <a:lnSpc>
                          <a:spcPct val="150000"/>
                        </a:lnSpc>
                        <a:spcBef>
                          <a:spcPts val="200"/>
                        </a:spcBef>
                        <a:spcAft>
                          <a:spcPts val="200"/>
                        </a:spcAft>
                        <a:buNone/>
                      </a:pPr>
                      <a:r>
                        <a:rPr lang="zh-CN" altLang="en-US" sz="1800" b="1" i="0" u="none" strike="noStrike" kern="100" cap="none" spc="0" baseline="0">
                          <a:solidFill>
                            <a:srgbClr val="FFFFFF"/>
                          </a:solidFill>
                          <a:latin typeface="微软雅黑" panose="020B0503020204020204" charset="-122"/>
                          <a:ea typeface="微软雅黑" panose="020B0503020204020204" charset="-122"/>
                          <a:cs typeface="Times New Roman" panose="02020603050405020304" charset="0"/>
                        </a:rPr>
                        <a:t>项目</a:t>
                      </a:r>
                      <a:endParaRPr lang="zh-CN" altLang="en-US" sz="1800" b="1" i="0" u="none" strike="noStrike" kern="10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36195" marR="3619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h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200"/>
                        </a:spcBef>
                        <a:spcAft>
                          <a:spcPts val="200"/>
                        </a:spcAft>
                        <a:buNone/>
                      </a:pPr>
                      <a:r>
                        <a:rPr lang="zh-CN" altLang="en-US" sz="1800" b="1" i="0" u="none" strike="noStrike" kern="100" cap="none" spc="0" baseline="0">
                          <a:solidFill>
                            <a:srgbClr val="FFFFFF"/>
                          </a:solidFill>
                          <a:latin typeface="微软雅黑" panose="020B0503020204020204" charset="-122"/>
                          <a:ea typeface="微软雅黑" panose="020B0503020204020204" charset="-122"/>
                          <a:cs typeface="Times New Roman" panose="02020603050405020304" charset="0"/>
                        </a:rPr>
                        <a:t>一般纳税人</a:t>
                      </a:r>
                      <a:endParaRPr lang="zh-CN" altLang="en-US" sz="1800" b="1" i="0" u="none" strike="noStrike" kern="10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36195" marR="3619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200"/>
                        </a:spcBef>
                        <a:spcAft>
                          <a:spcPts val="200"/>
                        </a:spcAft>
                        <a:buNone/>
                      </a:pPr>
                      <a:r>
                        <a:rPr lang="zh-CN" altLang="en-US" sz="1800" b="1" i="0" u="none" strike="noStrike" kern="100" cap="none" spc="0" baseline="0">
                          <a:solidFill>
                            <a:srgbClr val="FFFFFF"/>
                          </a:solidFill>
                          <a:latin typeface="微软雅黑" panose="020B0503020204020204" charset="-122"/>
                          <a:ea typeface="微软雅黑" panose="020B0503020204020204" charset="-122"/>
                          <a:cs typeface="Times New Roman" panose="02020603050405020304" charset="0"/>
                        </a:rPr>
                        <a:t>小规模纳税人</a:t>
                      </a:r>
                      <a:endParaRPr lang="zh-CN" altLang="en-US" sz="1800" b="1" i="0" u="none" strike="noStrike" kern="10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36195" marR="3619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0">
                <a:tc gridSpan="2">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销售旧货</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36195" marR="3619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h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gridSpan="2">
                  <a:txBody>
                    <a:bodyPr/>
                    <a:lstStyle/>
                    <a:p>
                      <a:pPr marL="0" indent="12700" algn="just">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应纳增值税=含税销售额÷（1+3%）×2%</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36195" marR="3619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h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r h="553720">
                <a:tc rowSpan="2">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销售自己使用过的物品</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36195" marR="3619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固定资产</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36195" marR="3619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just">
                        <a:lnSpc>
                          <a:spcPct val="150000"/>
                        </a:lnSpc>
                        <a:spcBef>
                          <a:spcPts val="200"/>
                        </a:spcBef>
                        <a:spcAft>
                          <a:spcPts val="20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（1）不得抵扣且未抵扣进项税额的固定资产：应纳增值税=含税销售额÷（1+3%）×2%</a:t>
                      </a:r>
                      <a:b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  （2）允许抵扣进项税额的固定资产：销项税额=含税销售额÷（1+税率）×税率</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36195" marR="36195"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just">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应纳增值税=含税销售额÷（1+3%）×2%</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36195" marR="3619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0">
                <a:tc v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非固定资产</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36195" marR="3619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销项税额=含税销售额÷（1+税率）×税率</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36195" marR="3619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应纳增值税=含税销售额÷（1+征收率）×征收率</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36195" marR="36195"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bl>
          </a:graphicData>
        </a:graphic>
      </p:graphicFrame>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72"/>
                                        </p:tgtEl>
                                        <p:attrNameLst>
                                          <p:attrName>style.visibility</p:attrName>
                                        </p:attrNameLst>
                                      </p:cBhvr>
                                      <p:to>
                                        <p:strVal val="visible"/>
                                      </p:to>
                                    </p:set>
                                    <p:animEffect transition="in" filter="fade">
                                      <p:cBhvr>
                                        <p:cTn id="7" dur="1000"/>
                                        <p:tgtEl>
                                          <p:spTgt spid="772"/>
                                        </p:tgtEl>
                                      </p:cBhvr>
                                    </p:animEffect>
                                    <p:anim calcmode="lin" valueType="num">
                                      <p:cBhvr>
                                        <p:cTn id="8" dur="1000" fill="hold"/>
                                        <p:tgtEl>
                                          <p:spTgt spid="772"/>
                                        </p:tgtEl>
                                        <p:attrNameLst>
                                          <p:attrName>ppt_x</p:attrName>
                                        </p:attrNameLst>
                                      </p:cBhvr>
                                      <p:tavLst>
                                        <p:tav tm="0">
                                          <p:val>
                                            <p:strVal val="#ppt_x"/>
                                          </p:val>
                                        </p:tav>
                                        <p:tav tm="100000">
                                          <p:val>
                                            <p:strVal val="#ppt_x"/>
                                          </p:val>
                                        </p:tav>
                                      </p:tavLst>
                                    </p:anim>
                                    <p:anim calcmode="lin" valueType="num">
                                      <p:cBhvr>
                                        <p:cTn id="9" dur="1000" fill="hold"/>
                                        <p:tgtEl>
                                          <p:spTgt spid="77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73"/>
                                        </p:tgtEl>
                                        <p:attrNameLst>
                                          <p:attrName>style.visibility</p:attrName>
                                        </p:attrNameLst>
                                      </p:cBhvr>
                                      <p:to>
                                        <p:strVal val="visible"/>
                                      </p:to>
                                    </p:set>
                                    <p:animEffect transition="in" filter="fade">
                                      <p:cBhvr>
                                        <p:cTn id="14" dur="1000"/>
                                        <p:tgtEl>
                                          <p:spTgt spid="773"/>
                                        </p:tgtEl>
                                      </p:cBhvr>
                                    </p:animEffect>
                                    <p:anim calcmode="lin" valueType="num">
                                      <p:cBhvr>
                                        <p:cTn id="15" dur="1000" fill="hold"/>
                                        <p:tgtEl>
                                          <p:spTgt spid="773"/>
                                        </p:tgtEl>
                                        <p:attrNameLst>
                                          <p:attrName>ppt_x</p:attrName>
                                        </p:attrNameLst>
                                      </p:cBhvr>
                                      <p:tavLst>
                                        <p:tav tm="0">
                                          <p:val>
                                            <p:strVal val="#ppt_x"/>
                                          </p:val>
                                        </p:tav>
                                        <p:tav tm="100000">
                                          <p:val>
                                            <p:strVal val="#ppt_x"/>
                                          </p:val>
                                        </p:tav>
                                      </p:tavLst>
                                    </p:anim>
                                    <p:anim calcmode="lin" valueType="num">
                                      <p:cBhvr>
                                        <p:cTn id="16" dur="1000" fill="hold"/>
                                        <p:tgtEl>
                                          <p:spTgt spid="77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774"/>
                                        </p:tgtEl>
                                        <p:attrNameLst>
                                          <p:attrName>style.visibility</p:attrName>
                                        </p:attrNameLst>
                                      </p:cBhvr>
                                      <p:to>
                                        <p:strVal val="visible"/>
                                      </p:to>
                                    </p:set>
                                    <p:animEffect transition="in" filter="wipe(down)">
                                      <p:cBhvr>
                                        <p:cTn id="21" dur="500"/>
                                        <p:tgtEl>
                                          <p:spTgt spid="7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2" grpId="0" animBg="1"/>
      <p:bldP spid="773"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778" name="矩形"/>
          <p:cNvSpPr/>
          <p:nvPr/>
        </p:nvSpPr>
        <p:spPr>
          <a:xfrm>
            <a:off x="1425064" y="305039"/>
            <a:ext cx="5415513"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考点５：增值税应纳税额的计算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781" name="组合"/>
          <p:cNvGrpSpPr/>
          <p:nvPr/>
        </p:nvGrpSpPr>
        <p:grpSpPr>
          <a:xfrm>
            <a:off x="1571627" y="1366640"/>
            <a:ext cx="5774057" cy="525777"/>
            <a:chOff x="1571627" y="1366640"/>
            <a:chExt cx="5774057" cy="525777"/>
          </a:xfrm>
        </p:grpSpPr>
        <p:sp>
          <p:nvSpPr>
            <p:cNvPr id="779" name="矩形"/>
            <p:cNvSpPr/>
            <p:nvPr/>
          </p:nvSpPr>
          <p:spPr>
            <a:xfrm>
              <a:off x="1692277" y="1366640"/>
              <a:ext cx="5537954" cy="525777"/>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 简易计税方法下应纳税额的计算。</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780" name="剪去对角的矩形"/>
            <p:cNvSpPr/>
            <p:nvPr/>
          </p:nvSpPr>
          <p:spPr>
            <a:xfrm>
              <a:off x="1571627" y="1366640"/>
              <a:ext cx="5774057" cy="525777"/>
            </a:xfrm>
            <a:prstGeom prst="snip2DiagRect">
              <a:avLst>
                <a:gd name="adj1" fmla="val 0"/>
                <a:gd name="adj2" fmla="val 11254"/>
              </a:avLst>
            </a:prstGeom>
            <a:noFill/>
            <a:ln w="25400" cap="flat" cmpd="sng">
              <a:solidFill>
                <a:srgbClr val="4BACC6"/>
              </a:solidFill>
              <a:prstDash val="solid"/>
              <a:round/>
            </a:ln>
          </p:spPr>
          <p:txBody>
            <a:bodyPr rtlCol="0" anchor="ctr"/>
            <a:lstStyle/>
            <a:p>
              <a:pPr algn="ctr"/>
            </a:p>
          </p:txBody>
        </p:sp>
      </p:grpSp>
      <p:sp>
        <p:nvSpPr>
          <p:cNvPr id="782" name="矩形"/>
          <p:cNvSpPr/>
          <p:nvPr/>
        </p:nvSpPr>
        <p:spPr>
          <a:xfrm>
            <a:off x="1327707" y="2115672"/>
            <a:ext cx="9582581" cy="216852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某企业为增值税小规模纳税人，2018年8月购入原材料取得的增值税专用发票注明价款10 000元，增值税税额1 600元。当月销售产品开具的增值税普通发票注明含税价款为123 600元，适用的征收率为3%。不考虑其他因素，该企业2018年8月应缴纳的增值税税额为（   ）元。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3 600	　　B．3 708		C．2 000	　D．2 108</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783" name="矩形"/>
          <p:cNvSpPr/>
          <p:nvPr/>
        </p:nvSpPr>
        <p:spPr>
          <a:xfrm>
            <a:off x="1284411" y="4223264"/>
            <a:ext cx="9366109" cy="1291588"/>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【解析】小规模纳税人适用简易计税方法。应纳增值税=含增值税销售额÷（1+征收率）×征收率=123 600÷（1+3%）×3%=3 600元。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784" name="矩形"/>
          <p:cNvSpPr/>
          <p:nvPr/>
        </p:nvSpPr>
        <p:spPr>
          <a:xfrm>
            <a:off x="1282103" y="5537404"/>
            <a:ext cx="9368417" cy="8915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【思路拓展】假如把本题日期改为“2020年8月”，该企业属于湖北省以外的小规模纳税人，则该企业应纳增值税=123 600÷（1+1%）×1%=1 223.76元。</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81"/>
                                        </p:tgtEl>
                                        <p:attrNameLst>
                                          <p:attrName>style.visibility</p:attrName>
                                        </p:attrNameLst>
                                      </p:cBhvr>
                                      <p:to>
                                        <p:strVal val="visible"/>
                                      </p:to>
                                    </p:set>
                                    <p:animEffect transition="in" filter="fade">
                                      <p:cBhvr>
                                        <p:cTn id="7" dur="1000"/>
                                        <p:tgtEl>
                                          <p:spTgt spid="781"/>
                                        </p:tgtEl>
                                      </p:cBhvr>
                                    </p:animEffect>
                                    <p:anim calcmode="lin" valueType="num">
                                      <p:cBhvr>
                                        <p:cTn id="8" dur="1000" fill="hold"/>
                                        <p:tgtEl>
                                          <p:spTgt spid="781"/>
                                        </p:tgtEl>
                                        <p:attrNameLst>
                                          <p:attrName>ppt_x</p:attrName>
                                        </p:attrNameLst>
                                      </p:cBhvr>
                                      <p:tavLst>
                                        <p:tav tm="0">
                                          <p:val>
                                            <p:strVal val="#ppt_x"/>
                                          </p:val>
                                        </p:tav>
                                        <p:tav tm="100000">
                                          <p:val>
                                            <p:strVal val="#ppt_x"/>
                                          </p:val>
                                        </p:tav>
                                      </p:tavLst>
                                    </p:anim>
                                    <p:anim calcmode="lin" valueType="num">
                                      <p:cBhvr>
                                        <p:cTn id="9" dur="1000" fill="hold"/>
                                        <p:tgtEl>
                                          <p:spTgt spid="78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82"/>
                                        </p:tgtEl>
                                        <p:attrNameLst>
                                          <p:attrName>style.visibility</p:attrName>
                                        </p:attrNameLst>
                                      </p:cBhvr>
                                      <p:to>
                                        <p:strVal val="visible"/>
                                      </p:to>
                                    </p:set>
                                    <p:animEffect transition="in" filter="fade">
                                      <p:cBhvr>
                                        <p:cTn id="14" dur="1000"/>
                                        <p:tgtEl>
                                          <p:spTgt spid="782"/>
                                        </p:tgtEl>
                                      </p:cBhvr>
                                    </p:animEffect>
                                    <p:anim calcmode="lin" valueType="num">
                                      <p:cBhvr>
                                        <p:cTn id="15" dur="1000" fill="hold"/>
                                        <p:tgtEl>
                                          <p:spTgt spid="782"/>
                                        </p:tgtEl>
                                        <p:attrNameLst>
                                          <p:attrName>ppt_x</p:attrName>
                                        </p:attrNameLst>
                                      </p:cBhvr>
                                      <p:tavLst>
                                        <p:tav tm="0">
                                          <p:val>
                                            <p:strVal val="#ppt_x"/>
                                          </p:val>
                                        </p:tav>
                                        <p:tav tm="100000">
                                          <p:val>
                                            <p:strVal val="#ppt_x"/>
                                          </p:val>
                                        </p:tav>
                                      </p:tavLst>
                                    </p:anim>
                                    <p:anim calcmode="lin" valueType="num">
                                      <p:cBhvr>
                                        <p:cTn id="16" dur="1000" fill="hold"/>
                                        <p:tgtEl>
                                          <p:spTgt spid="78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83"/>
                                        </p:tgtEl>
                                        <p:attrNameLst>
                                          <p:attrName>style.visibility</p:attrName>
                                        </p:attrNameLst>
                                      </p:cBhvr>
                                      <p:to>
                                        <p:strVal val="visible"/>
                                      </p:to>
                                    </p:set>
                                    <p:animEffect transition="in" filter="fade">
                                      <p:cBhvr>
                                        <p:cTn id="21" dur="1000"/>
                                        <p:tgtEl>
                                          <p:spTgt spid="783"/>
                                        </p:tgtEl>
                                      </p:cBhvr>
                                    </p:animEffect>
                                    <p:anim calcmode="lin" valueType="num">
                                      <p:cBhvr>
                                        <p:cTn id="22" dur="1000" fill="hold"/>
                                        <p:tgtEl>
                                          <p:spTgt spid="783"/>
                                        </p:tgtEl>
                                        <p:attrNameLst>
                                          <p:attrName>ppt_x</p:attrName>
                                        </p:attrNameLst>
                                      </p:cBhvr>
                                      <p:tavLst>
                                        <p:tav tm="0">
                                          <p:val>
                                            <p:strVal val="#ppt_x"/>
                                          </p:val>
                                        </p:tav>
                                        <p:tav tm="100000">
                                          <p:val>
                                            <p:strVal val="#ppt_x"/>
                                          </p:val>
                                        </p:tav>
                                      </p:tavLst>
                                    </p:anim>
                                    <p:anim calcmode="lin" valueType="num">
                                      <p:cBhvr>
                                        <p:cTn id="23" dur="1000" fill="hold"/>
                                        <p:tgtEl>
                                          <p:spTgt spid="78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84"/>
                                        </p:tgtEl>
                                        <p:attrNameLst>
                                          <p:attrName>style.visibility</p:attrName>
                                        </p:attrNameLst>
                                      </p:cBhvr>
                                      <p:to>
                                        <p:strVal val="visible"/>
                                      </p:to>
                                    </p:set>
                                    <p:animEffect transition="in" filter="fade">
                                      <p:cBhvr>
                                        <p:cTn id="28" dur="1000"/>
                                        <p:tgtEl>
                                          <p:spTgt spid="784"/>
                                        </p:tgtEl>
                                      </p:cBhvr>
                                    </p:animEffect>
                                    <p:anim calcmode="lin" valueType="num">
                                      <p:cBhvr>
                                        <p:cTn id="29" dur="1000" fill="hold"/>
                                        <p:tgtEl>
                                          <p:spTgt spid="784"/>
                                        </p:tgtEl>
                                        <p:attrNameLst>
                                          <p:attrName>ppt_x</p:attrName>
                                        </p:attrNameLst>
                                      </p:cBhvr>
                                      <p:tavLst>
                                        <p:tav tm="0">
                                          <p:val>
                                            <p:strVal val="#ppt_x"/>
                                          </p:val>
                                        </p:tav>
                                        <p:tav tm="100000">
                                          <p:val>
                                            <p:strVal val="#ppt_x"/>
                                          </p:val>
                                        </p:tav>
                                      </p:tavLst>
                                    </p:anim>
                                    <p:anim calcmode="lin" valueType="num">
                                      <p:cBhvr>
                                        <p:cTn id="30" dur="1000" fill="hold"/>
                                        <p:tgtEl>
                                          <p:spTgt spid="7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1" grpId="0" animBg="1"/>
      <p:bldP spid="782" grpId="0" animBg="1"/>
      <p:bldP spid="783" grpId="0" animBg="1"/>
      <p:bldP spid="784"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788" name="矩形"/>
          <p:cNvSpPr/>
          <p:nvPr/>
        </p:nvSpPr>
        <p:spPr>
          <a:xfrm>
            <a:off x="1425064" y="305039"/>
            <a:ext cx="5415513"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考点５：增值税应纳税额的计算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789" name="矩形"/>
          <p:cNvSpPr/>
          <p:nvPr/>
        </p:nvSpPr>
        <p:spPr>
          <a:xfrm>
            <a:off x="1255549" y="1548510"/>
            <a:ext cx="9741329" cy="258445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不定项】甲商业银行为增值税一般纳税人，2018年第二季度经营情况如下：</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销售自己使用过的一批办公设备，取得含增值税销售额10.506万元，该批办公设备2013年购入，按固定资产核算。</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已知：销售自己使用过的固定资产，按照简易办法依照3%征收率减按2%征收增值税。</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要求：根据上述资料，不考虑其他因素，分析回答下列小题。</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计算甲商业银行销售自己使用过的办公设备应缴纳增值税税额的下列算式中，正确的是（   ）。</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790" name="矩形"/>
          <p:cNvSpPr/>
          <p:nvPr/>
        </p:nvSpPr>
        <p:spPr>
          <a:xfrm>
            <a:off x="1284411" y="4090203"/>
            <a:ext cx="9755761" cy="8915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 10.506÷（1+3%）×2%=0.204万元		B. 10.506÷（1+2%）×2%=0.206万元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C. 10.506÷（1+2%）×3%=0.309万元		D. 10.506÷（1+3%）×3%=0.306万元</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791" name="矩形"/>
          <p:cNvSpPr/>
          <p:nvPr/>
        </p:nvSpPr>
        <p:spPr>
          <a:xfrm>
            <a:off x="1257280" y="5263204"/>
            <a:ext cx="1311543"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89"/>
                                        </p:tgtEl>
                                        <p:attrNameLst>
                                          <p:attrName>style.visibility</p:attrName>
                                        </p:attrNameLst>
                                      </p:cBhvr>
                                      <p:to>
                                        <p:strVal val="visible"/>
                                      </p:to>
                                    </p:set>
                                    <p:animEffect transition="in" filter="wipe(down)">
                                      <p:cBhvr>
                                        <p:cTn id="7" dur="500"/>
                                        <p:tgtEl>
                                          <p:spTgt spid="78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90"/>
                                        </p:tgtEl>
                                        <p:attrNameLst>
                                          <p:attrName>style.visibility</p:attrName>
                                        </p:attrNameLst>
                                      </p:cBhvr>
                                      <p:to>
                                        <p:strVal val="visible"/>
                                      </p:to>
                                    </p:set>
                                    <p:animEffect transition="in" filter="wipe(down)">
                                      <p:cBhvr>
                                        <p:cTn id="12" dur="500"/>
                                        <p:tgtEl>
                                          <p:spTgt spid="79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91"/>
                                        </p:tgtEl>
                                        <p:attrNameLst>
                                          <p:attrName>style.visibility</p:attrName>
                                        </p:attrNameLst>
                                      </p:cBhvr>
                                      <p:to>
                                        <p:strVal val="visible"/>
                                      </p:to>
                                    </p:set>
                                    <p:animEffect transition="in" filter="wipe(down)">
                                      <p:cBhvr>
                                        <p:cTn id="17" dur="500"/>
                                        <p:tgtEl>
                                          <p:spTgt spid="7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9" grpId="0" animBg="1"/>
      <p:bldP spid="790" grpId="0" animBg="1"/>
      <p:bldP spid="791"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795" name="矩形"/>
          <p:cNvSpPr/>
          <p:nvPr/>
        </p:nvSpPr>
        <p:spPr>
          <a:xfrm>
            <a:off x="1425064" y="305039"/>
            <a:ext cx="5415513"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考点５：增值税应纳税额的计算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799" name="组合"/>
          <p:cNvGrpSpPr/>
          <p:nvPr/>
        </p:nvGrpSpPr>
        <p:grpSpPr>
          <a:xfrm>
            <a:off x="1638840" y="1474549"/>
            <a:ext cx="5734505" cy="601980"/>
            <a:chOff x="1638840" y="1474549"/>
            <a:chExt cx="5734505" cy="601980"/>
          </a:xfrm>
        </p:grpSpPr>
        <p:sp>
          <p:nvSpPr>
            <p:cNvPr id="796" name="圆角矩形"/>
            <p:cNvSpPr/>
            <p:nvPr/>
          </p:nvSpPr>
          <p:spPr>
            <a:xfrm>
              <a:off x="1638840" y="1481535"/>
              <a:ext cx="5734505" cy="594993"/>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797" name="流程图: 离页连接符"/>
            <p:cNvSpPr/>
            <p:nvPr/>
          </p:nvSpPr>
          <p:spPr>
            <a:xfrm>
              <a:off x="1962689" y="1474549"/>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（三）</a:t>
              </a:r>
              <a:endParaRPr lang="zh-CN" altLang="en-US" sz="20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798" name="矩形"/>
            <p:cNvSpPr/>
            <p:nvPr/>
          </p:nvSpPr>
          <p:spPr>
            <a:xfrm>
              <a:off x="2951847" y="1517730"/>
              <a:ext cx="41040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进口货物应纳税额的计算</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800" name="矩形"/>
          <p:cNvSpPr/>
          <p:nvPr/>
        </p:nvSpPr>
        <p:spPr>
          <a:xfrm>
            <a:off x="1562076" y="2302128"/>
            <a:ext cx="9146170" cy="20916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纳税人进口货物，无论是一般纳税人还是小规模纳税人，均应按照组成计税价格和规定的</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税率</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（小规模纳税人也按照税率计算，不使用征收率）计算应纳税额，不允许抵扣发生在</a:t>
            </a:r>
            <a:r>
              <a:rPr lang="zh-CN" altLang="en-US" sz="1800" b="1" i="0" u="none" strike="noStrike" kern="1200" cap="none" spc="0" baseline="0">
                <a:solidFill>
                  <a:srgbClr val="C00000"/>
                </a:solidFill>
                <a:latin typeface="微软雅黑" panose="020B0503020204020204" charset="-122"/>
                <a:ea typeface="微软雅黑" panose="020B0503020204020204" charset="-122"/>
                <a:cs typeface="Times New Roman" panose="02020603050405020304" charset="0"/>
              </a:rPr>
              <a:t>境外</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的任何税金。其计算公式为</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ctr">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应纳增值税=组成计税价格×税率</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组成计税价格的计算分以下两种情况。</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801" name="矩形"/>
          <p:cNvSpPr/>
          <p:nvPr/>
        </p:nvSpPr>
        <p:spPr>
          <a:xfrm>
            <a:off x="1562076" y="4657654"/>
            <a:ext cx="9146170" cy="8915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（1）进口货物不征收消费税的：</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ctr">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组成计税价格=关税完税价格+关税</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802" name="矩形"/>
          <p:cNvSpPr/>
          <p:nvPr/>
        </p:nvSpPr>
        <p:spPr>
          <a:xfrm>
            <a:off x="787488" y="5768987"/>
            <a:ext cx="10703816" cy="491488"/>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【提示】公式中所称“关税完税价格”是指海关核定的计算关税的计税价格（相关内容会在关税中讲解）。</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99"/>
                                        </p:tgtEl>
                                        <p:attrNameLst>
                                          <p:attrName>style.visibility</p:attrName>
                                        </p:attrNameLst>
                                      </p:cBhvr>
                                      <p:to>
                                        <p:strVal val="visible"/>
                                      </p:to>
                                    </p:set>
                                    <p:animEffect transition="in" filter="fade">
                                      <p:cBhvr>
                                        <p:cTn id="7" dur="1000"/>
                                        <p:tgtEl>
                                          <p:spTgt spid="799"/>
                                        </p:tgtEl>
                                      </p:cBhvr>
                                    </p:animEffect>
                                    <p:anim calcmode="lin" valueType="num">
                                      <p:cBhvr>
                                        <p:cTn id="8" dur="1000" fill="hold"/>
                                        <p:tgtEl>
                                          <p:spTgt spid="799"/>
                                        </p:tgtEl>
                                        <p:attrNameLst>
                                          <p:attrName>ppt_x</p:attrName>
                                        </p:attrNameLst>
                                      </p:cBhvr>
                                      <p:tavLst>
                                        <p:tav tm="0">
                                          <p:val>
                                            <p:strVal val="#ppt_x"/>
                                          </p:val>
                                        </p:tav>
                                        <p:tav tm="100000">
                                          <p:val>
                                            <p:strVal val="#ppt_x"/>
                                          </p:val>
                                        </p:tav>
                                      </p:tavLst>
                                    </p:anim>
                                    <p:anim calcmode="lin" valueType="num">
                                      <p:cBhvr>
                                        <p:cTn id="9" dur="1000" fill="hold"/>
                                        <p:tgtEl>
                                          <p:spTgt spid="79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800"/>
                                        </p:tgtEl>
                                        <p:attrNameLst>
                                          <p:attrName>style.visibility</p:attrName>
                                        </p:attrNameLst>
                                      </p:cBhvr>
                                      <p:to>
                                        <p:strVal val="visible"/>
                                      </p:to>
                                    </p:set>
                                    <p:animEffect transition="in" filter="wipe(down)">
                                      <p:cBhvr>
                                        <p:cTn id="14" dur="500"/>
                                        <p:tgtEl>
                                          <p:spTgt spid="80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01"/>
                                        </p:tgtEl>
                                        <p:attrNameLst>
                                          <p:attrName>style.visibility</p:attrName>
                                        </p:attrNameLst>
                                      </p:cBhvr>
                                      <p:to>
                                        <p:strVal val="visible"/>
                                      </p:to>
                                    </p:set>
                                    <p:animEffect transition="in" filter="wipe(down)">
                                      <p:cBhvr>
                                        <p:cTn id="19" dur="500"/>
                                        <p:tgtEl>
                                          <p:spTgt spid="80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802"/>
                                        </p:tgtEl>
                                        <p:attrNameLst>
                                          <p:attrName>style.visibility</p:attrName>
                                        </p:attrNameLst>
                                      </p:cBhvr>
                                      <p:to>
                                        <p:strVal val="visible"/>
                                      </p:to>
                                    </p:set>
                                    <p:animEffect transition="in" filter="wipe(down)">
                                      <p:cBhvr>
                                        <p:cTn id="24" dur="500"/>
                                        <p:tgtEl>
                                          <p:spTgt spid="8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9" grpId="0" animBg="1"/>
      <p:bldP spid="800" grpId="0" animBg="1"/>
      <p:bldP spid="801" grpId="0" animBg="1"/>
      <p:bldP spid="802" grpId="0" animBg="1"/>
    </p:bldLst>
  </p:timing>
</p:sld>
</file>

<file path=ppt/tags/tag1.xml><?xml version="1.0" encoding="utf-8"?>
<p:tagLst xmlns:p="http://schemas.openxmlformats.org/presentationml/2006/main">
  <p:tag name="KSO_WM_DIAGRAM_VIRTUALLY_FRAME" val="{&quot;height&quot;:245.6966929133858,&quot;left&quot;:82.38503937007874,&quot;top&quot;:187.49708661417324,&quot;width&quot;:813.328503937008}"/>
</p:tagLst>
</file>

<file path=ppt/tags/tag2.xml><?xml version="1.0" encoding="utf-8"?>
<p:tagLst xmlns:p="http://schemas.openxmlformats.org/presentationml/2006/main">
  <p:tag name="KSO_WM_DIAGRAM_VIRTUALLY_FRAME" val="{&quot;height&quot;:245.6966929133858,&quot;left&quot;:82.38503937007874,&quot;top&quot;:187.49708661417324,&quot;width&quot;:813.328503937008}"/>
</p:tagLst>
</file>

<file path=ppt/tags/tag3.xml><?xml version="1.0" encoding="utf-8"?>
<p:tagLst xmlns:p="http://schemas.openxmlformats.org/presentationml/2006/main">
  <p:tag name="KSO_WM_DIAGRAM_VIRTUALLY_FRAME" val="{&quot;height&quot;:245.6966929133858,&quot;left&quot;:82.38503937007874,&quot;top&quot;:187.49708661417324,&quot;width&quot;:813.328503937008}"/>
</p:tagLst>
</file>

<file path=ppt/tags/tag4.xml><?xml version="1.0" encoding="utf-8"?>
<p:tagLst xmlns:p="http://schemas.openxmlformats.org/presentationml/2006/main">
  <p:tag name="KSO_WM_DIAGRAM_VIRTUALLY_FRAME" val="{&quot;height&quot;:245.6966929133858,&quot;left&quot;:82.38503937007874,&quot;top&quot;:187.49708661417324,&quot;width&quot;:813.328503937008}"/>
</p:tagLst>
</file>

<file path=ppt/theme/theme1.xml><?xml version="1.0" encoding="utf-8"?>
<a:theme xmlns:a="http://schemas.openxmlformats.org/drawingml/2006/main" name="A000120140530A99PPBG">
  <a:themeElements>
    <a:clrScheme name="A000120140530A99PPBG">
      <a:dk1>
        <a:srgbClr val="2F2F2F"/>
      </a:dk1>
      <a:lt1>
        <a:srgbClr val="FFFFFF"/>
      </a:lt1>
      <a:dk2>
        <a:srgbClr val="FFFFFF"/>
      </a:dk2>
      <a:lt2>
        <a:srgbClr val="F2F2F2"/>
      </a:lt2>
      <a:accent1>
        <a:srgbClr val="0A3142"/>
      </a:accent1>
      <a:accent2>
        <a:srgbClr val="2A305C"/>
      </a:accent2>
      <a:accent3>
        <a:srgbClr val="5478C4"/>
      </a:accent3>
      <a:accent4>
        <a:srgbClr val="00AAB7"/>
      </a:accent4>
      <a:accent5>
        <a:srgbClr val="86D7D4"/>
      </a:accent5>
      <a:accent6>
        <a:srgbClr val="FFC000"/>
      </a:accent6>
      <a:hlink>
        <a:srgbClr val="0A3142"/>
      </a:hlink>
      <a:folHlink>
        <a:srgbClr val="AFB2B4"/>
      </a:folHlink>
    </a:clrScheme>
    <a:fontScheme name="A000120140530A99PPBG">
      <a:majorFont>
        <a:latin typeface=""/>
        <a:ea typeface=""/>
        <a:cs typeface=""/>
      </a:majorFont>
      <a:minorFont>
        <a:latin typeface=""/>
        <a:ea typeface=""/>
        <a:cs typeface=""/>
      </a:minorFont>
    </a:fontScheme>
    <a:fmtScheme name="A000120140530A99PPBG">
      <a:fillStyleLst>
        <a:solidFill>
          <a:schemeClr val="phClr"/>
        </a:solidFill>
        <a:gradFill/>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spDef>
      <a:spPr>
        <a:solidFill>
          <a:schemeClr val="accent1"/>
        </a:solidFill>
        <a:ln w="12700" cap="flat" cmpd="sng">
          <a:noFill/>
          <a:prstDash val="solid"/>
          <a:round/>
        </a:ln>
      </a:spPr>
      <a:bodyPr rtlCol="0" anchor="ctr"/>
      <a:lstStyle/>
      <a:style>
        <a:lnRef idx="2">
          <a:schemeClr val="accent1">
            <a:shade val="50000"/>
          </a:schemeClr>
        </a:lnRef>
        <a:fillRef idx="1">
          <a:schemeClr val="accent1"/>
        </a:fillRef>
        <a:effectRef idx="0">
          <a:schemeClr val="accent1"/>
        </a:effectRef>
        <a:fontRef idx="minor">
          <a:schemeClr val="lt1"/>
        </a:fontRef>
      </a:style>
    </a:spDef>
    <a:lnDef>
      <a:spPr>
        <a:ln>
          <a:noFill/>
        </a:ln>
      </a:spPr>
      <a:bodyPr/>
      <a:lstStyle/>
      <a:style>
        <a:lnRef idx="1">
          <a:schemeClr val="accent4">
            <a:shade val="50000"/>
          </a:schemeClr>
        </a:lnRef>
        <a:fillRef idx="0">
          <a:schemeClr val="accent4"/>
        </a:fillRef>
        <a:effectRef idx="0">
          <a:schemeClr val="accent4"/>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otesMaster1">
  <a:themeElements>
    <a:clrScheme name="notesMaster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notesMaster1">
      <a:majorFont>
        <a:latin typeface=""/>
        <a:ea typeface=""/>
        <a:cs typeface=""/>
      </a:majorFont>
      <a:minorFont>
        <a:latin typeface=""/>
        <a:ea typeface=""/>
        <a:cs typeface=""/>
      </a:minorFont>
    </a:fontScheme>
    <a:fmtScheme name="notesMaster1">
      <a:fillStyleLst>
        <a:solidFill>
          <a:schemeClr val="phClr"/>
        </a:solidFill>
        <a:gradFill/>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spDef>
      <a:spPr>
        <a:solidFill>
          <a:schemeClr val="accent1"/>
        </a:solidFill>
        <a:ln w="12700" cap="flat" cmpd="sng">
          <a:noFill/>
          <a:prstDash val="solid"/>
          <a:round/>
        </a:ln>
      </a:spPr>
      <a:bodyPr rtlCol="0" anchor="ctr"/>
      <a:lstStyle/>
      <a:style>
        <a:lnRef idx="2">
          <a:schemeClr val="accent1">
            <a:shade val="50000"/>
          </a:schemeClr>
        </a:lnRef>
        <a:fillRef idx="1">
          <a:schemeClr val="accent1"/>
        </a:fillRef>
        <a:effectRef idx="0">
          <a:schemeClr val="accent1"/>
        </a:effectRef>
        <a:fontRef idx="minor">
          <a:schemeClr val="lt1"/>
        </a:fontRef>
      </a:style>
    </a:spDef>
    <a:lnDef>
      <a:spPr>
        <a:ln>
          <a:noFill/>
        </a:ln>
      </a:spPr>
      <a:bodyPr/>
      <a:lstStyle/>
      <a:style>
        <a:lnRef idx="1">
          <a:schemeClr val="accent4">
            <a:shade val="50000"/>
          </a:schemeClr>
        </a:lnRef>
        <a:fillRef idx="0">
          <a:schemeClr val="accent4"/>
        </a:fillRef>
        <a:effectRef idx="0">
          <a:schemeClr val="accent4"/>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handoutMaster1">
  <a:themeElements>
    <a:clrScheme name="handoutMaster1">
      <a:dk1>
        <a:srgbClr val="000000"/>
      </a:dk1>
      <a:lt1>
        <a:srgbClr val="000000"/>
      </a:lt1>
      <a:dk2>
        <a:srgbClr val="000000"/>
      </a:dk2>
      <a:lt2>
        <a:srgbClr val="000000"/>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handoutMaster1">
      <a:majorFont>
        <a:latin typeface=""/>
        <a:ea typeface=""/>
        <a:cs typeface=""/>
      </a:majorFont>
      <a:minorFont>
        <a:latin typeface=""/>
        <a:ea typeface=""/>
        <a:cs typeface=""/>
      </a:minorFont>
    </a:fontScheme>
    <a:fmtScheme name="handoutMaster1">
      <a:fillStyleLst>
        <a:solidFill>
          <a:schemeClr val="phClr"/>
        </a:solidFill>
        <a:gradFill/>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spDef>
      <a:spPr>
        <a:solidFill>
          <a:schemeClr val="accent1"/>
        </a:solidFill>
        <a:ln w="12700" cap="flat" cmpd="sng">
          <a:noFill/>
          <a:prstDash val="solid"/>
          <a:round/>
        </a:ln>
      </a:spPr>
      <a:bodyPr rtlCol="0" anchor="ctr"/>
      <a:lstStyle/>
      <a:style>
        <a:lnRef idx="2">
          <a:schemeClr val="accent1">
            <a:shade val="50000"/>
          </a:schemeClr>
        </a:lnRef>
        <a:fillRef idx="1">
          <a:schemeClr val="accent1"/>
        </a:fillRef>
        <a:effectRef idx="0">
          <a:schemeClr val="accent1"/>
        </a:effectRef>
        <a:fontRef idx="minor">
          <a:schemeClr val="lt1"/>
        </a:fontRef>
      </a:style>
    </a:spDef>
    <a:lnDef>
      <a:spPr>
        <a:ln>
          <a:noFill/>
        </a:ln>
      </a:spPr>
      <a:bodyPr/>
      <a:lstStyle/>
      <a:style>
        <a:lnRef idx="1">
          <a:schemeClr val="accent4">
            <a:shade val="50000"/>
          </a:schemeClr>
        </a:lnRef>
        <a:fillRef idx="0">
          <a:schemeClr val="accent4"/>
        </a:fillRef>
        <a:effectRef idx="0">
          <a:schemeClr val="accent4"/>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Normal.eit</Template>
  <TotalTime>0</TotalTime>
  <Words>49449</Words>
  <Application>WPS 演示</Application>
  <PresentationFormat>宽屏</PresentationFormat>
  <Paragraphs>3369</Paragraphs>
  <Slides>220</Slides>
  <Notes>220</Notes>
  <HiddenSlides>0</HiddenSlides>
  <MMClips>0</MMClips>
  <ScaleCrop>false</ScaleCrop>
  <HeadingPairs>
    <vt:vector size="8" baseType="variant">
      <vt:variant>
        <vt:lpstr>已用的字体</vt:lpstr>
      </vt:variant>
      <vt:variant>
        <vt:i4>14</vt:i4>
      </vt:variant>
      <vt:variant>
        <vt:lpstr>主题</vt:lpstr>
      </vt:variant>
      <vt:variant>
        <vt:i4>1</vt:i4>
      </vt:variant>
      <vt:variant>
        <vt:lpstr>嵌入 OLE 服务器</vt:lpstr>
      </vt:variant>
      <vt:variant>
        <vt:i4>19</vt:i4>
      </vt:variant>
      <vt:variant>
        <vt:lpstr>幻灯片标题</vt:lpstr>
      </vt:variant>
      <vt:variant>
        <vt:i4>220</vt:i4>
      </vt:variant>
    </vt:vector>
  </HeadingPairs>
  <TitlesOfParts>
    <vt:vector size="254" baseType="lpstr">
      <vt:lpstr>Arial</vt:lpstr>
      <vt:lpstr>宋体</vt:lpstr>
      <vt:lpstr>Wingdings</vt:lpstr>
      <vt:lpstr>Times New Roman</vt:lpstr>
      <vt:lpstr>微软雅黑</vt:lpstr>
      <vt:lpstr>Arial Black</vt:lpstr>
      <vt:lpstr>幼圆</vt:lpstr>
      <vt:lpstr>等线</vt:lpstr>
      <vt:lpstr>Calibri</vt:lpstr>
      <vt:lpstr>经典综艺体简</vt:lpstr>
      <vt:lpstr>Century Gothic</vt:lpstr>
      <vt:lpstr>Arial Unicode MS</vt:lpstr>
      <vt:lpstr>MS Mincho</vt:lpstr>
      <vt:lpstr>Yu Gothic</vt:lpstr>
      <vt:lpstr>A000120140530A99PPBG</vt:lpstr>
      <vt:lpstr>package</vt:lpstr>
      <vt:lpstr>package</vt:lpstr>
      <vt:lpstr>package</vt:lpstr>
      <vt:lpstr>package</vt:lpstr>
      <vt:lpstr>package</vt:lpstr>
      <vt:lpstr>package</vt:lpstr>
      <vt:lpstr>package</vt:lpstr>
      <vt:lpstr>package</vt:lpstr>
      <vt:lpstr>package</vt:lpstr>
      <vt:lpstr>package</vt:lpstr>
      <vt:lpstr>package</vt:lpstr>
      <vt:lpstr>package</vt:lpstr>
      <vt:lpstr>package</vt:lpstr>
      <vt:lpstr>package</vt:lpstr>
      <vt:lpstr>package</vt:lpstr>
      <vt:lpstr>package</vt:lpstr>
      <vt:lpstr>package</vt:lpstr>
      <vt:lpstr>package</vt:lpstr>
      <vt:lpstr>package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天道酬勤</cp:lastModifiedBy>
  <cp:revision>20</cp:revision>
  <dcterms:created xsi:type="dcterms:W3CDTF">2021-11-11T02:52:00Z</dcterms:created>
  <dcterms:modified xsi:type="dcterms:W3CDTF">2025-10-30T04:57:25Z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2052-12.1.0.23125</vt:lpwstr>
  </property>
  <property fmtid="{D5CDD505-2E9C-101B-9397-08002B2CF9AE}" pid="3" name="ICV">
    <vt:lpwstr>DF1A2AD975864806A21EF68452A90AD9</vt:lpwstr>
  </property>
</Properties>
</file>