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9"/>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Lst>
  <p:sldSz cx="12192000" cy="6858000"/>
  <p:notesSz cx="6858000" cy="9144000"/>
  <p:custDataLst>
    <p:tags r:id="rId173"/>
  </p:custDataLst>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2" autoAdjust="0"/>
    <p:restoredTop sz="99500"/>
  </p:normalViewPr>
  <p:slideViewPr>
    <p:cSldViewPr snapToGrid="0" snapToObjects="1">
      <p:cViewPr>
        <p:scale>
          <a:sx n="100" d="100"/>
          <a:sy n="100" d="100"/>
        </p:scale>
        <p:origin x="894" y="4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3" Type="http://schemas.openxmlformats.org/officeDocument/2006/relationships/tags" Target="tags/tag1.xml"/><Relationship Id="rId172" Type="http://schemas.openxmlformats.org/officeDocument/2006/relationships/tableStyles" Target="tableStyles.xml"/><Relationship Id="rId171" Type="http://schemas.openxmlformats.org/officeDocument/2006/relationships/viewProps" Target="viewProps.xml"/><Relationship Id="rId170" Type="http://schemas.openxmlformats.org/officeDocument/2006/relationships/presProps" Target="presProps.xml"/><Relationship Id="rId17" Type="http://schemas.openxmlformats.org/officeDocument/2006/relationships/slide" Target="slides/slide14.xml"/><Relationship Id="rId169" Type="http://schemas.openxmlformats.org/officeDocument/2006/relationships/handoutMaster" Target="handoutMasters/handoutMaster1.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8"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9"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30"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2"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datetime5">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
        <p:nvSpPr>
          <p:cNvPr id="23"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4" name="备注占位符 23"/>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25"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幻灯片图像占位符 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 name="备注占位符 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panose="02010600030101010101" charset="-122"/>
                <a:ea typeface="等线" panose="02010600030101010101" charset="-122"/>
                <a:cs typeface="等线" panose="02010600030101010101" charset="-122"/>
              </a:rPr>
            </a:fld>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幻灯片图像占位符 1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2" name="备注占位符 1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2" name="幻灯片图像占位符 98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3" name="备注占位符 98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8" name="幻灯片图像占位符 9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9" name="备注占位符 9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1" name="幻灯片图像占位符 10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02" name="备注占位符 10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1" name="幻灯片图像占位符 10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12" name="备注占位符 10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 name="幻灯片图像占位符 102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25" name="备注占位符 102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幻灯片图像占位符 102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1" name="备注占位符 10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幻灯片图像占位符 10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41" name="备注占位符 10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幻灯片图像占位符 10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6" name="备注占位符 10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0" name="幻灯片图像占位符 10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61" name="备注占位符 10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幻灯片图像占位符 10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5" name="备注占位符 10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幻灯片图像占位符 14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6" name="备注占位符 1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幻灯片图像占位符 10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1" name="备注占位符 10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6" name="幻灯片图像占位符 10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7" name="备注占位符 10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幻灯片图像占位符 109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98" name="备注占位符 10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8" name="幻灯片图像占位符 11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09" name="备注占位符 11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4" name="幻灯片图像占位符 11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5" name="备注占位符 11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 name="幻灯片图像占位符 11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28" name="备注占位符 11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8" name="幻灯片图像占位符 11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9" name="备注占位符 11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9" name="幻灯片图像占位符 11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50" name="备注占位符 11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3" name="幻灯片图像占位符 11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4" name="备注占位符 11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1" name="幻灯片图像占位符 11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72" name="备注占位符 11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 name="幻灯片图像占位符 1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3" name="备注占位符 1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3" name="幻灯片图像占位符 11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84" name="备注占位符 11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2" name="幻灯片图像占位符 11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93" name="备注占位符 11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1" name="幻灯片图像占位符 12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02" name="备注占位符 12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幻灯片图像占位符 12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2" name="备注占位符 12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1" name="幻灯片图像占位符 122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22" name="备注占位符 122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4" name="幻灯片图像占位符 123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35" name="备注占位符 123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3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3" name="幻灯片图像占位符 124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44" name="备注占位符 12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3" name="幻灯片图像占位符 125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54" name="备注占位符 12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6" name="幻灯片图像占位符 12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67" name="备注占位符 12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4" name="幻灯片图像占位符 12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75" name="备注占位符 12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幻灯片图像占位符 16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3" name="备注占位符 16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5" name="幻灯片图像占位符 12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86" name="备注占位符 12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3" name="幻灯片图像占位符 12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94" name="备注占位符 12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9" name="幻灯片图像占位符 12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00" name="备注占位符 12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9" name="幻灯片图像占位符 13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10" name="备注占位符 13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 name="幻灯片图像占位符 13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21" name="备注占位符 13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0" name="幻灯片图像占位符 132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31" name="备注占位符 13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3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9" name="幻灯片图像占位符 133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40" name="备注占位符 133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4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0" name="幻灯片图像占位符 134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51" name="备注占位符 135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5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9" name="幻灯片图像占位符 13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60" name="备注占位符 13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9" name="幻灯片图像占位符 13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70" name="备注占位符 13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 name="幻灯片图像占位符 1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3" name="备注占位符 1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8" name="幻灯片图像占位符 137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79" name="备注占位符 13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8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4" name="幻灯片图像占位符 13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85" name="备注占位符 13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4" name="幻灯片图像占位符 13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95" name="备注占位符 13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 name="幻灯片图像占位符 14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04" name="备注占位符 14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4" name="幻灯片图像占位符 14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15" name="备注占位符 14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0" name="幻灯片图像占位符 14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21" name="备注占位符 14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9" name="幻灯片图像占位符 14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30" name="备注占位符 14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8" name="幻灯片图像占位符 14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39" name="备注占位符 14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9" name="幻灯片图像占位符 14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50" name="备注占位符 14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 name="幻灯片图像占位符 1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4" name="备注占位符 1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1" name="幻灯片图像占位符 1500"/>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1502" name="备注占位符 1501"/>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幻灯片图像占位符 1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3" name="备注占位符 1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6" name="幻灯片图像占位符 160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07" name="备注占位符 16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0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幻灯片图像占位符 1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0" name="备注占位符 1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 name="幻灯片图像占位符 2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6" name="备注占位符 2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 name="幻灯片图像占位符 2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5" name="备注占位符 2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幻灯片图像占位符 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 name="备注占位符 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幻灯片图像占位符 2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6" name="备注占位符 2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 name="幻灯片图像占位符 2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36" name="备注占位符 2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 name="幻灯片图像占位符 2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5" name="备注占位符 2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 name="幻灯片图像占位符 24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1" name="备注占位符 25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 name="幻灯片图像占位符 2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5" name="备注占位符 2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 name="幻灯片图像占位符 2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1" name="备注占位符 2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 name="幻灯片图像占位符 2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0" name="备注占位符 2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 name="幻灯片图像占位符 3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3" name="备注占位符 3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 name="幻灯片图像占位符 3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8" name="备注占位符 3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 name="幻灯片图像占位符 3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9" name="备注占位符 3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幻灯片图像占位符 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 name="备注占位符 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 name="幻灯片图像占位符 3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9" name="备注占位符 3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 name="幻灯片图像占位符 3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8" name="备注占位符 3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 name="幻灯片图像占位符 3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52" name="备注占位符 3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 name="幻灯片图像占位符 3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1" name="备注占位符 3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 name="幻灯片图像占位符 3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7" name="备注占位符 3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 name="幻灯片图像占位符 3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3" name="备注占位符 3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 name="幻灯片图像占位符 3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5" name="备注占位符 3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 name="幻灯片图像占位符 3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5" name="备注占位符 3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5" name="幻灯片图像占位符 4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6" name="备注占位符 4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 name="幻灯片图像占位符 4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4" name="备注占位符 4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幻灯片图像占位符 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 name="备注占位符 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 name="幻灯片图像占位符 4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9" name="备注占位符 4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 name="幻灯片图像占位符 4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0" name="备注占位符 4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7" name="幻灯片图像占位符 4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8" name="备注占位符 4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 name="幻灯片图像占位符 4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9" name="备注占位符 4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 name="幻灯片图像占位符 4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0" name="备注占位符 4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9" name="幻灯片图像占位符 4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0" name="备注占位符 4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 name="幻灯片图像占位符 4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1" name="备注占位符 4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 name="幻灯片图像占位符 4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7" name="备注占位符 4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 name="幻灯片图像占位符 5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2" name="备注占位符 5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幻灯片图像占位符 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 name="备注占位符 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7" name="幻灯片图像占位符 5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8" name="备注占位符 5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 name="幻灯片图像占位符 5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8" name="备注占位符 5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1" name="幻灯片图像占位符 5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2" name="备注占位符 5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 name="幻灯片图像占位符 5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1" name="备注占位符 5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9" name="幻灯片图像占位符 5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0" name="备注占位符 5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8" name="幻灯片图像占位符 5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9" name="备注占位符 5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4" name="幻灯片图像占位符 5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5" name="备注占位符 5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7" name="幻灯片图像占位符 5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78" name="备注占位符 5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6" name="幻灯片图像占位符 5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7" name="备注占位符 5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0" name="幻灯片图像占位符 59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1" name="备注占位符 60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幻灯片图像占位符 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 name="备注占位符 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3" name="幻灯片图像占位符 6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4" name="备注占位符 6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3" name="幻灯片图像占位符 6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4" name="备注占位符 6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 name="幻灯片图像占位符 6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9" name="备注占位符 6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9" name="幻灯片图像占位符 63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40" name="备注占位符 63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 name="幻灯片图像占位符 6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3" name="备注占位符 6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3" name="幻灯片图像占位符 6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4" name="备注占位符 6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1" name="幻灯片图像占位符 6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2" name="备注占位符 6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 name="幻灯片图像占位符 6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5" name="备注占位符 6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3" name="幻灯片图像占位符 6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94" name="备注占位符 6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 name="幻灯片图像占位符 7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8" name="备注占位符 7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幻灯片图像占位符 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 name="备注占位符 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 name="幻灯片图像占位符 7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4" name="备注占位符 7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3" name="幻灯片图像占位符 7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4" name="备注占位符 7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9" name="幻灯片图像占位符 7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30" name="备注占位符 7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0" name="幻灯片图像占位符 7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1" name="备注占位符 7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 name="幻灯片图像占位符 7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9" name="备注占位符 7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6" name="幻灯片图像占位符 7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57" name="备注占位符 7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7" name="幻灯片图像占位符 7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8" name="备注占位符 7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4" name="幻灯片图像占位符 7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75" name="备注占位符 7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6" name="幻灯片图像占位符 7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7" name="备注占位符 7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7" name="幻灯片图像占位符 79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98" name="备注占位符 7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幻灯片图像占位符 1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 name="备注占位符 1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3" name="幻灯片图像占位符 80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4" name="备注占位符 8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1" name="幻灯片图像占位符 8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2" name="备注占位符 8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7" name="幻灯片图像占位符 8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28" name="备注占位符 8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1" name="幻灯片图像占位符 8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42" name="备注占位符 8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0" name="幻灯片图像占位符 84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51" name="备注占位符 85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4" name="幻灯片图像占位符 8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5" name="备注占位符 8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 name="幻灯片图像占位符 8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71" name="备注占位符 8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 name="幻灯片图像占位符 8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81" name="备注占位符 8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9" name="幻灯片图像占位符 8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90" name="备注占位符 8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5" name="幻灯片图像占位符 89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96" name="备注占位符 89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幻灯片图像占位符 1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 name="备注占位符 1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4" name="幻灯片图像占位符 9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05" name="备注占位符 9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7" name="幻灯片图像占位符 9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8" name="备注占位符 9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 name="幻灯片图像占位符 9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24" name="备注占位符 9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8" name="幻灯片图像占位符 9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29" name="备注占位符 9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4" name="幻灯片图像占位符 93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35" name="备注占位符 93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0" name="幻灯片图像占位符 9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41" name="备注占位符 9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8" name="幻灯片图像占位符 9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49" name="备注占位符 9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7" name="幻灯片图像占位符 95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58" name="备注占位符 95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5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8" name="幻灯片图像占位符 96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69" name="备注占位符 9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6" name="幻灯片图像占位符 9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77" name="备注占位符 9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8"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2" name="图片 1" descr="4c44cad1a003417d7423c5bff65a25a"/>
          <p:cNvPicPr>
            <a:picLocks noChangeAspect="1"/>
          </p:cNvPicPr>
          <p:nvPr userDrawn="1"/>
        </p:nvPicPr>
        <p:blipFill>
          <a:blip r:embed="rId2"/>
          <a:stretch>
            <a:fillRect/>
          </a:stretch>
        </p:blipFill>
        <p:spPr>
          <a:xfrm>
            <a:off x="9626600" y="81280"/>
            <a:ext cx="2484755" cy="477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
        <p:nvSpPr>
          <p:cNvPr id="10"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1"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2"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3" name="曲线"/>
          <p:cNvSpPr/>
          <p:nvPr userDrawn="1"/>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1"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pic>
        <p:nvPicPr>
          <p:cNvPr id="14" name="图片"/>
          <p:cNvPicPr>
            <a:picLocks noChangeAspect="1"/>
          </p:cNvPicPr>
          <p:nvPr userDrawn="1"/>
        </p:nvPicPr>
        <p:blipFill>
          <a:blip r:embed="rId3" cstate="print"/>
          <a:stretch>
            <a:fillRect/>
          </a:stretch>
        </p:blipFill>
        <p:spPr>
          <a:xfrm>
            <a:off x="1884363" y="4457202"/>
            <a:ext cx="8423276" cy="1766599"/>
          </a:xfrm>
          <a:prstGeom prst="rect">
            <a:avLst/>
          </a:prstGeom>
          <a:noFill/>
          <a:ln w="9525" cap="flat" cmpd="sng">
            <a:noFill/>
            <a:prstDash val="solid"/>
            <a:miter/>
          </a:ln>
        </p:spPr>
      </p:pic>
      <p:pic>
        <p:nvPicPr>
          <p:cNvPr id="15" name="图片"/>
          <p:cNvPicPr>
            <a:picLocks noChangeAspect="1"/>
          </p:cNvPicPr>
          <p:nvPr userDrawn="1"/>
        </p:nvPicPr>
        <p:blipFill>
          <a:blip r:embed="rId4"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7" name="矩形"/>
          <p:cNvSpPr/>
          <p:nvPr userDrawn="1"/>
        </p:nvSpPr>
        <p:spPr>
          <a:xfrm>
            <a:off x="0" y="0"/>
            <a:ext cx="12192000" cy="951719"/>
          </a:xfrm>
          <a:prstGeom prst="rect">
            <a:avLst/>
          </a:prstGeom>
          <a:solidFill>
            <a:schemeClr val="accent4"/>
          </a:solidFill>
          <a:ln w="12700" cap="flat" cmpd="sng">
            <a:noFill/>
            <a:prstDash val="solid"/>
            <a:round/>
          </a:ln>
        </p:spPr>
        <p:txBody>
          <a:bodyPr rtlCol="0" anchor="ctr"/>
          <a:lstStyle/>
          <a:p>
            <a:pPr algn="ctr"/>
          </a:p>
        </p:txBody>
      </p:sp>
      <p:sp>
        <p:nvSpPr>
          <p:cNvPr id="18" name="标题"/>
          <p:cNvSpPr>
            <a:spLocks noGrp="1"/>
          </p:cNvSpPr>
          <p:nvPr>
            <p:ph type="title"/>
          </p:nvPr>
        </p:nvSpPr>
        <p:spPr>
          <a:xfrm>
            <a:off x="1095374" y="345270"/>
            <a:ext cx="10008055" cy="559605"/>
          </a:xfrm>
          <a:prstGeom prst="rect">
            <a:avLst/>
          </a:prstGeom>
          <a:noFill/>
          <a:ln w="9525" cap="flat" cmpd="sng">
            <a:noFill/>
            <a:prstDash val="solid"/>
            <a:miter/>
          </a:ln>
        </p:spPr>
        <p:txBody>
          <a:bodyPr vert="horz" wrap="square" lIns="91440" tIns="45720" rIns="91440" bIns="45720" anchor="ctr" anchorCtr="0">
            <a:normAutofit/>
          </a:bodyPr>
          <a:lstStyle>
            <a:lvl1pPr marL="0" indent="0" defTabSz="914400" eaLnBrk="1" fontAlgn="auto" latinLnBrk="0" hangingPunct="1">
              <a:defRPr sz="2800">
                <a:solidFill>
                  <a:schemeClr val="bg1"/>
                </a:solidFill>
              </a:defRPr>
            </a:lvl1pPr>
          </a:lstStyle>
          <a:p>
            <a:pPr marL="0" indent="0"/>
            <a:r>
              <a:rPr lang="zh-CN" altLang="en-US"/>
              <a:t>单击此处编辑母版标题样式</a:t>
            </a:r>
            <a:endParaRPr lang="zh-CN" altLang="en-US"/>
          </a:p>
        </p:txBody>
      </p:sp>
      <p:sp>
        <p:nvSpPr>
          <p:cNvPr id="19" name="矩形"/>
          <p:cNvSpPr/>
          <p:nvPr userDrawn="1"/>
        </p:nvSpPr>
        <p:spPr>
          <a:xfrm rot="2700000">
            <a:off x="252462" y="308024"/>
            <a:ext cx="590452" cy="590451"/>
          </a:xfrm>
          <a:prstGeom prst="rect">
            <a:avLst/>
          </a:prstGeom>
          <a:solidFill>
            <a:schemeClr val="bg2"/>
          </a:solidFill>
          <a:ln w="12700" cap="flat" cmpd="sng">
            <a:noFill/>
            <a:prstDash val="solid"/>
            <a:round/>
          </a:ln>
        </p:spPr>
        <p:txBody>
          <a:bodyPr rtlCol="0" anchor="ctr"/>
          <a:lstStyle/>
          <a:p>
            <a:pPr algn="ctr"/>
          </a:p>
        </p:txBody>
      </p:sp>
      <p:sp>
        <p:nvSpPr>
          <p:cNvPr id="20" name="矩形"/>
          <p:cNvSpPr/>
          <p:nvPr userDrawn="1"/>
        </p:nvSpPr>
        <p:spPr>
          <a:xfrm rot="2700000">
            <a:off x="773043" y="453955"/>
            <a:ext cx="298590" cy="298591"/>
          </a:xfrm>
          <a:prstGeom prst="rect">
            <a:avLst/>
          </a:prstGeom>
          <a:solidFill>
            <a:schemeClr val="accent5"/>
          </a:solidFill>
          <a:ln w="12700" cap="flat" cmpd="sng">
            <a:noFill/>
            <a:prstDash val="solid"/>
            <a:round/>
          </a:ln>
        </p:spPr>
        <p:txBody>
          <a:bodyPr rtlCol="0" anchor="ctr"/>
          <a:lstStyle/>
          <a:p>
            <a:pPr algn="ctr"/>
          </a:p>
        </p:txBody>
      </p:sp>
      <p:pic>
        <p:nvPicPr>
          <p:cNvPr id="8" name="图片 7" descr="4c44cad1a003417d7423c5bff65a25a"/>
          <p:cNvPicPr>
            <a:picLocks noChangeAspect="1"/>
          </p:cNvPicPr>
          <p:nvPr userDrawn="1"/>
        </p:nvPicPr>
        <p:blipFill>
          <a:blip r:embed="rId3"/>
          <a:stretch>
            <a:fillRect/>
          </a:stretch>
        </p:blipFill>
        <p:spPr>
          <a:xfrm>
            <a:off x="9626600" y="81280"/>
            <a:ext cx="2484755" cy="477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日期占位符"/>
          <p:cNvSpPr>
            <a:spLocks noGrp="1"/>
          </p:cNvSpPr>
          <p:nvPr>
            <p:ph type="dt" idx="2"/>
          </p:nvPr>
        </p:nvSpPr>
        <p:spPr>
          <a:xfrm>
            <a:off x="8382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3" name="页脚占位符"/>
          <p:cNvSpPr>
            <a:spLocks noGrp="1"/>
          </p:cNvSpPr>
          <p:nvPr>
            <p:ph type="ftr" idx="3"/>
          </p:nvPr>
        </p:nvSpPr>
        <p:spPr>
          <a:xfrm>
            <a:off x="4038600" y="6356360"/>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4" name="编号占位符"/>
          <p:cNvSpPr>
            <a:spLocks noGrp="1"/>
          </p:cNvSpPr>
          <p:nvPr>
            <p:ph type="sldNum" idx="4"/>
          </p:nvPr>
        </p:nvSpPr>
        <p:spPr>
          <a:xfrm>
            <a:off x="86106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5" name="文本"/>
          <p:cNvSpPr>
            <a:spLocks noGrp="1"/>
          </p:cNvSpPr>
          <p:nvPr>
            <p:ph type="body" idx="1"/>
          </p:nvPr>
        </p:nvSpPr>
        <p:spPr>
          <a:xfrm>
            <a:off x="2057403" y="1147315"/>
            <a:ext cx="9640020" cy="5208024"/>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zh-CN" altLang="en-US"/>
          </a:p>
        </p:txBody>
      </p:sp>
      <p:sp>
        <p:nvSpPr>
          <p:cNvPr id="6" name="矩形"/>
          <p:cNvSpPr/>
          <p:nvPr userDrawn="1"/>
        </p:nvSpPr>
        <p:spPr>
          <a:xfrm>
            <a:off x="4318000" y="2971804"/>
            <a:ext cx="3556000" cy="2308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感谢您下载包图网平台上提供的</a:t>
            </a:r>
            <a:r>
              <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PPT</a:t>
            </a: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作品，为了您和包图网以及原创作者的利益，请勿复制、传播、销售，否则将承担法律责任！包图网将对作品进行维权，按照传播下载次数进行十倍的索取赔偿！</a:t>
            </a:r>
            <a:endPar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en-US" altLang="zh-CN"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ibaotu.com</a:t>
            </a:r>
            <a:endParaRPr lang="zh-CN" altLang="en-US"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8" name="图片 7" descr="4c44cad1a003417d7423c5bff65a25a"/>
          <p:cNvPicPr>
            <a:picLocks noChangeAspect="1"/>
          </p:cNvPicPr>
          <p:nvPr userDrawn="1"/>
        </p:nvPicPr>
        <p:blipFill>
          <a:blip r:embed="rId6"/>
          <a:stretch>
            <a:fillRect/>
          </a:stretch>
        </p:blipFill>
        <p:spPr>
          <a:xfrm>
            <a:off x="9626600" y="81280"/>
            <a:ext cx="2484755" cy="477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indent="0" algn="l" defTabSz="914400" eaLnBrk="1" fontAlgn="auto" latinLnBrk="0" hangingPunct="1">
        <a:lnSpc>
          <a:spcPct val="90000"/>
        </a:lnSpc>
        <a:spcBef>
          <a:spcPts val="0"/>
        </a:spcBef>
        <a:buNone/>
        <a:defRPr sz="3200" b="1" i="0" kern="1200" baseline="0">
          <a:solidFill>
            <a:srgbClr val="14324C"/>
          </a:solidFill>
          <a:latin typeface="微软雅黑" panose="020B0503020204020204" charset="-122"/>
          <a:ea typeface="微软雅黑" panose="020B0503020204020204" charset="-122"/>
          <a:cs typeface="Arial Black" panose="020B0A04020102020204" charset="0"/>
        </a:defRPr>
      </a:lvl1pPr>
    </p:titleStyle>
    <p:bodyStyle>
      <a:lvl1pPr marL="267970" indent="-267970" algn="just" defTabSz="914400" eaLnBrk="1" fontAlgn="auto"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微软雅黑" panose="020B0503020204020204" charset="-122"/>
          <a:ea typeface="微软雅黑" panose="020B0503020204020204" charset="-122"/>
          <a:cs typeface="Arial" panose="020B0604020202020204" pitchFamily="34" charset="0"/>
        </a:defRPr>
      </a:lvl1pPr>
      <a:lvl2pPr marL="267970" indent="-267970" algn="just" defTabSz="914400" eaLnBrk="1" fontAlgn="auto" latinLnBrk="0" hangingPunct="1">
        <a:lnSpc>
          <a:spcPct val="150000"/>
        </a:lnSpc>
        <a:spcBef>
          <a:spcPts val="0"/>
        </a:spcBef>
        <a:spcAft>
          <a:spcPts val="450"/>
        </a:spcAft>
        <a:buClr>
          <a:srgbClr val="646EB8"/>
        </a:buClr>
        <a:buFont typeface="幼圆" panose="02010509060101010101" pitchFamily="49" charset="-122"/>
        <a:buChar char=" "/>
        <a:defRPr sz="1600" kern="1200" baseline="0">
          <a:solidFill>
            <a:schemeClr val="tx1"/>
          </a:solidFill>
          <a:latin typeface="微软雅黑" panose="020B0503020204020204" charset="-122"/>
          <a:ea typeface="微软雅黑" panose="020B0503020204020204" charset="-122"/>
          <a:cs typeface="Arial" panose="020B0604020202020204" pitchFamily="34" charset="0"/>
        </a:defRPr>
      </a:lvl2pPr>
      <a:lvl3pPr marL="857250" indent="-171450" algn="l" defTabSz="914400" eaLnBrk="1" fontAlgn="auto"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6" Type="http://schemas.openxmlformats.org/officeDocument/2006/relationships/notesSlide" Target="../notesSlides/notesSlide103.xml"/><Relationship Id="rId5" Type="http://schemas.openxmlformats.org/officeDocument/2006/relationships/vmlDrawing" Target="../drawings/vmlDrawing13.vml"/><Relationship Id="rId4" Type="http://schemas.openxmlformats.org/officeDocument/2006/relationships/slideLayout" Target="../slideLayouts/slideLayout3.xml"/><Relationship Id="rId3" Type="http://schemas.openxmlformats.org/officeDocument/2006/relationships/image" Target="../media/image18.emf"/><Relationship Id="rId2" Type="http://schemas.openxmlformats.org/officeDocument/2006/relationships/oleObject" Target="../embeddings/oleObject14.bin"/><Relationship Id="rId1"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6" Type="http://schemas.openxmlformats.org/officeDocument/2006/relationships/notesSlide" Target="../notesSlides/notesSlide105.xml"/><Relationship Id="rId5" Type="http://schemas.openxmlformats.org/officeDocument/2006/relationships/vmlDrawing" Target="../drawings/vmlDrawing14.vml"/><Relationship Id="rId4" Type="http://schemas.openxmlformats.org/officeDocument/2006/relationships/slideLayout" Target="../slideLayouts/slideLayout3.xml"/><Relationship Id="rId3" Type="http://schemas.openxmlformats.org/officeDocument/2006/relationships/image" Target="../media/image19.emf"/><Relationship Id="rId2" Type="http://schemas.openxmlformats.org/officeDocument/2006/relationships/oleObject" Target="../embeddings/oleObject15.bin"/><Relationship Id="rId1"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7.xml.rels><?xml version="1.0" encoding="UTF-8" standalone="yes"?>
<Relationships xmlns="http://schemas.openxmlformats.org/package/2006/relationships"><Relationship Id="rId6" Type="http://schemas.openxmlformats.org/officeDocument/2006/relationships/notesSlide" Target="../notesSlides/notesSlide117.xml"/><Relationship Id="rId5" Type="http://schemas.openxmlformats.org/officeDocument/2006/relationships/vmlDrawing" Target="../drawings/vmlDrawing15.vml"/><Relationship Id="rId4" Type="http://schemas.openxmlformats.org/officeDocument/2006/relationships/slideLayout" Target="../slideLayouts/slideLayout3.xml"/><Relationship Id="rId3" Type="http://schemas.openxmlformats.org/officeDocument/2006/relationships/image" Target="../media/image20.emf"/><Relationship Id="rId2" Type="http://schemas.openxmlformats.org/officeDocument/2006/relationships/oleObject" Target="../embeddings/oleObject16.bin"/><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3.xml.rels><?xml version="1.0" encoding="UTF-8" standalone="yes"?>
<Relationships xmlns="http://schemas.openxmlformats.org/package/2006/relationships"><Relationship Id="rId6" Type="http://schemas.openxmlformats.org/officeDocument/2006/relationships/notesSlide" Target="../notesSlides/notesSlide123.xml"/><Relationship Id="rId5" Type="http://schemas.openxmlformats.org/officeDocument/2006/relationships/vmlDrawing" Target="../drawings/vmlDrawing16.vml"/><Relationship Id="rId4" Type="http://schemas.openxmlformats.org/officeDocument/2006/relationships/slideLayout" Target="../slideLayouts/slideLayout3.xml"/><Relationship Id="rId3" Type="http://schemas.openxmlformats.org/officeDocument/2006/relationships/image" Target="../media/image21.emf"/><Relationship Id="rId2" Type="http://schemas.openxmlformats.org/officeDocument/2006/relationships/oleObject" Target="../embeddings/oleObject17.bin"/><Relationship Id="rId1"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6.xml.rels><?xml version="1.0" encoding="UTF-8" standalone="yes"?>
<Relationships xmlns="http://schemas.openxmlformats.org/package/2006/relationships"><Relationship Id="rId6" Type="http://schemas.openxmlformats.org/officeDocument/2006/relationships/notesSlide" Target="../notesSlides/notesSlide126.xml"/><Relationship Id="rId5" Type="http://schemas.openxmlformats.org/officeDocument/2006/relationships/vmlDrawing" Target="../drawings/vmlDrawing17.vml"/><Relationship Id="rId4" Type="http://schemas.openxmlformats.org/officeDocument/2006/relationships/slideLayout" Target="../slideLayouts/slideLayout3.xml"/><Relationship Id="rId3" Type="http://schemas.openxmlformats.org/officeDocument/2006/relationships/image" Target="../media/image22.emf"/><Relationship Id="rId2" Type="http://schemas.openxmlformats.org/officeDocument/2006/relationships/oleObject" Target="../embeddings/oleObject18.bin"/><Relationship Id="rId1"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9.xml.rels><?xml version="1.0" encoding="UTF-8" standalone="yes"?>
<Relationships xmlns="http://schemas.openxmlformats.org/package/2006/relationships"><Relationship Id="rId6" Type="http://schemas.openxmlformats.org/officeDocument/2006/relationships/notesSlide" Target="../notesSlides/notesSlide129.xml"/><Relationship Id="rId5" Type="http://schemas.openxmlformats.org/officeDocument/2006/relationships/vmlDrawing" Target="../drawings/vmlDrawing18.vml"/><Relationship Id="rId4" Type="http://schemas.openxmlformats.org/officeDocument/2006/relationships/slideLayout" Target="../slideLayouts/slideLayout3.xml"/><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3.xml.rels><?xml version="1.0" encoding="UTF-8" standalone="yes"?>
<Relationships xmlns="http://schemas.openxmlformats.org/package/2006/relationships"><Relationship Id="rId6" Type="http://schemas.openxmlformats.org/officeDocument/2006/relationships/notesSlide" Target="../notesSlides/notesSlide153.xml"/><Relationship Id="rId5" Type="http://schemas.openxmlformats.org/officeDocument/2006/relationships/vmlDrawing" Target="../drawings/vmlDrawing19.vml"/><Relationship Id="rId4" Type="http://schemas.openxmlformats.org/officeDocument/2006/relationships/slideLayout" Target="../slideLayouts/slideLayout3.xml"/><Relationship Id="rId3" Type="http://schemas.openxmlformats.org/officeDocument/2006/relationships/image" Target="../media/image24.emf"/><Relationship Id="rId2" Type="http://schemas.openxmlformats.org/officeDocument/2006/relationships/oleObject" Target="../embeddings/oleObject20.bin"/><Relationship Id="rId1" Type="http://schemas.openxmlformats.org/officeDocument/2006/relationships/image" Target="../media/image2.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vmlDrawing" Target="../drawings/vmlDrawing1.vml"/><Relationship Id="rId4" Type="http://schemas.openxmlformats.org/officeDocument/2006/relationships/slideLayout" Target="../slideLayouts/slideLayout4.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vmlDrawing" Target="../drawings/vmlDrawing3.vml"/><Relationship Id="rId4" Type="http://schemas.openxmlformats.org/officeDocument/2006/relationships/slideLayout" Target="../slideLayouts/slideLayout3.xml"/><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vmlDrawing" Target="../drawings/vmlDrawing4.vml"/><Relationship Id="rId4" Type="http://schemas.openxmlformats.org/officeDocument/2006/relationships/slideLayout" Target="../slideLayouts/slideLayout3.xml"/><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6.xml"/><Relationship Id="rId7" Type="http://schemas.openxmlformats.org/officeDocument/2006/relationships/vmlDrawing" Target="../drawings/vmlDrawing5.vml"/><Relationship Id="rId6"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oleObject" Target="../embeddings/oleObject6.bin"/><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vmlDrawing" Target="../drawings/vmlDrawing6.vml"/><Relationship Id="rId4" Type="http://schemas.openxmlformats.org/officeDocument/2006/relationships/slideLayout" Target="../slideLayouts/slideLayout3.xml"/><Relationship Id="rId3" Type="http://schemas.openxmlformats.org/officeDocument/2006/relationships/image" Target="../media/image11.emf"/><Relationship Id="rId2" Type="http://schemas.openxmlformats.org/officeDocument/2006/relationships/oleObject" Target="../embeddings/oleObject7.bin"/><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1.xml"/><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vmlDrawing" Target="../drawings/vmlDrawing8.vml"/><Relationship Id="rId4" Type="http://schemas.openxmlformats.org/officeDocument/2006/relationships/slideLayout" Target="../slideLayouts/slideLayout3.xml"/><Relationship Id="rId3"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6" Type="http://schemas.openxmlformats.org/officeDocument/2006/relationships/notesSlide" Target="../notesSlides/notesSlide87.xml"/><Relationship Id="rId5" Type="http://schemas.openxmlformats.org/officeDocument/2006/relationships/vmlDrawing" Target="../drawings/vmlDrawing9.vml"/><Relationship Id="rId4" Type="http://schemas.openxmlformats.org/officeDocument/2006/relationships/slideLayout" Target="../slideLayouts/slideLayout3.xml"/><Relationship Id="rId3" Type="http://schemas.openxmlformats.org/officeDocument/2006/relationships/image" Target="../media/image14.emf"/><Relationship Id="rId2" Type="http://schemas.openxmlformats.org/officeDocument/2006/relationships/oleObject" Target="../embeddings/oleObject10.bin"/><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6" Type="http://schemas.openxmlformats.org/officeDocument/2006/relationships/notesSlide" Target="../notesSlides/notesSlide89.xml"/><Relationship Id="rId5" Type="http://schemas.openxmlformats.org/officeDocument/2006/relationships/vmlDrawing" Target="../drawings/vmlDrawing10.vml"/><Relationship Id="rId4" Type="http://schemas.openxmlformats.org/officeDocument/2006/relationships/slideLayout" Target="../slideLayouts/slideLayout3.xml"/><Relationship Id="rId3" Type="http://schemas.openxmlformats.org/officeDocument/2006/relationships/image" Target="../media/image15.emf"/><Relationship Id="rId2" Type="http://schemas.openxmlformats.org/officeDocument/2006/relationships/oleObject" Target="../embeddings/oleObject11.bin"/><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6" Type="http://schemas.openxmlformats.org/officeDocument/2006/relationships/notesSlide" Target="../notesSlides/notesSlide92.xml"/><Relationship Id="rId5" Type="http://schemas.openxmlformats.org/officeDocument/2006/relationships/vmlDrawing" Target="../drawings/vmlDrawing11.vml"/><Relationship Id="rId4" Type="http://schemas.openxmlformats.org/officeDocument/2006/relationships/slideLayout" Target="../slideLayouts/slideLayout3.xml"/><Relationship Id="rId3" Type="http://schemas.openxmlformats.org/officeDocument/2006/relationships/image" Target="../media/image16.emf"/><Relationship Id="rId2" Type="http://schemas.openxmlformats.org/officeDocument/2006/relationships/oleObject" Target="../embeddings/oleObject12.bin"/><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6" Type="http://schemas.openxmlformats.org/officeDocument/2006/relationships/notesSlide" Target="../notesSlides/notesSlide93.xml"/><Relationship Id="rId5" Type="http://schemas.openxmlformats.org/officeDocument/2006/relationships/vmlDrawing" Target="../drawings/vmlDrawing12.vml"/><Relationship Id="rId4" Type="http://schemas.openxmlformats.org/officeDocument/2006/relationships/slideLayout" Target="../slideLayouts/slideLayout3.xml"/><Relationship Id="rId3" Type="http://schemas.openxmlformats.org/officeDocument/2006/relationships/image" Target="../media/image17.emf"/><Relationship Id="rId2" Type="http://schemas.openxmlformats.org/officeDocument/2006/relationships/oleObject" Target="../embeddings/oleObject13.bin"/><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 name="曲线"/>
          <p:cNvSpPr/>
          <p:nvPr/>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1"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sp>
        <p:nvSpPr>
          <p:cNvPr id="33" name="矩形"/>
          <p:cNvSpPr/>
          <p:nvPr/>
        </p:nvSpPr>
        <p:spPr>
          <a:xfrm>
            <a:off x="1327785" y="1632585"/>
            <a:ext cx="9537701" cy="230632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第六章</a:t>
            </a:r>
            <a:b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br>
            <a:r>
              <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其他税收法律制度</a:t>
            </a:r>
            <a:endPar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pic>
        <p:nvPicPr>
          <p:cNvPr id="34" name="图片"/>
          <p:cNvPicPr>
            <a:picLocks noChangeAspect="1"/>
          </p:cNvPicPr>
          <p:nvPr/>
        </p:nvPicPr>
        <p:blipFill>
          <a:blip r:embed="rId2" cstate="print"/>
          <a:stretch>
            <a:fillRect/>
          </a:stretch>
        </p:blipFill>
        <p:spPr>
          <a:xfrm>
            <a:off x="1884363" y="4457202"/>
            <a:ext cx="8423276" cy="1766599"/>
          </a:xfrm>
          <a:prstGeom prst="rect">
            <a:avLst/>
          </a:prstGeom>
          <a:noFill/>
          <a:ln w="9525" cap="flat" cmpd="sng">
            <a:noFill/>
            <a:prstDash val="solid"/>
            <a:miter/>
          </a:ln>
        </p:spPr>
      </p:pic>
      <p:pic>
        <p:nvPicPr>
          <p:cNvPr id="35" name="图片"/>
          <p:cNvPicPr>
            <a:picLocks noChangeAspect="1"/>
          </p:cNvPicPr>
          <p:nvPr/>
        </p:nvPicPr>
        <p:blipFill>
          <a:blip r:embed="rId3"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6" presetClass="emph" presetSubtype="0" fill="hold" grpId="1" nodeType="afterEffect">
                                  <p:stCondLst>
                                    <p:cond delay="0"/>
                                  </p:stCondLst>
                                  <p:iterate type="lt">
                                    <p:tmPct val="10000"/>
                                  </p:iterate>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 name="矩形"/>
          <p:cNvSpPr/>
          <p:nvPr/>
        </p:nvSpPr>
        <p:spPr>
          <a:xfrm>
            <a:off x="1424940" y="304800"/>
            <a:ext cx="41021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考点２：房产税税收优惠</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 name="组合"/>
          <p:cNvGrpSpPr/>
          <p:nvPr/>
        </p:nvGrpSpPr>
        <p:grpSpPr>
          <a:xfrm>
            <a:off x="1485264" y="1370964"/>
            <a:ext cx="5643245" cy="542925"/>
            <a:chOff x="1485264" y="1370964"/>
            <a:chExt cx="5643245" cy="542925"/>
          </a:xfrm>
        </p:grpSpPr>
        <p:sp>
          <p:nvSpPr>
            <p:cNvPr id="124" name="矩形"/>
            <p:cNvSpPr/>
            <p:nvPr/>
          </p:nvSpPr>
          <p:spPr>
            <a:xfrm>
              <a:off x="1556384" y="1402715"/>
              <a:ext cx="556577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辨析房产税的征税项目与免税项目</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25" name="剪去对角的矩形"/>
            <p:cNvSpPr/>
            <p:nvPr/>
          </p:nvSpPr>
          <p:spPr>
            <a:xfrm>
              <a:off x="1485264" y="1370964"/>
              <a:ext cx="5643245" cy="542925"/>
            </a:xfrm>
            <a:prstGeom prst="snip2DiagRect">
              <a:avLst>
                <a:gd name="adj1" fmla="val 0"/>
                <a:gd name="adj2" fmla="val 16513"/>
              </a:avLst>
            </a:prstGeom>
            <a:noFill/>
            <a:ln w="25400" cap="flat" cmpd="sng">
              <a:solidFill>
                <a:srgbClr val="4BACC6"/>
              </a:solidFill>
              <a:prstDash val="solid"/>
              <a:round/>
            </a:ln>
          </p:spPr>
          <p:txBody>
            <a:bodyPr rtlCol="0" anchor="ctr"/>
            <a:lstStyle/>
            <a:p>
              <a:pPr algn="ctr"/>
            </a:p>
          </p:txBody>
        </p:sp>
      </p:grpSp>
      <p:sp>
        <p:nvSpPr>
          <p:cNvPr id="127" name="矩形"/>
          <p:cNvSpPr/>
          <p:nvPr/>
        </p:nvSpPr>
        <p:spPr>
          <a:xfrm>
            <a:off x="1266825" y="2092960"/>
            <a:ext cx="945769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单选】根据房产税法律制度的规定，下列各项中，免征房产税的是（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A．国家机关用于出租的房产		B．公立学校附设招待所使用的房产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C．公立幼儿园自用的房产			D．公园附设饮食部使用的房产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8" name="矩形"/>
          <p:cNvSpPr/>
          <p:nvPr/>
        </p:nvSpPr>
        <p:spPr>
          <a:xfrm>
            <a:off x="1266825" y="3430905"/>
            <a:ext cx="145415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9" name="矩形"/>
          <p:cNvSpPr/>
          <p:nvPr/>
        </p:nvSpPr>
        <p:spPr>
          <a:xfrm>
            <a:off x="1266825" y="3879215"/>
            <a:ext cx="9472296"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单选】根据房产税法律制度的规定，下列各项中，应缴纳房产税的是（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A．老年服务机构自用的房产		B．个人拥有的市区经营性用房</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C．名胜古迹自用的办公用房		D．国家机关自用的房产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0" name="矩形"/>
          <p:cNvSpPr/>
          <p:nvPr/>
        </p:nvSpPr>
        <p:spPr>
          <a:xfrm>
            <a:off x="1266825" y="5287010"/>
            <a:ext cx="13195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ppt_h*1.125000"/>
                                          </p:val>
                                        </p:tav>
                                        <p:tav tm="100000">
                                          <p:val>
                                            <p:strVal val="#ppt_y"/>
                                          </p:val>
                                        </p:tav>
                                      </p:tavLst>
                                    </p:anim>
                                    <p:animEffect transition="in" filter="wipe(up)">
                                      <p:cBhvr>
                                        <p:cTn id="8" dur="500"/>
                                        <p:tgtEl>
                                          <p:spTgt spid="12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additive="base">
                                        <p:cTn id="13" dur="500"/>
                                        <p:tgtEl>
                                          <p:spTgt spid="127"/>
                                        </p:tgtEl>
                                        <p:attrNameLst>
                                          <p:attrName>ppt_y</p:attrName>
                                        </p:attrNameLst>
                                      </p:cBhvr>
                                      <p:tavLst>
                                        <p:tav tm="0">
                                          <p:val>
                                            <p:strVal val="#ppt_y+#ppt_h*1.125000"/>
                                          </p:val>
                                        </p:tav>
                                        <p:tav tm="100000">
                                          <p:val>
                                            <p:strVal val="#ppt_y"/>
                                          </p:val>
                                        </p:tav>
                                      </p:tavLst>
                                    </p:anim>
                                    <p:animEffect transition="in" filter="wipe(up)">
                                      <p:cBhvr>
                                        <p:cTn id="14" dur="500"/>
                                        <p:tgtEl>
                                          <p:spTgt spid="1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additive="base">
                                        <p:cTn id="19" dur="500"/>
                                        <p:tgtEl>
                                          <p:spTgt spid="128"/>
                                        </p:tgtEl>
                                        <p:attrNameLst>
                                          <p:attrName>ppt_y</p:attrName>
                                        </p:attrNameLst>
                                      </p:cBhvr>
                                      <p:tavLst>
                                        <p:tav tm="0">
                                          <p:val>
                                            <p:strVal val="#ppt_y+#ppt_h*1.125000"/>
                                          </p:val>
                                        </p:tav>
                                        <p:tav tm="100000">
                                          <p:val>
                                            <p:strVal val="#ppt_y"/>
                                          </p:val>
                                        </p:tav>
                                      </p:tavLst>
                                    </p:anim>
                                    <p:animEffect transition="in" filter="wipe(up)">
                                      <p:cBhvr>
                                        <p:cTn id="20" dur="500"/>
                                        <p:tgtEl>
                                          <p:spTgt spid="12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9"/>
                                        </p:tgtEl>
                                        <p:attrNameLst>
                                          <p:attrName>style.visibility</p:attrName>
                                        </p:attrNameLst>
                                      </p:cBhvr>
                                      <p:to>
                                        <p:strVal val="visible"/>
                                      </p:to>
                                    </p:set>
                                    <p:anim calcmode="lin" valueType="num">
                                      <p:cBhvr additive="base">
                                        <p:cTn id="25" dur="500"/>
                                        <p:tgtEl>
                                          <p:spTgt spid="129"/>
                                        </p:tgtEl>
                                        <p:attrNameLst>
                                          <p:attrName>ppt_y</p:attrName>
                                        </p:attrNameLst>
                                      </p:cBhvr>
                                      <p:tavLst>
                                        <p:tav tm="0">
                                          <p:val>
                                            <p:strVal val="#ppt_y+#ppt_h*1.125000"/>
                                          </p:val>
                                        </p:tav>
                                        <p:tav tm="100000">
                                          <p:val>
                                            <p:strVal val="#ppt_y"/>
                                          </p:val>
                                        </p:tav>
                                      </p:tavLst>
                                    </p:anim>
                                    <p:animEffect transition="in" filter="wipe(up)">
                                      <p:cBhvr>
                                        <p:cTn id="26" dur="500"/>
                                        <p:tgtEl>
                                          <p:spTgt spid="12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0"/>
                                        </p:tgtEl>
                                        <p:attrNameLst>
                                          <p:attrName>style.visibility</p:attrName>
                                        </p:attrNameLst>
                                      </p:cBhvr>
                                      <p:to>
                                        <p:strVal val="visible"/>
                                      </p:to>
                                    </p:set>
                                    <p:anim calcmode="lin" valueType="num">
                                      <p:cBhvr additive="base">
                                        <p:cTn id="31" dur="500"/>
                                        <p:tgtEl>
                                          <p:spTgt spid="130"/>
                                        </p:tgtEl>
                                        <p:attrNameLst>
                                          <p:attrName>ppt_y</p:attrName>
                                        </p:attrNameLst>
                                      </p:cBhvr>
                                      <p:tavLst>
                                        <p:tav tm="0">
                                          <p:val>
                                            <p:strVal val="#ppt_y+#ppt_h*1.125000"/>
                                          </p:val>
                                        </p:tav>
                                        <p:tav tm="100000">
                                          <p:val>
                                            <p:strVal val="#ppt_y"/>
                                          </p:val>
                                        </p:tav>
                                      </p:tavLst>
                                    </p:anim>
                                    <p:animEffect transition="in" filter="wipe(up)">
                                      <p:cBhvr>
                                        <p:cTn id="3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p:bldP spid="128" grpId="0"/>
      <p:bldP spid="129" grpId="0"/>
      <p:bldP spid="130"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79" name="矩形"/>
          <p:cNvSpPr/>
          <p:nvPr/>
        </p:nvSpPr>
        <p:spPr>
          <a:xfrm>
            <a:off x="1416050" y="304800"/>
            <a:ext cx="41401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印花税征收管理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80" name="矩形"/>
          <p:cNvSpPr/>
          <p:nvPr/>
        </p:nvSpPr>
        <p:spPr>
          <a:xfrm>
            <a:off x="5065395" y="1332230"/>
            <a:ext cx="206121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印花税的征收管理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81" name="表格"/>
          <p:cNvGraphicFramePr>
            <a:graphicFrameLocks noGrp="1"/>
          </p:cNvGraphicFramePr>
          <p:nvPr/>
        </p:nvGraphicFramePr>
        <p:xfrm>
          <a:off x="1306195" y="1991359"/>
          <a:ext cx="9579584" cy="3657600"/>
        </p:xfrm>
        <a:graphic>
          <a:graphicData uri="http://schemas.openxmlformats.org/drawingml/2006/table">
            <a:tbl>
              <a:tblPr bandRow="1">
                <a:noFill/>
              </a:tblPr>
              <a:tblGrid>
                <a:gridCol w="1259205"/>
                <a:gridCol w="1640827"/>
                <a:gridCol w="1465580"/>
                <a:gridCol w="5213972"/>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纳税人订立、领受应税凭证或者完成证券交易的当日</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【提示】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证券交易印花税由证券登记结算机构代扣代缴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rowSpan="4">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纳税地点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转让不动产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不动产所在地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证券交易</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扣缴义务人机构所在地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单位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机构所在地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应税凭证订立、领受地或者居住地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row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证券交易印花税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按周解缴，扣缴义务人应当于每周终了之日起5日内申报解缴税款及孳息</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其他印花税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按季、按年或按次计征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 calcmode="lin" valueType="num">
                                      <p:cBhvr additive="base">
                                        <p:cTn id="7" dur="500"/>
                                        <p:tgtEl>
                                          <p:spTgt spid="980"/>
                                        </p:tgtEl>
                                        <p:attrNameLst>
                                          <p:attrName>ppt_y</p:attrName>
                                        </p:attrNameLst>
                                      </p:cBhvr>
                                      <p:tavLst>
                                        <p:tav tm="0">
                                          <p:val>
                                            <p:strVal val="#ppt_y+#ppt_h*1.125000"/>
                                          </p:val>
                                        </p:tav>
                                        <p:tav tm="100000">
                                          <p:val>
                                            <p:strVal val="#ppt_y"/>
                                          </p:val>
                                        </p:tav>
                                      </p:tavLst>
                                    </p:anim>
                                    <p:animEffect transition="in" filter="wipe(up)">
                                      <p:cBhvr>
                                        <p:cTn id="8" dur="500"/>
                                        <p:tgtEl>
                                          <p:spTgt spid="98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81"/>
                                        </p:tgtEl>
                                        <p:attrNameLst>
                                          <p:attrName>style.visibility</p:attrName>
                                        </p:attrNameLst>
                                      </p:cBhvr>
                                      <p:to>
                                        <p:strVal val="visible"/>
                                      </p:to>
                                    </p:set>
                                    <p:animEffect transition="in" filter="barn(inVertical)">
                                      <p:cBhvr>
                                        <p:cTn id="13" dur="500"/>
                                        <p:tgtEl>
                                          <p:spTgt spid="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85"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986" name="矩形"/>
          <p:cNvSpPr/>
          <p:nvPr/>
        </p:nvSpPr>
        <p:spPr>
          <a:xfrm>
            <a:off x="4408177" y="3356610"/>
            <a:ext cx="3378672"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资源税法律制度</a:t>
            </a:r>
            <a:endPar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endParaRPr>
          </a:p>
        </p:txBody>
      </p:sp>
      <p:sp>
        <p:nvSpPr>
          <p:cNvPr id="987"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第七节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5"/>
                                        </p:tgtEl>
                                        <p:attrNameLst>
                                          <p:attrName>style.visibility</p:attrName>
                                        </p:attrNameLst>
                                      </p:cBhvr>
                                      <p:to>
                                        <p:strVal val="visible"/>
                                      </p:to>
                                    </p:set>
                                    <p:anim calcmode="lin" valueType="num">
                                      <p:cBhvr>
                                        <p:cTn id="7" dur="500" fill="hold"/>
                                        <p:tgtEl>
                                          <p:spTgt spid="985"/>
                                        </p:tgtEl>
                                        <p:attrNameLst>
                                          <p:attrName>ppt_w</p:attrName>
                                        </p:attrNameLst>
                                      </p:cBhvr>
                                      <p:tavLst>
                                        <p:tav tm="0">
                                          <p:val>
                                            <p:fltVal val="0"/>
                                          </p:val>
                                        </p:tav>
                                        <p:tav tm="100000">
                                          <p:val>
                                            <p:strVal val="#ppt_w"/>
                                          </p:val>
                                        </p:tav>
                                      </p:tavLst>
                                    </p:anim>
                                    <p:anim calcmode="lin" valueType="num">
                                      <p:cBhvr>
                                        <p:cTn id="8" dur="500" fill="hold"/>
                                        <p:tgtEl>
                                          <p:spTgt spid="985"/>
                                        </p:tgtEl>
                                        <p:attrNameLst>
                                          <p:attrName>ppt_h</p:attrName>
                                        </p:attrNameLst>
                                      </p:cBhvr>
                                      <p:tavLst>
                                        <p:tav tm="0">
                                          <p:val>
                                            <p:fltVal val="0"/>
                                          </p:val>
                                        </p:tav>
                                        <p:tav tm="100000">
                                          <p:val>
                                            <p:strVal val="#ppt_h"/>
                                          </p:val>
                                        </p:tav>
                                      </p:tavLst>
                                    </p:anim>
                                    <p:animEffect transition="in" filter="fade">
                                      <p:cBhvr>
                                        <p:cTn id="9" dur="500"/>
                                        <p:tgtEl>
                                          <p:spTgt spid="98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87"/>
                                        </p:tgtEl>
                                        <p:attrNameLst>
                                          <p:attrName>style.visibility</p:attrName>
                                        </p:attrNameLst>
                                      </p:cBhvr>
                                      <p:to>
                                        <p:strVal val="visible"/>
                                      </p:to>
                                    </p:set>
                                    <p:animEffect transition="in" filter="fade">
                                      <p:cBhvr>
                                        <p:cTn id="13" dur="500"/>
                                        <p:tgtEl>
                                          <p:spTgt spid="987"/>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986"/>
                                        </p:tgtEl>
                                        <p:attrNameLst>
                                          <p:attrName>style.visibility</p:attrName>
                                        </p:attrNameLst>
                                      </p:cBhvr>
                                      <p:to>
                                        <p:strVal val="visible"/>
                                      </p:to>
                                    </p:set>
                                    <p:animEffect transition="in" filter="fade">
                                      <p:cBhvr>
                                        <p:cTn id="17" dur="1000"/>
                                        <p:tgtEl>
                                          <p:spTgt spid="986"/>
                                        </p:tgtEl>
                                      </p:cBhvr>
                                    </p:animEffect>
                                    <p:anim calcmode="lin" valueType="num">
                                      <p:cBhvr>
                                        <p:cTn id="18" dur="1000" fill="hold"/>
                                        <p:tgtEl>
                                          <p:spTgt spid="986"/>
                                        </p:tgtEl>
                                        <p:attrNameLst>
                                          <p:attrName>ppt_x</p:attrName>
                                        </p:attrNameLst>
                                      </p:cBhvr>
                                      <p:tavLst>
                                        <p:tav tm="0">
                                          <p:val>
                                            <p:strVal val="#ppt_x"/>
                                          </p:val>
                                        </p:tav>
                                        <p:tav tm="100000">
                                          <p:val>
                                            <p:strVal val="#ppt_x"/>
                                          </p:val>
                                        </p:tav>
                                      </p:tavLst>
                                    </p:anim>
                                    <p:anim calcmode="lin" valueType="num">
                                      <p:cBhvr>
                                        <p:cTn id="19" dur="1000" fill="hold"/>
                                        <p:tgtEl>
                                          <p:spTgt spid="98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986"/>
                                        </p:tgtEl>
                                      </p:cBhvr>
                                    </p:animEffect>
                                    <p:animScale>
                                      <p:cBhvr>
                                        <p:cTn id="23" dur="250" autoRev="1" fill="hold"/>
                                        <p:tgtEl>
                                          <p:spTgt spid="9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 grpId="0" animBg="1"/>
      <p:bldP spid="986" grpId="0"/>
      <p:bldP spid="986" grpId="1"/>
      <p:bldP spid="987"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91" name="矩形"/>
          <p:cNvSpPr/>
          <p:nvPr/>
        </p:nvSpPr>
        <p:spPr>
          <a:xfrm>
            <a:off x="1424940" y="304800"/>
            <a:ext cx="52832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考点１：资源税纳税人与征税范围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95" name="组合"/>
          <p:cNvGrpSpPr/>
          <p:nvPr/>
        </p:nvGrpSpPr>
        <p:grpSpPr>
          <a:xfrm>
            <a:off x="1504315" y="1685289"/>
            <a:ext cx="4042409" cy="601980"/>
            <a:chOff x="1504315" y="1685289"/>
            <a:chExt cx="4042409" cy="601980"/>
          </a:xfrm>
        </p:grpSpPr>
        <p:sp>
          <p:nvSpPr>
            <p:cNvPr id="992" name="圆角矩形"/>
            <p:cNvSpPr/>
            <p:nvPr/>
          </p:nvSpPr>
          <p:spPr>
            <a:xfrm>
              <a:off x="1504315" y="1692274"/>
              <a:ext cx="404240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93" name="流程图: 离页连接符"/>
            <p:cNvSpPr/>
            <p:nvPr/>
          </p:nvSpPr>
          <p:spPr>
            <a:xfrm>
              <a:off x="1828164" y="168528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94" name="矩形"/>
            <p:cNvSpPr/>
            <p:nvPr/>
          </p:nvSpPr>
          <p:spPr>
            <a:xfrm>
              <a:off x="2900680" y="1728470"/>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资源税纳税人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96" name="矩形"/>
          <p:cNvSpPr/>
          <p:nvPr/>
        </p:nvSpPr>
        <p:spPr>
          <a:xfrm>
            <a:off x="1424940" y="2324100"/>
            <a:ext cx="8147050"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资源税的纳税人是指在中国领域或管辖的其他海域开发应税资源的单位和个人。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999" name="组合"/>
          <p:cNvGrpSpPr/>
          <p:nvPr/>
        </p:nvGrpSpPr>
        <p:grpSpPr>
          <a:xfrm>
            <a:off x="1384935" y="4180840"/>
            <a:ext cx="8672829" cy="1226184"/>
            <a:chOff x="1384935" y="4180840"/>
            <a:chExt cx="8672829" cy="1226184"/>
          </a:xfrm>
        </p:grpSpPr>
        <p:sp>
          <p:nvSpPr>
            <p:cNvPr id="997" name="矩形"/>
            <p:cNvSpPr/>
            <p:nvPr/>
          </p:nvSpPr>
          <p:spPr>
            <a:xfrm>
              <a:off x="1491615" y="4180840"/>
              <a:ext cx="1138554"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998" name="矩形"/>
            <p:cNvSpPr/>
            <p:nvPr/>
          </p:nvSpPr>
          <p:spPr>
            <a:xfrm>
              <a:off x="1384935" y="4515484"/>
              <a:ext cx="867282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 只对“我国”的资源征税，对从国外进口的资源，不征；</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只对“开采”或“生产”的单位和个人征税，对批发、零售的单位和个人，不征。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1000" name="矩形"/>
          <p:cNvSpPr/>
          <p:nvPr/>
        </p:nvSpPr>
        <p:spPr>
          <a:xfrm>
            <a:off x="1405255" y="3155950"/>
            <a:ext cx="723646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【提示】中外合作开采陆上、海上石油资源的企业依法缴纳资源税。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95"/>
                                        </p:tgtEl>
                                        <p:attrNameLst>
                                          <p:attrName>style.visibility</p:attrName>
                                        </p:attrNameLst>
                                      </p:cBhvr>
                                      <p:to>
                                        <p:strVal val="visible"/>
                                      </p:to>
                                    </p:set>
                                    <p:anim calcmode="lin" valueType="num">
                                      <p:cBhvr additive="base">
                                        <p:cTn id="7" dur="500"/>
                                        <p:tgtEl>
                                          <p:spTgt spid="995"/>
                                        </p:tgtEl>
                                        <p:attrNameLst>
                                          <p:attrName>ppt_y</p:attrName>
                                        </p:attrNameLst>
                                      </p:cBhvr>
                                      <p:tavLst>
                                        <p:tav tm="0">
                                          <p:val>
                                            <p:strVal val="#ppt_y+#ppt_h*1.125000"/>
                                          </p:val>
                                        </p:tav>
                                        <p:tav tm="100000">
                                          <p:val>
                                            <p:strVal val="#ppt_y"/>
                                          </p:val>
                                        </p:tav>
                                      </p:tavLst>
                                    </p:anim>
                                    <p:animEffect transition="in" filter="wipe(up)">
                                      <p:cBhvr>
                                        <p:cTn id="8" dur="500"/>
                                        <p:tgtEl>
                                          <p:spTgt spid="99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96"/>
                                        </p:tgtEl>
                                        <p:attrNameLst>
                                          <p:attrName>style.visibility</p:attrName>
                                        </p:attrNameLst>
                                      </p:cBhvr>
                                      <p:to>
                                        <p:strVal val="visible"/>
                                      </p:to>
                                    </p:set>
                                    <p:anim calcmode="lin" valueType="num">
                                      <p:cBhvr additive="base">
                                        <p:cTn id="12" dur="500"/>
                                        <p:tgtEl>
                                          <p:spTgt spid="996"/>
                                        </p:tgtEl>
                                        <p:attrNameLst>
                                          <p:attrName>ppt_y</p:attrName>
                                        </p:attrNameLst>
                                      </p:cBhvr>
                                      <p:tavLst>
                                        <p:tav tm="0">
                                          <p:val>
                                            <p:strVal val="#ppt_y+#ppt_h*1.125000"/>
                                          </p:val>
                                        </p:tav>
                                        <p:tav tm="100000">
                                          <p:val>
                                            <p:strVal val="#ppt_y"/>
                                          </p:val>
                                        </p:tav>
                                      </p:tavLst>
                                    </p:anim>
                                    <p:animEffect transition="in" filter="wipe(up)">
                                      <p:cBhvr>
                                        <p:cTn id="13" dur="500"/>
                                        <p:tgtEl>
                                          <p:spTgt spid="996"/>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00"/>
                                        </p:tgtEl>
                                        <p:attrNameLst>
                                          <p:attrName>style.visibility</p:attrName>
                                        </p:attrNameLst>
                                      </p:cBhvr>
                                      <p:to>
                                        <p:strVal val="visible"/>
                                      </p:to>
                                    </p:set>
                                    <p:anim calcmode="lin" valueType="num">
                                      <p:cBhvr additive="base">
                                        <p:cTn id="17" dur="500"/>
                                        <p:tgtEl>
                                          <p:spTgt spid="1000"/>
                                        </p:tgtEl>
                                        <p:attrNameLst>
                                          <p:attrName>ppt_y</p:attrName>
                                        </p:attrNameLst>
                                      </p:cBhvr>
                                      <p:tavLst>
                                        <p:tav tm="0">
                                          <p:val>
                                            <p:strVal val="#ppt_y+#ppt_h*1.125000"/>
                                          </p:val>
                                        </p:tav>
                                        <p:tav tm="100000">
                                          <p:val>
                                            <p:strVal val="#ppt_y"/>
                                          </p:val>
                                        </p:tav>
                                      </p:tavLst>
                                    </p:anim>
                                    <p:animEffect transition="in" filter="wipe(up)">
                                      <p:cBhvr>
                                        <p:cTn id="18" dur="500"/>
                                        <p:tgtEl>
                                          <p:spTgt spid="100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999"/>
                                        </p:tgtEl>
                                        <p:attrNameLst>
                                          <p:attrName>style.visibility</p:attrName>
                                        </p:attrNameLst>
                                      </p:cBhvr>
                                      <p:to>
                                        <p:strVal val="visible"/>
                                      </p:to>
                                    </p:set>
                                    <p:anim calcmode="lin" valueType="num">
                                      <p:cBhvr additive="base">
                                        <p:cTn id="22" dur="500"/>
                                        <p:tgtEl>
                                          <p:spTgt spid="999"/>
                                        </p:tgtEl>
                                        <p:attrNameLst>
                                          <p:attrName>ppt_y</p:attrName>
                                        </p:attrNameLst>
                                      </p:cBhvr>
                                      <p:tavLst>
                                        <p:tav tm="0">
                                          <p:val>
                                            <p:strVal val="#ppt_y+#ppt_h*1.125000"/>
                                          </p:val>
                                        </p:tav>
                                        <p:tav tm="100000">
                                          <p:val>
                                            <p:strVal val="#ppt_y"/>
                                          </p:val>
                                        </p:tav>
                                      </p:tavLst>
                                    </p:anim>
                                    <p:animEffect transition="in" filter="wipe(up)">
                                      <p:cBhvr>
                                        <p:cTn id="23" dur="500"/>
                                        <p:tgtEl>
                                          <p:spTgt spid="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 grpId="0" animBg="1"/>
      <p:bldP spid="996" grpId="0"/>
      <p:bldP spid="999" grpId="0" animBg="1"/>
      <p:bldP spid="1000"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4" name="矩形"/>
          <p:cNvSpPr/>
          <p:nvPr/>
        </p:nvSpPr>
        <p:spPr>
          <a:xfrm>
            <a:off x="1424940" y="304800"/>
            <a:ext cx="52832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考点１：资源税纳税人与征税范围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08" name="组合"/>
          <p:cNvGrpSpPr/>
          <p:nvPr/>
        </p:nvGrpSpPr>
        <p:grpSpPr>
          <a:xfrm>
            <a:off x="262255" y="1802129"/>
            <a:ext cx="4404359" cy="601980"/>
            <a:chOff x="262255" y="1802129"/>
            <a:chExt cx="4404359" cy="601980"/>
          </a:xfrm>
        </p:grpSpPr>
        <p:sp>
          <p:nvSpPr>
            <p:cNvPr id="1005" name="圆角矩形"/>
            <p:cNvSpPr/>
            <p:nvPr/>
          </p:nvSpPr>
          <p:spPr>
            <a:xfrm>
              <a:off x="262255" y="1809115"/>
              <a:ext cx="440435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06" name="流程图: 离页连接符"/>
            <p:cNvSpPr/>
            <p:nvPr/>
          </p:nvSpPr>
          <p:spPr>
            <a:xfrm>
              <a:off x="586105" y="180212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07" name="矩形"/>
            <p:cNvSpPr/>
            <p:nvPr/>
          </p:nvSpPr>
          <p:spPr>
            <a:xfrm>
              <a:off x="1658619" y="1845310"/>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资源税征税范围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09" name="对象"/>
          <p:cNvGraphicFramePr/>
          <p:nvPr/>
        </p:nvGraphicFramePr>
        <p:xfrm>
          <a:off x="4068445" y="1103630"/>
          <a:ext cx="8033385" cy="5242560"/>
        </p:xfrm>
        <a:graphic>
          <a:graphicData uri="http://schemas.openxmlformats.org/presentationml/2006/ole">
            <mc:AlternateContent xmlns:mc="http://schemas.openxmlformats.org/markup-compatibility/2006">
              <mc:Choice xmlns:v="urn:schemas-microsoft-com:vml" Requires="v">
                <p:oleObj spid="_x0000_s13315" name="package" r:id="rId2" imgW="6010275" imgH="3924935" progId="package">
                  <p:embed/>
                </p:oleObj>
              </mc:Choice>
              <mc:Fallback>
                <p:oleObj name="package" r:id="rId2" imgW="6010275" imgH="3924935" progId="package">
                  <p:embed/>
                  <p:pic>
                    <p:nvPicPr>
                      <p:cNvPr id="0" name="对象"/>
                      <p:cNvPicPr/>
                      <p:nvPr/>
                    </p:nvPicPr>
                    <p:blipFill>
                      <a:blip r:embed="rId3" cstate="print"/>
                      <a:stretch>
                        <a:fillRect/>
                      </a:stretch>
                    </p:blipFill>
                    <p:spPr>
                      <a:xfrm>
                        <a:off x="4068445" y="1103630"/>
                        <a:ext cx="8033385" cy="5242560"/>
                      </a:xfrm>
                      <a:prstGeom prst="rect">
                        <a:avLst/>
                      </a:prstGeom>
                      <a:noFill/>
                      <a:ln w="9525" cap="flat" cmpd="sng">
                        <a:noFill/>
                        <a:prstDash val="solid"/>
                        <a:miter/>
                      </a:ln>
                    </p:spPr>
                  </p:pic>
                </p:oleObj>
              </mc:Fallback>
            </mc:AlternateContent>
          </a:graphicData>
        </a:graphic>
      </p:graphicFrame>
      <p:sp>
        <p:nvSpPr>
          <p:cNvPr id="1010" name="矩形"/>
          <p:cNvSpPr/>
          <p:nvPr/>
        </p:nvSpPr>
        <p:spPr>
          <a:xfrm>
            <a:off x="1529080" y="3322955"/>
            <a:ext cx="187071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资源税征税范围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8"/>
                                        </p:tgtEl>
                                        <p:attrNameLst>
                                          <p:attrName>style.visibility</p:attrName>
                                        </p:attrNameLst>
                                      </p:cBhvr>
                                      <p:to>
                                        <p:strVal val="visible"/>
                                      </p:to>
                                    </p:set>
                                    <p:anim calcmode="lin" valueType="num">
                                      <p:cBhvr additive="base">
                                        <p:cTn id="7" dur="500"/>
                                        <p:tgtEl>
                                          <p:spTgt spid="1008"/>
                                        </p:tgtEl>
                                        <p:attrNameLst>
                                          <p:attrName>ppt_y</p:attrName>
                                        </p:attrNameLst>
                                      </p:cBhvr>
                                      <p:tavLst>
                                        <p:tav tm="0">
                                          <p:val>
                                            <p:strVal val="#ppt_y+#ppt_h*1.125000"/>
                                          </p:val>
                                        </p:tav>
                                        <p:tav tm="100000">
                                          <p:val>
                                            <p:strVal val="#ppt_y"/>
                                          </p:val>
                                        </p:tav>
                                      </p:tavLst>
                                    </p:anim>
                                    <p:animEffect transition="in" filter="wipe(up)">
                                      <p:cBhvr>
                                        <p:cTn id="8" dur="500"/>
                                        <p:tgtEl>
                                          <p:spTgt spid="100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10"/>
                                        </p:tgtEl>
                                        <p:attrNameLst>
                                          <p:attrName>style.visibility</p:attrName>
                                        </p:attrNameLst>
                                      </p:cBhvr>
                                      <p:to>
                                        <p:strVal val="visible"/>
                                      </p:to>
                                    </p:set>
                                    <p:anim calcmode="lin" valueType="num">
                                      <p:cBhvr additive="base">
                                        <p:cTn id="13" dur="500"/>
                                        <p:tgtEl>
                                          <p:spTgt spid="1010"/>
                                        </p:tgtEl>
                                        <p:attrNameLst>
                                          <p:attrName>ppt_y</p:attrName>
                                        </p:attrNameLst>
                                      </p:cBhvr>
                                      <p:tavLst>
                                        <p:tav tm="0">
                                          <p:val>
                                            <p:strVal val="#ppt_y+#ppt_h*1.125000"/>
                                          </p:val>
                                        </p:tav>
                                        <p:tav tm="100000">
                                          <p:val>
                                            <p:strVal val="#ppt_y"/>
                                          </p:val>
                                        </p:tav>
                                      </p:tavLst>
                                    </p:anim>
                                    <p:animEffect transition="in" filter="wipe(up)">
                                      <p:cBhvr>
                                        <p:cTn id="14" dur="500"/>
                                        <p:tgtEl>
                                          <p:spTgt spid="10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09"/>
                                        </p:tgtEl>
                                        <p:attrNameLst>
                                          <p:attrName>style.visibility</p:attrName>
                                        </p:attrNameLst>
                                      </p:cBhvr>
                                      <p:to>
                                        <p:strVal val="visible"/>
                                      </p:to>
                                    </p:set>
                                    <p:animEffect transition="in" filter="checkerboard(across)">
                                      <p:cBhvr>
                                        <p:cTn id="19" dur="500"/>
                                        <p:tgtEl>
                                          <p:spTgt spid="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 grpId="0" animBg="1"/>
      <p:bldP spid="1010"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4" name="矩形"/>
          <p:cNvSpPr/>
          <p:nvPr/>
        </p:nvSpPr>
        <p:spPr>
          <a:xfrm>
            <a:off x="1424940" y="304800"/>
            <a:ext cx="52832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考点１：资源税纳税人与征税范围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17" name="组合"/>
          <p:cNvGrpSpPr/>
          <p:nvPr/>
        </p:nvGrpSpPr>
        <p:grpSpPr>
          <a:xfrm>
            <a:off x="1264920" y="1268095"/>
            <a:ext cx="6493510" cy="586740"/>
            <a:chOff x="1264920" y="1268095"/>
            <a:chExt cx="6493510" cy="586740"/>
          </a:xfrm>
        </p:grpSpPr>
        <p:sp>
          <p:nvSpPr>
            <p:cNvPr id="1015" name="矩形"/>
            <p:cNvSpPr/>
            <p:nvPr/>
          </p:nvSpPr>
          <p:spPr>
            <a:xfrm>
              <a:off x="1452244" y="1268095"/>
              <a:ext cx="6081394"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判断是否属于资源税纳税人、征税范围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16" name="剪去对角的矩形"/>
            <p:cNvSpPr/>
            <p:nvPr/>
          </p:nvSpPr>
          <p:spPr>
            <a:xfrm>
              <a:off x="1264920" y="1268095"/>
              <a:ext cx="6493510" cy="586740"/>
            </a:xfrm>
            <a:prstGeom prst="snip2DiagRect">
              <a:avLst>
                <a:gd name="adj1" fmla="val 0"/>
                <a:gd name="adj2" fmla="val 13875"/>
              </a:avLst>
            </a:prstGeom>
            <a:noFill/>
            <a:ln w="25400" cap="flat" cmpd="sng">
              <a:solidFill>
                <a:srgbClr val="4BACC6"/>
              </a:solidFill>
              <a:prstDash val="solid"/>
              <a:round/>
            </a:ln>
          </p:spPr>
          <p:txBody>
            <a:bodyPr rtlCol="0" anchor="ctr"/>
            <a:lstStyle/>
            <a:p>
              <a:pPr algn="ctr"/>
            </a:p>
          </p:txBody>
        </p:sp>
      </p:grpSp>
      <p:sp>
        <p:nvSpPr>
          <p:cNvPr id="1018" name="矩形"/>
          <p:cNvSpPr/>
          <p:nvPr/>
        </p:nvSpPr>
        <p:spPr>
          <a:xfrm>
            <a:off x="1066800" y="1982469"/>
            <a:ext cx="1014412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单选】根据资源税法律制度的规定，下列经营者中，属于资源税纳税人的是（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A．销售汽油的加油站			B．进口铁矿石的冶炼厂</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C．销售精盐的超市			D．开采原煤的煤矿企业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19" name="矩形"/>
          <p:cNvSpPr/>
          <p:nvPr/>
        </p:nvSpPr>
        <p:spPr>
          <a:xfrm>
            <a:off x="1066800" y="3217545"/>
            <a:ext cx="967168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【解析】选项A、C，汽油、精盐不属于资源税的征税范围；选项B，进口资源，不征收资源税。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20" name="矩形"/>
          <p:cNvSpPr/>
          <p:nvPr/>
        </p:nvSpPr>
        <p:spPr>
          <a:xfrm>
            <a:off x="1066800" y="4182745"/>
            <a:ext cx="6788150"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多选】下列各项中，属于资源税征税范围的有（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A．矿泉水	B．页岩气	C．粘土	　　　D．砂石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21" name="矩形"/>
          <p:cNvSpPr/>
          <p:nvPr/>
        </p:nvSpPr>
        <p:spPr>
          <a:xfrm>
            <a:off x="7758430" y="4736465"/>
            <a:ext cx="185293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22" name="矩形"/>
          <p:cNvSpPr/>
          <p:nvPr/>
        </p:nvSpPr>
        <p:spPr>
          <a:xfrm>
            <a:off x="1066800" y="5222875"/>
            <a:ext cx="969009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单选】根据资源税法律制度的规定，下列各项中，不属于资源税征税范围的是（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A．天然卤水　　B．海盐　　C．原油　　D．人造石油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23" name="矩形"/>
          <p:cNvSpPr/>
          <p:nvPr/>
        </p:nvSpPr>
        <p:spPr>
          <a:xfrm>
            <a:off x="7758430" y="5790565"/>
            <a:ext cx="14281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17"/>
                                        </p:tgtEl>
                                        <p:attrNameLst>
                                          <p:attrName>style.visibility</p:attrName>
                                        </p:attrNameLst>
                                      </p:cBhvr>
                                      <p:to>
                                        <p:strVal val="visible"/>
                                      </p:to>
                                    </p:set>
                                    <p:anim calcmode="lin" valueType="num">
                                      <p:cBhvr additive="base">
                                        <p:cTn id="7" dur="500"/>
                                        <p:tgtEl>
                                          <p:spTgt spid="1017"/>
                                        </p:tgtEl>
                                        <p:attrNameLst>
                                          <p:attrName>ppt_y</p:attrName>
                                        </p:attrNameLst>
                                      </p:cBhvr>
                                      <p:tavLst>
                                        <p:tav tm="0">
                                          <p:val>
                                            <p:strVal val="#ppt_y+#ppt_h*1.125000"/>
                                          </p:val>
                                        </p:tav>
                                        <p:tav tm="100000">
                                          <p:val>
                                            <p:strVal val="#ppt_y"/>
                                          </p:val>
                                        </p:tav>
                                      </p:tavLst>
                                    </p:anim>
                                    <p:animEffect transition="in" filter="wipe(up)">
                                      <p:cBhvr>
                                        <p:cTn id="8" dur="500"/>
                                        <p:tgtEl>
                                          <p:spTgt spid="10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18"/>
                                        </p:tgtEl>
                                        <p:attrNameLst>
                                          <p:attrName>style.visibility</p:attrName>
                                        </p:attrNameLst>
                                      </p:cBhvr>
                                      <p:to>
                                        <p:strVal val="visible"/>
                                      </p:to>
                                    </p:set>
                                    <p:anim calcmode="lin" valueType="num">
                                      <p:cBhvr additive="base">
                                        <p:cTn id="13" dur="500"/>
                                        <p:tgtEl>
                                          <p:spTgt spid="1018"/>
                                        </p:tgtEl>
                                        <p:attrNameLst>
                                          <p:attrName>ppt_y</p:attrName>
                                        </p:attrNameLst>
                                      </p:cBhvr>
                                      <p:tavLst>
                                        <p:tav tm="0">
                                          <p:val>
                                            <p:strVal val="#ppt_y+#ppt_h*1.125000"/>
                                          </p:val>
                                        </p:tav>
                                        <p:tav tm="100000">
                                          <p:val>
                                            <p:strVal val="#ppt_y"/>
                                          </p:val>
                                        </p:tav>
                                      </p:tavLst>
                                    </p:anim>
                                    <p:animEffect transition="in" filter="wipe(up)">
                                      <p:cBhvr>
                                        <p:cTn id="14" dur="500"/>
                                        <p:tgtEl>
                                          <p:spTgt spid="101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19"/>
                                        </p:tgtEl>
                                        <p:attrNameLst>
                                          <p:attrName>style.visibility</p:attrName>
                                        </p:attrNameLst>
                                      </p:cBhvr>
                                      <p:to>
                                        <p:strVal val="visible"/>
                                      </p:to>
                                    </p:set>
                                    <p:anim calcmode="lin" valueType="num">
                                      <p:cBhvr additive="base">
                                        <p:cTn id="19" dur="500"/>
                                        <p:tgtEl>
                                          <p:spTgt spid="1019"/>
                                        </p:tgtEl>
                                        <p:attrNameLst>
                                          <p:attrName>ppt_y</p:attrName>
                                        </p:attrNameLst>
                                      </p:cBhvr>
                                      <p:tavLst>
                                        <p:tav tm="0">
                                          <p:val>
                                            <p:strVal val="#ppt_y+#ppt_h*1.125000"/>
                                          </p:val>
                                        </p:tav>
                                        <p:tav tm="100000">
                                          <p:val>
                                            <p:strVal val="#ppt_y"/>
                                          </p:val>
                                        </p:tav>
                                      </p:tavLst>
                                    </p:anim>
                                    <p:animEffect transition="in" filter="wipe(up)">
                                      <p:cBhvr>
                                        <p:cTn id="20" dur="500"/>
                                        <p:tgtEl>
                                          <p:spTgt spid="101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20"/>
                                        </p:tgtEl>
                                        <p:attrNameLst>
                                          <p:attrName>style.visibility</p:attrName>
                                        </p:attrNameLst>
                                      </p:cBhvr>
                                      <p:to>
                                        <p:strVal val="visible"/>
                                      </p:to>
                                    </p:set>
                                    <p:anim calcmode="lin" valueType="num">
                                      <p:cBhvr additive="base">
                                        <p:cTn id="25" dur="500"/>
                                        <p:tgtEl>
                                          <p:spTgt spid="1020"/>
                                        </p:tgtEl>
                                        <p:attrNameLst>
                                          <p:attrName>ppt_y</p:attrName>
                                        </p:attrNameLst>
                                      </p:cBhvr>
                                      <p:tavLst>
                                        <p:tav tm="0">
                                          <p:val>
                                            <p:strVal val="#ppt_y+#ppt_h*1.125000"/>
                                          </p:val>
                                        </p:tav>
                                        <p:tav tm="100000">
                                          <p:val>
                                            <p:strVal val="#ppt_y"/>
                                          </p:val>
                                        </p:tav>
                                      </p:tavLst>
                                    </p:anim>
                                    <p:animEffect transition="in" filter="wipe(up)">
                                      <p:cBhvr>
                                        <p:cTn id="26" dur="500"/>
                                        <p:tgtEl>
                                          <p:spTgt spid="102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21"/>
                                        </p:tgtEl>
                                        <p:attrNameLst>
                                          <p:attrName>style.visibility</p:attrName>
                                        </p:attrNameLst>
                                      </p:cBhvr>
                                      <p:to>
                                        <p:strVal val="visible"/>
                                      </p:to>
                                    </p:set>
                                    <p:anim calcmode="lin" valueType="num">
                                      <p:cBhvr additive="base">
                                        <p:cTn id="31" dur="500"/>
                                        <p:tgtEl>
                                          <p:spTgt spid="1021"/>
                                        </p:tgtEl>
                                        <p:attrNameLst>
                                          <p:attrName>ppt_y</p:attrName>
                                        </p:attrNameLst>
                                      </p:cBhvr>
                                      <p:tavLst>
                                        <p:tav tm="0">
                                          <p:val>
                                            <p:strVal val="#ppt_y+#ppt_h*1.125000"/>
                                          </p:val>
                                        </p:tav>
                                        <p:tav tm="100000">
                                          <p:val>
                                            <p:strVal val="#ppt_y"/>
                                          </p:val>
                                        </p:tav>
                                      </p:tavLst>
                                    </p:anim>
                                    <p:animEffect transition="in" filter="wipe(up)">
                                      <p:cBhvr>
                                        <p:cTn id="32" dur="500"/>
                                        <p:tgtEl>
                                          <p:spTgt spid="102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22"/>
                                        </p:tgtEl>
                                        <p:attrNameLst>
                                          <p:attrName>style.visibility</p:attrName>
                                        </p:attrNameLst>
                                      </p:cBhvr>
                                      <p:to>
                                        <p:strVal val="visible"/>
                                      </p:to>
                                    </p:set>
                                    <p:anim calcmode="lin" valueType="num">
                                      <p:cBhvr additive="base">
                                        <p:cTn id="37" dur="500"/>
                                        <p:tgtEl>
                                          <p:spTgt spid="1022"/>
                                        </p:tgtEl>
                                        <p:attrNameLst>
                                          <p:attrName>ppt_y</p:attrName>
                                        </p:attrNameLst>
                                      </p:cBhvr>
                                      <p:tavLst>
                                        <p:tav tm="0">
                                          <p:val>
                                            <p:strVal val="#ppt_y+#ppt_h*1.125000"/>
                                          </p:val>
                                        </p:tav>
                                        <p:tav tm="100000">
                                          <p:val>
                                            <p:strVal val="#ppt_y"/>
                                          </p:val>
                                        </p:tav>
                                      </p:tavLst>
                                    </p:anim>
                                    <p:animEffect transition="in" filter="wipe(up)">
                                      <p:cBhvr>
                                        <p:cTn id="38" dur="500"/>
                                        <p:tgtEl>
                                          <p:spTgt spid="102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23"/>
                                        </p:tgtEl>
                                        <p:attrNameLst>
                                          <p:attrName>style.visibility</p:attrName>
                                        </p:attrNameLst>
                                      </p:cBhvr>
                                      <p:to>
                                        <p:strVal val="visible"/>
                                      </p:to>
                                    </p:set>
                                    <p:anim calcmode="lin" valueType="num">
                                      <p:cBhvr additive="base">
                                        <p:cTn id="43" dur="500"/>
                                        <p:tgtEl>
                                          <p:spTgt spid="1023"/>
                                        </p:tgtEl>
                                        <p:attrNameLst>
                                          <p:attrName>ppt_y</p:attrName>
                                        </p:attrNameLst>
                                      </p:cBhvr>
                                      <p:tavLst>
                                        <p:tav tm="0">
                                          <p:val>
                                            <p:strVal val="#ppt_y+#ppt_h*1.125000"/>
                                          </p:val>
                                        </p:tav>
                                        <p:tav tm="100000">
                                          <p:val>
                                            <p:strVal val="#ppt_y"/>
                                          </p:val>
                                        </p:tav>
                                      </p:tavLst>
                                    </p:anim>
                                    <p:animEffect transition="in" filter="wipe(up)">
                                      <p:cBhvr>
                                        <p:cTn id="44" dur="500"/>
                                        <p:tgtEl>
                                          <p:spTgt spid="1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 grpId="0" animBg="1"/>
      <p:bldP spid="1018" grpId="0"/>
      <p:bldP spid="1019" grpId="0"/>
      <p:bldP spid="1020" grpId="0"/>
      <p:bldP spid="1021" grpId="0"/>
      <p:bldP spid="1022" grpId="0"/>
      <p:bldP spid="1023"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27" name="矩形"/>
          <p:cNvSpPr/>
          <p:nvPr/>
        </p:nvSpPr>
        <p:spPr>
          <a:xfrm>
            <a:off x="1424940" y="304800"/>
            <a:ext cx="39897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考点２：资源税税收优惠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28" name="矩形"/>
          <p:cNvSpPr/>
          <p:nvPr/>
        </p:nvSpPr>
        <p:spPr>
          <a:xfrm>
            <a:off x="4568825" y="1418590"/>
            <a:ext cx="301879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资源税税收优惠的主要内容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29" name="对象"/>
          <p:cNvGraphicFramePr/>
          <p:nvPr/>
        </p:nvGraphicFramePr>
        <p:xfrm>
          <a:off x="1021715" y="1986915"/>
          <a:ext cx="10113010" cy="3517900"/>
        </p:xfrm>
        <a:graphic>
          <a:graphicData uri="http://schemas.openxmlformats.org/presentationml/2006/ole">
            <mc:AlternateContent xmlns:mc="http://schemas.openxmlformats.org/markup-compatibility/2006">
              <mc:Choice xmlns:v="urn:schemas-microsoft-com:vml" Requires="v">
                <p:oleObj spid="_x0000_s14339" name="package" r:id="rId2" imgW="7716520" imgH="2687320" progId="package">
                  <p:embed/>
                </p:oleObj>
              </mc:Choice>
              <mc:Fallback>
                <p:oleObj name="package" r:id="rId2" imgW="7716520" imgH="2687320" progId="package">
                  <p:embed/>
                  <p:pic>
                    <p:nvPicPr>
                      <p:cNvPr id="0" name="对象"/>
                      <p:cNvPicPr/>
                      <p:nvPr/>
                    </p:nvPicPr>
                    <p:blipFill>
                      <a:blip r:embed="rId3" cstate="print"/>
                      <a:stretch>
                        <a:fillRect/>
                      </a:stretch>
                    </p:blipFill>
                    <p:spPr>
                      <a:xfrm>
                        <a:off x="1021715" y="1986915"/>
                        <a:ext cx="10113010" cy="3517900"/>
                      </a:xfrm>
                      <a:prstGeom prst="rect">
                        <a:avLst/>
                      </a:prstGeom>
                      <a:noFill/>
                      <a:ln w="9525" cap="flat" cmpd="sng">
                        <a:noFill/>
                        <a:prstDash val="solid"/>
                        <a:miter/>
                      </a:ln>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p:tgtEl>
                                          <p:spTgt spid="1028"/>
                                        </p:tgtEl>
                                        <p:attrNameLst>
                                          <p:attrName>ppt_y</p:attrName>
                                        </p:attrNameLst>
                                      </p:cBhvr>
                                      <p:tavLst>
                                        <p:tav tm="0">
                                          <p:val>
                                            <p:strVal val="#ppt_y+#ppt_h*1.125000"/>
                                          </p:val>
                                        </p:tav>
                                        <p:tav tm="100000">
                                          <p:val>
                                            <p:strVal val="#ppt_y"/>
                                          </p:val>
                                        </p:tav>
                                      </p:tavLst>
                                    </p:anim>
                                    <p:animEffect transition="in" filter="wipe(up)">
                                      <p:cBhvr>
                                        <p:cTn id="8" dur="500"/>
                                        <p:tgtEl>
                                          <p:spTgt spid="102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barn(inVertical)">
                                      <p:cBhvr>
                                        <p:cTn id="1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33" name="矩形"/>
          <p:cNvSpPr/>
          <p:nvPr/>
        </p:nvSpPr>
        <p:spPr>
          <a:xfrm>
            <a:off x="1424940" y="304800"/>
            <a:ext cx="39897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考点２：资源税税收优惠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34" name="矩形"/>
          <p:cNvSpPr/>
          <p:nvPr/>
        </p:nvSpPr>
        <p:spPr>
          <a:xfrm>
            <a:off x="1457325" y="1246505"/>
            <a:ext cx="9276716"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【提示】纳税人的减税、免税项目，应当单独核算销售额和销售数量；未单独核算或者不能准确提供销售额和销售数量的，不予减税或者免税。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037" name="组合"/>
          <p:cNvGrpSpPr/>
          <p:nvPr/>
        </p:nvGrpSpPr>
        <p:grpSpPr>
          <a:xfrm>
            <a:off x="1580514" y="2370455"/>
            <a:ext cx="7280275" cy="586740"/>
            <a:chOff x="1580514" y="2370455"/>
            <a:chExt cx="7280275" cy="586740"/>
          </a:xfrm>
        </p:grpSpPr>
        <p:sp>
          <p:nvSpPr>
            <p:cNvPr id="1035" name="矩形"/>
            <p:cNvSpPr/>
            <p:nvPr/>
          </p:nvSpPr>
          <p:spPr>
            <a:xfrm>
              <a:off x="1767839" y="2370455"/>
              <a:ext cx="685038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辨析资源税征税项目、不征税项目和免税项目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36" name="剪去对角的矩形"/>
            <p:cNvSpPr/>
            <p:nvPr/>
          </p:nvSpPr>
          <p:spPr>
            <a:xfrm>
              <a:off x="1580514" y="2370455"/>
              <a:ext cx="7280275" cy="586740"/>
            </a:xfrm>
            <a:prstGeom prst="snip2DiagRect">
              <a:avLst>
                <a:gd name="adj1" fmla="val 0"/>
                <a:gd name="adj2" fmla="val 13444"/>
              </a:avLst>
            </a:prstGeom>
            <a:noFill/>
            <a:ln w="25400" cap="flat" cmpd="sng">
              <a:solidFill>
                <a:srgbClr val="4BACC6"/>
              </a:solidFill>
              <a:prstDash val="solid"/>
              <a:round/>
            </a:ln>
          </p:spPr>
          <p:txBody>
            <a:bodyPr rtlCol="0" anchor="ctr"/>
            <a:lstStyle/>
            <a:p>
              <a:pPr algn="ctr"/>
            </a:p>
          </p:txBody>
        </p:sp>
      </p:grpSp>
      <p:sp>
        <p:nvSpPr>
          <p:cNvPr id="1038" name="矩形"/>
          <p:cNvSpPr/>
          <p:nvPr/>
        </p:nvSpPr>
        <p:spPr>
          <a:xfrm>
            <a:off x="642620" y="3083560"/>
            <a:ext cx="11060431"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单选】根据资源税法律制度的规定，下列各项中，不正确的是（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A．开采原油过程中，用于加热、修井的原油免税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B．纳税人开采或者生产应税产品过程中，因意外事故或者自然灾害等原因遭受重大损失的，可以直接免税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C．对依法在建筑物下、铁路下、水体下通过充填开采方式采出的矿产资源，资源税减征50%</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D．对实际开采年限在15年以上的衰竭期矿山开采的矿产资源，资源税减征30%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39" name="矩形"/>
          <p:cNvSpPr/>
          <p:nvPr/>
        </p:nvSpPr>
        <p:spPr>
          <a:xfrm>
            <a:off x="642620" y="5173980"/>
            <a:ext cx="1391285"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p:tgtEl>
                                          <p:spTgt spid="1034"/>
                                        </p:tgtEl>
                                        <p:attrNameLst>
                                          <p:attrName>ppt_y</p:attrName>
                                        </p:attrNameLst>
                                      </p:cBhvr>
                                      <p:tavLst>
                                        <p:tav tm="0">
                                          <p:val>
                                            <p:strVal val="#ppt_y+#ppt_h*1.125000"/>
                                          </p:val>
                                        </p:tav>
                                        <p:tav tm="100000">
                                          <p:val>
                                            <p:strVal val="#ppt_y"/>
                                          </p:val>
                                        </p:tav>
                                      </p:tavLst>
                                    </p:anim>
                                    <p:animEffect transition="in" filter="wipe(up)">
                                      <p:cBhvr>
                                        <p:cTn id="8" dur="500"/>
                                        <p:tgtEl>
                                          <p:spTgt spid="103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37"/>
                                        </p:tgtEl>
                                        <p:attrNameLst>
                                          <p:attrName>style.visibility</p:attrName>
                                        </p:attrNameLst>
                                      </p:cBhvr>
                                      <p:to>
                                        <p:strVal val="visible"/>
                                      </p:to>
                                    </p:set>
                                    <p:anim calcmode="lin" valueType="num">
                                      <p:cBhvr additive="base">
                                        <p:cTn id="13" dur="500"/>
                                        <p:tgtEl>
                                          <p:spTgt spid="1037"/>
                                        </p:tgtEl>
                                        <p:attrNameLst>
                                          <p:attrName>ppt_y</p:attrName>
                                        </p:attrNameLst>
                                      </p:cBhvr>
                                      <p:tavLst>
                                        <p:tav tm="0">
                                          <p:val>
                                            <p:strVal val="#ppt_y+#ppt_h*1.125000"/>
                                          </p:val>
                                        </p:tav>
                                        <p:tav tm="100000">
                                          <p:val>
                                            <p:strVal val="#ppt_y"/>
                                          </p:val>
                                        </p:tav>
                                      </p:tavLst>
                                    </p:anim>
                                    <p:animEffect transition="in" filter="wipe(up)">
                                      <p:cBhvr>
                                        <p:cTn id="14" dur="500"/>
                                        <p:tgtEl>
                                          <p:spTgt spid="103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38"/>
                                        </p:tgtEl>
                                        <p:attrNameLst>
                                          <p:attrName>style.visibility</p:attrName>
                                        </p:attrNameLst>
                                      </p:cBhvr>
                                      <p:to>
                                        <p:strVal val="visible"/>
                                      </p:to>
                                    </p:set>
                                    <p:anim calcmode="lin" valueType="num">
                                      <p:cBhvr additive="base">
                                        <p:cTn id="19" dur="500"/>
                                        <p:tgtEl>
                                          <p:spTgt spid="1038"/>
                                        </p:tgtEl>
                                        <p:attrNameLst>
                                          <p:attrName>ppt_y</p:attrName>
                                        </p:attrNameLst>
                                      </p:cBhvr>
                                      <p:tavLst>
                                        <p:tav tm="0">
                                          <p:val>
                                            <p:strVal val="#ppt_y+#ppt_h*1.125000"/>
                                          </p:val>
                                        </p:tav>
                                        <p:tav tm="100000">
                                          <p:val>
                                            <p:strVal val="#ppt_y"/>
                                          </p:val>
                                        </p:tav>
                                      </p:tavLst>
                                    </p:anim>
                                    <p:animEffect transition="in" filter="wipe(up)">
                                      <p:cBhvr>
                                        <p:cTn id="20" dur="500"/>
                                        <p:tgtEl>
                                          <p:spTgt spid="103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39"/>
                                        </p:tgtEl>
                                        <p:attrNameLst>
                                          <p:attrName>style.visibility</p:attrName>
                                        </p:attrNameLst>
                                      </p:cBhvr>
                                      <p:to>
                                        <p:strVal val="visible"/>
                                      </p:to>
                                    </p:set>
                                    <p:anim calcmode="lin" valueType="num">
                                      <p:cBhvr additive="base">
                                        <p:cTn id="25" dur="500"/>
                                        <p:tgtEl>
                                          <p:spTgt spid="1039"/>
                                        </p:tgtEl>
                                        <p:attrNameLst>
                                          <p:attrName>ppt_y</p:attrName>
                                        </p:attrNameLst>
                                      </p:cBhvr>
                                      <p:tavLst>
                                        <p:tav tm="0">
                                          <p:val>
                                            <p:strVal val="#ppt_y+#ppt_h*1.125000"/>
                                          </p:val>
                                        </p:tav>
                                        <p:tav tm="100000">
                                          <p:val>
                                            <p:strVal val="#ppt_y"/>
                                          </p:val>
                                        </p:tav>
                                      </p:tavLst>
                                    </p:anim>
                                    <p:animEffect transition="in" filter="wipe(up)">
                                      <p:cBhvr>
                                        <p:cTn id="26"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p:bldP spid="1037" grpId="0" animBg="1"/>
      <p:bldP spid="1038" grpId="0"/>
      <p:bldP spid="1039" grpId="0"/>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43" name="矩形"/>
          <p:cNvSpPr/>
          <p:nvPr/>
        </p:nvSpPr>
        <p:spPr>
          <a:xfrm>
            <a:off x="1424940" y="304800"/>
            <a:ext cx="481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考点３：资源税应纳税额的计算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44" name="矩形"/>
          <p:cNvSpPr/>
          <p:nvPr/>
        </p:nvSpPr>
        <p:spPr>
          <a:xfrm>
            <a:off x="1584960" y="1228090"/>
            <a:ext cx="706373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资源税以纳税人开发应税资源产品的销售额或者销售数量为计税依据。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45" name="表格"/>
          <p:cNvGraphicFramePr>
            <a:graphicFrameLocks noGrp="1"/>
          </p:cNvGraphicFramePr>
          <p:nvPr/>
        </p:nvGraphicFramePr>
        <p:xfrm>
          <a:off x="1633855" y="1802765"/>
          <a:ext cx="9227185" cy="1234440"/>
        </p:xfrm>
        <a:graphic>
          <a:graphicData uri="http://schemas.openxmlformats.org/drawingml/2006/table">
            <a:tbl>
              <a:tblPr bandRow="1">
                <a:noFill/>
              </a:tblPr>
              <a:tblGrid>
                <a:gridCol w="3741420"/>
                <a:gridCol w="5485765"/>
              </a:tblGrid>
              <a:tr h="411479">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计税方法</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应纳税额的计算</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1479">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从价计征</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应纳税额=销售额×比例税率</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1479">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从量计征</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应纳税额=销售数量×定额税率</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049" name="组合"/>
          <p:cNvGrpSpPr/>
          <p:nvPr/>
        </p:nvGrpSpPr>
        <p:grpSpPr>
          <a:xfrm>
            <a:off x="1619885" y="3481070"/>
            <a:ext cx="3011170" cy="601980"/>
            <a:chOff x="1619885" y="3481070"/>
            <a:chExt cx="3011170" cy="601980"/>
          </a:xfrm>
        </p:grpSpPr>
        <p:sp>
          <p:nvSpPr>
            <p:cNvPr id="1046" name="圆角矩形"/>
            <p:cNvSpPr/>
            <p:nvPr/>
          </p:nvSpPr>
          <p:spPr>
            <a:xfrm>
              <a:off x="1619885" y="3488055"/>
              <a:ext cx="301117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47" name="流程图: 离页连接符"/>
            <p:cNvSpPr/>
            <p:nvPr/>
          </p:nvSpPr>
          <p:spPr>
            <a:xfrm>
              <a:off x="1943735" y="348107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48" name="矩形"/>
            <p:cNvSpPr/>
            <p:nvPr/>
          </p:nvSpPr>
          <p:spPr>
            <a:xfrm>
              <a:off x="3016250" y="3524250"/>
              <a:ext cx="1259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销售额</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50" name="矩形"/>
          <p:cNvSpPr/>
          <p:nvPr/>
        </p:nvSpPr>
        <p:spPr>
          <a:xfrm>
            <a:off x="4817110" y="3324859"/>
            <a:ext cx="604392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销售额是指纳税人销售应税产品向购买方收取的全部价款，但不包括收取的增值税税款。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054" name="组合"/>
          <p:cNvGrpSpPr/>
          <p:nvPr/>
        </p:nvGrpSpPr>
        <p:grpSpPr>
          <a:xfrm>
            <a:off x="1569720" y="4239895"/>
            <a:ext cx="9152891" cy="1955800"/>
            <a:chOff x="1569720" y="4239895"/>
            <a:chExt cx="9152891" cy="1955800"/>
          </a:xfrm>
        </p:grpSpPr>
        <p:sp>
          <p:nvSpPr>
            <p:cNvPr id="1051" name="矩形"/>
            <p:cNvSpPr/>
            <p:nvPr/>
          </p:nvSpPr>
          <p:spPr>
            <a:xfrm>
              <a:off x="1856104" y="4744085"/>
              <a:ext cx="868299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入销售额中的相关运杂费用，凡取得增值税发票或者其他合法有效凭据的，准予从销售额中减除。相关运杂费用是指应税产品从坑口或者洗选（加工）地到车站、码头或者购买方指定地点的运输费用、建设基金以及随运销产生的装卸、仓储、港杂费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52" name="矩形"/>
            <p:cNvSpPr/>
            <p:nvPr/>
          </p:nvSpPr>
          <p:spPr>
            <a:xfrm>
              <a:off x="9620250" y="4239895"/>
              <a:ext cx="918844"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053" name="剪去对角的矩形"/>
            <p:cNvSpPr/>
            <p:nvPr/>
          </p:nvSpPr>
          <p:spPr>
            <a:xfrm>
              <a:off x="1569720" y="4722495"/>
              <a:ext cx="9152891" cy="1473199"/>
            </a:xfrm>
            <a:prstGeom prst="snip2DiagRect">
              <a:avLst>
                <a:gd name="adj1" fmla="val 0"/>
                <a:gd name="adj2" fmla="val 25055"/>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44"/>
                                        </p:tgtEl>
                                        <p:attrNameLst>
                                          <p:attrName>style.visibility</p:attrName>
                                        </p:attrNameLst>
                                      </p:cBhvr>
                                      <p:to>
                                        <p:strVal val="visible"/>
                                      </p:to>
                                    </p:set>
                                    <p:anim calcmode="lin" valueType="num">
                                      <p:cBhvr additive="base">
                                        <p:cTn id="7" dur="500"/>
                                        <p:tgtEl>
                                          <p:spTgt spid="1044"/>
                                        </p:tgtEl>
                                        <p:attrNameLst>
                                          <p:attrName>ppt_y</p:attrName>
                                        </p:attrNameLst>
                                      </p:cBhvr>
                                      <p:tavLst>
                                        <p:tav tm="0">
                                          <p:val>
                                            <p:strVal val="#ppt_y+#ppt_h*1.125000"/>
                                          </p:val>
                                        </p:tav>
                                        <p:tav tm="100000">
                                          <p:val>
                                            <p:strVal val="#ppt_y"/>
                                          </p:val>
                                        </p:tav>
                                      </p:tavLst>
                                    </p:anim>
                                    <p:animEffect transition="in" filter="wipe(up)">
                                      <p:cBhvr>
                                        <p:cTn id="8" dur="500"/>
                                        <p:tgtEl>
                                          <p:spTgt spid="1044"/>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045"/>
                                        </p:tgtEl>
                                        <p:attrNameLst>
                                          <p:attrName>style.visibility</p:attrName>
                                        </p:attrNameLst>
                                      </p:cBhvr>
                                      <p:to>
                                        <p:strVal val="visible"/>
                                      </p:to>
                                    </p:set>
                                    <p:anim calcmode="lin" valueType="num">
                                      <p:cBhvr additive="base">
                                        <p:cTn id="12" dur="500"/>
                                        <p:tgtEl>
                                          <p:spTgt spid="1045"/>
                                        </p:tgtEl>
                                        <p:attrNameLst>
                                          <p:attrName>ppt_y</p:attrName>
                                        </p:attrNameLst>
                                      </p:cBhvr>
                                      <p:tavLst>
                                        <p:tav tm="0">
                                          <p:val>
                                            <p:strVal val="#ppt_y+#ppt_h*1.125000"/>
                                          </p:val>
                                        </p:tav>
                                        <p:tav tm="100000">
                                          <p:val>
                                            <p:strVal val="#ppt_y"/>
                                          </p:val>
                                        </p:tav>
                                      </p:tavLst>
                                    </p:anim>
                                    <p:animEffect transition="in" filter="wipe(up)">
                                      <p:cBhvr>
                                        <p:cTn id="13" dur="500"/>
                                        <p:tgtEl>
                                          <p:spTgt spid="104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49"/>
                                        </p:tgtEl>
                                        <p:attrNameLst>
                                          <p:attrName>style.visibility</p:attrName>
                                        </p:attrNameLst>
                                      </p:cBhvr>
                                      <p:to>
                                        <p:strVal val="visible"/>
                                      </p:to>
                                    </p:set>
                                    <p:anim calcmode="lin" valueType="num">
                                      <p:cBhvr additive="base">
                                        <p:cTn id="17" dur="500"/>
                                        <p:tgtEl>
                                          <p:spTgt spid="1049"/>
                                        </p:tgtEl>
                                        <p:attrNameLst>
                                          <p:attrName>ppt_y</p:attrName>
                                        </p:attrNameLst>
                                      </p:cBhvr>
                                      <p:tavLst>
                                        <p:tav tm="0">
                                          <p:val>
                                            <p:strVal val="#ppt_y+#ppt_h*1.125000"/>
                                          </p:val>
                                        </p:tav>
                                        <p:tav tm="100000">
                                          <p:val>
                                            <p:strVal val="#ppt_y"/>
                                          </p:val>
                                        </p:tav>
                                      </p:tavLst>
                                    </p:anim>
                                    <p:animEffect transition="in" filter="wipe(up)">
                                      <p:cBhvr>
                                        <p:cTn id="18" dur="500"/>
                                        <p:tgtEl>
                                          <p:spTgt spid="104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50"/>
                                        </p:tgtEl>
                                        <p:attrNameLst>
                                          <p:attrName>style.visibility</p:attrName>
                                        </p:attrNameLst>
                                      </p:cBhvr>
                                      <p:to>
                                        <p:strVal val="visible"/>
                                      </p:to>
                                    </p:set>
                                    <p:anim calcmode="lin" valueType="num">
                                      <p:cBhvr additive="base">
                                        <p:cTn id="22" dur="500"/>
                                        <p:tgtEl>
                                          <p:spTgt spid="1050"/>
                                        </p:tgtEl>
                                        <p:attrNameLst>
                                          <p:attrName>ppt_y</p:attrName>
                                        </p:attrNameLst>
                                      </p:cBhvr>
                                      <p:tavLst>
                                        <p:tav tm="0">
                                          <p:val>
                                            <p:strVal val="#ppt_y+#ppt_h*1.125000"/>
                                          </p:val>
                                        </p:tav>
                                        <p:tav tm="100000">
                                          <p:val>
                                            <p:strVal val="#ppt_y"/>
                                          </p:val>
                                        </p:tav>
                                      </p:tavLst>
                                    </p:anim>
                                    <p:animEffect transition="in" filter="wipe(up)">
                                      <p:cBhvr>
                                        <p:cTn id="23" dur="500"/>
                                        <p:tgtEl>
                                          <p:spTgt spid="1050"/>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054"/>
                                        </p:tgtEl>
                                        <p:attrNameLst>
                                          <p:attrName>style.visibility</p:attrName>
                                        </p:attrNameLst>
                                      </p:cBhvr>
                                      <p:to>
                                        <p:strVal val="visible"/>
                                      </p:to>
                                    </p:set>
                                    <p:anim calcmode="lin" valueType="num">
                                      <p:cBhvr additive="base">
                                        <p:cTn id="27" dur="500"/>
                                        <p:tgtEl>
                                          <p:spTgt spid="1054"/>
                                        </p:tgtEl>
                                        <p:attrNameLst>
                                          <p:attrName>ppt_y</p:attrName>
                                        </p:attrNameLst>
                                      </p:cBhvr>
                                      <p:tavLst>
                                        <p:tav tm="0">
                                          <p:val>
                                            <p:strVal val="#ppt_y+#ppt_h*1.125000"/>
                                          </p:val>
                                        </p:tav>
                                        <p:tav tm="100000">
                                          <p:val>
                                            <p:strVal val="#ppt_y"/>
                                          </p:val>
                                        </p:tav>
                                      </p:tavLst>
                                    </p:anim>
                                    <p:animEffect transition="in" filter="wipe(up)">
                                      <p:cBhvr>
                                        <p:cTn id="2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p:bldP spid="1049" grpId="0" animBg="1"/>
      <p:bldP spid="1050" grpId="0"/>
      <p:bldP spid="105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8" name="矩形"/>
          <p:cNvSpPr/>
          <p:nvPr/>
        </p:nvSpPr>
        <p:spPr>
          <a:xfrm>
            <a:off x="1424940" y="304800"/>
            <a:ext cx="481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考点３：资源税应纳税额的计算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59" name="矩形"/>
          <p:cNvSpPr/>
          <p:nvPr/>
        </p:nvSpPr>
        <p:spPr>
          <a:xfrm>
            <a:off x="1266825" y="1632585"/>
            <a:ext cx="9658986"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【提示】纳税人申报的应税产品销售额明显偏低且无正当理由的，或者有视同销售应税产品行为而无销售额的，主管税务机关可以按下列顺序确定其应税产品销售额：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（1）按纳税人最近时期同类产品的平均销售价格确定。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（2）按其他纳税人最近时期同类产品的平均销售价格确定。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（3）按后续加工非应税产品销售价格，减去后续加工环节的成本利润后确定。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（4）按应税产品组成计税价格确定。组成计税价格为：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组成计税价格=成本×（1+成本利润率）÷（1−资源税税率）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59"/>
                                        </p:tgtEl>
                                        <p:attrNameLst>
                                          <p:attrName>style.visibility</p:attrName>
                                        </p:attrNameLst>
                                      </p:cBhvr>
                                      <p:to>
                                        <p:strVal val="visible"/>
                                      </p:to>
                                    </p:set>
                                    <p:animEffect transition="in" filter="strips(downLeft)">
                                      <p:cBhvr>
                                        <p:cTn id="7" dur="500"/>
                                        <p:tgtEl>
                                          <p:spTgt spid="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63" name="矩形"/>
          <p:cNvSpPr/>
          <p:nvPr/>
        </p:nvSpPr>
        <p:spPr>
          <a:xfrm>
            <a:off x="1424940" y="304800"/>
            <a:ext cx="481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考点３：资源税应纳税额的计算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67" name="组合"/>
          <p:cNvGrpSpPr/>
          <p:nvPr/>
        </p:nvGrpSpPr>
        <p:grpSpPr>
          <a:xfrm>
            <a:off x="1814195" y="1515110"/>
            <a:ext cx="3245484" cy="601980"/>
            <a:chOff x="1814195" y="1515110"/>
            <a:chExt cx="3245484" cy="601980"/>
          </a:xfrm>
        </p:grpSpPr>
        <p:sp>
          <p:nvSpPr>
            <p:cNvPr id="1064" name="圆角矩形"/>
            <p:cNvSpPr/>
            <p:nvPr/>
          </p:nvSpPr>
          <p:spPr>
            <a:xfrm>
              <a:off x="1814195" y="1522095"/>
              <a:ext cx="324548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65" name="流程图: 离页连接符"/>
            <p:cNvSpPr/>
            <p:nvPr/>
          </p:nvSpPr>
          <p:spPr>
            <a:xfrm>
              <a:off x="2138045" y="151511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66" name="矩形"/>
            <p:cNvSpPr/>
            <p:nvPr/>
          </p:nvSpPr>
          <p:spPr>
            <a:xfrm>
              <a:off x="3210559" y="155829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销售数量</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68" name="矩形"/>
          <p:cNvSpPr/>
          <p:nvPr/>
        </p:nvSpPr>
        <p:spPr>
          <a:xfrm>
            <a:off x="1814195" y="2276475"/>
            <a:ext cx="8809355"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应税产品的销售数量，包括纳税人开采或者生产应税产品的实际销售数量和自用数量。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072" name="组合"/>
          <p:cNvGrpSpPr/>
          <p:nvPr/>
        </p:nvGrpSpPr>
        <p:grpSpPr>
          <a:xfrm>
            <a:off x="1814829" y="3382645"/>
            <a:ext cx="5027294" cy="601980"/>
            <a:chOff x="1814829" y="3382645"/>
            <a:chExt cx="5027294" cy="601980"/>
          </a:xfrm>
        </p:grpSpPr>
        <p:sp>
          <p:nvSpPr>
            <p:cNvPr id="1069" name="圆角矩形"/>
            <p:cNvSpPr/>
            <p:nvPr/>
          </p:nvSpPr>
          <p:spPr>
            <a:xfrm>
              <a:off x="1814829" y="3389630"/>
              <a:ext cx="502729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70" name="流程图: 离页连接符"/>
            <p:cNvSpPr/>
            <p:nvPr/>
          </p:nvSpPr>
          <p:spPr>
            <a:xfrm>
              <a:off x="2138679" y="338264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71" name="矩形"/>
            <p:cNvSpPr/>
            <p:nvPr/>
          </p:nvSpPr>
          <p:spPr>
            <a:xfrm>
              <a:off x="3211195" y="3425825"/>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计税依据的特殊规定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73" name="矩形"/>
          <p:cNvSpPr/>
          <p:nvPr/>
        </p:nvSpPr>
        <p:spPr>
          <a:xfrm>
            <a:off x="1814195" y="4083685"/>
            <a:ext cx="8968739"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纳税人外购应税产品与自采应税产品混合销售或者混合加工为应税产品销售的，在计算应税产品销售额或者销售数量时，准予扣减外购应税产品的购进金额或者购进数量；当期不足扣减的，可结转下期扣减。纳税人应当准确核算外购应税产品的购进金额或者购进数量，未准确核算的，一并计算缴纳资源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p:tgtEl>
                                          <p:spTgt spid="1067"/>
                                        </p:tgtEl>
                                        <p:attrNameLst>
                                          <p:attrName>ppt_y</p:attrName>
                                        </p:attrNameLst>
                                      </p:cBhvr>
                                      <p:tavLst>
                                        <p:tav tm="0">
                                          <p:val>
                                            <p:strVal val="#ppt_y+#ppt_h*1.125000"/>
                                          </p:val>
                                        </p:tav>
                                        <p:tav tm="100000">
                                          <p:val>
                                            <p:strVal val="#ppt_y"/>
                                          </p:val>
                                        </p:tav>
                                      </p:tavLst>
                                    </p:anim>
                                    <p:animEffect transition="in" filter="wipe(up)">
                                      <p:cBhvr>
                                        <p:cTn id="8" dur="500"/>
                                        <p:tgtEl>
                                          <p:spTgt spid="106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68"/>
                                        </p:tgtEl>
                                        <p:attrNameLst>
                                          <p:attrName>style.visibility</p:attrName>
                                        </p:attrNameLst>
                                      </p:cBhvr>
                                      <p:to>
                                        <p:strVal val="visible"/>
                                      </p:to>
                                    </p:set>
                                    <p:anim calcmode="lin" valueType="num">
                                      <p:cBhvr additive="base">
                                        <p:cTn id="13" dur="500"/>
                                        <p:tgtEl>
                                          <p:spTgt spid="1068"/>
                                        </p:tgtEl>
                                        <p:attrNameLst>
                                          <p:attrName>ppt_y</p:attrName>
                                        </p:attrNameLst>
                                      </p:cBhvr>
                                      <p:tavLst>
                                        <p:tav tm="0">
                                          <p:val>
                                            <p:strVal val="#ppt_y+#ppt_h*1.125000"/>
                                          </p:val>
                                        </p:tav>
                                        <p:tav tm="100000">
                                          <p:val>
                                            <p:strVal val="#ppt_y"/>
                                          </p:val>
                                        </p:tav>
                                      </p:tavLst>
                                    </p:anim>
                                    <p:animEffect transition="in" filter="wipe(up)">
                                      <p:cBhvr>
                                        <p:cTn id="14" dur="500"/>
                                        <p:tgtEl>
                                          <p:spTgt spid="106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72"/>
                                        </p:tgtEl>
                                        <p:attrNameLst>
                                          <p:attrName>style.visibility</p:attrName>
                                        </p:attrNameLst>
                                      </p:cBhvr>
                                      <p:to>
                                        <p:strVal val="visible"/>
                                      </p:to>
                                    </p:set>
                                    <p:anim calcmode="lin" valueType="num">
                                      <p:cBhvr additive="base">
                                        <p:cTn id="19" dur="500"/>
                                        <p:tgtEl>
                                          <p:spTgt spid="1072"/>
                                        </p:tgtEl>
                                        <p:attrNameLst>
                                          <p:attrName>ppt_y</p:attrName>
                                        </p:attrNameLst>
                                      </p:cBhvr>
                                      <p:tavLst>
                                        <p:tav tm="0">
                                          <p:val>
                                            <p:strVal val="#ppt_y+#ppt_h*1.125000"/>
                                          </p:val>
                                        </p:tav>
                                        <p:tav tm="100000">
                                          <p:val>
                                            <p:strVal val="#ppt_y"/>
                                          </p:val>
                                        </p:tav>
                                      </p:tavLst>
                                    </p:anim>
                                    <p:animEffect transition="in" filter="wipe(up)">
                                      <p:cBhvr>
                                        <p:cTn id="20" dur="500"/>
                                        <p:tgtEl>
                                          <p:spTgt spid="107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73"/>
                                        </p:tgtEl>
                                        <p:attrNameLst>
                                          <p:attrName>style.visibility</p:attrName>
                                        </p:attrNameLst>
                                      </p:cBhvr>
                                      <p:to>
                                        <p:strVal val="visible"/>
                                      </p:to>
                                    </p:set>
                                    <p:anim calcmode="lin" valueType="num">
                                      <p:cBhvr additive="base">
                                        <p:cTn id="25" dur="500"/>
                                        <p:tgtEl>
                                          <p:spTgt spid="1073"/>
                                        </p:tgtEl>
                                        <p:attrNameLst>
                                          <p:attrName>ppt_y</p:attrName>
                                        </p:attrNameLst>
                                      </p:cBhvr>
                                      <p:tavLst>
                                        <p:tav tm="0">
                                          <p:val>
                                            <p:strVal val="#ppt_y+#ppt_h*1.125000"/>
                                          </p:val>
                                        </p:tav>
                                        <p:tav tm="100000">
                                          <p:val>
                                            <p:strVal val="#ppt_y"/>
                                          </p:val>
                                        </p:tav>
                                      </p:tavLst>
                                    </p:anim>
                                    <p:animEffect transition="in" filter="wipe(up)">
                                      <p:cBhvr>
                                        <p:cTn id="26" dur="500"/>
                                        <p:tgtEl>
                                          <p:spTgt spid="1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animBg="1"/>
      <p:bldP spid="1068" grpId="0"/>
      <p:bldP spid="1072" grpId="0" animBg="1"/>
      <p:bldP spid="10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4"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5" name="矩形"/>
          <p:cNvSpPr/>
          <p:nvPr/>
        </p:nvSpPr>
        <p:spPr>
          <a:xfrm>
            <a:off x="1244600" y="1290955"/>
            <a:ext cx="833818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房产税按年计征，税额的计算分为两种：自用的房产，按房产计税价值（也称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房产余值）计算，称为从价计征；出租的房产，按租金收入计算，称为从租计征。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39" name="组合"/>
          <p:cNvGrpSpPr/>
          <p:nvPr/>
        </p:nvGrpSpPr>
        <p:grpSpPr>
          <a:xfrm>
            <a:off x="1282065" y="2486025"/>
            <a:ext cx="3432810" cy="601980"/>
            <a:chOff x="1282065" y="2486025"/>
            <a:chExt cx="3432810" cy="601980"/>
          </a:xfrm>
        </p:grpSpPr>
        <p:sp>
          <p:nvSpPr>
            <p:cNvPr id="136" name="圆角矩形"/>
            <p:cNvSpPr/>
            <p:nvPr/>
          </p:nvSpPr>
          <p:spPr>
            <a:xfrm>
              <a:off x="1282065" y="2493009"/>
              <a:ext cx="343281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7" name="流程图: 离页连接符"/>
            <p:cNvSpPr/>
            <p:nvPr/>
          </p:nvSpPr>
          <p:spPr>
            <a:xfrm>
              <a:off x="1605914" y="248602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8" name="矩形"/>
            <p:cNvSpPr/>
            <p:nvPr/>
          </p:nvSpPr>
          <p:spPr>
            <a:xfrm>
              <a:off x="2739390" y="252920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计税依据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0" name="矩形"/>
          <p:cNvSpPr/>
          <p:nvPr/>
        </p:nvSpPr>
        <p:spPr>
          <a:xfrm>
            <a:off x="1243965" y="3215005"/>
            <a:ext cx="940689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1．房产余值</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从价计征的房产税，是以房产余值（注意不是原值）为计税依据。房产余值，也称房产计税价值，是房产的原值减除规定比例后的剩余价值。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44" name="组合"/>
          <p:cNvGrpSpPr/>
          <p:nvPr/>
        </p:nvGrpSpPr>
        <p:grpSpPr>
          <a:xfrm>
            <a:off x="3225164" y="4615180"/>
            <a:ext cx="7722235" cy="1294764"/>
            <a:chOff x="3225164" y="4615180"/>
            <a:chExt cx="7722235" cy="1294764"/>
          </a:xfrm>
        </p:grpSpPr>
        <p:sp>
          <p:nvSpPr>
            <p:cNvPr id="141" name="矩形"/>
            <p:cNvSpPr/>
            <p:nvPr/>
          </p:nvSpPr>
          <p:spPr>
            <a:xfrm>
              <a:off x="3225164" y="4615180"/>
              <a:ext cx="437705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房产余值  =  房产原值  ×  （1−扣除比例）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2" name="矩形"/>
            <p:cNvSpPr/>
            <p:nvPr/>
          </p:nvSpPr>
          <p:spPr>
            <a:xfrm>
              <a:off x="7755255" y="4983480"/>
              <a:ext cx="3192145" cy="89154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10%</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30%</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，具体比例由省、自治区、直辖市人民政府确定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43" name="肘形连接线"/>
            <p:cNvCxnSpPr/>
            <p:nvPr/>
          </p:nvCxnSpPr>
          <p:spPr>
            <a:xfrm>
              <a:off x="6172834" y="5008245"/>
              <a:ext cx="2940049" cy="901699"/>
            </a:xfrm>
            <a:prstGeom prst="bentConnector3">
              <a:avLst>
                <a:gd name="adj1" fmla="val 50018"/>
              </a:avLst>
            </a:prstGeom>
            <a:noFill/>
            <a:ln w="25400" cap="flat" cmpd="sng">
              <a:solidFill>
                <a:srgbClr val="0A3142"/>
              </a:solidFill>
              <a:prstDash val="solid"/>
              <a:round/>
              <a:tailEnd type="arrow" w="med" len="med"/>
            </a:ln>
          </p:spPr>
        </p:cxn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ppt_y</p:attrName>
                                        </p:attrNameLst>
                                      </p:cBhvr>
                                      <p:tavLst>
                                        <p:tav tm="0">
                                          <p:val>
                                            <p:strVal val="#ppt_y+#ppt_h*1.125000"/>
                                          </p:val>
                                        </p:tav>
                                        <p:tav tm="100000">
                                          <p:val>
                                            <p:strVal val="#ppt_y"/>
                                          </p:val>
                                        </p:tav>
                                      </p:tavLst>
                                    </p:anim>
                                    <p:animEffect transition="in" filter="wipe(up)">
                                      <p:cBhvr>
                                        <p:cTn id="8" dur="500"/>
                                        <p:tgtEl>
                                          <p:spTgt spid="13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500"/>
                                        <p:tgtEl>
                                          <p:spTgt spid="139"/>
                                        </p:tgtEl>
                                        <p:attrNameLst>
                                          <p:attrName>ppt_y</p:attrName>
                                        </p:attrNameLst>
                                      </p:cBhvr>
                                      <p:tavLst>
                                        <p:tav tm="0">
                                          <p:val>
                                            <p:strVal val="#ppt_y+#ppt_h*1.125000"/>
                                          </p:val>
                                        </p:tav>
                                        <p:tav tm="100000">
                                          <p:val>
                                            <p:strVal val="#ppt_y"/>
                                          </p:val>
                                        </p:tav>
                                      </p:tavLst>
                                    </p:anim>
                                    <p:animEffect transition="in" filter="wipe(up)">
                                      <p:cBhvr>
                                        <p:cTn id="13" dur="500"/>
                                        <p:tgtEl>
                                          <p:spTgt spid="13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additive="base">
                                        <p:cTn id="17" dur="500"/>
                                        <p:tgtEl>
                                          <p:spTgt spid="140"/>
                                        </p:tgtEl>
                                        <p:attrNameLst>
                                          <p:attrName>ppt_y</p:attrName>
                                        </p:attrNameLst>
                                      </p:cBhvr>
                                      <p:tavLst>
                                        <p:tav tm="0">
                                          <p:val>
                                            <p:strVal val="#ppt_y+#ppt_h*1.125000"/>
                                          </p:val>
                                        </p:tav>
                                        <p:tav tm="100000">
                                          <p:val>
                                            <p:strVal val="#ppt_y"/>
                                          </p:val>
                                        </p:tav>
                                      </p:tavLst>
                                    </p:anim>
                                    <p:animEffect transition="in" filter="wipe(up)">
                                      <p:cBhvr>
                                        <p:cTn id="18" dur="500"/>
                                        <p:tgtEl>
                                          <p:spTgt spid="14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44"/>
                                        </p:tgtEl>
                                        <p:attrNameLst>
                                          <p:attrName>style.visibility</p:attrName>
                                        </p:attrNameLst>
                                      </p:cBhvr>
                                      <p:to>
                                        <p:strVal val="visible"/>
                                      </p:to>
                                    </p:set>
                                    <p:anim calcmode="lin" valueType="num">
                                      <p:cBhvr additive="base">
                                        <p:cTn id="22" dur="500"/>
                                        <p:tgtEl>
                                          <p:spTgt spid="144"/>
                                        </p:tgtEl>
                                        <p:attrNameLst>
                                          <p:attrName>ppt_y</p:attrName>
                                        </p:attrNameLst>
                                      </p:cBhvr>
                                      <p:tavLst>
                                        <p:tav tm="0">
                                          <p:val>
                                            <p:strVal val="#ppt_y+#ppt_h*1.125000"/>
                                          </p:val>
                                        </p:tav>
                                        <p:tav tm="100000">
                                          <p:val>
                                            <p:strVal val="#ppt_y"/>
                                          </p:val>
                                        </p:tav>
                                      </p:tavLst>
                                    </p:anim>
                                    <p:animEffect transition="in" filter="wipe(up)">
                                      <p:cBhvr>
                                        <p:cTn id="2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9" grpId="0" animBg="1"/>
      <p:bldP spid="140" grpId="0"/>
      <p:bldP spid="14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77" name="矩形"/>
          <p:cNvSpPr/>
          <p:nvPr/>
        </p:nvSpPr>
        <p:spPr>
          <a:xfrm>
            <a:off x="1424940" y="304800"/>
            <a:ext cx="481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考点３：资源税应纳税额的计算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78" name="矩形"/>
          <p:cNvSpPr/>
          <p:nvPr/>
        </p:nvSpPr>
        <p:spPr>
          <a:xfrm>
            <a:off x="944245" y="1296035"/>
            <a:ext cx="10410189"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纳税人以外购原矿与自采原矿混合为原矿销售，或者以外购选矿产品与自产选矿产品混合为选矿产品销售的，在计算应税产品销售额或者销售数量时，直接扣减外购原矿或者外购选矿产品的购进金额或者购进数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纳税人以外购原矿与自采原矿混合洗选加工为选矿产品销售的，在计算应税产品销售额或者销售数量时，按照下列方法进行扣减：</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准予扣减的外购应税产品购进金额（数量）=外购原矿购进金额（数量）×（本地区原矿适用税率÷本地区选矿产品适用税率）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79" name="矩形"/>
          <p:cNvSpPr/>
          <p:nvPr/>
        </p:nvSpPr>
        <p:spPr>
          <a:xfrm>
            <a:off x="937260" y="4514850"/>
            <a:ext cx="10434956"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纳税人开采或者生产同一税目下适用不同税率应税产品的，应当分别核算不同税率应税产品的销售额或者销售数量；未分别核算或者不能准确提供不同税率应税产品的销售额或者销售数量的，从高适用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barn(inVertical)">
                                      <p:cBhvr>
                                        <p:cTn id="7" dur="500"/>
                                        <p:tgtEl>
                                          <p:spTgt spid="10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79"/>
                                        </p:tgtEl>
                                        <p:attrNameLst>
                                          <p:attrName>style.visibility</p:attrName>
                                        </p:attrNameLst>
                                      </p:cBhvr>
                                      <p:to>
                                        <p:strVal val="visible"/>
                                      </p:to>
                                    </p:set>
                                    <p:animEffect transition="in" filter="barn(inVertical)">
                                      <p:cBhvr>
                                        <p:cTn id="12" dur="500"/>
                                        <p:tgtEl>
                                          <p:spTgt spid="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 grpId="0"/>
      <p:bldP spid="1079"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3" name="矩形"/>
          <p:cNvSpPr/>
          <p:nvPr/>
        </p:nvSpPr>
        <p:spPr>
          <a:xfrm>
            <a:off x="1424940" y="304800"/>
            <a:ext cx="481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考点３：资源税应纳税额的计算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84" name="矩形"/>
          <p:cNvSpPr/>
          <p:nvPr/>
        </p:nvSpPr>
        <p:spPr>
          <a:xfrm>
            <a:off x="1153160" y="1759585"/>
            <a:ext cx="988504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（4）纳税人以自采原矿直接销售，或者自用于应当缴纳资源税情形的，按照原矿计征资源税。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纳税人以自采原矿洗选加工为选矿产品销售，或者将选矿产品自用于应当缴纳资源税情形的，按照选矿产品计征资源税，在原矿移送环节不缴纳资源税。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85" name="矩形"/>
          <p:cNvSpPr/>
          <p:nvPr/>
        </p:nvSpPr>
        <p:spPr>
          <a:xfrm>
            <a:off x="1153160" y="3507740"/>
            <a:ext cx="988504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（5）纳税人开采或者生产同一应税产品，其中既有享受减免税政策的，又有不享受减免税政策的，按照免税、减税项目的产量占比等方法分别核算确定免税、减税项目的销售额或者销售数量。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84"/>
                                        </p:tgtEl>
                                        <p:attrNameLst>
                                          <p:attrName>style.visibility</p:attrName>
                                        </p:attrNameLst>
                                      </p:cBhvr>
                                      <p:to>
                                        <p:strVal val="visible"/>
                                      </p:to>
                                    </p:set>
                                    <p:animEffect transition="in" filter="barn(inVertical)">
                                      <p:cBhvr>
                                        <p:cTn id="7" dur="500"/>
                                        <p:tgtEl>
                                          <p:spTgt spid="10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85"/>
                                        </p:tgtEl>
                                        <p:attrNameLst>
                                          <p:attrName>style.visibility</p:attrName>
                                        </p:attrNameLst>
                                      </p:cBhvr>
                                      <p:to>
                                        <p:strVal val="visible"/>
                                      </p:to>
                                    </p:set>
                                    <p:animEffect transition="in" filter="barn(inVertical)">
                                      <p:cBhvr>
                                        <p:cTn id="12" dur="500"/>
                                        <p:tgtEl>
                                          <p:spTgt spid="1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 grpId="0"/>
      <p:bldP spid="1085"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9" name="矩形"/>
          <p:cNvSpPr/>
          <p:nvPr/>
        </p:nvSpPr>
        <p:spPr>
          <a:xfrm>
            <a:off x="1424940" y="304800"/>
            <a:ext cx="481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考点３：资源税应纳税额的计算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092" name="组合"/>
          <p:cNvGrpSpPr/>
          <p:nvPr/>
        </p:nvGrpSpPr>
        <p:grpSpPr>
          <a:xfrm>
            <a:off x="1513840" y="1263650"/>
            <a:ext cx="4635500" cy="586740"/>
            <a:chOff x="1513840" y="1263650"/>
            <a:chExt cx="4635500" cy="586740"/>
          </a:xfrm>
        </p:grpSpPr>
        <p:sp>
          <p:nvSpPr>
            <p:cNvPr id="1090" name="矩形"/>
            <p:cNvSpPr/>
            <p:nvPr/>
          </p:nvSpPr>
          <p:spPr>
            <a:xfrm>
              <a:off x="1701165" y="1263650"/>
              <a:ext cx="444817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资源税应纳税额的计算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91" name="剪去对角的矩形"/>
            <p:cNvSpPr/>
            <p:nvPr/>
          </p:nvSpPr>
          <p:spPr>
            <a:xfrm>
              <a:off x="1513840" y="1263650"/>
              <a:ext cx="4593590" cy="586740"/>
            </a:xfrm>
            <a:prstGeom prst="snip2DiagRect">
              <a:avLst>
                <a:gd name="adj1" fmla="val 0"/>
                <a:gd name="adj2" fmla="val 13328"/>
              </a:avLst>
            </a:prstGeom>
            <a:noFill/>
            <a:ln w="25400" cap="flat" cmpd="sng">
              <a:solidFill>
                <a:srgbClr val="4BACC6"/>
              </a:solidFill>
              <a:prstDash val="solid"/>
              <a:round/>
            </a:ln>
          </p:spPr>
          <p:txBody>
            <a:bodyPr rtlCol="0" anchor="ctr"/>
            <a:lstStyle/>
            <a:p>
              <a:pPr algn="ctr"/>
            </a:p>
          </p:txBody>
        </p:sp>
      </p:grpSp>
      <p:sp>
        <p:nvSpPr>
          <p:cNvPr id="1093" name="矩形"/>
          <p:cNvSpPr/>
          <p:nvPr/>
        </p:nvSpPr>
        <p:spPr>
          <a:xfrm>
            <a:off x="619125" y="1959609"/>
            <a:ext cx="1086294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单选】甲砂石企业开采砂石1 000吨，对外销售800吨，移送50吨砂石继续精加工并于当月销售。已知砂石的资源税税率为4元/吨。甲企业应当缴纳的资源税的下列计算中，正确的是（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A．（800+50）×4=3400元 　　B．800×4=3200元　　C．1000×4=4000元　　D．50×4=200元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94" name="矩形"/>
          <p:cNvSpPr/>
          <p:nvPr/>
        </p:nvSpPr>
        <p:spPr>
          <a:xfrm>
            <a:off x="619125" y="3297555"/>
            <a:ext cx="1409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95" name="矩形"/>
          <p:cNvSpPr/>
          <p:nvPr/>
        </p:nvSpPr>
        <p:spPr>
          <a:xfrm>
            <a:off x="630555" y="3779519"/>
            <a:ext cx="10850880"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2020年10月，甲矿场自采锌矿原矿对外销售，取得不含增值税销售额600万元，其中从坑口到车站的运输费用20万元，随运销产生的装卸费1万元、仓储费2万元，均取得增值税发票。已知锌矿原矿资源税税率3%。下列关于甲矿场当月应缴纳资源税税额的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A．600×3%=18万元　　　　　　　　　　　B．（600−20）×3%=17.4万元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C．（600−20−1）×3%=17.37万元　　　　D．（600−20−1−2）×3%=17.31万元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96" name="矩形"/>
          <p:cNvSpPr/>
          <p:nvPr/>
        </p:nvSpPr>
        <p:spPr>
          <a:xfrm>
            <a:off x="630555" y="5948045"/>
            <a:ext cx="1409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92"/>
                                        </p:tgtEl>
                                        <p:attrNameLst>
                                          <p:attrName>style.visibility</p:attrName>
                                        </p:attrNameLst>
                                      </p:cBhvr>
                                      <p:to>
                                        <p:strVal val="visible"/>
                                      </p:to>
                                    </p:set>
                                    <p:anim calcmode="lin" valueType="num">
                                      <p:cBhvr additive="base">
                                        <p:cTn id="7" dur="500"/>
                                        <p:tgtEl>
                                          <p:spTgt spid="1092"/>
                                        </p:tgtEl>
                                        <p:attrNameLst>
                                          <p:attrName>ppt_y</p:attrName>
                                        </p:attrNameLst>
                                      </p:cBhvr>
                                      <p:tavLst>
                                        <p:tav tm="0">
                                          <p:val>
                                            <p:strVal val="#ppt_y+#ppt_h*1.125000"/>
                                          </p:val>
                                        </p:tav>
                                        <p:tav tm="100000">
                                          <p:val>
                                            <p:strVal val="#ppt_y"/>
                                          </p:val>
                                        </p:tav>
                                      </p:tavLst>
                                    </p:anim>
                                    <p:animEffect transition="in" filter="wipe(up)">
                                      <p:cBhvr>
                                        <p:cTn id="8" dur="500"/>
                                        <p:tgtEl>
                                          <p:spTgt spid="109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93"/>
                                        </p:tgtEl>
                                        <p:attrNameLst>
                                          <p:attrName>style.visibility</p:attrName>
                                        </p:attrNameLst>
                                      </p:cBhvr>
                                      <p:to>
                                        <p:strVal val="visible"/>
                                      </p:to>
                                    </p:set>
                                    <p:anim calcmode="lin" valueType="num">
                                      <p:cBhvr additive="base">
                                        <p:cTn id="13" dur="500"/>
                                        <p:tgtEl>
                                          <p:spTgt spid="1093"/>
                                        </p:tgtEl>
                                        <p:attrNameLst>
                                          <p:attrName>ppt_y</p:attrName>
                                        </p:attrNameLst>
                                      </p:cBhvr>
                                      <p:tavLst>
                                        <p:tav tm="0">
                                          <p:val>
                                            <p:strVal val="#ppt_y+#ppt_h*1.125000"/>
                                          </p:val>
                                        </p:tav>
                                        <p:tav tm="100000">
                                          <p:val>
                                            <p:strVal val="#ppt_y"/>
                                          </p:val>
                                        </p:tav>
                                      </p:tavLst>
                                    </p:anim>
                                    <p:animEffect transition="in" filter="wipe(up)">
                                      <p:cBhvr>
                                        <p:cTn id="14" dur="500"/>
                                        <p:tgtEl>
                                          <p:spTgt spid="109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94"/>
                                        </p:tgtEl>
                                        <p:attrNameLst>
                                          <p:attrName>style.visibility</p:attrName>
                                        </p:attrNameLst>
                                      </p:cBhvr>
                                      <p:to>
                                        <p:strVal val="visible"/>
                                      </p:to>
                                    </p:set>
                                    <p:anim calcmode="lin" valueType="num">
                                      <p:cBhvr additive="base">
                                        <p:cTn id="19" dur="500"/>
                                        <p:tgtEl>
                                          <p:spTgt spid="1094"/>
                                        </p:tgtEl>
                                        <p:attrNameLst>
                                          <p:attrName>ppt_y</p:attrName>
                                        </p:attrNameLst>
                                      </p:cBhvr>
                                      <p:tavLst>
                                        <p:tav tm="0">
                                          <p:val>
                                            <p:strVal val="#ppt_y+#ppt_h*1.125000"/>
                                          </p:val>
                                        </p:tav>
                                        <p:tav tm="100000">
                                          <p:val>
                                            <p:strVal val="#ppt_y"/>
                                          </p:val>
                                        </p:tav>
                                      </p:tavLst>
                                    </p:anim>
                                    <p:animEffect transition="in" filter="wipe(up)">
                                      <p:cBhvr>
                                        <p:cTn id="20" dur="500"/>
                                        <p:tgtEl>
                                          <p:spTgt spid="109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95"/>
                                        </p:tgtEl>
                                        <p:attrNameLst>
                                          <p:attrName>style.visibility</p:attrName>
                                        </p:attrNameLst>
                                      </p:cBhvr>
                                      <p:to>
                                        <p:strVal val="visible"/>
                                      </p:to>
                                    </p:set>
                                    <p:anim calcmode="lin" valueType="num">
                                      <p:cBhvr additive="base">
                                        <p:cTn id="25" dur="500"/>
                                        <p:tgtEl>
                                          <p:spTgt spid="1095"/>
                                        </p:tgtEl>
                                        <p:attrNameLst>
                                          <p:attrName>ppt_y</p:attrName>
                                        </p:attrNameLst>
                                      </p:cBhvr>
                                      <p:tavLst>
                                        <p:tav tm="0">
                                          <p:val>
                                            <p:strVal val="#ppt_y+#ppt_h*1.125000"/>
                                          </p:val>
                                        </p:tav>
                                        <p:tav tm="100000">
                                          <p:val>
                                            <p:strVal val="#ppt_y"/>
                                          </p:val>
                                        </p:tav>
                                      </p:tavLst>
                                    </p:anim>
                                    <p:animEffect transition="in" filter="wipe(up)">
                                      <p:cBhvr>
                                        <p:cTn id="26" dur="500"/>
                                        <p:tgtEl>
                                          <p:spTgt spid="109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96"/>
                                        </p:tgtEl>
                                        <p:attrNameLst>
                                          <p:attrName>style.visibility</p:attrName>
                                        </p:attrNameLst>
                                      </p:cBhvr>
                                      <p:to>
                                        <p:strVal val="visible"/>
                                      </p:to>
                                    </p:set>
                                    <p:anim calcmode="lin" valueType="num">
                                      <p:cBhvr additive="base">
                                        <p:cTn id="31" dur="500"/>
                                        <p:tgtEl>
                                          <p:spTgt spid="1096"/>
                                        </p:tgtEl>
                                        <p:attrNameLst>
                                          <p:attrName>ppt_y</p:attrName>
                                        </p:attrNameLst>
                                      </p:cBhvr>
                                      <p:tavLst>
                                        <p:tav tm="0">
                                          <p:val>
                                            <p:strVal val="#ppt_y+#ppt_h*1.125000"/>
                                          </p:val>
                                        </p:tav>
                                        <p:tav tm="100000">
                                          <p:val>
                                            <p:strVal val="#ppt_y"/>
                                          </p:val>
                                        </p:tav>
                                      </p:tavLst>
                                    </p:anim>
                                    <p:animEffect transition="in" filter="wipe(up)">
                                      <p:cBhvr>
                                        <p:cTn id="32" dur="500"/>
                                        <p:tgtEl>
                                          <p:spTgt spid="1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 grpId="0" animBg="1"/>
      <p:bldP spid="1093" grpId="0"/>
      <p:bldP spid="1094" grpId="0"/>
      <p:bldP spid="1095" grpId="0"/>
      <p:bldP spid="1096" grpId="0"/>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0" name="矩形"/>
          <p:cNvSpPr/>
          <p:nvPr/>
        </p:nvSpPr>
        <p:spPr>
          <a:xfrm>
            <a:off x="1424940" y="304800"/>
            <a:ext cx="4025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考点４：资源税征收管理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01" name="矩形"/>
          <p:cNvSpPr/>
          <p:nvPr/>
        </p:nvSpPr>
        <p:spPr>
          <a:xfrm>
            <a:off x="685164" y="2080260"/>
            <a:ext cx="387350" cy="19583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源税的征收管理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02" name="表格"/>
          <p:cNvGraphicFramePr>
            <a:graphicFrameLocks noGrp="1"/>
          </p:cNvGraphicFramePr>
          <p:nvPr/>
        </p:nvGraphicFramePr>
        <p:xfrm>
          <a:off x="1265555" y="1266189"/>
          <a:ext cx="10232390" cy="3657600"/>
        </p:xfrm>
        <a:graphic>
          <a:graphicData uri="http://schemas.openxmlformats.org/drawingml/2006/table">
            <a:tbl>
              <a:tblPr bandRow="1">
                <a:noFill/>
              </a:tblPr>
              <a:tblGrid>
                <a:gridCol w="2233930"/>
                <a:gridCol w="7998460"/>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纳税人销售应税产品，纳税义务发生时间为收讫销售款或者取得索取销售款凭据的当天；自用应税产品的，为移送应税产品的当天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纳税地点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矿产品的开采地或者海盐的生产地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征收机关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资源税由税务机关征收管理；海上开采的原油和天然气资源税由海洋石油税务管理机构征收管理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63040">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按月或者按季申报缴纳；不能按固定期限计算缴纳的，可以按次申报缴纳（2）按月或者按季申报缴纳的，应当自月度或者季度终了之日起15日内，向税务机关办理纳税申报并缴纳税款；按次申报缴纳的，应当自纳税义务发生之日起15日内，向税务机关办理纳税申报并缴纳税款</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105" name="组合"/>
          <p:cNvGrpSpPr/>
          <p:nvPr/>
        </p:nvGrpSpPr>
        <p:grpSpPr>
          <a:xfrm>
            <a:off x="970914" y="5311775"/>
            <a:ext cx="3603625" cy="586740"/>
            <a:chOff x="970914" y="5311775"/>
            <a:chExt cx="3603625" cy="586740"/>
          </a:xfrm>
        </p:grpSpPr>
        <p:sp>
          <p:nvSpPr>
            <p:cNvPr id="1103" name="矩形"/>
            <p:cNvSpPr/>
            <p:nvPr/>
          </p:nvSpPr>
          <p:spPr>
            <a:xfrm>
              <a:off x="1158239" y="5311775"/>
              <a:ext cx="341630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纳税申报期限</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04" name="剪去对角的矩形"/>
            <p:cNvSpPr/>
            <p:nvPr/>
          </p:nvSpPr>
          <p:spPr>
            <a:xfrm>
              <a:off x="970914" y="5311775"/>
              <a:ext cx="3603624" cy="586740"/>
            </a:xfrm>
            <a:prstGeom prst="snip2DiagRect">
              <a:avLst>
                <a:gd name="adj1" fmla="val 0"/>
                <a:gd name="adj2" fmla="val 13435"/>
              </a:avLst>
            </a:prstGeom>
            <a:noFill/>
            <a:ln w="25400" cap="flat" cmpd="sng">
              <a:solidFill>
                <a:srgbClr val="4BACC6"/>
              </a:solidFill>
              <a:prstDash val="solid"/>
              <a:round/>
            </a:ln>
          </p:spPr>
          <p:txBody>
            <a:bodyPr rtlCol="0" anchor="ctr"/>
            <a:lstStyle/>
            <a:p>
              <a:pPr algn="ctr"/>
            </a:p>
          </p:txBody>
        </p:sp>
      </p:grpSp>
      <p:sp>
        <p:nvSpPr>
          <p:cNvPr id="1106" name="矩形"/>
          <p:cNvSpPr/>
          <p:nvPr/>
        </p:nvSpPr>
        <p:spPr>
          <a:xfrm>
            <a:off x="4645660" y="5034280"/>
            <a:ext cx="7091045" cy="108775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单选】根据资源税法律制度的规定，纳税人以1个月为一期纳税的，自期满之日起一定期限内申报纳税，该期限为（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A．10日	B．15日		C．20日		D．25日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07" name="矩形"/>
          <p:cNvSpPr/>
          <p:nvPr/>
        </p:nvSpPr>
        <p:spPr>
          <a:xfrm>
            <a:off x="4645660" y="6127114"/>
            <a:ext cx="14998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01"/>
                                        </p:tgtEl>
                                        <p:attrNameLst>
                                          <p:attrName>style.visibility</p:attrName>
                                        </p:attrNameLst>
                                      </p:cBhvr>
                                      <p:to>
                                        <p:strVal val="visible"/>
                                      </p:to>
                                    </p:set>
                                    <p:anim calcmode="lin" valueType="num">
                                      <p:cBhvr additive="base">
                                        <p:cTn id="7" dur="500"/>
                                        <p:tgtEl>
                                          <p:spTgt spid="1101"/>
                                        </p:tgtEl>
                                        <p:attrNameLst>
                                          <p:attrName>ppt_y</p:attrName>
                                        </p:attrNameLst>
                                      </p:cBhvr>
                                      <p:tavLst>
                                        <p:tav tm="0">
                                          <p:val>
                                            <p:strVal val="#ppt_y+#ppt_h*1.125000"/>
                                          </p:val>
                                        </p:tav>
                                        <p:tav tm="100000">
                                          <p:val>
                                            <p:strVal val="#ppt_y"/>
                                          </p:val>
                                        </p:tav>
                                      </p:tavLst>
                                    </p:anim>
                                    <p:animEffect transition="in" filter="wipe(up)">
                                      <p:cBhvr>
                                        <p:cTn id="8" dur="500"/>
                                        <p:tgtEl>
                                          <p:spTgt spid="1101"/>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02"/>
                                        </p:tgtEl>
                                        <p:attrNameLst>
                                          <p:attrName>style.visibility</p:attrName>
                                        </p:attrNameLst>
                                      </p:cBhvr>
                                      <p:to>
                                        <p:strVal val="visible"/>
                                      </p:to>
                                    </p:set>
                                    <p:animEffect transition="in" filter="barn(inVertical)">
                                      <p:cBhvr>
                                        <p:cTn id="13" dur="500"/>
                                        <p:tgtEl>
                                          <p:spTgt spid="110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05"/>
                                        </p:tgtEl>
                                        <p:attrNameLst>
                                          <p:attrName>style.visibility</p:attrName>
                                        </p:attrNameLst>
                                      </p:cBhvr>
                                      <p:to>
                                        <p:strVal val="visible"/>
                                      </p:to>
                                    </p:set>
                                    <p:anim calcmode="lin" valueType="num">
                                      <p:cBhvr additive="base">
                                        <p:cTn id="18" dur="500"/>
                                        <p:tgtEl>
                                          <p:spTgt spid="1105"/>
                                        </p:tgtEl>
                                        <p:attrNameLst>
                                          <p:attrName>ppt_y</p:attrName>
                                        </p:attrNameLst>
                                      </p:cBhvr>
                                      <p:tavLst>
                                        <p:tav tm="0">
                                          <p:val>
                                            <p:strVal val="#ppt_y+#ppt_h*1.125000"/>
                                          </p:val>
                                        </p:tav>
                                        <p:tav tm="100000">
                                          <p:val>
                                            <p:strVal val="#ppt_y"/>
                                          </p:val>
                                        </p:tav>
                                      </p:tavLst>
                                    </p:anim>
                                    <p:animEffect transition="in" filter="wipe(up)">
                                      <p:cBhvr>
                                        <p:cTn id="19" dur="500"/>
                                        <p:tgtEl>
                                          <p:spTgt spid="110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06"/>
                                        </p:tgtEl>
                                        <p:attrNameLst>
                                          <p:attrName>style.visibility</p:attrName>
                                        </p:attrNameLst>
                                      </p:cBhvr>
                                      <p:to>
                                        <p:strVal val="visible"/>
                                      </p:to>
                                    </p:set>
                                    <p:anim calcmode="lin" valueType="num">
                                      <p:cBhvr additive="base">
                                        <p:cTn id="24" dur="500"/>
                                        <p:tgtEl>
                                          <p:spTgt spid="1106"/>
                                        </p:tgtEl>
                                        <p:attrNameLst>
                                          <p:attrName>ppt_y</p:attrName>
                                        </p:attrNameLst>
                                      </p:cBhvr>
                                      <p:tavLst>
                                        <p:tav tm="0">
                                          <p:val>
                                            <p:strVal val="#ppt_y+#ppt_h*1.125000"/>
                                          </p:val>
                                        </p:tav>
                                        <p:tav tm="100000">
                                          <p:val>
                                            <p:strVal val="#ppt_y"/>
                                          </p:val>
                                        </p:tav>
                                      </p:tavLst>
                                    </p:anim>
                                    <p:animEffect transition="in" filter="wipe(up)">
                                      <p:cBhvr>
                                        <p:cTn id="25" dur="500"/>
                                        <p:tgtEl>
                                          <p:spTgt spid="110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07"/>
                                        </p:tgtEl>
                                        <p:attrNameLst>
                                          <p:attrName>style.visibility</p:attrName>
                                        </p:attrNameLst>
                                      </p:cBhvr>
                                      <p:to>
                                        <p:strVal val="visible"/>
                                      </p:to>
                                    </p:set>
                                    <p:anim calcmode="lin" valueType="num">
                                      <p:cBhvr additive="base">
                                        <p:cTn id="30" dur="500"/>
                                        <p:tgtEl>
                                          <p:spTgt spid="1107"/>
                                        </p:tgtEl>
                                        <p:attrNameLst>
                                          <p:attrName>ppt_y</p:attrName>
                                        </p:attrNameLst>
                                      </p:cBhvr>
                                      <p:tavLst>
                                        <p:tav tm="0">
                                          <p:val>
                                            <p:strVal val="#ppt_y+#ppt_h*1.125000"/>
                                          </p:val>
                                        </p:tav>
                                        <p:tav tm="100000">
                                          <p:val>
                                            <p:strVal val="#ppt_y"/>
                                          </p:val>
                                        </p:tav>
                                      </p:tavLst>
                                    </p:anim>
                                    <p:animEffect transition="in" filter="wipe(up)">
                                      <p:cBhvr>
                                        <p:cTn id="31" dur="500"/>
                                        <p:tgtEl>
                                          <p:spTgt spid="1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 grpId="0"/>
      <p:bldP spid="1105" grpId="0" animBg="1"/>
      <p:bldP spid="1106" grpId="0"/>
      <p:bldP spid="1107" grpId="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11"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1112" name="矩形"/>
          <p:cNvSpPr/>
          <p:nvPr/>
        </p:nvSpPr>
        <p:spPr>
          <a:xfrm>
            <a:off x="4408177" y="3356610"/>
            <a:ext cx="3378672"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其他相关税收法律制度</a:t>
            </a:r>
            <a:endPar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endParaRPr>
          </a:p>
        </p:txBody>
      </p:sp>
      <p:sp>
        <p:nvSpPr>
          <p:cNvPr id="1113"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第八节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11"/>
                                        </p:tgtEl>
                                        <p:attrNameLst>
                                          <p:attrName>style.visibility</p:attrName>
                                        </p:attrNameLst>
                                      </p:cBhvr>
                                      <p:to>
                                        <p:strVal val="visible"/>
                                      </p:to>
                                    </p:set>
                                    <p:anim calcmode="lin" valueType="num">
                                      <p:cBhvr>
                                        <p:cTn id="7" dur="500" fill="hold"/>
                                        <p:tgtEl>
                                          <p:spTgt spid="1111"/>
                                        </p:tgtEl>
                                        <p:attrNameLst>
                                          <p:attrName>ppt_w</p:attrName>
                                        </p:attrNameLst>
                                      </p:cBhvr>
                                      <p:tavLst>
                                        <p:tav tm="0">
                                          <p:val>
                                            <p:fltVal val="0"/>
                                          </p:val>
                                        </p:tav>
                                        <p:tav tm="100000">
                                          <p:val>
                                            <p:strVal val="#ppt_w"/>
                                          </p:val>
                                        </p:tav>
                                      </p:tavLst>
                                    </p:anim>
                                    <p:anim calcmode="lin" valueType="num">
                                      <p:cBhvr>
                                        <p:cTn id="8" dur="500" fill="hold"/>
                                        <p:tgtEl>
                                          <p:spTgt spid="1111"/>
                                        </p:tgtEl>
                                        <p:attrNameLst>
                                          <p:attrName>ppt_h</p:attrName>
                                        </p:attrNameLst>
                                      </p:cBhvr>
                                      <p:tavLst>
                                        <p:tav tm="0">
                                          <p:val>
                                            <p:fltVal val="0"/>
                                          </p:val>
                                        </p:tav>
                                        <p:tav tm="100000">
                                          <p:val>
                                            <p:strVal val="#ppt_h"/>
                                          </p:val>
                                        </p:tav>
                                      </p:tavLst>
                                    </p:anim>
                                    <p:animEffect transition="in" filter="fade">
                                      <p:cBhvr>
                                        <p:cTn id="9" dur="500"/>
                                        <p:tgtEl>
                                          <p:spTgt spid="111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13"/>
                                        </p:tgtEl>
                                        <p:attrNameLst>
                                          <p:attrName>style.visibility</p:attrName>
                                        </p:attrNameLst>
                                      </p:cBhvr>
                                      <p:to>
                                        <p:strVal val="visible"/>
                                      </p:to>
                                    </p:set>
                                    <p:animEffect transition="in" filter="fade">
                                      <p:cBhvr>
                                        <p:cTn id="13" dur="500"/>
                                        <p:tgtEl>
                                          <p:spTgt spid="1113"/>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1112"/>
                                        </p:tgtEl>
                                        <p:attrNameLst>
                                          <p:attrName>style.visibility</p:attrName>
                                        </p:attrNameLst>
                                      </p:cBhvr>
                                      <p:to>
                                        <p:strVal val="visible"/>
                                      </p:to>
                                    </p:set>
                                    <p:animEffect transition="in" filter="fade">
                                      <p:cBhvr>
                                        <p:cTn id="17" dur="1000"/>
                                        <p:tgtEl>
                                          <p:spTgt spid="1112"/>
                                        </p:tgtEl>
                                      </p:cBhvr>
                                    </p:animEffect>
                                    <p:anim calcmode="lin" valueType="num">
                                      <p:cBhvr>
                                        <p:cTn id="18" dur="1000" fill="hold"/>
                                        <p:tgtEl>
                                          <p:spTgt spid="1112"/>
                                        </p:tgtEl>
                                        <p:attrNameLst>
                                          <p:attrName>ppt_x</p:attrName>
                                        </p:attrNameLst>
                                      </p:cBhvr>
                                      <p:tavLst>
                                        <p:tav tm="0">
                                          <p:val>
                                            <p:strVal val="#ppt_x"/>
                                          </p:val>
                                        </p:tav>
                                        <p:tav tm="100000">
                                          <p:val>
                                            <p:strVal val="#ppt_x"/>
                                          </p:val>
                                        </p:tav>
                                      </p:tavLst>
                                    </p:anim>
                                    <p:anim calcmode="lin" valueType="num">
                                      <p:cBhvr>
                                        <p:cTn id="19" dur="1000" fill="hold"/>
                                        <p:tgtEl>
                                          <p:spTgt spid="11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1112"/>
                                        </p:tgtEl>
                                      </p:cBhvr>
                                    </p:animEffect>
                                    <p:animScale>
                                      <p:cBhvr>
                                        <p:cTn id="23" dur="250" autoRev="1" fill="hold"/>
                                        <p:tgtEl>
                                          <p:spTgt spid="11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 grpId="0" animBg="1"/>
      <p:bldP spid="1112" grpId="0"/>
      <p:bldP spid="1112" grpId="1"/>
      <p:bldP spid="1113" grpId="0"/>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17"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21" name="组合"/>
          <p:cNvGrpSpPr/>
          <p:nvPr/>
        </p:nvGrpSpPr>
        <p:grpSpPr>
          <a:xfrm>
            <a:off x="1441449" y="1237614"/>
            <a:ext cx="4819014" cy="601980"/>
            <a:chOff x="1441449" y="1237614"/>
            <a:chExt cx="4819014" cy="601980"/>
          </a:xfrm>
        </p:grpSpPr>
        <p:sp>
          <p:nvSpPr>
            <p:cNvPr id="1118" name="圆角矩形"/>
            <p:cNvSpPr/>
            <p:nvPr/>
          </p:nvSpPr>
          <p:spPr>
            <a:xfrm>
              <a:off x="1441449" y="1244599"/>
              <a:ext cx="481901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19" name="流程图: 离页连接符"/>
            <p:cNvSpPr/>
            <p:nvPr/>
          </p:nvSpPr>
          <p:spPr>
            <a:xfrm>
              <a:off x="1765299" y="1237614"/>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20" name="矩形"/>
            <p:cNvSpPr/>
            <p:nvPr/>
          </p:nvSpPr>
          <p:spPr>
            <a:xfrm>
              <a:off x="2837814" y="1280794"/>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纳税人与计税依据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22" name="矩形"/>
          <p:cNvSpPr/>
          <p:nvPr/>
        </p:nvSpPr>
        <p:spPr>
          <a:xfrm>
            <a:off x="1334135" y="1948180"/>
            <a:ext cx="9705340"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1．纳税人</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城市维护建设税和教育费附加的纳税人是指在中国境内缴纳（不包括进口环节）增值税、消费税的单位和个人。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【提示】负有增值税、消费税扣缴义务的单位和个人为城市维护建设税和教育费附加的扣缴义务人。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2．计税依据</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城市维护建设税和教育费附加的计税依据为纳税人实际缴纳的增值税、消费税税额。在计算计税依据时，应当按照规定扣除期末留抵退税退还的增资税税额。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126" name="组合"/>
          <p:cNvGrpSpPr/>
          <p:nvPr/>
        </p:nvGrpSpPr>
        <p:grpSpPr>
          <a:xfrm>
            <a:off x="687070" y="5123180"/>
            <a:ext cx="10775950" cy="1043940"/>
            <a:chOff x="687070" y="5123180"/>
            <a:chExt cx="10775950" cy="1043940"/>
          </a:xfrm>
        </p:grpSpPr>
        <p:sp>
          <p:nvSpPr>
            <p:cNvPr id="1123" name="矩形"/>
            <p:cNvSpPr/>
            <p:nvPr/>
          </p:nvSpPr>
          <p:spPr>
            <a:xfrm>
              <a:off x="785494" y="5626736"/>
              <a:ext cx="10518776"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城市维护建设税和教育费附加的计税依据包括实际补缴的增值税、消费税税款，但不包括罚款、滞纳金。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24" name="矩形"/>
            <p:cNvSpPr/>
            <p:nvPr/>
          </p:nvSpPr>
          <p:spPr>
            <a:xfrm>
              <a:off x="10414635" y="5123180"/>
              <a:ext cx="91884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25" name="剪去对角的矩形"/>
            <p:cNvSpPr/>
            <p:nvPr/>
          </p:nvSpPr>
          <p:spPr>
            <a:xfrm>
              <a:off x="687070" y="5640705"/>
              <a:ext cx="10775950" cy="526415"/>
            </a:xfrm>
            <a:prstGeom prst="snip2DiagRect">
              <a:avLst>
                <a:gd name="adj1" fmla="val 0"/>
                <a:gd name="adj2" fmla="val 24402"/>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additive="base">
                                        <p:cTn id="7" dur="500"/>
                                        <p:tgtEl>
                                          <p:spTgt spid="1121"/>
                                        </p:tgtEl>
                                        <p:attrNameLst>
                                          <p:attrName>ppt_y</p:attrName>
                                        </p:attrNameLst>
                                      </p:cBhvr>
                                      <p:tavLst>
                                        <p:tav tm="0">
                                          <p:val>
                                            <p:strVal val="#ppt_y+#ppt_h*1.125000"/>
                                          </p:val>
                                        </p:tav>
                                        <p:tav tm="100000">
                                          <p:val>
                                            <p:strVal val="#ppt_y"/>
                                          </p:val>
                                        </p:tav>
                                      </p:tavLst>
                                    </p:anim>
                                    <p:animEffect transition="in" filter="wipe(up)">
                                      <p:cBhvr>
                                        <p:cTn id="8" dur="500"/>
                                        <p:tgtEl>
                                          <p:spTgt spid="1121"/>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22"/>
                                        </p:tgtEl>
                                        <p:attrNameLst>
                                          <p:attrName>style.visibility</p:attrName>
                                        </p:attrNameLst>
                                      </p:cBhvr>
                                      <p:to>
                                        <p:strVal val="visible"/>
                                      </p:to>
                                    </p:set>
                                    <p:animEffect transition="in" filter="barn(inVertical)">
                                      <p:cBhvr>
                                        <p:cTn id="12" dur="500"/>
                                        <p:tgtEl>
                                          <p:spTgt spid="1122"/>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126"/>
                                        </p:tgtEl>
                                        <p:attrNameLst>
                                          <p:attrName>style.visibility</p:attrName>
                                        </p:attrNameLst>
                                      </p:cBhvr>
                                      <p:to>
                                        <p:strVal val="visible"/>
                                      </p:to>
                                    </p:set>
                                    <p:anim calcmode="lin" valueType="num">
                                      <p:cBhvr additive="base">
                                        <p:cTn id="16" dur="500"/>
                                        <p:tgtEl>
                                          <p:spTgt spid="1126"/>
                                        </p:tgtEl>
                                        <p:attrNameLst>
                                          <p:attrName>ppt_y</p:attrName>
                                        </p:attrNameLst>
                                      </p:cBhvr>
                                      <p:tavLst>
                                        <p:tav tm="0">
                                          <p:val>
                                            <p:strVal val="#ppt_y+#ppt_h*1.125000"/>
                                          </p:val>
                                        </p:tav>
                                        <p:tav tm="100000">
                                          <p:val>
                                            <p:strVal val="#ppt_y"/>
                                          </p:val>
                                        </p:tav>
                                      </p:tavLst>
                                    </p:anim>
                                    <p:animEffect transition="in" filter="wipe(up)">
                                      <p:cBhvr>
                                        <p:cTn id="17" dur="500"/>
                                        <p:tgtEl>
                                          <p:spTgt spid="1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 grpId="0" animBg="1"/>
      <p:bldP spid="1122" grpId="0"/>
      <p:bldP spid="112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30"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33" name="组合"/>
          <p:cNvGrpSpPr/>
          <p:nvPr/>
        </p:nvGrpSpPr>
        <p:grpSpPr>
          <a:xfrm>
            <a:off x="1548765" y="1379855"/>
            <a:ext cx="7668259" cy="586740"/>
            <a:chOff x="1548765" y="1379855"/>
            <a:chExt cx="7668259" cy="586740"/>
          </a:xfrm>
        </p:grpSpPr>
        <p:sp>
          <p:nvSpPr>
            <p:cNvPr id="1131" name="矩形"/>
            <p:cNvSpPr/>
            <p:nvPr/>
          </p:nvSpPr>
          <p:spPr>
            <a:xfrm>
              <a:off x="1710689" y="1379855"/>
              <a:ext cx="736536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城市维护建设税或教育费附加的纳税人和计税依据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32" name="剪去对角的矩形"/>
            <p:cNvSpPr/>
            <p:nvPr/>
          </p:nvSpPr>
          <p:spPr>
            <a:xfrm>
              <a:off x="1548765" y="1379855"/>
              <a:ext cx="7668259" cy="586740"/>
            </a:xfrm>
            <a:prstGeom prst="snip2DiagRect">
              <a:avLst>
                <a:gd name="adj1" fmla="val 0"/>
                <a:gd name="adj2" fmla="val 14097"/>
              </a:avLst>
            </a:prstGeom>
            <a:noFill/>
            <a:ln w="25400" cap="flat" cmpd="sng">
              <a:solidFill>
                <a:srgbClr val="4BACC6"/>
              </a:solidFill>
              <a:prstDash val="solid"/>
              <a:round/>
            </a:ln>
          </p:spPr>
          <p:txBody>
            <a:bodyPr rtlCol="0" anchor="ctr"/>
            <a:lstStyle/>
            <a:p>
              <a:pPr algn="ctr"/>
            </a:p>
          </p:txBody>
        </p:sp>
      </p:grpSp>
      <p:sp>
        <p:nvSpPr>
          <p:cNvPr id="1134" name="矩形"/>
          <p:cNvSpPr/>
          <p:nvPr/>
        </p:nvSpPr>
        <p:spPr>
          <a:xfrm>
            <a:off x="1362710" y="2040255"/>
            <a:ext cx="935101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多选】根据城市维护建设税法律制度的规定，下列各项中，属于城市维护建设税纳税人的有（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A．实际缴纳增值税的合资企业		B． 实际缴纳增值税的私营企业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C．实际缴纳消费税的个体工商户		D．实际缴纳消费税的国有银行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35" name="矩形"/>
          <p:cNvSpPr/>
          <p:nvPr/>
        </p:nvSpPr>
        <p:spPr>
          <a:xfrm>
            <a:off x="1362710" y="3793489"/>
            <a:ext cx="18980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36" name="矩形"/>
          <p:cNvSpPr/>
          <p:nvPr/>
        </p:nvSpPr>
        <p:spPr>
          <a:xfrm>
            <a:off x="1362710" y="4305300"/>
            <a:ext cx="933259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单选】根据城市维护建设税法律制度的规定，纳税人向税务机关实际缴纳的下列税款中，应作为城市维护建设税计税依据的是（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A．城镇土地使用税	B．增值税	C．房产税	D．土地增值税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37" name="矩形"/>
          <p:cNvSpPr/>
          <p:nvPr/>
        </p:nvSpPr>
        <p:spPr>
          <a:xfrm>
            <a:off x="1362710" y="5643245"/>
            <a:ext cx="133730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33"/>
                                        </p:tgtEl>
                                        <p:attrNameLst>
                                          <p:attrName>style.visibility</p:attrName>
                                        </p:attrNameLst>
                                      </p:cBhvr>
                                      <p:to>
                                        <p:strVal val="visible"/>
                                      </p:to>
                                    </p:set>
                                    <p:anim calcmode="lin" valueType="num">
                                      <p:cBhvr additive="base">
                                        <p:cTn id="7" dur="500"/>
                                        <p:tgtEl>
                                          <p:spTgt spid="1133"/>
                                        </p:tgtEl>
                                        <p:attrNameLst>
                                          <p:attrName>ppt_y</p:attrName>
                                        </p:attrNameLst>
                                      </p:cBhvr>
                                      <p:tavLst>
                                        <p:tav tm="0">
                                          <p:val>
                                            <p:strVal val="#ppt_y+#ppt_h*1.125000"/>
                                          </p:val>
                                        </p:tav>
                                        <p:tav tm="100000">
                                          <p:val>
                                            <p:strVal val="#ppt_y"/>
                                          </p:val>
                                        </p:tav>
                                      </p:tavLst>
                                    </p:anim>
                                    <p:animEffect transition="in" filter="wipe(up)">
                                      <p:cBhvr>
                                        <p:cTn id="8" dur="500"/>
                                        <p:tgtEl>
                                          <p:spTgt spid="113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34"/>
                                        </p:tgtEl>
                                        <p:attrNameLst>
                                          <p:attrName>style.visibility</p:attrName>
                                        </p:attrNameLst>
                                      </p:cBhvr>
                                      <p:to>
                                        <p:strVal val="visible"/>
                                      </p:to>
                                    </p:set>
                                    <p:anim calcmode="lin" valueType="num">
                                      <p:cBhvr additive="base">
                                        <p:cTn id="13" dur="500"/>
                                        <p:tgtEl>
                                          <p:spTgt spid="1134"/>
                                        </p:tgtEl>
                                        <p:attrNameLst>
                                          <p:attrName>ppt_y</p:attrName>
                                        </p:attrNameLst>
                                      </p:cBhvr>
                                      <p:tavLst>
                                        <p:tav tm="0">
                                          <p:val>
                                            <p:strVal val="#ppt_y+#ppt_h*1.125000"/>
                                          </p:val>
                                        </p:tav>
                                        <p:tav tm="100000">
                                          <p:val>
                                            <p:strVal val="#ppt_y"/>
                                          </p:val>
                                        </p:tav>
                                      </p:tavLst>
                                    </p:anim>
                                    <p:animEffect transition="in" filter="wipe(up)">
                                      <p:cBhvr>
                                        <p:cTn id="14" dur="500"/>
                                        <p:tgtEl>
                                          <p:spTgt spid="113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35"/>
                                        </p:tgtEl>
                                        <p:attrNameLst>
                                          <p:attrName>style.visibility</p:attrName>
                                        </p:attrNameLst>
                                      </p:cBhvr>
                                      <p:to>
                                        <p:strVal val="visible"/>
                                      </p:to>
                                    </p:set>
                                    <p:anim calcmode="lin" valueType="num">
                                      <p:cBhvr additive="base">
                                        <p:cTn id="19" dur="500"/>
                                        <p:tgtEl>
                                          <p:spTgt spid="1135"/>
                                        </p:tgtEl>
                                        <p:attrNameLst>
                                          <p:attrName>ppt_y</p:attrName>
                                        </p:attrNameLst>
                                      </p:cBhvr>
                                      <p:tavLst>
                                        <p:tav tm="0">
                                          <p:val>
                                            <p:strVal val="#ppt_y+#ppt_h*1.125000"/>
                                          </p:val>
                                        </p:tav>
                                        <p:tav tm="100000">
                                          <p:val>
                                            <p:strVal val="#ppt_y"/>
                                          </p:val>
                                        </p:tav>
                                      </p:tavLst>
                                    </p:anim>
                                    <p:animEffect transition="in" filter="wipe(up)">
                                      <p:cBhvr>
                                        <p:cTn id="20" dur="500"/>
                                        <p:tgtEl>
                                          <p:spTgt spid="113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36"/>
                                        </p:tgtEl>
                                        <p:attrNameLst>
                                          <p:attrName>style.visibility</p:attrName>
                                        </p:attrNameLst>
                                      </p:cBhvr>
                                      <p:to>
                                        <p:strVal val="visible"/>
                                      </p:to>
                                    </p:set>
                                    <p:anim calcmode="lin" valueType="num">
                                      <p:cBhvr additive="base">
                                        <p:cTn id="25" dur="500"/>
                                        <p:tgtEl>
                                          <p:spTgt spid="1136"/>
                                        </p:tgtEl>
                                        <p:attrNameLst>
                                          <p:attrName>ppt_y</p:attrName>
                                        </p:attrNameLst>
                                      </p:cBhvr>
                                      <p:tavLst>
                                        <p:tav tm="0">
                                          <p:val>
                                            <p:strVal val="#ppt_y+#ppt_h*1.125000"/>
                                          </p:val>
                                        </p:tav>
                                        <p:tav tm="100000">
                                          <p:val>
                                            <p:strVal val="#ppt_y"/>
                                          </p:val>
                                        </p:tav>
                                      </p:tavLst>
                                    </p:anim>
                                    <p:animEffect transition="in" filter="wipe(up)">
                                      <p:cBhvr>
                                        <p:cTn id="26" dur="500"/>
                                        <p:tgtEl>
                                          <p:spTgt spid="113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37"/>
                                        </p:tgtEl>
                                        <p:attrNameLst>
                                          <p:attrName>style.visibility</p:attrName>
                                        </p:attrNameLst>
                                      </p:cBhvr>
                                      <p:to>
                                        <p:strVal val="visible"/>
                                      </p:to>
                                    </p:set>
                                    <p:anim calcmode="lin" valueType="num">
                                      <p:cBhvr additive="base">
                                        <p:cTn id="31" dur="500"/>
                                        <p:tgtEl>
                                          <p:spTgt spid="1137"/>
                                        </p:tgtEl>
                                        <p:attrNameLst>
                                          <p:attrName>ppt_y</p:attrName>
                                        </p:attrNameLst>
                                      </p:cBhvr>
                                      <p:tavLst>
                                        <p:tav tm="0">
                                          <p:val>
                                            <p:strVal val="#ppt_y+#ppt_h*1.125000"/>
                                          </p:val>
                                        </p:tav>
                                        <p:tav tm="100000">
                                          <p:val>
                                            <p:strVal val="#ppt_y"/>
                                          </p:val>
                                        </p:tav>
                                      </p:tavLst>
                                    </p:anim>
                                    <p:animEffect transition="in" filter="wipe(up)">
                                      <p:cBhvr>
                                        <p:cTn id="32" dur="500"/>
                                        <p:tgtEl>
                                          <p:spTgt spid="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 grpId="0" animBg="1"/>
      <p:bldP spid="1134" grpId="0"/>
      <p:bldP spid="1135" grpId="0"/>
      <p:bldP spid="1136" grpId="0"/>
      <p:bldP spid="1137"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41"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45" name="组合"/>
          <p:cNvGrpSpPr/>
          <p:nvPr/>
        </p:nvGrpSpPr>
        <p:grpSpPr>
          <a:xfrm>
            <a:off x="1601469" y="1237614"/>
            <a:ext cx="4068445" cy="601980"/>
            <a:chOff x="1601469" y="1237614"/>
            <a:chExt cx="4068445" cy="601980"/>
          </a:xfrm>
        </p:grpSpPr>
        <p:sp>
          <p:nvSpPr>
            <p:cNvPr id="1142" name="圆角矩形"/>
            <p:cNvSpPr/>
            <p:nvPr/>
          </p:nvSpPr>
          <p:spPr>
            <a:xfrm>
              <a:off x="1601469" y="1244599"/>
              <a:ext cx="406844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3" name="流程图: 离页连接符"/>
            <p:cNvSpPr/>
            <p:nvPr/>
          </p:nvSpPr>
          <p:spPr>
            <a:xfrm>
              <a:off x="1925320" y="1237614"/>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4" name="矩形"/>
            <p:cNvSpPr/>
            <p:nvPr/>
          </p:nvSpPr>
          <p:spPr>
            <a:xfrm>
              <a:off x="2997835" y="128079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税率或征收率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146" name="对象"/>
          <p:cNvGraphicFramePr/>
          <p:nvPr/>
        </p:nvGraphicFramePr>
        <p:xfrm>
          <a:off x="2344420" y="2077720"/>
          <a:ext cx="7502524" cy="2018029"/>
        </p:xfrm>
        <a:graphic>
          <a:graphicData uri="http://schemas.openxmlformats.org/presentationml/2006/ole">
            <mc:AlternateContent xmlns:mc="http://schemas.openxmlformats.org/markup-compatibility/2006">
              <mc:Choice xmlns:v="urn:schemas-microsoft-com:vml" Requires="v">
                <p:oleObj spid="_x0000_s15363" name="package" r:id="rId2" imgW="4449445" imgH="1204595" progId="package">
                  <p:embed/>
                </p:oleObj>
              </mc:Choice>
              <mc:Fallback>
                <p:oleObj name="package" r:id="rId2" imgW="4449445" imgH="1204595" progId="package">
                  <p:embed/>
                  <p:pic>
                    <p:nvPicPr>
                      <p:cNvPr id="0" name="对象"/>
                      <p:cNvPicPr/>
                      <p:nvPr/>
                    </p:nvPicPr>
                    <p:blipFill>
                      <a:blip r:embed="rId3" cstate="print"/>
                      <a:stretch>
                        <a:fillRect/>
                      </a:stretch>
                    </p:blipFill>
                    <p:spPr>
                      <a:xfrm>
                        <a:off x="2344420" y="2077720"/>
                        <a:ext cx="7502524" cy="2018029"/>
                      </a:xfrm>
                      <a:prstGeom prst="rect">
                        <a:avLst/>
                      </a:prstGeom>
                      <a:noFill/>
                      <a:ln w="9525" cap="flat" cmpd="sng">
                        <a:noFill/>
                        <a:prstDash val="solid"/>
                        <a:miter/>
                      </a:ln>
                    </p:spPr>
                  </p:pic>
                </p:oleObj>
              </mc:Fallback>
            </mc:AlternateContent>
          </a:graphicData>
        </a:graphic>
      </p:graphicFrame>
      <p:sp>
        <p:nvSpPr>
          <p:cNvPr id="1147" name="矩形"/>
          <p:cNvSpPr/>
          <p:nvPr/>
        </p:nvSpPr>
        <p:spPr>
          <a:xfrm>
            <a:off x="3930650" y="4210050"/>
            <a:ext cx="43313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城市维护建设税税率和教育费附加征收率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48" name="矩形"/>
          <p:cNvSpPr/>
          <p:nvPr/>
        </p:nvSpPr>
        <p:spPr>
          <a:xfrm>
            <a:off x="1444625" y="4662805"/>
            <a:ext cx="9133206"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【提示1】由受托方代扣代缴、代收代缴增值税、消费税的单位和个人，其代扣代缴、代收代缴的城市维护建设税按受托方所在地适用税率执行。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【提示2】流动经营等无固定纳税地点的单位和个人，在经营地缴纳增值税、消费税的，其缴纳的城市维护建设税按经营地适用税率执行。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45"/>
                                        </p:tgtEl>
                                        <p:attrNameLst>
                                          <p:attrName>style.visibility</p:attrName>
                                        </p:attrNameLst>
                                      </p:cBhvr>
                                      <p:to>
                                        <p:strVal val="visible"/>
                                      </p:to>
                                    </p:set>
                                    <p:anim calcmode="lin" valueType="num">
                                      <p:cBhvr additive="base">
                                        <p:cTn id="7" dur="500"/>
                                        <p:tgtEl>
                                          <p:spTgt spid="1145"/>
                                        </p:tgtEl>
                                        <p:attrNameLst>
                                          <p:attrName>ppt_y</p:attrName>
                                        </p:attrNameLst>
                                      </p:cBhvr>
                                      <p:tavLst>
                                        <p:tav tm="0">
                                          <p:val>
                                            <p:strVal val="#ppt_y+#ppt_h*1.125000"/>
                                          </p:val>
                                        </p:tav>
                                        <p:tav tm="100000">
                                          <p:val>
                                            <p:strVal val="#ppt_y"/>
                                          </p:val>
                                        </p:tav>
                                      </p:tavLst>
                                    </p:anim>
                                    <p:animEffect transition="in" filter="wipe(up)">
                                      <p:cBhvr>
                                        <p:cTn id="8" dur="500"/>
                                        <p:tgtEl>
                                          <p:spTgt spid="1145"/>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46"/>
                                        </p:tgtEl>
                                        <p:attrNameLst>
                                          <p:attrName>style.visibility</p:attrName>
                                        </p:attrNameLst>
                                      </p:cBhvr>
                                      <p:to>
                                        <p:strVal val="visible"/>
                                      </p:to>
                                    </p:set>
                                    <p:animEffect transition="in" filter="barn(inVertical)">
                                      <p:cBhvr>
                                        <p:cTn id="13" dur="500"/>
                                        <p:tgtEl>
                                          <p:spTgt spid="114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47"/>
                                        </p:tgtEl>
                                        <p:attrNameLst>
                                          <p:attrName>style.visibility</p:attrName>
                                        </p:attrNameLst>
                                      </p:cBhvr>
                                      <p:to>
                                        <p:strVal val="visible"/>
                                      </p:to>
                                    </p:set>
                                    <p:anim calcmode="lin" valueType="num">
                                      <p:cBhvr additive="base">
                                        <p:cTn id="18" dur="500"/>
                                        <p:tgtEl>
                                          <p:spTgt spid="1147"/>
                                        </p:tgtEl>
                                        <p:attrNameLst>
                                          <p:attrName>ppt_y</p:attrName>
                                        </p:attrNameLst>
                                      </p:cBhvr>
                                      <p:tavLst>
                                        <p:tav tm="0">
                                          <p:val>
                                            <p:strVal val="#ppt_y+#ppt_h*1.125000"/>
                                          </p:val>
                                        </p:tav>
                                        <p:tav tm="100000">
                                          <p:val>
                                            <p:strVal val="#ppt_y"/>
                                          </p:val>
                                        </p:tav>
                                      </p:tavLst>
                                    </p:anim>
                                    <p:animEffect transition="in" filter="wipe(up)">
                                      <p:cBhvr>
                                        <p:cTn id="19" dur="500"/>
                                        <p:tgtEl>
                                          <p:spTgt spid="114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48"/>
                                        </p:tgtEl>
                                        <p:attrNameLst>
                                          <p:attrName>style.visibility</p:attrName>
                                        </p:attrNameLst>
                                      </p:cBhvr>
                                      <p:to>
                                        <p:strVal val="visible"/>
                                      </p:to>
                                    </p:set>
                                    <p:anim calcmode="lin" valueType="num">
                                      <p:cBhvr additive="base">
                                        <p:cTn id="24" dur="500"/>
                                        <p:tgtEl>
                                          <p:spTgt spid="1148"/>
                                        </p:tgtEl>
                                        <p:attrNameLst>
                                          <p:attrName>ppt_y</p:attrName>
                                        </p:attrNameLst>
                                      </p:cBhvr>
                                      <p:tavLst>
                                        <p:tav tm="0">
                                          <p:val>
                                            <p:strVal val="#ppt_y+#ppt_h*1.125000"/>
                                          </p:val>
                                        </p:tav>
                                        <p:tav tm="100000">
                                          <p:val>
                                            <p:strVal val="#ppt_y"/>
                                          </p:val>
                                        </p:tav>
                                      </p:tavLst>
                                    </p:anim>
                                    <p:animEffect transition="in" filter="wipe(up)">
                                      <p:cBhvr>
                                        <p:cTn id="25" dur="500"/>
                                        <p:tgtEl>
                                          <p:spTgt spid="1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 grpId="0" animBg="1"/>
      <p:bldP spid="1147" grpId="0"/>
      <p:bldP spid="1148" grpId="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2"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56" name="组合"/>
          <p:cNvGrpSpPr/>
          <p:nvPr/>
        </p:nvGrpSpPr>
        <p:grpSpPr>
          <a:xfrm>
            <a:off x="1681479" y="1237614"/>
            <a:ext cx="4439284" cy="601980"/>
            <a:chOff x="1681479" y="1237614"/>
            <a:chExt cx="4439284" cy="601980"/>
          </a:xfrm>
        </p:grpSpPr>
        <p:sp>
          <p:nvSpPr>
            <p:cNvPr id="1153" name="圆角矩形"/>
            <p:cNvSpPr/>
            <p:nvPr/>
          </p:nvSpPr>
          <p:spPr>
            <a:xfrm>
              <a:off x="1681479" y="1244599"/>
              <a:ext cx="443928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54" name="流程图: 离页连接符"/>
            <p:cNvSpPr/>
            <p:nvPr/>
          </p:nvSpPr>
          <p:spPr>
            <a:xfrm>
              <a:off x="2005330" y="1237614"/>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55" name="矩形"/>
            <p:cNvSpPr/>
            <p:nvPr/>
          </p:nvSpPr>
          <p:spPr>
            <a:xfrm>
              <a:off x="3077844" y="1280794"/>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57" name="矩形"/>
          <p:cNvSpPr/>
          <p:nvPr/>
        </p:nvSpPr>
        <p:spPr>
          <a:xfrm>
            <a:off x="1584960" y="1913890"/>
            <a:ext cx="7270750"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应纳税额=（实际缴纳的增值税+实际缴纳的消费税）×税率或征收率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160" name="组合"/>
          <p:cNvGrpSpPr/>
          <p:nvPr/>
        </p:nvGrpSpPr>
        <p:grpSpPr>
          <a:xfrm>
            <a:off x="1672590" y="2745105"/>
            <a:ext cx="7179310" cy="586739"/>
            <a:chOff x="1672590" y="2745105"/>
            <a:chExt cx="7179310" cy="586739"/>
          </a:xfrm>
        </p:grpSpPr>
        <p:sp>
          <p:nvSpPr>
            <p:cNvPr id="1158" name="矩形"/>
            <p:cNvSpPr/>
            <p:nvPr/>
          </p:nvSpPr>
          <p:spPr>
            <a:xfrm>
              <a:off x="1834515" y="2745105"/>
              <a:ext cx="683196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城市维护建设税、教育费附加应纳税额的计算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59" name="剪去对角的矩形"/>
            <p:cNvSpPr/>
            <p:nvPr/>
          </p:nvSpPr>
          <p:spPr>
            <a:xfrm>
              <a:off x="1672590" y="2745105"/>
              <a:ext cx="7179310" cy="586739"/>
            </a:xfrm>
            <a:prstGeom prst="snip2DiagRect">
              <a:avLst>
                <a:gd name="adj1" fmla="val 0"/>
                <a:gd name="adj2" fmla="val 13550"/>
              </a:avLst>
            </a:prstGeom>
            <a:noFill/>
            <a:ln w="25400" cap="flat" cmpd="sng">
              <a:solidFill>
                <a:srgbClr val="4BACC6"/>
              </a:solidFill>
              <a:prstDash val="solid"/>
              <a:round/>
            </a:ln>
          </p:spPr>
          <p:txBody>
            <a:bodyPr rtlCol="0" anchor="ctr"/>
            <a:lstStyle/>
            <a:p>
              <a:pPr algn="ctr"/>
            </a:p>
          </p:txBody>
        </p:sp>
      </p:grpSp>
      <p:sp>
        <p:nvSpPr>
          <p:cNvPr id="1161" name="矩形"/>
          <p:cNvSpPr/>
          <p:nvPr/>
        </p:nvSpPr>
        <p:spPr>
          <a:xfrm>
            <a:off x="1448435" y="3489960"/>
            <a:ext cx="9389111"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2017年10月甲公司向税务机关应缴纳增值税15万元，实际缴纳12万元，应缴纳消费税14万元，实际缴纳13万元。已知城市维护建设税适用税率为5%。计算甲公司当月应缴纳城市维护建设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A．（12+13）×5%=1.25万元			B．（15+14）×5%=1.45万元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C．12×5%=0.6万元				D．14×5%=0.7万元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62" name="矩形"/>
          <p:cNvSpPr/>
          <p:nvPr/>
        </p:nvSpPr>
        <p:spPr>
          <a:xfrm>
            <a:off x="1448435" y="5568315"/>
            <a:ext cx="14319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 calcmode="lin" valueType="num">
                                      <p:cBhvr additive="base">
                                        <p:cTn id="7" dur="500"/>
                                        <p:tgtEl>
                                          <p:spTgt spid="1156"/>
                                        </p:tgtEl>
                                        <p:attrNameLst>
                                          <p:attrName>ppt_y</p:attrName>
                                        </p:attrNameLst>
                                      </p:cBhvr>
                                      <p:tavLst>
                                        <p:tav tm="0">
                                          <p:val>
                                            <p:strVal val="#ppt_y+#ppt_h*1.125000"/>
                                          </p:val>
                                        </p:tav>
                                        <p:tav tm="100000">
                                          <p:val>
                                            <p:strVal val="#ppt_y"/>
                                          </p:val>
                                        </p:tav>
                                      </p:tavLst>
                                    </p:anim>
                                    <p:animEffect transition="in" filter="wipe(up)">
                                      <p:cBhvr>
                                        <p:cTn id="8" dur="500"/>
                                        <p:tgtEl>
                                          <p:spTgt spid="115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57"/>
                                        </p:tgtEl>
                                        <p:attrNameLst>
                                          <p:attrName>style.visibility</p:attrName>
                                        </p:attrNameLst>
                                      </p:cBhvr>
                                      <p:to>
                                        <p:strVal val="visible"/>
                                      </p:to>
                                    </p:set>
                                    <p:anim calcmode="lin" valueType="num">
                                      <p:cBhvr additive="base">
                                        <p:cTn id="13" dur="500"/>
                                        <p:tgtEl>
                                          <p:spTgt spid="1157"/>
                                        </p:tgtEl>
                                        <p:attrNameLst>
                                          <p:attrName>ppt_y</p:attrName>
                                        </p:attrNameLst>
                                      </p:cBhvr>
                                      <p:tavLst>
                                        <p:tav tm="0">
                                          <p:val>
                                            <p:strVal val="#ppt_y+#ppt_h*1.125000"/>
                                          </p:val>
                                        </p:tav>
                                        <p:tav tm="100000">
                                          <p:val>
                                            <p:strVal val="#ppt_y"/>
                                          </p:val>
                                        </p:tav>
                                      </p:tavLst>
                                    </p:anim>
                                    <p:animEffect transition="in" filter="wipe(up)">
                                      <p:cBhvr>
                                        <p:cTn id="14" dur="500"/>
                                        <p:tgtEl>
                                          <p:spTgt spid="115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60"/>
                                        </p:tgtEl>
                                        <p:attrNameLst>
                                          <p:attrName>style.visibility</p:attrName>
                                        </p:attrNameLst>
                                      </p:cBhvr>
                                      <p:to>
                                        <p:strVal val="visible"/>
                                      </p:to>
                                    </p:set>
                                    <p:anim calcmode="lin" valueType="num">
                                      <p:cBhvr additive="base">
                                        <p:cTn id="19" dur="500"/>
                                        <p:tgtEl>
                                          <p:spTgt spid="1160"/>
                                        </p:tgtEl>
                                        <p:attrNameLst>
                                          <p:attrName>ppt_y</p:attrName>
                                        </p:attrNameLst>
                                      </p:cBhvr>
                                      <p:tavLst>
                                        <p:tav tm="0">
                                          <p:val>
                                            <p:strVal val="#ppt_y+#ppt_h*1.125000"/>
                                          </p:val>
                                        </p:tav>
                                        <p:tav tm="100000">
                                          <p:val>
                                            <p:strVal val="#ppt_y"/>
                                          </p:val>
                                        </p:tav>
                                      </p:tavLst>
                                    </p:anim>
                                    <p:animEffect transition="in" filter="wipe(up)">
                                      <p:cBhvr>
                                        <p:cTn id="20" dur="500"/>
                                        <p:tgtEl>
                                          <p:spTgt spid="116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61"/>
                                        </p:tgtEl>
                                        <p:attrNameLst>
                                          <p:attrName>style.visibility</p:attrName>
                                        </p:attrNameLst>
                                      </p:cBhvr>
                                      <p:to>
                                        <p:strVal val="visible"/>
                                      </p:to>
                                    </p:set>
                                    <p:anim calcmode="lin" valueType="num">
                                      <p:cBhvr additive="base">
                                        <p:cTn id="25" dur="500"/>
                                        <p:tgtEl>
                                          <p:spTgt spid="1161"/>
                                        </p:tgtEl>
                                        <p:attrNameLst>
                                          <p:attrName>ppt_y</p:attrName>
                                        </p:attrNameLst>
                                      </p:cBhvr>
                                      <p:tavLst>
                                        <p:tav tm="0">
                                          <p:val>
                                            <p:strVal val="#ppt_y+#ppt_h*1.125000"/>
                                          </p:val>
                                        </p:tav>
                                        <p:tav tm="100000">
                                          <p:val>
                                            <p:strVal val="#ppt_y"/>
                                          </p:val>
                                        </p:tav>
                                      </p:tavLst>
                                    </p:anim>
                                    <p:animEffect transition="in" filter="wipe(up)">
                                      <p:cBhvr>
                                        <p:cTn id="26" dur="500"/>
                                        <p:tgtEl>
                                          <p:spTgt spid="116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62"/>
                                        </p:tgtEl>
                                        <p:attrNameLst>
                                          <p:attrName>style.visibility</p:attrName>
                                        </p:attrNameLst>
                                      </p:cBhvr>
                                      <p:to>
                                        <p:strVal val="visible"/>
                                      </p:to>
                                    </p:set>
                                    <p:anim calcmode="lin" valueType="num">
                                      <p:cBhvr additive="base">
                                        <p:cTn id="31" dur="500"/>
                                        <p:tgtEl>
                                          <p:spTgt spid="1162"/>
                                        </p:tgtEl>
                                        <p:attrNameLst>
                                          <p:attrName>ppt_y</p:attrName>
                                        </p:attrNameLst>
                                      </p:cBhvr>
                                      <p:tavLst>
                                        <p:tav tm="0">
                                          <p:val>
                                            <p:strVal val="#ppt_y+#ppt_h*1.125000"/>
                                          </p:val>
                                        </p:tav>
                                        <p:tav tm="100000">
                                          <p:val>
                                            <p:strVal val="#ppt_y"/>
                                          </p:val>
                                        </p:tav>
                                      </p:tavLst>
                                    </p:anim>
                                    <p:animEffect transition="in" filter="wipe(up)">
                                      <p:cBhvr>
                                        <p:cTn id="32" dur="500"/>
                                        <p:tgtEl>
                                          <p:spTgt spid="1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p:bldP spid="1160" grpId="0" animBg="1"/>
      <p:bldP spid="1161" grpId="0"/>
      <p:bldP spid="1162" grpId="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6"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67" name="矩形"/>
          <p:cNvSpPr/>
          <p:nvPr/>
        </p:nvSpPr>
        <p:spPr>
          <a:xfrm>
            <a:off x="455295" y="1087755"/>
            <a:ext cx="1128077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税务机关认定甲公司存在偷税行为，甲公司按照规定补缴了增值税100 000元、消费税60 000元，同时缴纳罚款80 000元、滞纳金20 000元。已知教育费附加征收率为3%。计算甲公司应补缴教育费附加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A．（100000+60000+80000）×3%=7200元	B．（100000+60000+80000+20000）×3%=7800元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C．（80000+20000）×3%=3 000元	　　　　D．（100000+60000）×3%=4800元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68" name="矩形"/>
          <p:cNvSpPr/>
          <p:nvPr/>
        </p:nvSpPr>
        <p:spPr>
          <a:xfrm>
            <a:off x="455295" y="3218180"/>
            <a:ext cx="13912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69" name="矩形"/>
          <p:cNvSpPr/>
          <p:nvPr/>
        </p:nvSpPr>
        <p:spPr>
          <a:xfrm>
            <a:off x="454660" y="3609340"/>
            <a:ext cx="11380471"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2018年9月M市甲企业接受N县乙企业委托加工应税消费品，取得不含增值税加工费30万元，代收代缴消费税12万元。已知M市和N县的城市维护建设税税率分别为7%和5%。计算甲企业就该笔业务应代收代缴城市维护建设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A．（30+12）×7%=2.94万元			B．（30+12）×5%=2.1万元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C．12×7%=0.84万元				D．12×5%=0.6万元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70" name="矩形"/>
          <p:cNvSpPr/>
          <p:nvPr/>
        </p:nvSpPr>
        <p:spPr>
          <a:xfrm>
            <a:off x="455295" y="5579745"/>
            <a:ext cx="1128077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【解析】甲企业代收代缴乙企业应纳的消费税时，同时代收代缴城市维护建设税和教育费附加，按受托方甲企业所在地（M市）税率执行。　　　　　　　　【答案】C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7"/>
                                        </p:tgtEl>
                                        <p:attrNameLst>
                                          <p:attrName>style.visibility</p:attrName>
                                        </p:attrNameLst>
                                      </p:cBhvr>
                                      <p:to>
                                        <p:strVal val="visible"/>
                                      </p:to>
                                    </p:set>
                                    <p:anim calcmode="lin" valueType="num">
                                      <p:cBhvr additive="base">
                                        <p:cTn id="7" dur="500"/>
                                        <p:tgtEl>
                                          <p:spTgt spid="1167"/>
                                        </p:tgtEl>
                                        <p:attrNameLst>
                                          <p:attrName>ppt_y</p:attrName>
                                        </p:attrNameLst>
                                      </p:cBhvr>
                                      <p:tavLst>
                                        <p:tav tm="0">
                                          <p:val>
                                            <p:strVal val="#ppt_y+#ppt_h*1.125000"/>
                                          </p:val>
                                        </p:tav>
                                        <p:tav tm="100000">
                                          <p:val>
                                            <p:strVal val="#ppt_y"/>
                                          </p:val>
                                        </p:tav>
                                      </p:tavLst>
                                    </p:anim>
                                    <p:animEffect transition="in" filter="wipe(up)">
                                      <p:cBhvr>
                                        <p:cTn id="8" dur="500"/>
                                        <p:tgtEl>
                                          <p:spTgt spid="116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68"/>
                                        </p:tgtEl>
                                        <p:attrNameLst>
                                          <p:attrName>style.visibility</p:attrName>
                                        </p:attrNameLst>
                                      </p:cBhvr>
                                      <p:to>
                                        <p:strVal val="visible"/>
                                      </p:to>
                                    </p:set>
                                    <p:anim calcmode="lin" valueType="num">
                                      <p:cBhvr additive="base">
                                        <p:cTn id="13" dur="500"/>
                                        <p:tgtEl>
                                          <p:spTgt spid="1168"/>
                                        </p:tgtEl>
                                        <p:attrNameLst>
                                          <p:attrName>ppt_y</p:attrName>
                                        </p:attrNameLst>
                                      </p:cBhvr>
                                      <p:tavLst>
                                        <p:tav tm="0">
                                          <p:val>
                                            <p:strVal val="#ppt_y+#ppt_h*1.125000"/>
                                          </p:val>
                                        </p:tav>
                                        <p:tav tm="100000">
                                          <p:val>
                                            <p:strVal val="#ppt_y"/>
                                          </p:val>
                                        </p:tav>
                                      </p:tavLst>
                                    </p:anim>
                                    <p:animEffect transition="in" filter="wipe(up)">
                                      <p:cBhvr>
                                        <p:cTn id="14" dur="500"/>
                                        <p:tgtEl>
                                          <p:spTgt spid="116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69"/>
                                        </p:tgtEl>
                                        <p:attrNameLst>
                                          <p:attrName>style.visibility</p:attrName>
                                        </p:attrNameLst>
                                      </p:cBhvr>
                                      <p:to>
                                        <p:strVal val="visible"/>
                                      </p:to>
                                    </p:set>
                                    <p:anim calcmode="lin" valueType="num">
                                      <p:cBhvr additive="base">
                                        <p:cTn id="19" dur="500"/>
                                        <p:tgtEl>
                                          <p:spTgt spid="1169"/>
                                        </p:tgtEl>
                                        <p:attrNameLst>
                                          <p:attrName>ppt_y</p:attrName>
                                        </p:attrNameLst>
                                      </p:cBhvr>
                                      <p:tavLst>
                                        <p:tav tm="0">
                                          <p:val>
                                            <p:strVal val="#ppt_y+#ppt_h*1.125000"/>
                                          </p:val>
                                        </p:tav>
                                        <p:tav tm="100000">
                                          <p:val>
                                            <p:strVal val="#ppt_y"/>
                                          </p:val>
                                        </p:tav>
                                      </p:tavLst>
                                    </p:anim>
                                    <p:animEffect transition="in" filter="wipe(up)">
                                      <p:cBhvr>
                                        <p:cTn id="20" dur="500"/>
                                        <p:tgtEl>
                                          <p:spTgt spid="116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70"/>
                                        </p:tgtEl>
                                        <p:attrNameLst>
                                          <p:attrName>style.visibility</p:attrName>
                                        </p:attrNameLst>
                                      </p:cBhvr>
                                      <p:to>
                                        <p:strVal val="visible"/>
                                      </p:to>
                                    </p:set>
                                    <p:anim calcmode="lin" valueType="num">
                                      <p:cBhvr additive="base">
                                        <p:cTn id="25" dur="500"/>
                                        <p:tgtEl>
                                          <p:spTgt spid="1170"/>
                                        </p:tgtEl>
                                        <p:attrNameLst>
                                          <p:attrName>ppt_y</p:attrName>
                                        </p:attrNameLst>
                                      </p:cBhvr>
                                      <p:tavLst>
                                        <p:tav tm="0">
                                          <p:val>
                                            <p:strVal val="#ppt_y+#ppt_h*1.125000"/>
                                          </p:val>
                                        </p:tav>
                                        <p:tav tm="100000">
                                          <p:val>
                                            <p:strVal val="#ppt_y"/>
                                          </p:val>
                                        </p:tav>
                                      </p:tavLst>
                                    </p:anim>
                                    <p:animEffect transition="in" filter="wipe(up)">
                                      <p:cBhvr>
                                        <p:cTn id="26" dur="500"/>
                                        <p:tgtEl>
                                          <p:spTgt spid="1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 grpId="0"/>
      <p:bldP spid="1168" grpId="0"/>
      <p:bldP spid="1169" grpId="0"/>
      <p:bldP spid="11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8"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9" name="矩形"/>
          <p:cNvSpPr/>
          <p:nvPr/>
        </p:nvSpPr>
        <p:spPr>
          <a:xfrm>
            <a:off x="1144270" y="1647190"/>
            <a:ext cx="1006602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【提示1】房产原值包括与房屋不可分割的各种附属设备或一般不单独计算价值的配套设施。如给排水、采暖、照明、消防、中央空调、智能化楼宇设备、电梯、升降机、过道、晒台等。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0" name="矩形"/>
          <p:cNvSpPr/>
          <p:nvPr/>
        </p:nvSpPr>
        <p:spPr>
          <a:xfrm>
            <a:off x="1144270" y="2809875"/>
            <a:ext cx="10066020"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【提示2】凡以房屋为载体，不可随意移动的附属设备和配套设施，无论在会计核算中是否单独记账与核算，都应计入房产原值，计征房产税。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1" name="矩形"/>
          <p:cNvSpPr/>
          <p:nvPr/>
        </p:nvSpPr>
        <p:spPr>
          <a:xfrm>
            <a:off x="1144270" y="3963670"/>
            <a:ext cx="1006602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3】纳税人对原有房屋进行改建、扩建的，要相应增加房屋的原值。对更换房屋附属设备和配套设施的，在将其价值计入房产原值时，可扣减原来相应设备和设施的价值；对附属设备和配套设施中易损坏、需要经常更换的零配件，更新后不再计入房产原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p:tgtEl>
                                          <p:spTgt spid="149"/>
                                        </p:tgtEl>
                                        <p:attrNameLst>
                                          <p:attrName>ppt_y</p:attrName>
                                        </p:attrNameLst>
                                      </p:cBhvr>
                                      <p:tavLst>
                                        <p:tav tm="0">
                                          <p:val>
                                            <p:strVal val="#ppt_y+#ppt_h*1.125000"/>
                                          </p:val>
                                        </p:tav>
                                        <p:tav tm="100000">
                                          <p:val>
                                            <p:strVal val="#ppt_y"/>
                                          </p:val>
                                        </p:tav>
                                      </p:tavLst>
                                    </p:anim>
                                    <p:animEffect transition="in" filter="wipe(up)">
                                      <p:cBhvr>
                                        <p:cTn id="8" dur="500"/>
                                        <p:tgtEl>
                                          <p:spTgt spid="14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additive="base">
                                        <p:cTn id="13" dur="500"/>
                                        <p:tgtEl>
                                          <p:spTgt spid="150"/>
                                        </p:tgtEl>
                                        <p:attrNameLst>
                                          <p:attrName>ppt_y</p:attrName>
                                        </p:attrNameLst>
                                      </p:cBhvr>
                                      <p:tavLst>
                                        <p:tav tm="0">
                                          <p:val>
                                            <p:strVal val="#ppt_y+#ppt_h*1.125000"/>
                                          </p:val>
                                        </p:tav>
                                        <p:tav tm="100000">
                                          <p:val>
                                            <p:strVal val="#ppt_y"/>
                                          </p:val>
                                        </p:tav>
                                      </p:tavLst>
                                    </p:anim>
                                    <p:animEffect transition="in" filter="wipe(up)">
                                      <p:cBhvr>
                                        <p:cTn id="14" dur="500"/>
                                        <p:tgtEl>
                                          <p:spTgt spid="15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1"/>
                                        </p:tgtEl>
                                        <p:attrNameLst>
                                          <p:attrName>style.visibility</p:attrName>
                                        </p:attrNameLst>
                                      </p:cBhvr>
                                      <p:to>
                                        <p:strVal val="visible"/>
                                      </p:to>
                                    </p:set>
                                    <p:anim calcmode="lin" valueType="num">
                                      <p:cBhvr additive="base">
                                        <p:cTn id="19" dur="500"/>
                                        <p:tgtEl>
                                          <p:spTgt spid="151"/>
                                        </p:tgtEl>
                                        <p:attrNameLst>
                                          <p:attrName>ppt_y</p:attrName>
                                        </p:attrNameLst>
                                      </p:cBhvr>
                                      <p:tavLst>
                                        <p:tav tm="0">
                                          <p:val>
                                            <p:strVal val="#ppt_y+#ppt_h*1.125000"/>
                                          </p:val>
                                        </p:tav>
                                        <p:tav tm="100000">
                                          <p:val>
                                            <p:strVal val="#ppt_y"/>
                                          </p:val>
                                        </p:tav>
                                      </p:tavLst>
                                    </p:anim>
                                    <p:animEffect transition="in" filter="wipe(up)">
                                      <p:cBhvr>
                                        <p:cTn id="2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51" grpId="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74"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78" name="组合"/>
          <p:cNvGrpSpPr/>
          <p:nvPr/>
        </p:nvGrpSpPr>
        <p:grpSpPr>
          <a:xfrm>
            <a:off x="1210310" y="1184275"/>
            <a:ext cx="3362959" cy="601980"/>
            <a:chOff x="1210310" y="1184275"/>
            <a:chExt cx="3362959" cy="601980"/>
          </a:xfrm>
        </p:grpSpPr>
        <p:sp>
          <p:nvSpPr>
            <p:cNvPr id="1175" name="圆角矩形"/>
            <p:cNvSpPr/>
            <p:nvPr/>
          </p:nvSpPr>
          <p:spPr>
            <a:xfrm>
              <a:off x="1210310" y="1191260"/>
              <a:ext cx="336295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76" name="流程图: 离页连接符"/>
            <p:cNvSpPr/>
            <p:nvPr/>
          </p:nvSpPr>
          <p:spPr>
            <a:xfrm>
              <a:off x="1534159" y="118427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77" name="矩形"/>
            <p:cNvSpPr/>
            <p:nvPr/>
          </p:nvSpPr>
          <p:spPr>
            <a:xfrm>
              <a:off x="2606674" y="122745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税收优惠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79" name="矩形"/>
          <p:cNvSpPr/>
          <p:nvPr/>
        </p:nvSpPr>
        <p:spPr>
          <a:xfrm>
            <a:off x="1029970" y="1773555"/>
            <a:ext cx="10175241"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（1）对进口货物或者境外单位和个人向境内销售劳务、服务、无形资产缴纳的增值税、消费税税额，不征收城市维护建设税和教育费附加。（进口不征）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（2）对出口货物、劳务和跨境销售服务、无形资产以及因优惠政策退还增值税、消费税的，不退还已缴纳的城市维护建设税和教育费附加。（出口不退）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（3）对由于减免增值税、消费税而发生退税的，可同时退还已征收的城市维护建设税和教育费附加。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（4）对增值税、消费税实行先征后返、先征后退、即征即退办法的，除另有规定外，对随增值税、消费税附征的城市维护建设税和教育费附加，一律不予退（返）还。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182" name="组合"/>
          <p:cNvGrpSpPr/>
          <p:nvPr/>
        </p:nvGrpSpPr>
        <p:grpSpPr>
          <a:xfrm>
            <a:off x="814705" y="4850765"/>
            <a:ext cx="10518774" cy="1688464"/>
            <a:chOff x="814705" y="4850765"/>
            <a:chExt cx="10518774" cy="1688464"/>
          </a:xfrm>
        </p:grpSpPr>
        <p:sp>
          <p:nvSpPr>
            <p:cNvPr id="1180" name="矩形"/>
            <p:cNvSpPr/>
            <p:nvPr/>
          </p:nvSpPr>
          <p:spPr>
            <a:xfrm>
              <a:off x="814705" y="5247640"/>
              <a:ext cx="10518774"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增值税、消费税的优惠政策有直接减免税、先征后返、先征后退、即征即退等类别，对直接减免的增值税、消费税，城市维护建设税和教育费附加随增值税、消费税的减免而减免、退税而退税；但对于先征后返、先征后退、即征即退等优惠，不退城市维护建设税和教育费附加。</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81" name="矩形"/>
            <p:cNvSpPr/>
            <p:nvPr/>
          </p:nvSpPr>
          <p:spPr>
            <a:xfrm>
              <a:off x="912495" y="4850765"/>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78"/>
                                        </p:tgtEl>
                                        <p:attrNameLst>
                                          <p:attrName>style.visibility</p:attrName>
                                        </p:attrNameLst>
                                      </p:cBhvr>
                                      <p:to>
                                        <p:strVal val="visible"/>
                                      </p:to>
                                    </p:set>
                                    <p:anim calcmode="lin" valueType="num">
                                      <p:cBhvr additive="base">
                                        <p:cTn id="7" dur="500"/>
                                        <p:tgtEl>
                                          <p:spTgt spid="1178"/>
                                        </p:tgtEl>
                                        <p:attrNameLst>
                                          <p:attrName>ppt_y</p:attrName>
                                        </p:attrNameLst>
                                      </p:cBhvr>
                                      <p:tavLst>
                                        <p:tav tm="0">
                                          <p:val>
                                            <p:strVal val="#ppt_y+#ppt_h*1.125000"/>
                                          </p:val>
                                        </p:tav>
                                        <p:tav tm="100000">
                                          <p:val>
                                            <p:strVal val="#ppt_y"/>
                                          </p:val>
                                        </p:tav>
                                      </p:tavLst>
                                    </p:anim>
                                    <p:animEffect transition="in" filter="wipe(up)">
                                      <p:cBhvr>
                                        <p:cTn id="8" dur="500"/>
                                        <p:tgtEl>
                                          <p:spTgt spid="117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79"/>
                                        </p:tgtEl>
                                        <p:attrNameLst>
                                          <p:attrName>style.visibility</p:attrName>
                                        </p:attrNameLst>
                                      </p:cBhvr>
                                      <p:to>
                                        <p:strVal val="visible"/>
                                      </p:to>
                                    </p:set>
                                    <p:animEffect transition="in" filter="barn(inVertical)">
                                      <p:cBhvr>
                                        <p:cTn id="13" dur="500"/>
                                        <p:tgtEl>
                                          <p:spTgt spid="117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82"/>
                                        </p:tgtEl>
                                        <p:attrNameLst>
                                          <p:attrName>style.visibility</p:attrName>
                                        </p:attrNameLst>
                                      </p:cBhvr>
                                      <p:to>
                                        <p:strVal val="visible"/>
                                      </p:to>
                                    </p:set>
                                    <p:animEffect transition="in" filter="checkerboard(across)">
                                      <p:cBhvr>
                                        <p:cTn id="18" dur="500"/>
                                        <p:tgtEl>
                                          <p:spTgt spid="1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 grpId="0" animBg="1"/>
      <p:bldP spid="1179" grpId="0"/>
      <p:bldP spid="118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86"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89" name="组合"/>
          <p:cNvGrpSpPr/>
          <p:nvPr/>
        </p:nvGrpSpPr>
        <p:grpSpPr>
          <a:xfrm>
            <a:off x="1572260" y="1434465"/>
            <a:ext cx="4384040" cy="586740"/>
            <a:chOff x="1572260" y="1434465"/>
            <a:chExt cx="4384040" cy="586740"/>
          </a:xfrm>
        </p:grpSpPr>
        <p:sp>
          <p:nvSpPr>
            <p:cNvPr id="1187" name="矩形"/>
            <p:cNvSpPr/>
            <p:nvPr/>
          </p:nvSpPr>
          <p:spPr>
            <a:xfrm>
              <a:off x="1734185" y="1434465"/>
              <a:ext cx="404558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税收优惠的具体规定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88" name="剪去对角的矩形"/>
            <p:cNvSpPr/>
            <p:nvPr/>
          </p:nvSpPr>
          <p:spPr>
            <a:xfrm>
              <a:off x="1572260" y="1434465"/>
              <a:ext cx="4384040" cy="586740"/>
            </a:xfrm>
            <a:prstGeom prst="snip2DiagRect">
              <a:avLst>
                <a:gd name="adj1" fmla="val 0"/>
                <a:gd name="adj2" fmla="val 13546"/>
              </a:avLst>
            </a:prstGeom>
            <a:noFill/>
            <a:ln w="25400" cap="flat" cmpd="sng">
              <a:solidFill>
                <a:srgbClr val="4BACC6"/>
              </a:solidFill>
              <a:prstDash val="solid"/>
              <a:round/>
            </a:ln>
          </p:spPr>
          <p:txBody>
            <a:bodyPr rtlCol="0" anchor="ctr"/>
            <a:lstStyle/>
            <a:p>
              <a:pPr algn="ctr"/>
            </a:p>
          </p:txBody>
        </p:sp>
      </p:grpSp>
      <p:sp>
        <p:nvSpPr>
          <p:cNvPr id="1190" name="矩形"/>
          <p:cNvSpPr/>
          <p:nvPr/>
        </p:nvSpPr>
        <p:spPr>
          <a:xfrm>
            <a:off x="1351914" y="2130425"/>
            <a:ext cx="9225281"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多选】根据城市维护建设税法律制度的规定，下列关于城市维护建设税税收优惠的表述中，正确的有（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A．对出口货物退还增值税、消费税的，应退还已缴纳的城市维护建设税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B．对进口货物缴纳的增值税、消费税税额，不征收城市维护建设税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C．对境外个人向境内销售服务缴纳的增值税税额，不征收城市维护建设税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D．对境外单位向境内销售无形资产缴纳的增值税税额，不征收城市维护建设税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91" name="矩形"/>
          <p:cNvSpPr/>
          <p:nvPr/>
        </p:nvSpPr>
        <p:spPr>
          <a:xfrm>
            <a:off x="1351914" y="4821555"/>
            <a:ext cx="167131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89"/>
                                        </p:tgtEl>
                                        <p:attrNameLst>
                                          <p:attrName>style.visibility</p:attrName>
                                        </p:attrNameLst>
                                      </p:cBhvr>
                                      <p:to>
                                        <p:strVal val="visible"/>
                                      </p:to>
                                    </p:set>
                                    <p:anim calcmode="lin" valueType="num">
                                      <p:cBhvr additive="base">
                                        <p:cTn id="7" dur="500"/>
                                        <p:tgtEl>
                                          <p:spTgt spid="1189"/>
                                        </p:tgtEl>
                                        <p:attrNameLst>
                                          <p:attrName>ppt_y</p:attrName>
                                        </p:attrNameLst>
                                      </p:cBhvr>
                                      <p:tavLst>
                                        <p:tav tm="0">
                                          <p:val>
                                            <p:strVal val="#ppt_y+#ppt_h*1.125000"/>
                                          </p:val>
                                        </p:tav>
                                        <p:tav tm="100000">
                                          <p:val>
                                            <p:strVal val="#ppt_y"/>
                                          </p:val>
                                        </p:tav>
                                      </p:tavLst>
                                    </p:anim>
                                    <p:animEffect transition="in" filter="wipe(up)">
                                      <p:cBhvr>
                                        <p:cTn id="8" dur="500"/>
                                        <p:tgtEl>
                                          <p:spTgt spid="11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90"/>
                                        </p:tgtEl>
                                        <p:attrNameLst>
                                          <p:attrName>style.visibility</p:attrName>
                                        </p:attrNameLst>
                                      </p:cBhvr>
                                      <p:to>
                                        <p:strVal val="visible"/>
                                      </p:to>
                                    </p:set>
                                    <p:anim calcmode="lin" valueType="num">
                                      <p:cBhvr additive="base">
                                        <p:cTn id="13" dur="500"/>
                                        <p:tgtEl>
                                          <p:spTgt spid="1190"/>
                                        </p:tgtEl>
                                        <p:attrNameLst>
                                          <p:attrName>ppt_y</p:attrName>
                                        </p:attrNameLst>
                                      </p:cBhvr>
                                      <p:tavLst>
                                        <p:tav tm="0">
                                          <p:val>
                                            <p:strVal val="#ppt_y+#ppt_h*1.125000"/>
                                          </p:val>
                                        </p:tav>
                                        <p:tav tm="100000">
                                          <p:val>
                                            <p:strVal val="#ppt_y"/>
                                          </p:val>
                                        </p:tav>
                                      </p:tavLst>
                                    </p:anim>
                                    <p:animEffect transition="in" filter="wipe(up)">
                                      <p:cBhvr>
                                        <p:cTn id="14" dur="500"/>
                                        <p:tgtEl>
                                          <p:spTgt spid="119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91"/>
                                        </p:tgtEl>
                                        <p:attrNameLst>
                                          <p:attrName>style.visibility</p:attrName>
                                        </p:attrNameLst>
                                      </p:cBhvr>
                                      <p:to>
                                        <p:strVal val="visible"/>
                                      </p:to>
                                    </p:set>
                                    <p:anim calcmode="lin" valueType="num">
                                      <p:cBhvr additive="base">
                                        <p:cTn id="19" dur="500"/>
                                        <p:tgtEl>
                                          <p:spTgt spid="1191"/>
                                        </p:tgtEl>
                                        <p:attrNameLst>
                                          <p:attrName>ppt_y</p:attrName>
                                        </p:attrNameLst>
                                      </p:cBhvr>
                                      <p:tavLst>
                                        <p:tav tm="0">
                                          <p:val>
                                            <p:strVal val="#ppt_y+#ppt_h*1.125000"/>
                                          </p:val>
                                        </p:tav>
                                        <p:tav tm="100000">
                                          <p:val>
                                            <p:strVal val="#ppt_y"/>
                                          </p:val>
                                        </p:tav>
                                      </p:tavLst>
                                    </p:anim>
                                    <p:animEffect transition="in" filter="wipe(up)">
                                      <p:cBhvr>
                                        <p:cTn id="20" dur="500"/>
                                        <p:tgtEl>
                                          <p:spTgt spid="1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 grpId="0" animBg="1"/>
      <p:bldP spid="1190" grpId="0"/>
      <p:bldP spid="1191"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95" name="矩形"/>
          <p:cNvSpPr/>
          <p:nvPr/>
        </p:nvSpPr>
        <p:spPr>
          <a:xfrm>
            <a:off x="1424940" y="304800"/>
            <a:ext cx="5821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考点１：城市维护建设税和教育费附加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199" name="组合"/>
          <p:cNvGrpSpPr/>
          <p:nvPr/>
        </p:nvGrpSpPr>
        <p:grpSpPr>
          <a:xfrm>
            <a:off x="1725930" y="1609725"/>
            <a:ext cx="3362959" cy="601980"/>
            <a:chOff x="1725930" y="1609725"/>
            <a:chExt cx="3362959" cy="601980"/>
          </a:xfrm>
        </p:grpSpPr>
        <p:sp>
          <p:nvSpPr>
            <p:cNvPr id="1196" name="圆角矩形"/>
            <p:cNvSpPr/>
            <p:nvPr/>
          </p:nvSpPr>
          <p:spPr>
            <a:xfrm>
              <a:off x="1725930" y="1616710"/>
              <a:ext cx="336295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97" name="流程图: 离页连接符"/>
            <p:cNvSpPr/>
            <p:nvPr/>
          </p:nvSpPr>
          <p:spPr>
            <a:xfrm>
              <a:off x="2049780" y="160972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98" name="矩形"/>
            <p:cNvSpPr/>
            <p:nvPr/>
          </p:nvSpPr>
          <p:spPr>
            <a:xfrm>
              <a:off x="3122295" y="165290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200" name="矩形"/>
          <p:cNvSpPr/>
          <p:nvPr/>
        </p:nvSpPr>
        <p:spPr>
          <a:xfrm>
            <a:off x="1582420" y="2525395"/>
            <a:ext cx="671385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城市维护建设税和教育费附加随增值税、消费税的缴纳而缴纳，纳税义务发生时间、纳税地点和纳税期限与增值税、消费税相同。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99"/>
                                        </p:tgtEl>
                                        <p:attrNameLst>
                                          <p:attrName>style.visibility</p:attrName>
                                        </p:attrNameLst>
                                      </p:cBhvr>
                                      <p:to>
                                        <p:strVal val="visible"/>
                                      </p:to>
                                    </p:set>
                                    <p:anim calcmode="lin" valueType="num">
                                      <p:cBhvr additive="base">
                                        <p:cTn id="7" dur="500"/>
                                        <p:tgtEl>
                                          <p:spTgt spid="1199"/>
                                        </p:tgtEl>
                                        <p:attrNameLst>
                                          <p:attrName>ppt_y</p:attrName>
                                        </p:attrNameLst>
                                      </p:cBhvr>
                                      <p:tavLst>
                                        <p:tav tm="0">
                                          <p:val>
                                            <p:strVal val="#ppt_y+#ppt_h*1.125000"/>
                                          </p:val>
                                        </p:tav>
                                        <p:tav tm="100000">
                                          <p:val>
                                            <p:strVal val="#ppt_y"/>
                                          </p:val>
                                        </p:tav>
                                      </p:tavLst>
                                    </p:anim>
                                    <p:animEffect transition="in" filter="wipe(up)">
                                      <p:cBhvr>
                                        <p:cTn id="8" dur="500"/>
                                        <p:tgtEl>
                                          <p:spTgt spid="119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0"/>
                                        </p:tgtEl>
                                        <p:attrNameLst>
                                          <p:attrName>style.visibility</p:attrName>
                                        </p:attrNameLst>
                                      </p:cBhvr>
                                      <p:to>
                                        <p:strVal val="visible"/>
                                      </p:to>
                                    </p:set>
                                    <p:anim calcmode="lin" valueType="num">
                                      <p:cBhvr additive="base">
                                        <p:cTn id="13" dur="500"/>
                                        <p:tgtEl>
                                          <p:spTgt spid="1200"/>
                                        </p:tgtEl>
                                        <p:attrNameLst>
                                          <p:attrName>ppt_y</p:attrName>
                                        </p:attrNameLst>
                                      </p:cBhvr>
                                      <p:tavLst>
                                        <p:tav tm="0">
                                          <p:val>
                                            <p:strVal val="#ppt_y+#ppt_h*1.125000"/>
                                          </p:val>
                                        </p:tav>
                                        <p:tav tm="100000">
                                          <p:val>
                                            <p:strVal val="#ppt_y"/>
                                          </p:val>
                                        </p:tav>
                                      </p:tavLst>
                                    </p:anim>
                                    <p:animEffect transition="in" filter="wipe(up)">
                                      <p:cBhvr>
                                        <p:cTn id="14" dur="500"/>
                                        <p:tgtEl>
                                          <p:spTgt spid="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 grpId="0" animBg="1"/>
      <p:bldP spid="1200"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04"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08" name="组合"/>
          <p:cNvGrpSpPr/>
          <p:nvPr/>
        </p:nvGrpSpPr>
        <p:grpSpPr>
          <a:xfrm>
            <a:off x="1513840" y="1510030"/>
            <a:ext cx="3679190" cy="601980"/>
            <a:chOff x="1513840" y="1510030"/>
            <a:chExt cx="3679190" cy="601980"/>
          </a:xfrm>
        </p:grpSpPr>
        <p:sp>
          <p:nvSpPr>
            <p:cNvPr id="1205" name="圆角矩形"/>
            <p:cNvSpPr/>
            <p:nvPr/>
          </p:nvSpPr>
          <p:spPr>
            <a:xfrm>
              <a:off x="1513840" y="1517015"/>
              <a:ext cx="367919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206" name="流程图: 离页连接符"/>
            <p:cNvSpPr/>
            <p:nvPr/>
          </p:nvSpPr>
          <p:spPr>
            <a:xfrm>
              <a:off x="1837690" y="151003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207" name="矩形"/>
            <p:cNvSpPr/>
            <p:nvPr/>
          </p:nvSpPr>
          <p:spPr>
            <a:xfrm>
              <a:off x="2910205" y="1553210"/>
              <a:ext cx="1970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关税纳税人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209" name="对象"/>
          <p:cNvGraphicFramePr/>
          <p:nvPr/>
        </p:nvGraphicFramePr>
        <p:xfrm>
          <a:off x="1316355" y="2520950"/>
          <a:ext cx="10382885" cy="2318385"/>
        </p:xfrm>
        <a:graphic>
          <a:graphicData uri="http://schemas.openxmlformats.org/presentationml/2006/ole">
            <mc:AlternateContent xmlns:mc="http://schemas.openxmlformats.org/markup-compatibility/2006">
              <mc:Choice xmlns:v="urn:schemas-microsoft-com:vml" Requires="v">
                <p:oleObj spid="_x0000_s16387" name="package" r:id="rId2" imgW="5854700" imgH="1315720" progId="package">
                  <p:embed/>
                </p:oleObj>
              </mc:Choice>
              <mc:Fallback>
                <p:oleObj name="package" r:id="rId2" imgW="5854700" imgH="1315720" progId="package">
                  <p:embed/>
                  <p:pic>
                    <p:nvPicPr>
                      <p:cNvPr id="0" name="对象"/>
                      <p:cNvPicPr/>
                      <p:nvPr/>
                    </p:nvPicPr>
                    <p:blipFill>
                      <a:blip r:embed="rId3" cstate="print"/>
                      <a:stretch>
                        <a:fillRect/>
                      </a:stretch>
                    </p:blipFill>
                    <p:spPr>
                      <a:xfrm>
                        <a:off x="1316355" y="2520950"/>
                        <a:ext cx="10382885" cy="2318385"/>
                      </a:xfrm>
                      <a:prstGeom prst="rect">
                        <a:avLst/>
                      </a:prstGeom>
                      <a:noFill/>
                      <a:ln w="9525" cap="flat" cmpd="sng">
                        <a:noFill/>
                        <a:prstDash val="solid"/>
                        <a:miter/>
                      </a:ln>
                    </p:spPr>
                  </p:pic>
                </p:oleObj>
              </mc:Fallback>
            </mc:AlternateContent>
          </a:graphicData>
        </a:graphic>
      </p:graphicFrame>
      <p:sp>
        <p:nvSpPr>
          <p:cNvPr id="1210" name="矩形"/>
          <p:cNvSpPr/>
          <p:nvPr/>
        </p:nvSpPr>
        <p:spPr>
          <a:xfrm>
            <a:off x="5052060" y="5097145"/>
            <a:ext cx="208788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关税纳税人的内容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08"/>
                                        </p:tgtEl>
                                        <p:attrNameLst>
                                          <p:attrName>style.visibility</p:attrName>
                                        </p:attrNameLst>
                                      </p:cBhvr>
                                      <p:to>
                                        <p:strVal val="visible"/>
                                      </p:to>
                                    </p:set>
                                    <p:anim calcmode="lin" valueType="num">
                                      <p:cBhvr additive="base">
                                        <p:cTn id="7" dur="500"/>
                                        <p:tgtEl>
                                          <p:spTgt spid="1208"/>
                                        </p:tgtEl>
                                        <p:attrNameLst>
                                          <p:attrName>ppt_y</p:attrName>
                                        </p:attrNameLst>
                                      </p:cBhvr>
                                      <p:tavLst>
                                        <p:tav tm="0">
                                          <p:val>
                                            <p:strVal val="#ppt_y+#ppt_h*1.125000"/>
                                          </p:val>
                                        </p:tav>
                                        <p:tav tm="100000">
                                          <p:val>
                                            <p:strVal val="#ppt_y"/>
                                          </p:val>
                                        </p:tav>
                                      </p:tavLst>
                                    </p:anim>
                                    <p:animEffect transition="in" filter="wipe(up)">
                                      <p:cBhvr>
                                        <p:cTn id="8" dur="500"/>
                                        <p:tgtEl>
                                          <p:spTgt spid="120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209"/>
                                        </p:tgtEl>
                                        <p:attrNameLst>
                                          <p:attrName>style.visibility</p:attrName>
                                        </p:attrNameLst>
                                      </p:cBhvr>
                                      <p:to>
                                        <p:strVal val="visible"/>
                                      </p:to>
                                    </p:set>
                                    <p:animEffect transition="in" filter="strips(downLeft)">
                                      <p:cBhvr>
                                        <p:cTn id="12" dur="500"/>
                                        <p:tgtEl>
                                          <p:spTgt spid="120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210"/>
                                        </p:tgtEl>
                                        <p:attrNameLst>
                                          <p:attrName>style.visibility</p:attrName>
                                        </p:attrNameLst>
                                      </p:cBhvr>
                                      <p:to>
                                        <p:strVal val="visible"/>
                                      </p:to>
                                    </p:set>
                                    <p:anim calcmode="lin" valueType="num">
                                      <p:cBhvr additive="base">
                                        <p:cTn id="16" dur="500"/>
                                        <p:tgtEl>
                                          <p:spTgt spid="1210"/>
                                        </p:tgtEl>
                                        <p:attrNameLst>
                                          <p:attrName>ppt_y</p:attrName>
                                        </p:attrNameLst>
                                      </p:cBhvr>
                                      <p:tavLst>
                                        <p:tav tm="0">
                                          <p:val>
                                            <p:strVal val="#ppt_y+#ppt_h*1.125000"/>
                                          </p:val>
                                        </p:tav>
                                        <p:tav tm="100000">
                                          <p:val>
                                            <p:strVal val="#ppt_y"/>
                                          </p:val>
                                        </p:tav>
                                      </p:tavLst>
                                    </p:anim>
                                    <p:animEffect transition="in" filter="wipe(up)">
                                      <p:cBhvr>
                                        <p:cTn id="17" dur="500"/>
                                        <p:tgtEl>
                                          <p:spTgt spid="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 grpId="0" animBg="1"/>
      <p:bldP spid="1210"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14"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8" name="组合"/>
          <p:cNvGrpSpPr/>
          <p:nvPr/>
        </p:nvGrpSpPr>
        <p:grpSpPr>
          <a:xfrm>
            <a:off x="1513840" y="1430020"/>
            <a:ext cx="3399154" cy="601980"/>
            <a:chOff x="1513840" y="1430020"/>
            <a:chExt cx="3399154" cy="601980"/>
          </a:xfrm>
        </p:grpSpPr>
        <p:sp>
          <p:nvSpPr>
            <p:cNvPr id="1215" name="圆角矩形"/>
            <p:cNvSpPr/>
            <p:nvPr/>
          </p:nvSpPr>
          <p:spPr>
            <a:xfrm>
              <a:off x="1513840" y="1437005"/>
              <a:ext cx="339915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216" name="流程图: 离页连接符"/>
            <p:cNvSpPr/>
            <p:nvPr/>
          </p:nvSpPr>
          <p:spPr>
            <a:xfrm>
              <a:off x="1837690" y="143002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217" name="矩形"/>
            <p:cNvSpPr/>
            <p:nvPr/>
          </p:nvSpPr>
          <p:spPr>
            <a:xfrm>
              <a:off x="2910205" y="147320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关税税率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219" name="矩形"/>
          <p:cNvSpPr/>
          <p:nvPr/>
        </p:nvSpPr>
        <p:spPr>
          <a:xfrm>
            <a:off x="4998085" y="1546860"/>
            <a:ext cx="430530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关税的税率分为进口税率和出口税率两种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20" name="表格"/>
          <p:cNvGraphicFramePr>
            <a:graphicFrameLocks noGrp="1"/>
          </p:cNvGraphicFramePr>
          <p:nvPr/>
        </p:nvGraphicFramePr>
        <p:xfrm>
          <a:off x="534670" y="2449830"/>
          <a:ext cx="11133455" cy="3530217"/>
        </p:xfrm>
        <a:graphic>
          <a:graphicData uri="http://schemas.openxmlformats.org/drawingml/2006/table">
            <a:tbl>
              <a:tblPr bandRow="1">
                <a:noFill/>
              </a:tblPr>
              <a:tblGrid>
                <a:gridCol w="1840865"/>
                <a:gridCol w="9292590"/>
              </a:tblGrid>
              <a:tr h="31686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适用情形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43609">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最惠国税率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（1）原产于与我国共同适用最惠国条款的世界贸易组织成员国或地区的进口货物（2）原产于与我国签订含有相互给予最惠国待遇的双边贸易协定的国家或地区的进口货物（3）原产于我国的进口货物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686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协定税率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原产于与我国签订含有关税优惠条款的区域性贸易协定的国家或地区的进口货物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686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特惠税率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原产于与我国签订含有特殊关税优惠条款的贸易协定的国家或地区的进口货物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33730">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关税配额税率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对于在配额内进口的货物可以适用较低的关税配额税率，对于配额之外的则适用较高税率</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（主要是为了限制进口货物的数量）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33730">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暂定税率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在最惠国税率的基础上，对于一些国内需要降低进口关税的货物，以及出于国际双边关系的考虑需要个别安排的进口货物，可以实行暂定税率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7664">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普通税率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（1）原产于未与我国订立关税优惠条款的国家或地区的进口货物（2）原产地不明的货物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18"/>
                                        </p:tgtEl>
                                        <p:attrNameLst>
                                          <p:attrName>style.visibility</p:attrName>
                                        </p:attrNameLst>
                                      </p:cBhvr>
                                      <p:to>
                                        <p:strVal val="visible"/>
                                      </p:to>
                                    </p:set>
                                    <p:anim calcmode="lin" valueType="num">
                                      <p:cBhvr additive="base">
                                        <p:cTn id="7" dur="500"/>
                                        <p:tgtEl>
                                          <p:spTgt spid="1218"/>
                                        </p:tgtEl>
                                        <p:attrNameLst>
                                          <p:attrName>ppt_y</p:attrName>
                                        </p:attrNameLst>
                                      </p:cBhvr>
                                      <p:tavLst>
                                        <p:tav tm="0">
                                          <p:val>
                                            <p:strVal val="#ppt_y+#ppt_h*1.125000"/>
                                          </p:val>
                                        </p:tav>
                                        <p:tav tm="100000">
                                          <p:val>
                                            <p:strVal val="#ppt_y"/>
                                          </p:val>
                                        </p:tav>
                                      </p:tavLst>
                                    </p:anim>
                                    <p:animEffect transition="in" filter="wipe(up)">
                                      <p:cBhvr>
                                        <p:cTn id="8" dur="500"/>
                                        <p:tgtEl>
                                          <p:spTgt spid="12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19"/>
                                        </p:tgtEl>
                                        <p:attrNameLst>
                                          <p:attrName>style.visibility</p:attrName>
                                        </p:attrNameLst>
                                      </p:cBhvr>
                                      <p:to>
                                        <p:strVal val="visible"/>
                                      </p:to>
                                    </p:set>
                                    <p:anim calcmode="lin" valueType="num">
                                      <p:cBhvr additive="base">
                                        <p:cTn id="13" dur="500"/>
                                        <p:tgtEl>
                                          <p:spTgt spid="1219"/>
                                        </p:tgtEl>
                                        <p:attrNameLst>
                                          <p:attrName>ppt_y</p:attrName>
                                        </p:attrNameLst>
                                      </p:cBhvr>
                                      <p:tavLst>
                                        <p:tav tm="0">
                                          <p:val>
                                            <p:strVal val="#ppt_y+#ppt_h*1.125000"/>
                                          </p:val>
                                        </p:tav>
                                        <p:tav tm="100000">
                                          <p:val>
                                            <p:strVal val="#ppt_y"/>
                                          </p:val>
                                        </p:tav>
                                      </p:tavLst>
                                    </p:anim>
                                    <p:animEffect transition="in" filter="wipe(up)">
                                      <p:cBhvr>
                                        <p:cTn id="14" dur="500"/>
                                        <p:tgtEl>
                                          <p:spTgt spid="121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220"/>
                                        </p:tgtEl>
                                        <p:attrNameLst>
                                          <p:attrName>style.visibility</p:attrName>
                                        </p:attrNameLst>
                                      </p:cBhvr>
                                      <p:to>
                                        <p:strVal val="visible"/>
                                      </p:to>
                                    </p:set>
                                    <p:animEffect transition="in" filter="checkerboard(across)">
                                      <p:cBhvr>
                                        <p:cTn id="19" dur="500"/>
                                        <p:tgtEl>
                                          <p:spTgt spid="1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 grpId="0" animBg="1"/>
      <p:bldP spid="1219" grpId="0"/>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24"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7" name="组合"/>
          <p:cNvGrpSpPr/>
          <p:nvPr/>
        </p:nvGrpSpPr>
        <p:grpSpPr>
          <a:xfrm>
            <a:off x="1116330" y="1285875"/>
            <a:ext cx="6400799" cy="586740"/>
            <a:chOff x="1116330" y="1285875"/>
            <a:chExt cx="6400799" cy="586740"/>
          </a:xfrm>
        </p:grpSpPr>
        <p:sp>
          <p:nvSpPr>
            <p:cNvPr id="1225" name="矩形"/>
            <p:cNvSpPr/>
            <p:nvPr/>
          </p:nvSpPr>
          <p:spPr>
            <a:xfrm>
              <a:off x="1278255" y="1285875"/>
              <a:ext cx="608457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进口税率的分类、不同税率适用的情形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26" name="剪去对角的矩形"/>
            <p:cNvSpPr/>
            <p:nvPr/>
          </p:nvSpPr>
          <p:spPr>
            <a:xfrm>
              <a:off x="1116330" y="1285875"/>
              <a:ext cx="6400799" cy="586740"/>
            </a:xfrm>
            <a:prstGeom prst="snip2DiagRect">
              <a:avLst>
                <a:gd name="adj1" fmla="val 0"/>
                <a:gd name="adj2" fmla="val 13333"/>
              </a:avLst>
            </a:prstGeom>
            <a:noFill/>
            <a:ln w="25400" cap="flat" cmpd="sng">
              <a:solidFill>
                <a:srgbClr val="4BACC6"/>
              </a:solidFill>
              <a:prstDash val="solid"/>
              <a:round/>
            </a:ln>
          </p:spPr>
          <p:txBody>
            <a:bodyPr rtlCol="0" anchor="ctr"/>
            <a:lstStyle/>
            <a:p>
              <a:pPr algn="ctr"/>
            </a:p>
          </p:txBody>
        </p:sp>
      </p:grpSp>
      <p:sp>
        <p:nvSpPr>
          <p:cNvPr id="1228" name="矩形"/>
          <p:cNvSpPr/>
          <p:nvPr/>
        </p:nvSpPr>
        <p:spPr>
          <a:xfrm>
            <a:off x="894715" y="1936750"/>
            <a:ext cx="978535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多选】关税的税率分为进口税率和出口税率两种，其中进口税率又分为（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A．普通税率  　　 B．最惠国税率　　   C．协定税率  　　 D．特惠税率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29" name="矩形"/>
          <p:cNvSpPr/>
          <p:nvPr/>
        </p:nvSpPr>
        <p:spPr>
          <a:xfrm>
            <a:off x="894715" y="2931160"/>
            <a:ext cx="187071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30" name="矩形"/>
          <p:cNvSpPr/>
          <p:nvPr/>
        </p:nvSpPr>
        <p:spPr>
          <a:xfrm>
            <a:off x="894715" y="3299460"/>
            <a:ext cx="1060704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单选】根据关税法律制度的规定，原产于与我国签订含有特殊关税优惠条款的是（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A．协定税率   B．最惠国税率   C．特惠税率   D．普通税率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31" name="矩形"/>
          <p:cNvSpPr/>
          <p:nvPr/>
        </p:nvSpPr>
        <p:spPr>
          <a:xfrm>
            <a:off x="894715" y="4190365"/>
            <a:ext cx="130365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32" name="矩形"/>
          <p:cNvSpPr/>
          <p:nvPr/>
        </p:nvSpPr>
        <p:spPr>
          <a:xfrm>
            <a:off x="894080" y="4552950"/>
            <a:ext cx="1060767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单选】根据关税法律制度的规定，对原产于与我国签订含有关税优惠条款的区域性贸易协定的国家或地区的进口货物征收关税时，适用的税率形式是（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A．最惠国税率		B．普通税率　　　　C．特惠税率		D．协定税率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33" name="矩形"/>
          <p:cNvSpPr/>
          <p:nvPr/>
        </p:nvSpPr>
        <p:spPr>
          <a:xfrm>
            <a:off x="894715" y="5861050"/>
            <a:ext cx="130619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7"/>
                                        </p:tgtEl>
                                        <p:attrNameLst>
                                          <p:attrName>style.visibility</p:attrName>
                                        </p:attrNameLst>
                                      </p:cBhvr>
                                      <p:to>
                                        <p:strVal val="visible"/>
                                      </p:to>
                                    </p:set>
                                    <p:anim calcmode="lin" valueType="num">
                                      <p:cBhvr additive="base">
                                        <p:cTn id="7" dur="500"/>
                                        <p:tgtEl>
                                          <p:spTgt spid="1227"/>
                                        </p:tgtEl>
                                        <p:attrNameLst>
                                          <p:attrName>ppt_y</p:attrName>
                                        </p:attrNameLst>
                                      </p:cBhvr>
                                      <p:tavLst>
                                        <p:tav tm="0">
                                          <p:val>
                                            <p:strVal val="#ppt_y+#ppt_h*1.125000"/>
                                          </p:val>
                                        </p:tav>
                                        <p:tav tm="100000">
                                          <p:val>
                                            <p:strVal val="#ppt_y"/>
                                          </p:val>
                                        </p:tav>
                                      </p:tavLst>
                                    </p:anim>
                                    <p:animEffect transition="in" filter="wipe(up)">
                                      <p:cBhvr>
                                        <p:cTn id="8" dur="500"/>
                                        <p:tgtEl>
                                          <p:spTgt spid="12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28"/>
                                        </p:tgtEl>
                                        <p:attrNameLst>
                                          <p:attrName>style.visibility</p:attrName>
                                        </p:attrNameLst>
                                      </p:cBhvr>
                                      <p:to>
                                        <p:strVal val="visible"/>
                                      </p:to>
                                    </p:set>
                                    <p:anim calcmode="lin" valueType="num">
                                      <p:cBhvr additive="base">
                                        <p:cTn id="13" dur="500"/>
                                        <p:tgtEl>
                                          <p:spTgt spid="1228"/>
                                        </p:tgtEl>
                                        <p:attrNameLst>
                                          <p:attrName>ppt_y</p:attrName>
                                        </p:attrNameLst>
                                      </p:cBhvr>
                                      <p:tavLst>
                                        <p:tav tm="0">
                                          <p:val>
                                            <p:strVal val="#ppt_y+#ppt_h*1.125000"/>
                                          </p:val>
                                        </p:tav>
                                        <p:tav tm="100000">
                                          <p:val>
                                            <p:strVal val="#ppt_y"/>
                                          </p:val>
                                        </p:tav>
                                      </p:tavLst>
                                    </p:anim>
                                    <p:animEffect transition="in" filter="wipe(up)">
                                      <p:cBhvr>
                                        <p:cTn id="14" dur="500"/>
                                        <p:tgtEl>
                                          <p:spTgt spid="122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29"/>
                                        </p:tgtEl>
                                        <p:attrNameLst>
                                          <p:attrName>style.visibility</p:attrName>
                                        </p:attrNameLst>
                                      </p:cBhvr>
                                      <p:to>
                                        <p:strVal val="visible"/>
                                      </p:to>
                                    </p:set>
                                    <p:anim calcmode="lin" valueType="num">
                                      <p:cBhvr additive="base">
                                        <p:cTn id="19" dur="500"/>
                                        <p:tgtEl>
                                          <p:spTgt spid="1229"/>
                                        </p:tgtEl>
                                        <p:attrNameLst>
                                          <p:attrName>ppt_y</p:attrName>
                                        </p:attrNameLst>
                                      </p:cBhvr>
                                      <p:tavLst>
                                        <p:tav tm="0">
                                          <p:val>
                                            <p:strVal val="#ppt_y+#ppt_h*1.125000"/>
                                          </p:val>
                                        </p:tav>
                                        <p:tav tm="100000">
                                          <p:val>
                                            <p:strVal val="#ppt_y"/>
                                          </p:val>
                                        </p:tav>
                                      </p:tavLst>
                                    </p:anim>
                                    <p:animEffect transition="in" filter="wipe(up)">
                                      <p:cBhvr>
                                        <p:cTn id="20" dur="500"/>
                                        <p:tgtEl>
                                          <p:spTgt spid="122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30"/>
                                        </p:tgtEl>
                                        <p:attrNameLst>
                                          <p:attrName>style.visibility</p:attrName>
                                        </p:attrNameLst>
                                      </p:cBhvr>
                                      <p:to>
                                        <p:strVal val="visible"/>
                                      </p:to>
                                    </p:set>
                                    <p:anim calcmode="lin" valueType="num">
                                      <p:cBhvr additive="base">
                                        <p:cTn id="25" dur="500"/>
                                        <p:tgtEl>
                                          <p:spTgt spid="1230"/>
                                        </p:tgtEl>
                                        <p:attrNameLst>
                                          <p:attrName>ppt_y</p:attrName>
                                        </p:attrNameLst>
                                      </p:cBhvr>
                                      <p:tavLst>
                                        <p:tav tm="0">
                                          <p:val>
                                            <p:strVal val="#ppt_y+#ppt_h*1.125000"/>
                                          </p:val>
                                        </p:tav>
                                        <p:tav tm="100000">
                                          <p:val>
                                            <p:strVal val="#ppt_y"/>
                                          </p:val>
                                        </p:tav>
                                      </p:tavLst>
                                    </p:anim>
                                    <p:animEffect transition="in" filter="wipe(up)">
                                      <p:cBhvr>
                                        <p:cTn id="26" dur="500"/>
                                        <p:tgtEl>
                                          <p:spTgt spid="123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31"/>
                                        </p:tgtEl>
                                        <p:attrNameLst>
                                          <p:attrName>style.visibility</p:attrName>
                                        </p:attrNameLst>
                                      </p:cBhvr>
                                      <p:to>
                                        <p:strVal val="visible"/>
                                      </p:to>
                                    </p:set>
                                    <p:anim calcmode="lin" valueType="num">
                                      <p:cBhvr additive="base">
                                        <p:cTn id="31" dur="500"/>
                                        <p:tgtEl>
                                          <p:spTgt spid="1231"/>
                                        </p:tgtEl>
                                        <p:attrNameLst>
                                          <p:attrName>ppt_y</p:attrName>
                                        </p:attrNameLst>
                                      </p:cBhvr>
                                      <p:tavLst>
                                        <p:tav tm="0">
                                          <p:val>
                                            <p:strVal val="#ppt_y+#ppt_h*1.125000"/>
                                          </p:val>
                                        </p:tav>
                                        <p:tav tm="100000">
                                          <p:val>
                                            <p:strVal val="#ppt_y"/>
                                          </p:val>
                                        </p:tav>
                                      </p:tavLst>
                                    </p:anim>
                                    <p:animEffect transition="in" filter="wipe(up)">
                                      <p:cBhvr>
                                        <p:cTn id="32" dur="500"/>
                                        <p:tgtEl>
                                          <p:spTgt spid="123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32"/>
                                        </p:tgtEl>
                                        <p:attrNameLst>
                                          <p:attrName>style.visibility</p:attrName>
                                        </p:attrNameLst>
                                      </p:cBhvr>
                                      <p:to>
                                        <p:strVal val="visible"/>
                                      </p:to>
                                    </p:set>
                                    <p:anim calcmode="lin" valueType="num">
                                      <p:cBhvr additive="base">
                                        <p:cTn id="37" dur="500"/>
                                        <p:tgtEl>
                                          <p:spTgt spid="1232"/>
                                        </p:tgtEl>
                                        <p:attrNameLst>
                                          <p:attrName>ppt_y</p:attrName>
                                        </p:attrNameLst>
                                      </p:cBhvr>
                                      <p:tavLst>
                                        <p:tav tm="0">
                                          <p:val>
                                            <p:strVal val="#ppt_y+#ppt_h*1.125000"/>
                                          </p:val>
                                        </p:tav>
                                        <p:tav tm="100000">
                                          <p:val>
                                            <p:strVal val="#ppt_y"/>
                                          </p:val>
                                        </p:tav>
                                      </p:tavLst>
                                    </p:anim>
                                    <p:animEffect transition="in" filter="wipe(up)">
                                      <p:cBhvr>
                                        <p:cTn id="38" dur="500"/>
                                        <p:tgtEl>
                                          <p:spTgt spid="123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33"/>
                                        </p:tgtEl>
                                        <p:attrNameLst>
                                          <p:attrName>style.visibility</p:attrName>
                                        </p:attrNameLst>
                                      </p:cBhvr>
                                      <p:to>
                                        <p:strVal val="visible"/>
                                      </p:to>
                                    </p:set>
                                    <p:anim calcmode="lin" valueType="num">
                                      <p:cBhvr additive="base">
                                        <p:cTn id="43" dur="500"/>
                                        <p:tgtEl>
                                          <p:spTgt spid="1233"/>
                                        </p:tgtEl>
                                        <p:attrNameLst>
                                          <p:attrName>ppt_y</p:attrName>
                                        </p:attrNameLst>
                                      </p:cBhvr>
                                      <p:tavLst>
                                        <p:tav tm="0">
                                          <p:val>
                                            <p:strVal val="#ppt_y+#ppt_h*1.125000"/>
                                          </p:val>
                                        </p:tav>
                                        <p:tav tm="100000">
                                          <p:val>
                                            <p:strVal val="#ppt_y"/>
                                          </p:val>
                                        </p:tav>
                                      </p:tavLst>
                                    </p:anim>
                                    <p:animEffect transition="in" filter="wipe(up)">
                                      <p:cBhvr>
                                        <p:cTn id="44"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 grpId="0" animBg="1"/>
      <p:bldP spid="1228" grpId="0"/>
      <p:bldP spid="1229" grpId="0"/>
      <p:bldP spid="1230" grpId="0"/>
      <p:bldP spid="1231" grpId="0"/>
      <p:bldP spid="1232" grpId="0"/>
      <p:bldP spid="1233" grpId="0"/>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7"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0" name="组合"/>
          <p:cNvGrpSpPr/>
          <p:nvPr/>
        </p:nvGrpSpPr>
        <p:grpSpPr>
          <a:xfrm>
            <a:off x="1989455" y="1308735"/>
            <a:ext cx="7395844" cy="891540"/>
            <a:chOff x="1989455" y="1308735"/>
            <a:chExt cx="7395844" cy="891540"/>
          </a:xfrm>
        </p:grpSpPr>
        <p:sp>
          <p:nvSpPr>
            <p:cNvPr id="1238" name="矩形"/>
            <p:cNvSpPr/>
            <p:nvPr/>
          </p:nvSpPr>
          <p:spPr>
            <a:xfrm>
              <a:off x="1989455" y="1661795"/>
              <a:ext cx="1138555" cy="358139"/>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小旌解题</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1239" name="矩形"/>
            <p:cNvSpPr/>
            <p:nvPr/>
          </p:nvSpPr>
          <p:spPr>
            <a:xfrm>
              <a:off x="3225799" y="1308735"/>
              <a:ext cx="615949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进口货物适用何种关税税率是以进口货物的原产地为标准的。在判断适用某一具体税率时，可采用记忆关键字的方法。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graphicFrame>
        <p:nvGraphicFramePr>
          <p:cNvPr id="1241" name="对象"/>
          <p:cNvGraphicFramePr/>
          <p:nvPr/>
        </p:nvGraphicFramePr>
        <p:xfrm>
          <a:off x="1891665" y="2473325"/>
          <a:ext cx="8098789" cy="3317240"/>
        </p:xfrm>
        <a:graphic>
          <a:graphicData uri="http://schemas.openxmlformats.org/presentationml/2006/ole">
            <mc:AlternateContent xmlns:mc="http://schemas.openxmlformats.org/markup-compatibility/2006">
              <mc:Choice xmlns:v="urn:schemas-microsoft-com:vml" Requires="v">
                <p:oleObj spid="_x0000_s17411" name="package" r:id="rId2" imgW="3958590" imgH="1628140" progId="package">
                  <p:embed/>
                </p:oleObj>
              </mc:Choice>
              <mc:Fallback>
                <p:oleObj name="package" r:id="rId2" imgW="3958590" imgH="1628140" progId="package">
                  <p:embed/>
                  <p:pic>
                    <p:nvPicPr>
                      <p:cNvPr id="0" name="对象"/>
                      <p:cNvPicPr/>
                      <p:nvPr/>
                    </p:nvPicPr>
                    <p:blipFill>
                      <a:blip r:embed="rId3" cstate="print"/>
                      <a:stretch>
                        <a:fillRect/>
                      </a:stretch>
                    </p:blipFill>
                    <p:spPr>
                      <a:xfrm>
                        <a:off x="1891665" y="2473325"/>
                        <a:ext cx="8098789" cy="3317240"/>
                      </a:xfrm>
                      <a:prstGeom prst="rect">
                        <a:avLst/>
                      </a:prstGeom>
                      <a:noFill/>
                      <a:ln w="9525" cap="flat" cmpd="sng">
                        <a:noFill/>
                        <a:prstDash val="solid"/>
                        <a:miter/>
                      </a:ln>
                    </p:spPr>
                  </p:pic>
                </p:oleObj>
              </mc:Fallback>
            </mc:AlternateContent>
          </a:graphicData>
        </a:graphic>
      </p:graphicFrame>
      <p:sp>
        <p:nvSpPr>
          <p:cNvPr id="1242" name="矩形"/>
          <p:cNvSpPr/>
          <p:nvPr/>
        </p:nvSpPr>
        <p:spPr>
          <a:xfrm>
            <a:off x="4826000" y="5949950"/>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判断适用税率的关键字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40"/>
                                        </p:tgtEl>
                                        <p:attrNameLst>
                                          <p:attrName>style.visibility</p:attrName>
                                        </p:attrNameLst>
                                      </p:cBhvr>
                                      <p:to>
                                        <p:strVal val="visible"/>
                                      </p:to>
                                    </p:set>
                                    <p:anim calcmode="lin" valueType="num">
                                      <p:cBhvr additive="base">
                                        <p:cTn id="7" dur="500"/>
                                        <p:tgtEl>
                                          <p:spTgt spid="1240"/>
                                        </p:tgtEl>
                                        <p:attrNameLst>
                                          <p:attrName>ppt_y</p:attrName>
                                        </p:attrNameLst>
                                      </p:cBhvr>
                                      <p:tavLst>
                                        <p:tav tm="0">
                                          <p:val>
                                            <p:strVal val="#ppt_y+#ppt_h*1.125000"/>
                                          </p:val>
                                        </p:tav>
                                        <p:tav tm="100000">
                                          <p:val>
                                            <p:strVal val="#ppt_y"/>
                                          </p:val>
                                        </p:tav>
                                      </p:tavLst>
                                    </p:anim>
                                    <p:animEffect transition="in" filter="wipe(up)">
                                      <p:cBhvr>
                                        <p:cTn id="8" dur="500"/>
                                        <p:tgtEl>
                                          <p:spTgt spid="124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41"/>
                                        </p:tgtEl>
                                        <p:attrNameLst>
                                          <p:attrName>style.visibility</p:attrName>
                                        </p:attrNameLst>
                                      </p:cBhvr>
                                      <p:to>
                                        <p:strVal val="visible"/>
                                      </p:to>
                                    </p:set>
                                    <p:animEffect transition="in" filter="barn(inVertical)">
                                      <p:cBhvr>
                                        <p:cTn id="13" dur="500"/>
                                        <p:tgtEl>
                                          <p:spTgt spid="124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42"/>
                                        </p:tgtEl>
                                        <p:attrNameLst>
                                          <p:attrName>style.visibility</p:attrName>
                                        </p:attrNameLst>
                                      </p:cBhvr>
                                      <p:to>
                                        <p:strVal val="visible"/>
                                      </p:to>
                                    </p:set>
                                    <p:anim calcmode="lin" valueType="num">
                                      <p:cBhvr additive="base">
                                        <p:cTn id="18" dur="500"/>
                                        <p:tgtEl>
                                          <p:spTgt spid="1242"/>
                                        </p:tgtEl>
                                        <p:attrNameLst>
                                          <p:attrName>ppt_y</p:attrName>
                                        </p:attrNameLst>
                                      </p:cBhvr>
                                      <p:tavLst>
                                        <p:tav tm="0">
                                          <p:val>
                                            <p:strVal val="#ppt_y+#ppt_h*1.125000"/>
                                          </p:val>
                                        </p:tav>
                                        <p:tav tm="100000">
                                          <p:val>
                                            <p:strVal val="#ppt_y"/>
                                          </p:val>
                                        </p:tav>
                                      </p:tavLst>
                                    </p:anim>
                                    <p:animEffect transition="in" filter="wipe(up)">
                                      <p:cBhvr>
                                        <p:cTn id="19" dur="500"/>
                                        <p:tgtEl>
                                          <p:spTgt spid="1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 grpId="0" animBg="1"/>
      <p:bldP spid="1242" grpId="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46"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0" name="组合"/>
          <p:cNvGrpSpPr/>
          <p:nvPr/>
        </p:nvGrpSpPr>
        <p:grpSpPr>
          <a:xfrm>
            <a:off x="1513840" y="1358900"/>
            <a:ext cx="5099686" cy="601980"/>
            <a:chOff x="1513840" y="1358900"/>
            <a:chExt cx="5099686" cy="601980"/>
          </a:xfrm>
        </p:grpSpPr>
        <p:sp>
          <p:nvSpPr>
            <p:cNvPr id="1247" name="圆角矩形"/>
            <p:cNvSpPr/>
            <p:nvPr/>
          </p:nvSpPr>
          <p:spPr>
            <a:xfrm>
              <a:off x="1513840" y="1365885"/>
              <a:ext cx="5099686"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248" name="流程图: 离页连接符"/>
            <p:cNvSpPr/>
            <p:nvPr/>
          </p:nvSpPr>
          <p:spPr>
            <a:xfrm>
              <a:off x="1837690" y="135890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249" name="矩形"/>
            <p:cNvSpPr/>
            <p:nvPr/>
          </p:nvSpPr>
          <p:spPr>
            <a:xfrm>
              <a:off x="2910205" y="1402080"/>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关税应纳税额的计算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251" name="矩形"/>
          <p:cNvSpPr/>
          <p:nvPr/>
        </p:nvSpPr>
        <p:spPr>
          <a:xfrm>
            <a:off x="4975225" y="2258060"/>
            <a:ext cx="224218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关税应纳税额的计算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52" name="表格"/>
          <p:cNvGraphicFramePr>
            <a:graphicFrameLocks noGrp="1"/>
          </p:cNvGraphicFramePr>
          <p:nvPr/>
        </p:nvGraphicFramePr>
        <p:xfrm>
          <a:off x="1318259" y="2694940"/>
          <a:ext cx="9626600" cy="3288538"/>
        </p:xfrm>
        <a:graphic>
          <a:graphicData uri="http://schemas.openxmlformats.org/drawingml/2006/table">
            <a:tbl>
              <a:tblPr bandRow="1">
                <a:noFill/>
              </a:tblPr>
              <a:tblGrid>
                <a:gridCol w="1108710"/>
                <a:gridCol w="2272665"/>
                <a:gridCol w="6245225"/>
              </a:tblGrid>
              <a:tr h="373888">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计税方法</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9525"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适用范围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9525"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计算公式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9525"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11073">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从价税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出口货物和大部分的进口货物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应纳税额=应税进（出）口货物数量</a:t>
                      </a: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×单位完税价格×比例税率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9525"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6903">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从量税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啤酒、原油等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应纳税额=应税进口货物数量×关税单位税额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9525"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10438">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复合税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广播用录像机、放像机、摄像机等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应纳税额=应税进口货物数量×关税单位税额+应税进口货物数量</a:t>
                      </a: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×单位完税价格×比例税率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9525"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55878">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滑准税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个别货物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9525"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应纳税额=应税进（出）口货物数量×单位完税价格×滑准税税率</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400" b="0" i="0" u="none" strike="noStrike" kern="0" cap="none" spc="0" baseline="0">
                          <a:solidFill>
                            <a:srgbClr val="0070C0"/>
                          </a:solidFill>
                          <a:latin typeface="微软雅黑" panose="020B0503020204020204" charset="-122"/>
                          <a:ea typeface="微软雅黑" panose="020B0503020204020204" charset="-122"/>
                          <a:cs typeface="微软雅黑" panose="020B0503020204020204" charset="-122"/>
                        </a:rPr>
                        <a:t>滑准税税率属于比例税率，税率与商品进口价格反方向变动，进口商品价格越高，税率越低</a:t>
                      </a:r>
                      <a:endParaRPr lang="zh-CN" altLang="en-US" sz="1400" b="0" i="0" u="none" strike="noStrike" kern="0" cap="none" spc="0" baseline="0">
                        <a:solidFill>
                          <a:srgbClr val="0070C0"/>
                        </a:solidFill>
                        <a:latin typeface="微软雅黑" panose="020B0503020204020204" charset="-122"/>
                        <a:ea typeface="微软雅黑" panose="020B0503020204020204" charset="-122"/>
                        <a:cs typeface="微软雅黑" panose="020B0503020204020204" charset="-122"/>
                      </a:endParaRPr>
                    </a:p>
                  </a:txBody>
                  <a:tcPr marL="68580" marR="68580" marT="9525"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50"/>
                                        </p:tgtEl>
                                        <p:attrNameLst>
                                          <p:attrName>style.visibility</p:attrName>
                                        </p:attrNameLst>
                                      </p:cBhvr>
                                      <p:to>
                                        <p:strVal val="visible"/>
                                      </p:to>
                                    </p:set>
                                    <p:anim calcmode="lin" valueType="num">
                                      <p:cBhvr additive="base">
                                        <p:cTn id="7" dur="500"/>
                                        <p:tgtEl>
                                          <p:spTgt spid="1250"/>
                                        </p:tgtEl>
                                        <p:attrNameLst>
                                          <p:attrName>ppt_y</p:attrName>
                                        </p:attrNameLst>
                                      </p:cBhvr>
                                      <p:tavLst>
                                        <p:tav tm="0">
                                          <p:val>
                                            <p:strVal val="#ppt_y+#ppt_h*1.125000"/>
                                          </p:val>
                                        </p:tav>
                                        <p:tav tm="100000">
                                          <p:val>
                                            <p:strVal val="#ppt_y"/>
                                          </p:val>
                                        </p:tav>
                                      </p:tavLst>
                                    </p:anim>
                                    <p:animEffect transition="in" filter="wipe(up)">
                                      <p:cBhvr>
                                        <p:cTn id="8" dur="500"/>
                                        <p:tgtEl>
                                          <p:spTgt spid="125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51"/>
                                        </p:tgtEl>
                                        <p:attrNameLst>
                                          <p:attrName>style.visibility</p:attrName>
                                        </p:attrNameLst>
                                      </p:cBhvr>
                                      <p:to>
                                        <p:strVal val="visible"/>
                                      </p:to>
                                    </p:set>
                                    <p:anim calcmode="lin" valueType="num">
                                      <p:cBhvr additive="base">
                                        <p:cTn id="13" dur="500"/>
                                        <p:tgtEl>
                                          <p:spTgt spid="1251"/>
                                        </p:tgtEl>
                                        <p:attrNameLst>
                                          <p:attrName>ppt_y</p:attrName>
                                        </p:attrNameLst>
                                      </p:cBhvr>
                                      <p:tavLst>
                                        <p:tav tm="0">
                                          <p:val>
                                            <p:strVal val="#ppt_y+#ppt_h*1.125000"/>
                                          </p:val>
                                        </p:tav>
                                        <p:tav tm="100000">
                                          <p:val>
                                            <p:strVal val="#ppt_y"/>
                                          </p:val>
                                        </p:tav>
                                      </p:tavLst>
                                    </p:anim>
                                    <p:animEffect transition="in" filter="wipe(up)">
                                      <p:cBhvr>
                                        <p:cTn id="14" dur="500"/>
                                        <p:tgtEl>
                                          <p:spTgt spid="125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252"/>
                                        </p:tgtEl>
                                        <p:attrNameLst>
                                          <p:attrName>style.visibility</p:attrName>
                                        </p:attrNameLst>
                                      </p:cBhvr>
                                      <p:to>
                                        <p:strVal val="visible"/>
                                      </p:to>
                                    </p:set>
                                    <p:animEffect transition="in" filter="strips(downLeft)">
                                      <p:cBhvr>
                                        <p:cTn id="19" dur="500"/>
                                        <p:tgtEl>
                                          <p:spTgt spid="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animBg="1"/>
      <p:bldP spid="1251"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56"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9" name="组合"/>
          <p:cNvGrpSpPr/>
          <p:nvPr/>
        </p:nvGrpSpPr>
        <p:grpSpPr>
          <a:xfrm>
            <a:off x="1178560" y="1179194"/>
            <a:ext cx="9486266" cy="586740"/>
            <a:chOff x="1178560" y="1179194"/>
            <a:chExt cx="9486266" cy="586740"/>
          </a:xfrm>
        </p:grpSpPr>
        <p:sp>
          <p:nvSpPr>
            <p:cNvPr id="1257" name="矩形"/>
            <p:cNvSpPr/>
            <p:nvPr/>
          </p:nvSpPr>
          <p:spPr>
            <a:xfrm>
              <a:off x="1340485" y="1179194"/>
              <a:ext cx="9097644"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关税计税方法的种类、从量税和复合税适用的范围、滑准税的含义</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58" name="剪去对角的矩形"/>
            <p:cNvSpPr/>
            <p:nvPr/>
          </p:nvSpPr>
          <p:spPr>
            <a:xfrm>
              <a:off x="1178560" y="1179194"/>
              <a:ext cx="9486266" cy="586740"/>
            </a:xfrm>
            <a:prstGeom prst="snip2DiagRect">
              <a:avLst>
                <a:gd name="adj1" fmla="val 0"/>
                <a:gd name="adj2" fmla="val 12476"/>
              </a:avLst>
            </a:prstGeom>
            <a:noFill/>
            <a:ln w="25400" cap="flat" cmpd="sng">
              <a:solidFill>
                <a:srgbClr val="4BACC6"/>
              </a:solidFill>
              <a:prstDash val="solid"/>
              <a:round/>
            </a:ln>
          </p:spPr>
          <p:txBody>
            <a:bodyPr rtlCol="0" anchor="ctr"/>
            <a:lstStyle/>
            <a:p>
              <a:pPr algn="ctr"/>
            </a:p>
          </p:txBody>
        </p:sp>
      </p:grpSp>
      <p:sp>
        <p:nvSpPr>
          <p:cNvPr id="1260" name="矩形"/>
          <p:cNvSpPr/>
          <p:nvPr/>
        </p:nvSpPr>
        <p:spPr>
          <a:xfrm>
            <a:off x="1144905" y="1769110"/>
            <a:ext cx="946531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多选】下列各项中，属于关税计税方法的有（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A．从价税计算法	　　B．从量税计算法　　　C．复合税计算法　　　D．滑准税计算法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61" name="矩形"/>
          <p:cNvSpPr/>
          <p:nvPr/>
        </p:nvSpPr>
        <p:spPr>
          <a:xfrm>
            <a:off x="1144905" y="2691130"/>
            <a:ext cx="18249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62" name="矩形"/>
          <p:cNvSpPr/>
          <p:nvPr/>
        </p:nvSpPr>
        <p:spPr>
          <a:xfrm>
            <a:off x="1137920" y="3105785"/>
            <a:ext cx="9806941"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单选】根据关税法律制度的规定，下列应纳税额计算方法中，税率随着进口商品价格的变动而反方向变动的是（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A．从价税计算方法	B．复合税计算方法　　C．滑准税计算方法　　D．从量税计算方法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63" name="矩形"/>
          <p:cNvSpPr/>
          <p:nvPr/>
        </p:nvSpPr>
        <p:spPr>
          <a:xfrm>
            <a:off x="1178560" y="4401185"/>
            <a:ext cx="131826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64" name="矩形"/>
          <p:cNvSpPr/>
          <p:nvPr/>
        </p:nvSpPr>
        <p:spPr>
          <a:xfrm>
            <a:off x="1178560" y="4798695"/>
            <a:ext cx="980757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多选】根据关税法律制度的规定，下列进口货物中，实行从价加从量复合税率计征进口关税的有（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A．摄影机	B．啤酒　　　　C．放像机	D．广播用录像机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65" name="矩形"/>
          <p:cNvSpPr/>
          <p:nvPr/>
        </p:nvSpPr>
        <p:spPr>
          <a:xfrm>
            <a:off x="1178560" y="6083300"/>
            <a:ext cx="154686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【答案ＡCＤ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59"/>
                                        </p:tgtEl>
                                        <p:attrNameLst>
                                          <p:attrName>style.visibility</p:attrName>
                                        </p:attrNameLst>
                                      </p:cBhvr>
                                      <p:to>
                                        <p:strVal val="visible"/>
                                      </p:to>
                                    </p:set>
                                    <p:anim calcmode="lin" valueType="num">
                                      <p:cBhvr additive="base">
                                        <p:cTn id="7" dur="500"/>
                                        <p:tgtEl>
                                          <p:spTgt spid="1259"/>
                                        </p:tgtEl>
                                        <p:attrNameLst>
                                          <p:attrName>ppt_y</p:attrName>
                                        </p:attrNameLst>
                                      </p:cBhvr>
                                      <p:tavLst>
                                        <p:tav tm="0">
                                          <p:val>
                                            <p:strVal val="#ppt_y+#ppt_h*1.125000"/>
                                          </p:val>
                                        </p:tav>
                                        <p:tav tm="100000">
                                          <p:val>
                                            <p:strVal val="#ppt_y"/>
                                          </p:val>
                                        </p:tav>
                                      </p:tavLst>
                                    </p:anim>
                                    <p:animEffect transition="in" filter="wipe(up)">
                                      <p:cBhvr>
                                        <p:cTn id="8" dur="500"/>
                                        <p:tgtEl>
                                          <p:spTgt spid="125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60"/>
                                        </p:tgtEl>
                                        <p:attrNameLst>
                                          <p:attrName>style.visibility</p:attrName>
                                        </p:attrNameLst>
                                      </p:cBhvr>
                                      <p:to>
                                        <p:strVal val="visible"/>
                                      </p:to>
                                    </p:set>
                                    <p:anim calcmode="lin" valueType="num">
                                      <p:cBhvr additive="base">
                                        <p:cTn id="13" dur="500"/>
                                        <p:tgtEl>
                                          <p:spTgt spid="1260"/>
                                        </p:tgtEl>
                                        <p:attrNameLst>
                                          <p:attrName>ppt_y</p:attrName>
                                        </p:attrNameLst>
                                      </p:cBhvr>
                                      <p:tavLst>
                                        <p:tav tm="0">
                                          <p:val>
                                            <p:strVal val="#ppt_y+#ppt_h*1.125000"/>
                                          </p:val>
                                        </p:tav>
                                        <p:tav tm="100000">
                                          <p:val>
                                            <p:strVal val="#ppt_y"/>
                                          </p:val>
                                        </p:tav>
                                      </p:tavLst>
                                    </p:anim>
                                    <p:animEffect transition="in" filter="wipe(up)">
                                      <p:cBhvr>
                                        <p:cTn id="14" dur="500"/>
                                        <p:tgtEl>
                                          <p:spTgt spid="12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61"/>
                                        </p:tgtEl>
                                        <p:attrNameLst>
                                          <p:attrName>style.visibility</p:attrName>
                                        </p:attrNameLst>
                                      </p:cBhvr>
                                      <p:to>
                                        <p:strVal val="visible"/>
                                      </p:to>
                                    </p:set>
                                    <p:anim calcmode="lin" valueType="num">
                                      <p:cBhvr additive="base">
                                        <p:cTn id="19" dur="500"/>
                                        <p:tgtEl>
                                          <p:spTgt spid="1261"/>
                                        </p:tgtEl>
                                        <p:attrNameLst>
                                          <p:attrName>ppt_y</p:attrName>
                                        </p:attrNameLst>
                                      </p:cBhvr>
                                      <p:tavLst>
                                        <p:tav tm="0">
                                          <p:val>
                                            <p:strVal val="#ppt_y+#ppt_h*1.125000"/>
                                          </p:val>
                                        </p:tav>
                                        <p:tav tm="100000">
                                          <p:val>
                                            <p:strVal val="#ppt_y"/>
                                          </p:val>
                                        </p:tav>
                                      </p:tavLst>
                                    </p:anim>
                                    <p:animEffect transition="in" filter="wipe(up)">
                                      <p:cBhvr>
                                        <p:cTn id="20" dur="500"/>
                                        <p:tgtEl>
                                          <p:spTgt spid="126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62"/>
                                        </p:tgtEl>
                                        <p:attrNameLst>
                                          <p:attrName>style.visibility</p:attrName>
                                        </p:attrNameLst>
                                      </p:cBhvr>
                                      <p:to>
                                        <p:strVal val="visible"/>
                                      </p:to>
                                    </p:set>
                                    <p:anim calcmode="lin" valueType="num">
                                      <p:cBhvr additive="base">
                                        <p:cTn id="25" dur="500"/>
                                        <p:tgtEl>
                                          <p:spTgt spid="1262"/>
                                        </p:tgtEl>
                                        <p:attrNameLst>
                                          <p:attrName>ppt_y</p:attrName>
                                        </p:attrNameLst>
                                      </p:cBhvr>
                                      <p:tavLst>
                                        <p:tav tm="0">
                                          <p:val>
                                            <p:strVal val="#ppt_y+#ppt_h*1.125000"/>
                                          </p:val>
                                        </p:tav>
                                        <p:tav tm="100000">
                                          <p:val>
                                            <p:strVal val="#ppt_y"/>
                                          </p:val>
                                        </p:tav>
                                      </p:tavLst>
                                    </p:anim>
                                    <p:animEffect transition="in" filter="wipe(up)">
                                      <p:cBhvr>
                                        <p:cTn id="26" dur="500"/>
                                        <p:tgtEl>
                                          <p:spTgt spid="12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63"/>
                                        </p:tgtEl>
                                        <p:attrNameLst>
                                          <p:attrName>style.visibility</p:attrName>
                                        </p:attrNameLst>
                                      </p:cBhvr>
                                      <p:to>
                                        <p:strVal val="visible"/>
                                      </p:to>
                                    </p:set>
                                    <p:anim calcmode="lin" valueType="num">
                                      <p:cBhvr additive="base">
                                        <p:cTn id="31" dur="500"/>
                                        <p:tgtEl>
                                          <p:spTgt spid="1263"/>
                                        </p:tgtEl>
                                        <p:attrNameLst>
                                          <p:attrName>ppt_y</p:attrName>
                                        </p:attrNameLst>
                                      </p:cBhvr>
                                      <p:tavLst>
                                        <p:tav tm="0">
                                          <p:val>
                                            <p:strVal val="#ppt_y+#ppt_h*1.125000"/>
                                          </p:val>
                                        </p:tav>
                                        <p:tav tm="100000">
                                          <p:val>
                                            <p:strVal val="#ppt_y"/>
                                          </p:val>
                                        </p:tav>
                                      </p:tavLst>
                                    </p:anim>
                                    <p:animEffect transition="in" filter="wipe(up)">
                                      <p:cBhvr>
                                        <p:cTn id="32" dur="500"/>
                                        <p:tgtEl>
                                          <p:spTgt spid="126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64"/>
                                        </p:tgtEl>
                                        <p:attrNameLst>
                                          <p:attrName>style.visibility</p:attrName>
                                        </p:attrNameLst>
                                      </p:cBhvr>
                                      <p:to>
                                        <p:strVal val="visible"/>
                                      </p:to>
                                    </p:set>
                                    <p:anim calcmode="lin" valueType="num">
                                      <p:cBhvr additive="base">
                                        <p:cTn id="37" dur="500"/>
                                        <p:tgtEl>
                                          <p:spTgt spid="1264"/>
                                        </p:tgtEl>
                                        <p:attrNameLst>
                                          <p:attrName>ppt_y</p:attrName>
                                        </p:attrNameLst>
                                      </p:cBhvr>
                                      <p:tavLst>
                                        <p:tav tm="0">
                                          <p:val>
                                            <p:strVal val="#ppt_y+#ppt_h*1.125000"/>
                                          </p:val>
                                        </p:tav>
                                        <p:tav tm="100000">
                                          <p:val>
                                            <p:strVal val="#ppt_y"/>
                                          </p:val>
                                        </p:tav>
                                      </p:tavLst>
                                    </p:anim>
                                    <p:animEffect transition="in" filter="wipe(up)">
                                      <p:cBhvr>
                                        <p:cTn id="38" dur="500"/>
                                        <p:tgtEl>
                                          <p:spTgt spid="126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65"/>
                                        </p:tgtEl>
                                        <p:attrNameLst>
                                          <p:attrName>style.visibility</p:attrName>
                                        </p:attrNameLst>
                                      </p:cBhvr>
                                      <p:to>
                                        <p:strVal val="visible"/>
                                      </p:to>
                                    </p:set>
                                    <p:anim calcmode="lin" valueType="num">
                                      <p:cBhvr additive="base">
                                        <p:cTn id="43" dur="500"/>
                                        <p:tgtEl>
                                          <p:spTgt spid="1265"/>
                                        </p:tgtEl>
                                        <p:attrNameLst>
                                          <p:attrName>ppt_y</p:attrName>
                                        </p:attrNameLst>
                                      </p:cBhvr>
                                      <p:tavLst>
                                        <p:tav tm="0">
                                          <p:val>
                                            <p:strVal val="#ppt_y+#ppt_h*1.125000"/>
                                          </p:val>
                                        </p:tav>
                                        <p:tav tm="100000">
                                          <p:val>
                                            <p:strVal val="#ppt_y"/>
                                          </p:val>
                                        </p:tav>
                                      </p:tavLst>
                                    </p:anim>
                                    <p:animEffect transition="in" filter="wipe(up)">
                                      <p:cBhvr>
                                        <p:cTn id="44" dur="5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 grpId="0" animBg="1"/>
      <p:bldP spid="1260" grpId="0"/>
      <p:bldP spid="1261" grpId="0"/>
      <p:bldP spid="1262" grpId="0"/>
      <p:bldP spid="1263" grpId="0"/>
      <p:bldP spid="1264" grpId="0"/>
      <p:bldP spid="1265" grpId="0"/>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69" name="矩形"/>
          <p:cNvSpPr/>
          <p:nvPr/>
        </p:nvSpPr>
        <p:spPr>
          <a:xfrm>
            <a:off x="1626870" y="1164908"/>
            <a:ext cx="5079999" cy="358140"/>
          </a:xfrm>
          <a:prstGeom prst="rect">
            <a:avLst/>
          </a:prstGeom>
          <a:noFill/>
          <a:ln w="9525" cap="flat" cmpd="sng">
            <a:noFill/>
            <a:prstDash val="solid"/>
            <a:round/>
          </a:ln>
        </p:spPr>
        <p:txBody>
          <a:bodyPr vert="horz" wrap="square" lIns="91440" tIns="45720" rIns="91440" bIns="45720" anchor="t" anchorCtr="0">
            <a:spAutoFit/>
          </a:bodyPr>
          <a:lstStyle/>
          <a:p>
            <a:pPr marL="0" indent="25400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．一般进口货物的完税价格</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70"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71" name="矩形"/>
          <p:cNvSpPr/>
          <p:nvPr/>
        </p:nvSpPr>
        <p:spPr>
          <a:xfrm>
            <a:off x="1874520" y="1596390"/>
            <a:ext cx="864108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一般进口货物由海关以该货物的成交价格为基础审查确定的到岸价格作为完税价格。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72" name="对象"/>
          <p:cNvGraphicFramePr/>
          <p:nvPr/>
        </p:nvGraphicFramePr>
        <p:xfrm>
          <a:off x="1626870" y="2027554"/>
          <a:ext cx="8726806" cy="4072255"/>
        </p:xfrm>
        <a:graphic>
          <a:graphicData uri="http://schemas.openxmlformats.org/presentationml/2006/ole">
            <mc:AlternateContent xmlns:mc="http://schemas.openxmlformats.org/markup-compatibility/2006">
              <mc:Choice xmlns:v="urn:schemas-microsoft-com:vml" Requires="v">
                <p:oleObj spid="_x0000_s18435" name="package" r:id="rId2" imgW="6032500" imgH="2821305" progId="package">
                  <p:embed/>
                </p:oleObj>
              </mc:Choice>
              <mc:Fallback>
                <p:oleObj name="package" r:id="rId2" imgW="6032500" imgH="2821305" progId="package">
                  <p:embed/>
                  <p:pic>
                    <p:nvPicPr>
                      <p:cNvPr id="0" name="对象"/>
                      <p:cNvPicPr/>
                      <p:nvPr/>
                    </p:nvPicPr>
                    <p:blipFill>
                      <a:blip r:embed="rId3" cstate="print"/>
                      <a:stretch>
                        <a:fillRect/>
                      </a:stretch>
                    </p:blipFill>
                    <p:spPr>
                      <a:xfrm>
                        <a:off x="1626870" y="2027554"/>
                        <a:ext cx="8726806" cy="4072255"/>
                      </a:xfrm>
                      <a:prstGeom prst="rect">
                        <a:avLst/>
                      </a:prstGeom>
                      <a:noFill/>
                      <a:ln w="9525" cap="flat" cmpd="sng">
                        <a:noFill/>
                        <a:prstDash val="solid"/>
                        <a:miter/>
                      </a:ln>
                    </p:spPr>
                  </p:pic>
                </p:oleObj>
              </mc:Fallback>
            </mc:AlternateContent>
          </a:graphicData>
        </a:graphic>
      </p:graphicFrame>
      <p:sp>
        <p:nvSpPr>
          <p:cNvPr id="1273" name="矩形"/>
          <p:cNvSpPr/>
          <p:nvPr/>
        </p:nvSpPr>
        <p:spPr>
          <a:xfrm>
            <a:off x="4816475" y="6134735"/>
            <a:ext cx="27571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一般进口货物的完税价格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9"/>
                                        </p:tgtEl>
                                        <p:attrNameLst>
                                          <p:attrName>style.visibility</p:attrName>
                                        </p:attrNameLst>
                                      </p:cBhvr>
                                      <p:to>
                                        <p:strVal val="visible"/>
                                      </p:to>
                                    </p:set>
                                    <p:anim calcmode="lin" valueType="num">
                                      <p:cBhvr additive="base">
                                        <p:cTn id="7" dur="500"/>
                                        <p:tgtEl>
                                          <p:spTgt spid="1269"/>
                                        </p:tgtEl>
                                        <p:attrNameLst>
                                          <p:attrName>ppt_y</p:attrName>
                                        </p:attrNameLst>
                                      </p:cBhvr>
                                      <p:tavLst>
                                        <p:tav tm="0">
                                          <p:val>
                                            <p:strVal val="#ppt_y+#ppt_h*1.125000"/>
                                          </p:val>
                                        </p:tav>
                                        <p:tav tm="100000">
                                          <p:val>
                                            <p:strVal val="#ppt_y"/>
                                          </p:val>
                                        </p:tav>
                                      </p:tavLst>
                                    </p:anim>
                                    <p:animEffect transition="in" filter="wipe(up)">
                                      <p:cBhvr>
                                        <p:cTn id="8" dur="500"/>
                                        <p:tgtEl>
                                          <p:spTgt spid="126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71"/>
                                        </p:tgtEl>
                                        <p:attrNameLst>
                                          <p:attrName>style.visibility</p:attrName>
                                        </p:attrNameLst>
                                      </p:cBhvr>
                                      <p:to>
                                        <p:strVal val="visible"/>
                                      </p:to>
                                    </p:set>
                                    <p:anim calcmode="lin" valueType="num">
                                      <p:cBhvr additive="base">
                                        <p:cTn id="13" dur="500"/>
                                        <p:tgtEl>
                                          <p:spTgt spid="1271"/>
                                        </p:tgtEl>
                                        <p:attrNameLst>
                                          <p:attrName>ppt_y</p:attrName>
                                        </p:attrNameLst>
                                      </p:cBhvr>
                                      <p:tavLst>
                                        <p:tav tm="0">
                                          <p:val>
                                            <p:strVal val="#ppt_y+#ppt_h*1.125000"/>
                                          </p:val>
                                        </p:tav>
                                        <p:tav tm="100000">
                                          <p:val>
                                            <p:strVal val="#ppt_y"/>
                                          </p:val>
                                        </p:tav>
                                      </p:tavLst>
                                    </p:anim>
                                    <p:animEffect transition="in" filter="wipe(up)">
                                      <p:cBhvr>
                                        <p:cTn id="14" dur="500"/>
                                        <p:tgtEl>
                                          <p:spTgt spid="127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272"/>
                                        </p:tgtEl>
                                        <p:attrNameLst>
                                          <p:attrName>style.visibility</p:attrName>
                                        </p:attrNameLst>
                                      </p:cBhvr>
                                      <p:to>
                                        <p:strVal val="visible"/>
                                      </p:to>
                                    </p:set>
                                    <p:animEffect transition="in" filter="strips(downLeft)">
                                      <p:cBhvr>
                                        <p:cTn id="19" dur="500"/>
                                        <p:tgtEl>
                                          <p:spTgt spid="127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73"/>
                                        </p:tgtEl>
                                        <p:attrNameLst>
                                          <p:attrName>style.visibility</p:attrName>
                                        </p:attrNameLst>
                                      </p:cBhvr>
                                      <p:to>
                                        <p:strVal val="visible"/>
                                      </p:to>
                                    </p:set>
                                    <p:anim calcmode="lin" valueType="num">
                                      <p:cBhvr additive="base">
                                        <p:cTn id="24" dur="500"/>
                                        <p:tgtEl>
                                          <p:spTgt spid="1273"/>
                                        </p:tgtEl>
                                        <p:attrNameLst>
                                          <p:attrName>ppt_y</p:attrName>
                                        </p:attrNameLst>
                                      </p:cBhvr>
                                      <p:tavLst>
                                        <p:tav tm="0">
                                          <p:val>
                                            <p:strVal val="#ppt_y+#ppt_h*1.125000"/>
                                          </p:val>
                                        </p:tav>
                                        <p:tav tm="100000">
                                          <p:val>
                                            <p:strVal val="#ppt_y"/>
                                          </p:val>
                                        </p:tav>
                                      </p:tavLst>
                                    </p:anim>
                                    <p:animEffect transition="in" filter="wipe(up)">
                                      <p:cBhvr>
                                        <p:cTn id="25" dur="500"/>
                                        <p:tgtEl>
                                          <p:spTgt spid="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 grpId="0"/>
      <p:bldP spid="1271" grpId="0"/>
      <p:bldP spid="12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5"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56" name="矩形"/>
          <p:cNvSpPr/>
          <p:nvPr/>
        </p:nvSpPr>
        <p:spPr>
          <a:xfrm>
            <a:off x="1369695" y="1292225"/>
            <a:ext cx="9777729"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2．租金收入</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房产出租的，以房屋出租取得的租金收入（不含增值税）为计税依据。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【提示】对以劳务或其他形式为报酬抵付房租收入的，应根据当地同类房产的租金水平，确定一个标准租金额从租计征。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59" name="组合"/>
          <p:cNvGrpSpPr/>
          <p:nvPr/>
        </p:nvGrpSpPr>
        <p:grpSpPr>
          <a:xfrm>
            <a:off x="1424940" y="3279774"/>
            <a:ext cx="6031865" cy="542924"/>
            <a:chOff x="1424940" y="3279774"/>
            <a:chExt cx="6031865" cy="542924"/>
          </a:xfrm>
        </p:grpSpPr>
        <p:sp>
          <p:nvSpPr>
            <p:cNvPr id="157" name="矩形"/>
            <p:cNvSpPr/>
            <p:nvPr/>
          </p:nvSpPr>
          <p:spPr>
            <a:xfrm>
              <a:off x="1496059" y="3311525"/>
              <a:ext cx="580136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房产税的计税依据、房产原值的确定</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58" name="剪去对角的矩形"/>
            <p:cNvSpPr/>
            <p:nvPr/>
          </p:nvSpPr>
          <p:spPr>
            <a:xfrm>
              <a:off x="1424940" y="3279774"/>
              <a:ext cx="6031865" cy="542924"/>
            </a:xfrm>
            <a:prstGeom prst="snip2DiagRect">
              <a:avLst>
                <a:gd name="adj1" fmla="val 0"/>
                <a:gd name="adj2" fmla="val 15578"/>
              </a:avLst>
            </a:prstGeom>
            <a:noFill/>
            <a:ln w="25400" cap="flat" cmpd="sng">
              <a:solidFill>
                <a:srgbClr val="4BACC6"/>
              </a:solidFill>
              <a:prstDash val="solid"/>
              <a:round/>
            </a:ln>
          </p:spPr>
          <p:txBody>
            <a:bodyPr rtlCol="0" anchor="ctr"/>
            <a:lstStyle/>
            <a:p>
              <a:pPr algn="ctr"/>
            </a:p>
          </p:txBody>
        </p:sp>
      </p:grpSp>
      <p:sp>
        <p:nvSpPr>
          <p:cNvPr id="160" name="矩形"/>
          <p:cNvSpPr/>
          <p:nvPr/>
        </p:nvSpPr>
        <p:spPr>
          <a:xfrm>
            <a:off x="1369695" y="4057014"/>
            <a:ext cx="8182610"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判断】从价计征的房产税，是以房产原值为计税依据。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1" name="矩形"/>
          <p:cNvSpPr/>
          <p:nvPr/>
        </p:nvSpPr>
        <p:spPr>
          <a:xfrm>
            <a:off x="1369695" y="4425315"/>
            <a:ext cx="9498329"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【解析】注意“原值”和“余值”是不同的概念，从价计征的房产税，是以房产“余值”为计税依据。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ppt_y</p:attrName>
                                        </p:attrNameLst>
                                      </p:cBhvr>
                                      <p:tavLst>
                                        <p:tav tm="0">
                                          <p:val>
                                            <p:strVal val="#ppt_y+#ppt_h*1.125000"/>
                                          </p:val>
                                        </p:tav>
                                        <p:tav tm="100000">
                                          <p:val>
                                            <p:strVal val="#ppt_y"/>
                                          </p:val>
                                        </p:tav>
                                      </p:tavLst>
                                    </p:anim>
                                    <p:animEffect transition="in" filter="wipe(up)">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9"/>
                                        </p:tgtEl>
                                        <p:attrNameLst>
                                          <p:attrName>style.visibility</p:attrName>
                                        </p:attrNameLst>
                                      </p:cBhvr>
                                      <p:to>
                                        <p:strVal val="visible"/>
                                      </p:to>
                                    </p:set>
                                    <p:anim calcmode="lin" valueType="num">
                                      <p:cBhvr additive="base">
                                        <p:cTn id="13" dur="500"/>
                                        <p:tgtEl>
                                          <p:spTgt spid="159"/>
                                        </p:tgtEl>
                                        <p:attrNameLst>
                                          <p:attrName>ppt_y</p:attrName>
                                        </p:attrNameLst>
                                      </p:cBhvr>
                                      <p:tavLst>
                                        <p:tav tm="0">
                                          <p:val>
                                            <p:strVal val="#ppt_y+#ppt_h*1.125000"/>
                                          </p:val>
                                        </p:tav>
                                        <p:tav tm="100000">
                                          <p:val>
                                            <p:strVal val="#ppt_y"/>
                                          </p:val>
                                        </p:tav>
                                      </p:tavLst>
                                    </p:anim>
                                    <p:animEffect transition="in" filter="wipe(up)">
                                      <p:cBhvr>
                                        <p:cTn id="14" dur="500"/>
                                        <p:tgtEl>
                                          <p:spTgt spid="15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0"/>
                                        </p:tgtEl>
                                        <p:attrNameLst>
                                          <p:attrName>style.visibility</p:attrName>
                                        </p:attrNameLst>
                                      </p:cBhvr>
                                      <p:to>
                                        <p:strVal val="visible"/>
                                      </p:to>
                                    </p:set>
                                    <p:anim calcmode="lin" valueType="num">
                                      <p:cBhvr additive="base">
                                        <p:cTn id="19" dur="500"/>
                                        <p:tgtEl>
                                          <p:spTgt spid="160"/>
                                        </p:tgtEl>
                                        <p:attrNameLst>
                                          <p:attrName>ppt_y</p:attrName>
                                        </p:attrNameLst>
                                      </p:cBhvr>
                                      <p:tavLst>
                                        <p:tav tm="0">
                                          <p:val>
                                            <p:strVal val="#ppt_y+#ppt_h*1.125000"/>
                                          </p:val>
                                        </p:tav>
                                        <p:tav tm="100000">
                                          <p:val>
                                            <p:strVal val="#ppt_y"/>
                                          </p:val>
                                        </p:tav>
                                      </p:tavLst>
                                    </p:anim>
                                    <p:animEffect transition="in" filter="wipe(up)">
                                      <p:cBhvr>
                                        <p:cTn id="20" dur="500"/>
                                        <p:tgtEl>
                                          <p:spTgt spid="16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1"/>
                                        </p:tgtEl>
                                        <p:attrNameLst>
                                          <p:attrName>style.visibility</p:attrName>
                                        </p:attrNameLst>
                                      </p:cBhvr>
                                      <p:to>
                                        <p:strVal val="visible"/>
                                      </p:to>
                                    </p:set>
                                    <p:anim calcmode="lin" valueType="num">
                                      <p:cBhvr additive="base">
                                        <p:cTn id="25" dur="500"/>
                                        <p:tgtEl>
                                          <p:spTgt spid="161"/>
                                        </p:tgtEl>
                                        <p:attrNameLst>
                                          <p:attrName>ppt_y</p:attrName>
                                        </p:attrNameLst>
                                      </p:cBhvr>
                                      <p:tavLst>
                                        <p:tav tm="0">
                                          <p:val>
                                            <p:strVal val="#ppt_y+#ppt_h*1.125000"/>
                                          </p:val>
                                        </p:tav>
                                        <p:tav tm="100000">
                                          <p:val>
                                            <p:strVal val="#ppt_y"/>
                                          </p:val>
                                        </p:tav>
                                      </p:tavLst>
                                    </p:anim>
                                    <p:animEffect transition="in" filter="wipe(up)">
                                      <p:cBhvr>
                                        <p:cTn id="26"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9" grpId="0" animBg="1"/>
      <p:bldP spid="160" grpId="0"/>
      <p:bldP spid="161" grpId="0"/>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77"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78" name="矩形"/>
          <p:cNvSpPr/>
          <p:nvPr/>
        </p:nvSpPr>
        <p:spPr>
          <a:xfrm>
            <a:off x="1727200" y="1243965"/>
            <a:ext cx="269367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2．出口货物的完税价格</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79" name="矩形"/>
          <p:cNvSpPr/>
          <p:nvPr/>
        </p:nvSpPr>
        <p:spPr>
          <a:xfrm>
            <a:off x="1727200" y="1643380"/>
            <a:ext cx="876109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出口货物应当以海关审定的货物售予境外的离岸价格，扣除出口关税后作为完税价格。</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计算公式为：出口货物完税价格=离岸价格÷（1+出口税率）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282" name="组合"/>
          <p:cNvGrpSpPr/>
          <p:nvPr/>
        </p:nvGrpSpPr>
        <p:grpSpPr>
          <a:xfrm>
            <a:off x="518795" y="2787649"/>
            <a:ext cx="11290300" cy="586740"/>
            <a:chOff x="518795" y="2787649"/>
            <a:chExt cx="11290300" cy="586740"/>
          </a:xfrm>
        </p:grpSpPr>
        <p:sp>
          <p:nvSpPr>
            <p:cNvPr id="1280" name="矩形"/>
            <p:cNvSpPr/>
            <p:nvPr/>
          </p:nvSpPr>
          <p:spPr>
            <a:xfrm>
              <a:off x="548639" y="2787649"/>
              <a:ext cx="11142346"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进口货物完税价格的确定、进口货物应纳关税税额的计算、出口货物完税价格的计算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1" name="剪去对角的矩形"/>
            <p:cNvSpPr/>
            <p:nvPr/>
          </p:nvSpPr>
          <p:spPr>
            <a:xfrm>
              <a:off x="518795" y="2787649"/>
              <a:ext cx="11290300" cy="586740"/>
            </a:xfrm>
            <a:prstGeom prst="snip2DiagRect">
              <a:avLst>
                <a:gd name="adj1" fmla="val 0"/>
                <a:gd name="adj2" fmla="val 12694"/>
              </a:avLst>
            </a:prstGeom>
            <a:noFill/>
            <a:ln w="25400" cap="flat" cmpd="sng">
              <a:solidFill>
                <a:srgbClr val="4BACC6"/>
              </a:solidFill>
              <a:prstDash val="solid"/>
              <a:round/>
            </a:ln>
          </p:spPr>
          <p:txBody>
            <a:bodyPr rtlCol="0" anchor="ctr"/>
            <a:lstStyle/>
            <a:p>
              <a:pPr algn="ctr"/>
            </a:p>
          </p:txBody>
        </p:sp>
      </p:grpSp>
      <p:sp>
        <p:nvSpPr>
          <p:cNvPr id="1283" name="矩形"/>
          <p:cNvSpPr/>
          <p:nvPr/>
        </p:nvSpPr>
        <p:spPr>
          <a:xfrm>
            <a:off x="1727200" y="3463925"/>
            <a:ext cx="8209279"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多选】下列各项中，应计入进口货物关税完税价格的有（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A．货物运抵我国关境内输入地点起卸前的运费、保险费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B．货物运抵我国关境内输入地点起卸后的运费、保险费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C．支付给卖方的佣金　　　　　　　D．向境外采购代理人支付的买方佣金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84" name="矩形"/>
          <p:cNvSpPr/>
          <p:nvPr/>
        </p:nvSpPr>
        <p:spPr>
          <a:xfrm>
            <a:off x="1727200" y="5260340"/>
            <a:ext cx="14719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78"/>
                                        </p:tgtEl>
                                        <p:attrNameLst>
                                          <p:attrName>style.visibility</p:attrName>
                                        </p:attrNameLst>
                                      </p:cBhvr>
                                      <p:to>
                                        <p:strVal val="visible"/>
                                      </p:to>
                                    </p:set>
                                    <p:anim calcmode="lin" valueType="num">
                                      <p:cBhvr additive="base">
                                        <p:cTn id="7" dur="500"/>
                                        <p:tgtEl>
                                          <p:spTgt spid="1278"/>
                                        </p:tgtEl>
                                        <p:attrNameLst>
                                          <p:attrName>ppt_y</p:attrName>
                                        </p:attrNameLst>
                                      </p:cBhvr>
                                      <p:tavLst>
                                        <p:tav tm="0">
                                          <p:val>
                                            <p:strVal val="#ppt_y+#ppt_h*1.125000"/>
                                          </p:val>
                                        </p:tav>
                                        <p:tav tm="100000">
                                          <p:val>
                                            <p:strVal val="#ppt_y"/>
                                          </p:val>
                                        </p:tav>
                                      </p:tavLst>
                                    </p:anim>
                                    <p:animEffect transition="in" filter="wipe(up)">
                                      <p:cBhvr>
                                        <p:cTn id="8" dur="500"/>
                                        <p:tgtEl>
                                          <p:spTgt spid="127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79"/>
                                        </p:tgtEl>
                                        <p:attrNameLst>
                                          <p:attrName>style.visibility</p:attrName>
                                        </p:attrNameLst>
                                      </p:cBhvr>
                                      <p:to>
                                        <p:strVal val="visible"/>
                                      </p:to>
                                    </p:set>
                                    <p:anim calcmode="lin" valueType="num">
                                      <p:cBhvr additive="base">
                                        <p:cTn id="13" dur="500"/>
                                        <p:tgtEl>
                                          <p:spTgt spid="1279"/>
                                        </p:tgtEl>
                                        <p:attrNameLst>
                                          <p:attrName>ppt_y</p:attrName>
                                        </p:attrNameLst>
                                      </p:cBhvr>
                                      <p:tavLst>
                                        <p:tav tm="0">
                                          <p:val>
                                            <p:strVal val="#ppt_y+#ppt_h*1.125000"/>
                                          </p:val>
                                        </p:tav>
                                        <p:tav tm="100000">
                                          <p:val>
                                            <p:strVal val="#ppt_y"/>
                                          </p:val>
                                        </p:tav>
                                      </p:tavLst>
                                    </p:anim>
                                    <p:animEffect transition="in" filter="wipe(up)">
                                      <p:cBhvr>
                                        <p:cTn id="14" dur="500"/>
                                        <p:tgtEl>
                                          <p:spTgt spid="127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82"/>
                                        </p:tgtEl>
                                        <p:attrNameLst>
                                          <p:attrName>style.visibility</p:attrName>
                                        </p:attrNameLst>
                                      </p:cBhvr>
                                      <p:to>
                                        <p:strVal val="visible"/>
                                      </p:to>
                                    </p:set>
                                    <p:anim calcmode="lin" valueType="num">
                                      <p:cBhvr additive="base">
                                        <p:cTn id="19" dur="500"/>
                                        <p:tgtEl>
                                          <p:spTgt spid="1282"/>
                                        </p:tgtEl>
                                        <p:attrNameLst>
                                          <p:attrName>ppt_y</p:attrName>
                                        </p:attrNameLst>
                                      </p:cBhvr>
                                      <p:tavLst>
                                        <p:tav tm="0">
                                          <p:val>
                                            <p:strVal val="#ppt_y+#ppt_h*1.125000"/>
                                          </p:val>
                                        </p:tav>
                                        <p:tav tm="100000">
                                          <p:val>
                                            <p:strVal val="#ppt_y"/>
                                          </p:val>
                                        </p:tav>
                                      </p:tavLst>
                                    </p:anim>
                                    <p:animEffect transition="in" filter="wipe(up)">
                                      <p:cBhvr>
                                        <p:cTn id="20" dur="500"/>
                                        <p:tgtEl>
                                          <p:spTgt spid="128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83"/>
                                        </p:tgtEl>
                                        <p:attrNameLst>
                                          <p:attrName>style.visibility</p:attrName>
                                        </p:attrNameLst>
                                      </p:cBhvr>
                                      <p:to>
                                        <p:strVal val="visible"/>
                                      </p:to>
                                    </p:set>
                                    <p:anim calcmode="lin" valueType="num">
                                      <p:cBhvr additive="base">
                                        <p:cTn id="25" dur="500"/>
                                        <p:tgtEl>
                                          <p:spTgt spid="1283"/>
                                        </p:tgtEl>
                                        <p:attrNameLst>
                                          <p:attrName>ppt_y</p:attrName>
                                        </p:attrNameLst>
                                      </p:cBhvr>
                                      <p:tavLst>
                                        <p:tav tm="0">
                                          <p:val>
                                            <p:strVal val="#ppt_y+#ppt_h*1.125000"/>
                                          </p:val>
                                        </p:tav>
                                        <p:tav tm="100000">
                                          <p:val>
                                            <p:strVal val="#ppt_y"/>
                                          </p:val>
                                        </p:tav>
                                      </p:tavLst>
                                    </p:anim>
                                    <p:animEffect transition="in" filter="wipe(up)">
                                      <p:cBhvr>
                                        <p:cTn id="26" dur="500"/>
                                        <p:tgtEl>
                                          <p:spTgt spid="128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84"/>
                                        </p:tgtEl>
                                        <p:attrNameLst>
                                          <p:attrName>style.visibility</p:attrName>
                                        </p:attrNameLst>
                                      </p:cBhvr>
                                      <p:to>
                                        <p:strVal val="visible"/>
                                      </p:to>
                                    </p:set>
                                    <p:anim calcmode="lin" valueType="num">
                                      <p:cBhvr additive="base">
                                        <p:cTn id="31" dur="500"/>
                                        <p:tgtEl>
                                          <p:spTgt spid="1284"/>
                                        </p:tgtEl>
                                        <p:attrNameLst>
                                          <p:attrName>ppt_y</p:attrName>
                                        </p:attrNameLst>
                                      </p:cBhvr>
                                      <p:tavLst>
                                        <p:tav tm="0">
                                          <p:val>
                                            <p:strVal val="#ppt_y+#ppt_h*1.125000"/>
                                          </p:val>
                                        </p:tav>
                                        <p:tav tm="100000">
                                          <p:val>
                                            <p:strVal val="#ppt_y"/>
                                          </p:val>
                                        </p:tav>
                                      </p:tavLst>
                                    </p:anim>
                                    <p:animEffect transition="in" filter="wipe(up)">
                                      <p:cBhvr>
                                        <p:cTn id="32" dur="5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 grpId="0"/>
      <p:bldP spid="1279" grpId="0"/>
      <p:bldP spid="1282" grpId="0" animBg="1"/>
      <p:bldP spid="1283" grpId="0"/>
      <p:bldP spid="1284"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88"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89" name="矩形"/>
          <p:cNvSpPr/>
          <p:nvPr/>
        </p:nvSpPr>
        <p:spPr>
          <a:xfrm>
            <a:off x="1125220" y="1330325"/>
            <a:ext cx="1010285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单选】下列关于出口货物关税完税价格的计算公式中，正确的是（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A．关税完税价格=离岸价格÷（1−出口税率）　　B．关税完税价格=离岸价格÷（1+出口税率）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C．关税完税价格=离岸价格×（1−出口税率）　　D．关税完税价格=离岸价格×（1+出口税率）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90" name="矩形"/>
          <p:cNvSpPr/>
          <p:nvPr/>
        </p:nvSpPr>
        <p:spPr>
          <a:xfrm>
            <a:off x="1125220" y="2641600"/>
            <a:ext cx="131952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91" name="矩形"/>
          <p:cNvSpPr/>
          <p:nvPr/>
        </p:nvSpPr>
        <p:spPr>
          <a:xfrm>
            <a:off x="1127760" y="3215005"/>
            <a:ext cx="1008126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2018年9月甲公司进口一批货物，海关审定的成交价格为1 100万元，货物运抵我国境内输入地点起卸前的运费96万元、保险费4万元。已知关税税率为10%。计算甲公司该笔业务应缴纳的关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A．（1100+96+4）×10%=120万元　　　　B．（1100+4）×10%=110.4万元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C．1100×10%=110万元　　　　　　　　　D．（1100+96）×10%=119.6万元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92" name="矩形"/>
          <p:cNvSpPr/>
          <p:nvPr/>
        </p:nvSpPr>
        <p:spPr>
          <a:xfrm>
            <a:off x="1125220" y="5383530"/>
            <a:ext cx="148335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ppt_y</p:attrName>
                                        </p:attrNameLst>
                                      </p:cBhvr>
                                      <p:tavLst>
                                        <p:tav tm="0">
                                          <p:val>
                                            <p:strVal val="#ppt_y+#ppt_h*1.125000"/>
                                          </p:val>
                                        </p:tav>
                                        <p:tav tm="100000">
                                          <p:val>
                                            <p:strVal val="#ppt_y"/>
                                          </p:val>
                                        </p:tav>
                                      </p:tavLst>
                                    </p:anim>
                                    <p:animEffect transition="in" filter="wipe(up)">
                                      <p:cBhvr>
                                        <p:cTn id="8" dur="500"/>
                                        <p:tgtEl>
                                          <p:spTgt spid="12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ppt_h*1.125000"/>
                                          </p:val>
                                        </p:tav>
                                        <p:tav tm="100000">
                                          <p:val>
                                            <p:strVal val="#ppt_y"/>
                                          </p:val>
                                        </p:tav>
                                      </p:tavLst>
                                    </p:anim>
                                    <p:animEffect transition="in" filter="wipe(up)">
                                      <p:cBhvr>
                                        <p:cTn id="14" dur="500"/>
                                        <p:tgtEl>
                                          <p:spTgt spid="129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91"/>
                                        </p:tgtEl>
                                        <p:attrNameLst>
                                          <p:attrName>style.visibility</p:attrName>
                                        </p:attrNameLst>
                                      </p:cBhvr>
                                      <p:to>
                                        <p:strVal val="visible"/>
                                      </p:to>
                                    </p:set>
                                    <p:anim calcmode="lin" valueType="num">
                                      <p:cBhvr additive="base">
                                        <p:cTn id="19" dur="500"/>
                                        <p:tgtEl>
                                          <p:spTgt spid="1291"/>
                                        </p:tgtEl>
                                        <p:attrNameLst>
                                          <p:attrName>ppt_y</p:attrName>
                                        </p:attrNameLst>
                                      </p:cBhvr>
                                      <p:tavLst>
                                        <p:tav tm="0">
                                          <p:val>
                                            <p:strVal val="#ppt_y+#ppt_h*1.125000"/>
                                          </p:val>
                                        </p:tav>
                                        <p:tav tm="100000">
                                          <p:val>
                                            <p:strVal val="#ppt_y"/>
                                          </p:val>
                                        </p:tav>
                                      </p:tavLst>
                                    </p:anim>
                                    <p:animEffect transition="in" filter="wipe(up)">
                                      <p:cBhvr>
                                        <p:cTn id="20" dur="500"/>
                                        <p:tgtEl>
                                          <p:spTgt spid="129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92"/>
                                        </p:tgtEl>
                                        <p:attrNameLst>
                                          <p:attrName>style.visibility</p:attrName>
                                        </p:attrNameLst>
                                      </p:cBhvr>
                                      <p:to>
                                        <p:strVal val="visible"/>
                                      </p:to>
                                    </p:set>
                                    <p:anim calcmode="lin" valueType="num">
                                      <p:cBhvr additive="base">
                                        <p:cTn id="25" dur="500"/>
                                        <p:tgtEl>
                                          <p:spTgt spid="1292"/>
                                        </p:tgtEl>
                                        <p:attrNameLst>
                                          <p:attrName>ppt_y</p:attrName>
                                        </p:attrNameLst>
                                      </p:cBhvr>
                                      <p:tavLst>
                                        <p:tav tm="0">
                                          <p:val>
                                            <p:strVal val="#ppt_y+#ppt_h*1.125000"/>
                                          </p:val>
                                        </p:tav>
                                        <p:tav tm="100000">
                                          <p:val>
                                            <p:strVal val="#ppt_y"/>
                                          </p:val>
                                        </p:tav>
                                      </p:tavLst>
                                    </p:anim>
                                    <p:animEffect transition="in" filter="wipe(up)">
                                      <p:cBhvr>
                                        <p:cTn id="26" dur="500"/>
                                        <p:tgtEl>
                                          <p:spTgt spid="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 grpId="0"/>
      <p:bldP spid="1290" grpId="0"/>
      <p:bldP spid="1291" grpId="0"/>
      <p:bldP spid="1292" grpId="0"/>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6"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97" name="矩形"/>
          <p:cNvSpPr/>
          <p:nvPr/>
        </p:nvSpPr>
        <p:spPr>
          <a:xfrm>
            <a:off x="1569720" y="1768475"/>
            <a:ext cx="8861426"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判断】在进口货物成交的过程中，卖方付给进口人的正常回扣，在计算进口货物完税价格时不得从成交价格中扣除。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98" name="矩形"/>
          <p:cNvSpPr/>
          <p:nvPr/>
        </p:nvSpPr>
        <p:spPr>
          <a:xfrm>
            <a:off x="1571624" y="2829559"/>
            <a:ext cx="635317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【解析】卖方付给进口人的正常回扣，应从成交价格中扣除。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97"/>
                                        </p:tgtEl>
                                        <p:attrNameLst>
                                          <p:attrName>style.visibility</p:attrName>
                                        </p:attrNameLst>
                                      </p:cBhvr>
                                      <p:to>
                                        <p:strVal val="visible"/>
                                      </p:to>
                                    </p:set>
                                    <p:anim calcmode="lin" valueType="num">
                                      <p:cBhvr additive="base">
                                        <p:cTn id="7" dur="500"/>
                                        <p:tgtEl>
                                          <p:spTgt spid="1297"/>
                                        </p:tgtEl>
                                        <p:attrNameLst>
                                          <p:attrName>ppt_y</p:attrName>
                                        </p:attrNameLst>
                                      </p:cBhvr>
                                      <p:tavLst>
                                        <p:tav tm="0">
                                          <p:val>
                                            <p:strVal val="#ppt_y+#ppt_h*1.125000"/>
                                          </p:val>
                                        </p:tav>
                                        <p:tav tm="100000">
                                          <p:val>
                                            <p:strVal val="#ppt_y"/>
                                          </p:val>
                                        </p:tav>
                                      </p:tavLst>
                                    </p:anim>
                                    <p:animEffect transition="in" filter="wipe(up)">
                                      <p:cBhvr>
                                        <p:cTn id="8" dur="500"/>
                                        <p:tgtEl>
                                          <p:spTgt spid="129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8"/>
                                        </p:tgtEl>
                                        <p:attrNameLst>
                                          <p:attrName>style.visibility</p:attrName>
                                        </p:attrNameLst>
                                      </p:cBhvr>
                                      <p:to>
                                        <p:strVal val="visible"/>
                                      </p:to>
                                    </p:set>
                                    <p:anim calcmode="lin" valueType="num">
                                      <p:cBhvr additive="base">
                                        <p:cTn id="13" dur="500"/>
                                        <p:tgtEl>
                                          <p:spTgt spid="1298"/>
                                        </p:tgtEl>
                                        <p:attrNameLst>
                                          <p:attrName>ppt_y</p:attrName>
                                        </p:attrNameLst>
                                      </p:cBhvr>
                                      <p:tavLst>
                                        <p:tav tm="0">
                                          <p:val>
                                            <p:strVal val="#ppt_y+#ppt_h*1.125000"/>
                                          </p:val>
                                        </p:tav>
                                        <p:tav tm="100000">
                                          <p:val>
                                            <p:strVal val="#ppt_y"/>
                                          </p:val>
                                        </p:tav>
                                      </p:tavLst>
                                    </p:anim>
                                    <p:animEffect transition="in" filter="wipe(up)">
                                      <p:cBhvr>
                                        <p:cTn id="14" dur="500"/>
                                        <p:tgtEl>
                                          <p:spTgt spid="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 grpId="0"/>
      <p:bldP spid="1298" grpId="0"/>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02"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06" name="组合"/>
          <p:cNvGrpSpPr/>
          <p:nvPr/>
        </p:nvGrpSpPr>
        <p:grpSpPr>
          <a:xfrm>
            <a:off x="7725410" y="1137284"/>
            <a:ext cx="4031614" cy="601980"/>
            <a:chOff x="6182360" y="1130300"/>
            <a:chExt cx="4031614" cy="601980"/>
          </a:xfrm>
        </p:grpSpPr>
        <p:sp>
          <p:nvSpPr>
            <p:cNvPr id="1303" name="圆角矩形"/>
            <p:cNvSpPr/>
            <p:nvPr/>
          </p:nvSpPr>
          <p:spPr>
            <a:xfrm>
              <a:off x="6182360" y="1137284"/>
              <a:ext cx="403161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04" name="流程图: 离页连接符"/>
            <p:cNvSpPr/>
            <p:nvPr/>
          </p:nvSpPr>
          <p:spPr>
            <a:xfrm>
              <a:off x="6506209" y="113030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05" name="矩形"/>
            <p:cNvSpPr/>
            <p:nvPr/>
          </p:nvSpPr>
          <p:spPr>
            <a:xfrm>
              <a:off x="7578724" y="1173480"/>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关税税收优惠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07" name="矩形"/>
          <p:cNvSpPr/>
          <p:nvPr/>
        </p:nvSpPr>
        <p:spPr>
          <a:xfrm>
            <a:off x="650240" y="1660524"/>
            <a:ext cx="8671560" cy="28651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1．法定减免</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《海关法》和《进出口关税条例》明确规定减免税的主要情形有：</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（1）一票货物关税税额、进口环节增值税或者消费税税额在人民币50元以下的。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（2）无商业价值的广告品及货样。</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（3）国际组织、外国政府无偿赠送的物资。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（4）进出境运输工具装载的途中必需的燃料、物料和饮食用品。</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（5）因故退还的中国出口货物，可以免征进口关税，但已征收的出口关税不予退还。</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（6）因故退还的境外进口货物，可以免征出口关税，但已征收的进口关税不予退还。</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08" name="矩形"/>
          <p:cNvSpPr/>
          <p:nvPr/>
        </p:nvSpPr>
        <p:spPr>
          <a:xfrm>
            <a:off x="3679190" y="4708526"/>
            <a:ext cx="7569835" cy="1824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2．酌情减免</a:t>
            </a:r>
            <a:endPar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有下列情形之一的进口货物，海关可以酌情减免税：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（1）在境外运输途中或者在起卸时，遭受到损坏或者损失的。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（2）起卸后海关放行前，因不可抗力遭受损坏或者损失的。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（3）海关查验时已经破漏、损坏或者腐烂，经证明不是保管不慎造成的。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06"/>
                                        </p:tgtEl>
                                        <p:attrNameLst>
                                          <p:attrName>style.visibility</p:attrName>
                                        </p:attrNameLst>
                                      </p:cBhvr>
                                      <p:to>
                                        <p:strVal val="visible"/>
                                      </p:to>
                                    </p:set>
                                    <p:anim calcmode="lin" valueType="num">
                                      <p:cBhvr additive="base">
                                        <p:cTn id="7" dur="500"/>
                                        <p:tgtEl>
                                          <p:spTgt spid="1306"/>
                                        </p:tgtEl>
                                        <p:attrNameLst>
                                          <p:attrName>ppt_y</p:attrName>
                                        </p:attrNameLst>
                                      </p:cBhvr>
                                      <p:tavLst>
                                        <p:tav tm="0">
                                          <p:val>
                                            <p:strVal val="#ppt_y+#ppt_h*1.125000"/>
                                          </p:val>
                                        </p:tav>
                                        <p:tav tm="100000">
                                          <p:val>
                                            <p:strVal val="#ppt_y"/>
                                          </p:val>
                                        </p:tav>
                                      </p:tavLst>
                                    </p:anim>
                                    <p:animEffect transition="in" filter="wipe(up)">
                                      <p:cBhvr>
                                        <p:cTn id="8" dur="500"/>
                                        <p:tgtEl>
                                          <p:spTgt spid="130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07"/>
                                        </p:tgtEl>
                                        <p:attrNameLst>
                                          <p:attrName>style.visibility</p:attrName>
                                        </p:attrNameLst>
                                      </p:cBhvr>
                                      <p:to>
                                        <p:strVal val="visible"/>
                                      </p:to>
                                    </p:set>
                                    <p:anim calcmode="lin" valueType="num">
                                      <p:cBhvr additive="base">
                                        <p:cTn id="13" dur="500"/>
                                        <p:tgtEl>
                                          <p:spTgt spid="1307"/>
                                        </p:tgtEl>
                                        <p:attrNameLst>
                                          <p:attrName>ppt_y</p:attrName>
                                        </p:attrNameLst>
                                      </p:cBhvr>
                                      <p:tavLst>
                                        <p:tav tm="0">
                                          <p:val>
                                            <p:strVal val="#ppt_y+#ppt_h*1.125000"/>
                                          </p:val>
                                        </p:tav>
                                        <p:tav tm="100000">
                                          <p:val>
                                            <p:strVal val="#ppt_y"/>
                                          </p:val>
                                        </p:tav>
                                      </p:tavLst>
                                    </p:anim>
                                    <p:animEffect transition="in" filter="wipe(up)">
                                      <p:cBhvr>
                                        <p:cTn id="14" dur="500"/>
                                        <p:tgtEl>
                                          <p:spTgt spid="130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08"/>
                                        </p:tgtEl>
                                        <p:attrNameLst>
                                          <p:attrName>style.visibility</p:attrName>
                                        </p:attrNameLst>
                                      </p:cBhvr>
                                      <p:to>
                                        <p:strVal val="visible"/>
                                      </p:to>
                                    </p:set>
                                    <p:anim calcmode="lin" valueType="num">
                                      <p:cBhvr additive="base">
                                        <p:cTn id="19" dur="500"/>
                                        <p:tgtEl>
                                          <p:spTgt spid="1308"/>
                                        </p:tgtEl>
                                        <p:attrNameLst>
                                          <p:attrName>ppt_y</p:attrName>
                                        </p:attrNameLst>
                                      </p:cBhvr>
                                      <p:tavLst>
                                        <p:tav tm="0">
                                          <p:val>
                                            <p:strVal val="#ppt_y+#ppt_h*1.125000"/>
                                          </p:val>
                                        </p:tav>
                                        <p:tav tm="100000">
                                          <p:val>
                                            <p:strVal val="#ppt_y"/>
                                          </p:val>
                                        </p:tav>
                                      </p:tavLst>
                                    </p:anim>
                                    <p:animEffect transition="in" filter="wipe(up)">
                                      <p:cBhvr>
                                        <p:cTn id="20" dur="500"/>
                                        <p:tgtEl>
                                          <p:spTgt spid="1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 grpId="0" animBg="1"/>
      <p:bldP spid="1307" grpId="0"/>
      <p:bldP spid="1308" grpId="0"/>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12"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15" name="组合"/>
          <p:cNvGrpSpPr/>
          <p:nvPr/>
        </p:nvGrpSpPr>
        <p:grpSpPr>
          <a:xfrm>
            <a:off x="1872615" y="1319529"/>
            <a:ext cx="7228839" cy="586740"/>
            <a:chOff x="1872615" y="1319529"/>
            <a:chExt cx="7228839" cy="586740"/>
          </a:xfrm>
        </p:grpSpPr>
        <p:sp>
          <p:nvSpPr>
            <p:cNvPr id="1313" name="矩形"/>
            <p:cNvSpPr/>
            <p:nvPr/>
          </p:nvSpPr>
          <p:spPr>
            <a:xfrm>
              <a:off x="1902460" y="1319529"/>
              <a:ext cx="718819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法定减免的具体规定、辨析法定减免与酌情减免</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314" name="剪去对角的矩形"/>
            <p:cNvSpPr/>
            <p:nvPr/>
          </p:nvSpPr>
          <p:spPr>
            <a:xfrm>
              <a:off x="1872615" y="1319529"/>
              <a:ext cx="7228839" cy="586740"/>
            </a:xfrm>
            <a:prstGeom prst="snip2DiagRect">
              <a:avLst>
                <a:gd name="adj1" fmla="val 0"/>
                <a:gd name="adj2" fmla="val 13879"/>
              </a:avLst>
            </a:prstGeom>
            <a:noFill/>
            <a:ln w="25400" cap="flat" cmpd="sng">
              <a:solidFill>
                <a:srgbClr val="4BACC6"/>
              </a:solidFill>
              <a:prstDash val="solid"/>
              <a:round/>
            </a:ln>
          </p:spPr>
          <p:txBody>
            <a:bodyPr rtlCol="0" anchor="ctr"/>
            <a:lstStyle/>
            <a:p>
              <a:pPr algn="ctr"/>
            </a:p>
          </p:txBody>
        </p:sp>
      </p:grpSp>
      <p:sp>
        <p:nvSpPr>
          <p:cNvPr id="1316" name="矩形"/>
          <p:cNvSpPr/>
          <p:nvPr/>
        </p:nvSpPr>
        <p:spPr>
          <a:xfrm>
            <a:off x="1726565" y="1971675"/>
            <a:ext cx="8310245"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多选】下列各项中，经海关审查无误，可以免征关税的有（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A．进出境运输工具装载的途中必需的燃料、物料和饮食用品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B．外国政府无偿赠送的物资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C．无商业价值的广告品　　　　　D．无商业价值的货样</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17" name="矩形"/>
          <p:cNvSpPr/>
          <p:nvPr/>
        </p:nvSpPr>
        <p:spPr>
          <a:xfrm>
            <a:off x="1726565" y="3590925"/>
            <a:ext cx="1738198" cy="49148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【答案】ABCD</a:t>
            </a:r>
            <a:endParaRPr lang="zh-CN" altLang="en-US" sz="18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1318" name="矩形"/>
          <p:cNvSpPr/>
          <p:nvPr/>
        </p:nvSpPr>
        <p:spPr>
          <a:xfrm>
            <a:off x="1726565" y="4161155"/>
            <a:ext cx="8444865"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单选】下列各项中，海关可以酌情减免关税的是（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A．进出境运输工具装载的途中必需的燃料、物料和饮食用品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B．无商业价值的广告品及货样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C．国际组织无偿赠送的物资　　　　 D．在境外运输途中遭受到损坏的进口货物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19" name="矩形"/>
          <p:cNvSpPr/>
          <p:nvPr/>
        </p:nvSpPr>
        <p:spPr>
          <a:xfrm>
            <a:off x="1726565" y="5769610"/>
            <a:ext cx="1280998" cy="49148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【答案】D</a:t>
            </a:r>
            <a:endParaRPr lang="zh-CN" altLang="en-US" sz="18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15"/>
                                        </p:tgtEl>
                                        <p:attrNameLst>
                                          <p:attrName>style.visibility</p:attrName>
                                        </p:attrNameLst>
                                      </p:cBhvr>
                                      <p:to>
                                        <p:strVal val="visible"/>
                                      </p:to>
                                    </p:set>
                                    <p:anim calcmode="lin" valueType="num">
                                      <p:cBhvr additive="base">
                                        <p:cTn id="7" dur="500"/>
                                        <p:tgtEl>
                                          <p:spTgt spid="1315"/>
                                        </p:tgtEl>
                                        <p:attrNameLst>
                                          <p:attrName>ppt_y</p:attrName>
                                        </p:attrNameLst>
                                      </p:cBhvr>
                                      <p:tavLst>
                                        <p:tav tm="0">
                                          <p:val>
                                            <p:strVal val="#ppt_y+#ppt_h*1.125000"/>
                                          </p:val>
                                        </p:tav>
                                        <p:tav tm="100000">
                                          <p:val>
                                            <p:strVal val="#ppt_y"/>
                                          </p:val>
                                        </p:tav>
                                      </p:tavLst>
                                    </p:anim>
                                    <p:animEffect transition="in" filter="wipe(up)">
                                      <p:cBhvr>
                                        <p:cTn id="8" dur="500"/>
                                        <p:tgtEl>
                                          <p:spTgt spid="13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16"/>
                                        </p:tgtEl>
                                        <p:attrNameLst>
                                          <p:attrName>style.visibility</p:attrName>
                                        </p:attrNameLst>
                                      </p:cBhvr>
                                      <p:to>
                                        <p:strVal val="visible"/>
                                      </p:to>
                                    </p:set>
                                    <p:anim calcmode="lin" valueType="num">
                                      <p:cBhvr additive="base">
                                        <p:cTn id="13" dur="500"/>
                                        <p:tgtEl>
                                          <p:spTgt spid="1316"/>
                                        </p:tgtEl>
                                        <p:attrNameLst>
                                          <p:attrName>ppt_y</p:attrName>
                                        </p:attrNameLst>
                                      </p:cBhvr>
                                      <p:tavLst>
                                        <p:tav tm="0">
                                          <p:val>
                                            <p:strVal val="#ppt_y+#ppt_h*1.125000"/>
                                          </p:val>
                                        </p:tav>
                                        <p:tav tm="100000">
                                          <p:val>
                                            <p:strVal val="#ppt_y"/>
                                          </p:val>
                                        </p:tav>
                                      </p:tavLst>
                                    </p:anim>
                                    <p:animEffect transition="in" filter="wipe(up)">
                                      <p:cBhvr>
                                        <p:cTn id="14" dur="500"/>
                                        <p:tgtEl>
                                          <p:spTgt spid="13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17"/>
                                        </p:tgtEl>
                                        <p:attrNameLst>
                                          <p:attrName>style.visibility</p:attrName>
                                        </p:attrNameLst>
                                      </p:cBhvr>
                                      <p:to>
                                        <p:strVal val="visible"/>
                                      </p:to>
                                    </p:set>
                                    <p:anim calcmode="lin" valueType="num">
                                      <p:cBhvr additive="base">
                                        <p:cTn id="19" dur="500"/>
                                        <p:tgtEl>
                                          <p:spTgt spid="1317"/>
                                        </p:tgtEl>
                                        <p:attrNameLst>
                                          <p:attrName>ppt_y</p:attrName>
                                        </p:attrNameLst>
                                      </p:cBhvr>
                                      <p:tavLst>
                                        <p:tav tm="0">
                                          <p:val>
                                            <p:strVal val="#ppt_y+#ppt_h*1.125000"/>
                                          </p:val>
                                        </p:tav>
                                        <p:tav tm="100000">
                                          <p:val>
                                            <p:strVal val="#ppt_y"/>
                                          </p:val>
                                        </p:tav>
                                      </p:tavLst>
                                    </p:anim>
                                    <p:animEffect transition="in" filter="wipe(up)">
                                      <p:cBhvr>
                                        <p:cTn id="20" dur="500"/>
                                        <p:tgtEl>
                                          <p:spTgt spid="13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18"/>
                                        </p:tgtEl>
                                        <p:attrNameLst>
                                          <p:attrName>style.visibility</p:attrName>
                                        </p:attrNameLst>
                                      </p:cBhvr>
                                      <p:to>
                                        <p:strVal val="visible"/>
                                      </p:to>
                                    </p:set>
                                    <p:anim calcmode="lin" valueType="num">
                                      <p:cBhvr additive="base">
                                        <p:cTn id="25" dur="500"/>
                                        <p:tgtEl>
                                          <p:spTgt spid="1318"/>
                                        </p:tgtEl>
                                        <p:attrNameLst>
                                          <p:attrName>ppt_y</p:attrName>
                                        </p:attrNameLst>
                                      </p:cBhvr>
                                      <p:tavLst>
                                        <p:tav tm="0">
                                          <p:val>
                                            <p:strVal val="#ppt_y+#ppt_h*1.125000"/>
                                          </p:val>
                                        </p:tav>
                                        <p:tav tm="100000">
                                          <p:val>
                                            <p:strVal val="#ppt_y"/>
                                          </p:val>
                                        </p:tav>
                                      </p:tavLst>
                                    </p:anim>
                                    <p:animEffect transition="in" filter="wipe(up)">
                                      <p:cBhvr>
                                        <p:cTn id="26" dur="500"/>
                                        <p:tgtEl>
                                          <p:spTgt spid="13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19"/>
                                        </p:tgtEl>
                                        <p:attrNameLst>
                                          <p:attrName>style.visibility</p:attrName>
                                        </p:attrNameLst>
                                      </p:cBhvr>
                                      <p:to>
                                        <p:strVal val="visible"/>
                                      </p:to>
                                    </p:set>
                                    <p:anim calcmode="lin" valueType="num">
                                      <p:cBhvr additive="base">
                                        <p:cTn id="31" dur="500"/>
                                        <p:tgtEl>
                                          <p:spTgt spid="1319"/>
                                        </p:tgtEl>
                                        <p:attrNameLst>
                                          <p:attrName>ppt_y</p:attrName>
                                        </p:attrNameLst>
                                      </p:cBhvr>
                                      <p:tavLst>
                                        <p:tav tm="0">
                                          <p:val>
                                            <p:strVal val="#ppt_y+#ppt_h*1.125000"/>
                                          </p:val>
                                        </p:tav>
                                        <p:tav tm="100000">
                                          <p:val>
                                            <p:strVal val="#ppt_y"/>
                                          </p:val>
                                        </p:tav>
                                      </p:tavLst>
                                    </p:anim>
                                    <p:animEffect transition="in" filter="wipe(up)">
                                      <p:cBhvr>
                                        <p:cTn id="32" dur="500"/>
                                        <p:tgtEl>
                                          <p:spTgt spid="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 grpId="0" animBg="1"/>
      <p:bldP spid="1316" grpId="0"/>
      <p:bldP spid="1317" grpId="0"/>
      <p:bldP spid="1318" grpId="0"/>
      <p:bldP spid="1319" grpId="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23"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考点２：关税法律制度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27" name="组合"/>
          <p:cNvGrpSpPr/>
          <p:nvPr/>
        </p:nvGrpSpPr>
        <p:grpSpPr>
          <a:xfrm>
            <a:off x="1753870" y="1261109"/>
            <a:ext cx="4059554" cy="601980"/>
            <a:chOff x="1753870" y="1261109"/>
            <a:chExt cx="4059554" cy="601980"/>
          </a:xfrm>
        </p:grpSpPr>
        <p:sp>
          <p:nvSpPr>
            <p:cNvPr id="1324" name="圆角矩形"/>
            <p:cNvSpPr/>
            <p:nvPr/>
          </p:nvSpPr>
          <p:spPr>
            <a:xfrm>
              <a:off x="1753870" y="1268095"/>
              <a:ext cx="405955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25" name="流程图: 离页连接符"/>
            <p:cNvSpPr/>
            <p:nvPr/>
          </p:nvSpPr>
          <p:spPr>
            <a:xfrm>
              <a:off x="2077719" y="1261109"/>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26" name="矩形"/>
            <p:cNvSpPr/>
            <p:nvPr/>
          </p:nvSpPr>
          <p:spPr>
            <a:xfrm>
              <a:off x="3150235" y="1304290"/>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关税征收管理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28" name="矩形"/>
          <p:cNvSpPr/>
          <p:nvPr/>
        </p:nvSpPr>
        <p:spPr>
          <a:xfrm>
            <a:off x="1649095" y="1960880"/>
            <a:ext cx="8978900"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1．税款的退还</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有下列情形之一的，纳税人可以从缴纳税款之日起1年内，书面声明理由，连同纳税收据向海关申请退税，逾期不予受理：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（1）由于海关误征，多缴纳税款的。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（2）海关核准免验的进口货物在完税后，发现有短卸情况，经海关审查认可的。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（3）已征出口关税的货物，因故未装运出口申报退关，经海关查验属实的。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29" name="矩形"/>
          <p:cNvSpPr/>
          <p:nvPr/>
        </p:nvSpPr>
        <p:spPr>
          <a:xfrm>
            <a:off x="1649095" y="4536440"/>
            <a:ext cx="8990964"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2．税款的补征和追征</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进出口货物完税后，如发现少征或漏征税款，海关有权在1年内予以补征；如因收发货人或其代理人违反规定而造成少征或漏征税款的，海关在3年内可以追缴。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27"/>
                                        </p:tgtEl>
                                        <p:attrNameLst>
                                          <p:attrName>style.visibility</p:attrName>
                                        </p:attrNameLst>
                                      </p:cBhvr>
                                      <p:to>
                                        <p:strVal val="visible"/>
                                      </p:to>
                                    </p:set>
                                    <p:anim calcmode="lin" valueType="num">
                                      <p:cBhvr additive="base">
                                        <p:cTn id="7" dur="500"/>
                                        <p:tgtEl>
                                          <p:spTgt spid="1327"/>
                                        </p:tgtEl>
                                        <p:attrNameLst>
                                          <p:attrName>ppt_y</p:attrName>
                                        </p:attrNameLst>
                                      </p:cBhvr>
                                      <p:tavLst>
                                        <p:tav tm="0">
                                          <p:val>
                                            <p:strVal val="#ppt_y+#ppt_h*1.125000"/>
                                          </p:val>
                                        </p:tav>
                                        <p:tav tm="100000">
                                          <p:val>
                                            <p:strVal val="#ppt_y"/>
                                          </p:val>
                                        </p:tav>
                                      </p:tavLst>
                                    </p:anim>
                                    <p:animEffect transition="in" filter="wipe(up)">
                                      <p:cBhvr>
                                        <p:cTn id="8" dur="500"/>
                                        <p:tgtEl>
                                          <p:spTgt spid="13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28"/>
                                        </p:tgtEl>
                                        <p:attrNameLst>
                                          <p:attrName>style.visibility</p:attrName>
                                        </p:attrNameLst>
                                      </p:cBhvr>
                                      <p:to>
                                        <p:strVal val="visible"/>
                                      </p:to>
                                    </p:set>
                                    <p:anim calcmode="lin" valueType="num">
                                      <p:cBhvr additive="base">
                                        <p:cTn id="13" dur="500"/>
                                        <p:tgtEl>
                                          <p:spTgt spid="1328"/>
                                        </p:tgtEl>
                                        <p:attrNameLst>
                                          <p:attrName>ppt_y</p:attrName>
                                        </p:attrNameLst>
                                      </p:cBhvr>
                                      <p:tavLst>
                                        <p:tav tm="0">
                                          <p:val>
                                            <p:strVal val="#ppt_y+#ppt_h*1.125000"/>
                                          </p:val>
                                        </p:tav>
                                        <p:tav tm="100000">
                                          <p:val>
                                            <p:strVal val="#ppt_y"/>
                                          </p:val>
                                        </p:tav>
                                      </p:tavLst>
                                    </p:anim>
                                    <p:animEffect transition="in" filter="wipe(up)">
                                      <p:cBhvr>
                                        <p:cTn id="14" dur="500"/>
                                        <p:tgtEl>
                                          <p:spTgt spid="132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29"/>
                                        </p:tgtEl>
                                        <p:attrNameLst>
                                          <p:attrName>style.visibility</p:attrName>
                                        </p:attrNameLst>
                                      </p:cBhvr>
                                      <p:to>
                                        <p:strVal val="visible"/>
                                      </p:to>
                                    </p:set>
                                    <p:anim calcmode="lin" valueType="num">
                                      <p:cBhvr additive="base">
                                        <p:cTn id="19" dur="500"/>
                                        <p:tgtEl>
                                          <p:spTgt spid="1329"/>
                                        </p:tgtEl>
                                        <p:attrNameLst>
                                          <p:attrName>ppt_y</p:attrName>
                                        </p:attrNameLst>
                                      </p:cBhvr>
                                      <p:tavLst>
                                        <p:tav tm="0">
                                          <p:val>
                                            <p:strVal val="#ppt_y+#ppt_h*1.125000"/>
                                          </p:val>
                                        </p:tav>
                                        <p:tav tm="100000">
                                          <p:val>
                                            <p:strVal val="#ppt_y"/>
                                          </p:val>
                                        </p:tav>
                                      </p:tavLst>
                                    </p:anim>
                                    <p:animEffect transition="in" filter="wipe(up)">
                                      <p:cBhvr>
                                        <p:cTn id="20" dur="500"/>
                                        <p:tgtEl>
                                          <p:spTgt spid="1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 grpId="0" animBg="1"/>
      <p:bldP spid="1328" grpId="0"/>
      <p:bldP spid="1329" grpId="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33" name="矩形"/>
          <p:cNvSpPr/>
          <p:nvPr/>
        </p:nvSpPr>
        <p:spPr>
          <a:xfrm>
            <a:off x="1424940" y="304800"/>
            <a:ext cx="34588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环境保护税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37" name="组合"/>
          <p:cNvGrpSpPr/>
          <p:nvPr/>
        </p:nvGrpSpPr>
        <p:grpSpPr>
          <a:xfrm>
            <a:off x="1424940" y="1541780"/>
            <a:ext cx="6465570" cy="601980"/>
            <a:chOff x="1424940" y="1541780"/>
            <a:chExt cx="6465570" cy="601980"/>
          </a:xfrm>
        </p:grpSpPr>
        <p:sp>
          <p:nvSpPr>
            <p:cNvPr id="1334" name="圆角矩形"/>
            <p:cNvSpPr/>
            <p:nvPr/>
          </p:nvSpPr>
          <p:spPr>
            <a:xfrm>
              <a:off x="1424940" y="1548765"/>
              <a:ext cx="64655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35" name="流程图: 离页连接符"/>
            <p:cNvSpPr/>
            <p:nvPr/>
          </p:nvSpPr>
          <p:spPr>
            <a:xfrm>
              <a:off x="1748790" y="154178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36" name="矩形"/>
            <p:cNvSpPr/>
            <p:nvPr/>
          </p:nvSpPr>
          <p:spPr>
            <a:xfrm>
              <a:off x="2821305" y="1584960"/>
              <a:ext cx="4815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环境保护税纳税人与征税范围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38" name="矩形"/>
          <p:cNvSpPr/>
          <p:nvPr/>
        </p:nvSpPr>
        <p:spPr>
          <a:xfrm>
            <a:off x="1297305" y="2317750"/>
            <a:ext cx="9561195"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环境保护税的纳税人是指在中国领域和管辖的其他海域，直接向环境排放应税污染物的企事业单位和其他生产经营者。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【提示1】应税污染物是指大气污染物、水污染物、固体废物（煤矸石、尾矿、危险废物、冶炼渣、粉煤灰、炉渣及其他固体废物）和噪声（工业噪声）。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【提示2】是对“企事业单位和其他生产经营者”征税，对居民个人，不征税。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【提示3】是对“直接”向环境排放应税污染物的行为征税，对“间接行为”不征税。间接行为是指：① 向依法设立的污水集中处理、生活垃圾集中处理场所排放应税污染物；② 在符合国家和地方环境保护标准的设施、场所储存或者处置固体废物。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7"/>
                                        </p:tgtEl>
                                        <p:attrNameLst>
                                          <p:attrName>style.visibility</p:attrName>
                                        </p:attrNameLst>
                                      </p:cBhvr>
                                      <p:to>
                                        <p:strVal val="visible"/>
                                      </p:to>
                                    </p:set>
                                    <p:anim calcmode="lin" valueType="num">
                                      <p:cBhvr additive="base">
                                        <p:cTn id="7" dur="500"/>
                                        <p:tgtEl>
                                          <p:spTgt spid="1337"/>
                                        </p:tgtEl>
                                        <p:attrNameLst>
                                          <p:attrName>ppt_y</p:attrName>
                                        </p:attrNameLst>
                                      </p:cBhvr>
                                      <p:tavLst>
                                        <p:tav tm="0">
                                          <p:val>
                                            <p:strVal val="#ppt_y+#ppt_h*1.125000"/>
                                          </p:val>
                                        </p:tav>
                                        <p:tav tm="100000">
                                          <p:val>
                                            <p:strVal val="#ppt_y"/>
                                          </p:val>
                                        </p:tav>
                                      </p:tavLst>
                                    </p:anim>
                                    <p:animEffect transition="in" filter="wipe(up)">
                                      <p:cBhvr>
                                        <p:cTn id="8" dur="500"/>
                                        <p:tgtEl>
                                          <p:spTgt spid="133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338"/>
                                        </p:tgtEl>
                                        <p:attrNameLst>
                                          <p:attrName>style.visibility</p:attrName>
                                        </p:attrNameLst>
                                      </p:cBhvr>
                                      <p:to>
                                        <p:strVal val="visible"/>
                                      </p:to>
                                    </p:set>
                                    <p:anim calcmode="lin" valueType="num">
                                      <p:cBhvr additive="base">
                                        <p:cTn id="12" dur="500"/>
                                        <p:tgtEl>
                                          <p:spTgt spid="1338"/>
                                        </p:tgtEl>
                                        <p:attrNameLst>
                                          <p:attrName>ppt_y</p:attrName>
                                        </p:attrNameLst>
                                      </p:cBhvr>
                                      <p:tavLst>
                                        <p:tav tm="0">
                                          <p:val>
                                            <p:strVal val="#ppt_y+#ppt_h*1.125000"/>
                                          </p:val>
                                        </p:tav>
                                        <p:tav tm="100000">
                                          <p:val>
                                            <p:strVal val="#ppt_y"/>
                                          </p:val>
                                        </p:tav>
                                      </p:tavLst>
                                    </p:anim>
                                    <p:animEffect transition="in" filter="wipe(up)">
                                      <p:cBhvr>
                                        <p:cTn id="13" dur="500"/>
                                        <p:tgtEl>
                                          <p:spTgt spid="1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 grpId="0" animBg="1"/>
      <p:bldP spid="1338" grpId="0"/>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42" name="矩形"/>
          <p:cNvSpPr/>
          <p:nvPr/>
        </p:nvSpPr>
        <p:spPr>
          <a:xfrm>
            <a:off x="1424940" y="304800"/>
            <a:ext cx="34588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环境保护税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45" name="组合"/>
          <p:cNvGrpSpPr/>
          <p:nvPr/>
        </p:nvGrpSpPr>
        <p:grpSpPr>
          <a:xfrm>
            <a:off x="1988185" y="1488439"/>
            <a:ext cx="7075804" cy="586740"/>
            <a:chOff x="1988185" y="1488439"/>
            <a:chExt cx="7075804" cy="586740"/>
          </a:xfrm>
        </p:grpSpPr>
        <p:sp>
          <p:nvSpPr>
            <p:cNvPr id="1343" name="矩形"/>
            <p:cNvSpPr/>
            <p:nvPr/>
          </p:nvSpPr>
          <p:spPr>
            <a:xfrm>
              <a:off x="2142490" y="1488439"/>
              <a:ext cx="682688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应税污染物的范围、“间接行为”的具体规定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344" name="剪去对角的矩形"/>
            <p:cNvSpPr/>
            <p:nvPr/>
          </p:nvSpPr>
          <p:spPr>
            <a:xfrm>
              <a:off x="1988185" y="1488439"/>
              <a:ext cx="7075804" cy="586740"/>
            </a:xfrm>
            <a:prstGeom prst="snip2DiagRect">
              <a:avLst>
                <a:gd name="adj1" fmla="val 0"/>
                <a:gd name="adj2" fmla="val 12361"/>
              </a:avLst>
            </a:prstGeom>
            <a:noFill/>
            <a:ln w="25400" cap="flat" cmpd="sng">
              <a:solidFill>
                <a:srgbClr val="4BACC6"/>
              </a:solidFill>
              <a:prstDash val="solid"/>
              <a:round/>
            </a:ln>
          </p:spPr>
          <p:txBody>
            <a:bodyPr rtlCol="0" anchor="ctr"/>
            <a:lstStyle/>
            <a:p>
              <a:pPr algn="ctr"/>
            </a:p>
          </p:txBody>
        </p:sp>
      </p:grpSp>
      <p:sp>
        <p:nvSpPr>
          <p:cNvPr id="1346" name="矩形"/>
          <p:cNvSpPr/>
          <p:nvPr/>
        </p:nvSpPr>
        <p:spPr>
          <a:xfrm>
            <a:off x="1811019" y="2153285"/>
            <a:ext cx="707453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多选】环境保护税的征税范围包括（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A．大气污染	　B．光污染	C．水污染	D．噪声污染</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47" name="矩形"/>
          <p:cNvSpPr/>
          <p:nvPr/>
        </p:nvSpPr>
        <p:spPr>
          <a:xfrm>
            <a:off x="1810385" y="3081655"/>
            <a:ext cx="16986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48" name="矩形"/>
          <p:cNvSpPr/>
          <p:nvPr/>
        </p:nvSpPr>
        <p:spPr>
          <a:xfrm>
            <a:off x="1811019" y="3646170"/>
            <a:ext cx="8599170" cy="922020"/>
          </a:xfrm>
          <a:prstGeom prst="rect">
            <a:avLst/>
          </a:prstGeom>
          <a:noFill/>
          <a:ln w="9525" cap="flat" cmpd="sng">
            <a:noFill/>
            <a:prstDash val="solid"/>
            <a:miter/>
          </a:ln>
        </p:spPr>
        <p:txBody>
          <a:bodyPr vert="horz" wrap="square" lIns="91440" tIns="45720" rIns="91440" bIns="45720" anchor="t" anchorCtr="0">
            <a:spAutoFit/>
          </a:bodyPr>
          <a:lstStyle/>
          <a:p>
            <a:pPr>
              <a:lnSpc>
                <a:spcPct val="150000"/>
              </a:lnSpc>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判断】</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事业单位和其他生产经营者向依法设立的污水集中处理、生活垃圾集中处理场所排放应税污染物的，不缴纳相应污染物的环境保护税。（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49" name="矩形"/>
          <p:cNvSpPr/>
          <p:nvPr/>
        </p:nvSpPr>
        <p:spPr>
          <a:xfrm>
            <a:off x="1811019" y="4609465"/>
            <a:ext cx="1426844"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5"/>
                                        </p:tgtEl>
                                        <p:attrNameLst>
                                          <p:attrName>style.visibility</p:attrName>
                                        </p:attrNameLst>
                                      </p:cBhvr>
                                      <p:to>
                                        <p:strVal val="visible"/>
                                      </p:to>
                                    </p:set>
                                    <p:anim calcmode="lin" valueType="num">
                                      <p:cBhvr additive="base">
                                        <p:cTn id="7" dur="500"/>
                                        <p:tgtEl>
                                          <p:spTgt spid="1345"/>
                                        </p:tgtEl>
                                        <p:attrNameLst>
                                          <p:attrName>ppt_y</p:attrName>
                                        </p:attrNameLst>
                                      </p:cBhvr>
                                      <p:tavLst>
                                        <p:tav tm="0">
                                          <p:val>
                                            <p:strVal val="#ppt_y+#ppt_h*1.125000"/>
                                          </p:val>
                                        </p:tav>
                                        <p:tav tm="100000">
                                          <p:val>
                                            <p:strVal val="#ppt_y"/>
                                          </p:val>
                                        </p:tav>
                                      </p:tavLst>
                                    </p:anim>
                                    <p:animEffect transition="in" filter="wipe(up)">
                                      <p:cBhvr>
                                        <p:cTn id="8" dur="500"/>
                                        <p:tgtEl>
                                          <p:spTgt spid="134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46"/>
                                        </p:tgtEl>
                                        <p:attrNameLst>
                                          <p:attrName>style.visibility</p:attrName>
                                        </p:attrNameLst>
                                      </p:cBhvr>
                                      <p:to>
                                        <p:strVal val="visible"/>
                                      </p:to>
                                    </p:set>
                                    <p:anim calcmode="lin" valueType="num">
                                      <p:cBhvr additive="base">
                                        <p:cTn id="13" dur="500"/>
                                        <p:tgtEl>
                                          <p:spTgt spid="1346"/>
                                        </p:tgtEl>
                                        <p:attrNameLst>
                                          <p:attrName>ppt_y</p:attrName>
                                        </p:attrNameLst>
                                      </p:cBhvr>
                                      <p:tavLst>
                                        <p:tav tm="0">
                                          <p:val>
                                            <p:strVal val="#ppt_y+#ppt_h*1.125000"/>
                                          </p:val>
                                        </p:tav>
                                        <p:tav tm="100000">
                                          <p:val>
                                            <p:strVal val="#ppt_y"/>
                                          </p:val>
                                        </p:tav>
                                      </p:tavLst>
                                    </p:anim>
                                    <p:animEffect transition="in" filter="wipe(up)">
                                      <p:cBhvr>
                                        <p:cTn id="14" dur="500"/>
                                        <p:tgtEl>
                                          <p:spTgt spid="13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47"/>
                                        </p:tgtEl>
                                        <p:attrNameLst>
                                          <p:attrName>style.visibility</p:attrName>
                                        </p:attrNameLst>
                                      </p:cBhvr>
                                      <p:to>
                                        <p:strVal val="visible"/>
                                      </p:to>
                                    </p:set>
                                    <p:anim calcmode="lin" valueType="num">
                                      <p:cBhvr additive="base">
                                        <p:cTn id="19" dur="500"/>
                                        <p:tgtEl>
                                          <p:spTgt spid="1347"/>
                                        </p:tgtEl>
                                        <p:attrNameLst>
                                          <p:attrName>ppt_y</p:attrName>
                                        </p:attrNameLst>
                                      </p:cBhvr>
                                      <p:tavLst>
                                        <p:tav tm="0">
                                          <p:val>
                                            <p:strVal val="#ppt_y+#ppt_h*1.125000"/>
                                          </p:val>
                                        </p:tav>
                                        <p:tav tm="100000">
                                          <p:val>
                                            <p:strVal val="#ppt_y"/>
                                          </p:val>
                                        </p:tav>
                                      </p:tavLst>
                                    </p:anim>
                                    <p:animEffect transition="in" filter="wipe(up)">
                                      <p:cBhvr>
                                        <p:cTn id="20" dur="500"/>
                                        <p:tgtEl>
                                          <p:spTgt spid="134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48"/>
                                        </p:tgtEl>
                                        <p:attrNameLst>
                                          <p:attrName>style.visibility</p:attrName>
                                        </p:attrNameLst>
                                      </p:cBhvr>
                                      <p:to>
                                        <p:strVal val="visible"/>
                                      </p:to>
                                    </p:set>
                                    <p:anim calcmode="lin" valueType="num">
                                      <p:cBhvr additive="base">
                                        <p:cTn id="25" dur="500"/>
                                        <p:tgtEl>
                                          <p:spTgt spid="1348"/>
                                        </p:tgtEl>
                                        <p:attrNameLst>
                                          <p:attrName>ppt_y</p:attrName>
                                        </p:attrNameLst>
                                      </p:cBhvr>
                                      <p:tavLst>
                                        <p:tav tm="0">
                                          <p:val>
                                            <p:strVal val="#ppt_y+#ppt_h*1.125000"/>
                                          </p:val>
                                        </p:tav>
                                        <p:tav tm="100000">
                                          <p:val>
                                            <p:strVal val="#ppt_y"/>
                                          </p:val>
                                        </p:tav>
                                      </p:tavLst>
                                    </p:anim>
                                    <p:animEffect transition="in" filter="wipe(up)">
                                      <p:cBhvr>
                                        <p:cTn id="26" dur="500"/>
                                        <p:tgtEl>
                                          <p:spTgt spid="134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49"/>
                                        </p:tgtEl>
                                        <p:attrNameLst>
                                          <p:attrName>style.visibility</p:attrName>
                                        </p:attrNameLst>
                                      </p:cBhvr>
                                      <p:to>
                                        <p:strVal val="visible"/>
                                      </p:to>
                                    </p:set>
                                    <p:anim calcmode="lin" valueType="num">
                                      <p:cBhvr additive="base">
                                        <p:cTn id="31" dur="500"/>
                                        <p:tgtEl>
                                          <p:spTgt spid="1349"/>
                                        </p:tgtEl>
                                        <p:attrNameLst>
                                          <p:attrName>ppt_y</p:attrName>
                                        </p:attrNameLst>
                                      </p:cBhvr>
                                      <p:tavLst>
                                        <p:tav tm="0">
                                          <p:val>
                                            <p:strVal val="#ppt_y+#ppt_h*1.125000"/>
                                          </p:val>
                                        </p:tav>
                                        <p:tav tm="100000">
                                          <p:val>
                                            <p:strVal val="#ppt_y"/>
                                          </p:val>
                                        </p:tav>
                                      </p:tavLst>
                                    </p:anim>
                                    <p:animEffect transition="in" filter="wipe(up)">
                                      <p:cBhvr>
                                        <p:cTn id="32" dur="500"/>
                                        <p:tgtEl>
                                          <p:spTgt spid="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 grpId="0" animBg="1"/>
      <p:bldP spid="1346" grpId="0"/>
      <p:bldP spid="1347" grpId="0"/>
      <p:bldP spid="1348" grpId="0"/>
      <p:bldP spid="1349" grpId="0"/>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53" name="矩形"/>
          <p:cNvSpPr/>
          <p:nvPr/>
        </p:nvSpPr>
        <p:spPr>
          <a:xfrm>
            <a:off x="1424940" y="304800"/>
            <a:ext cx="34588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环境保护税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57" name="组合"/>
          <p:cNvGrpSpPr/>
          <p:nvPr/>
        </p:nvGrpSpPr>
        <p:grpSpPr>
          <a:xfrm>
            <a:off x="1442720" y="1666239"/>
            <a:ext cx="5172710" cy="601980"/>
            <a:chOff x="1442720" y="1666239"/>
            <a:chExt cx="5172710" cy="601980"/>
          </a:xfrm>
        </p:grpSpPr>
        <p:sp>
          <p:nvSpPr>
            <p:cNvPr id="1354" name="圆角矩形"/>
            <p:cNvSpPr/>
            <p:nvPr/>
          </p:nvSpPr>
          <p:spPr>
            <a:xfrm>
              <a:off x="1442720" y="1673225"/>
              <a:ext cx="517271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55" name="流程图: 离页连接符"/>
            <p:cNvSpPr/>
            <p:nvPr/>
          </p:nvSpPr>
          <p:spPr>
            <a:xfrm>
              <a:off x="1766570" y="166623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56" name="矩形"/>
            <p:cNvSpPr/>
            <p:nvPr/>
          </p:nvSpPr>
          <p:spPr>
            <a:xfrm>
              <a:off x="2839085" y="1709420"/>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环境保护税税收优惠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58" name="矩形"/>
          <p:cNvSpPr/>
          <p:nvPr/>
        </p:nvSpPr>
        <p:spPr>
          <a:xfrm>
            <a:off x="1279525" y="2451100"/>
            <a:ext cx="9434195"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免征环境保护税的主要情形有：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（1）农业生产（不包括规模化养殖）排放应税污染物的。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（2）机动车、铁路机车、非道路移动机械、船舶和航空器等流动污染源排放应税污染物的。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（3）依法设立的城乡污水集中处理、生活垃圾集中处理场所排放相应应税污染物，不超过国家和地方规定的排放标准的。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（4）纳税人综合利用的固体废物，符合国家和地方环境保护标准的。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7"/>
                                        </p:tgtEl>
                                        <p:attrNameLst>
                                          <p:attrName>style.visibility</p:attrName>
                                        </p:attrNameLst>
                                      </p:cBhvr>
                                      <p:to>
                                        <p:strVal val="visible"/>
                                      </p:to>
                                    </p:set>
                                    <p:anim calcmode="lin" valueType="num">
                                      <p:cBhvr additive="base">
                                        <p:cTn id="7" dur="500"/>
                                        <p:tgtEl>
                                          <p:spTgt spid="1357"/>
                                        </p:tgtEl>
                                        <p:attrNameLst>
                                          <p:attrName>ppt_y</p:attrName>
                                        </p:attrNameLst>
                                      </p:cBhvr>
                                      <p:tavLst>
                                        <p:tav tm="0">
                                          <p:val>
                                            <p:strVal val="#ppt_y+#ppt_h*1.125000"/>
                                          </p:val>
                                        </p:tav>
                                        <p:tav tm="100000">
                                          <p:val>
                                            <p:strVal val="#ppt_y"/>
                                          </p:val>
                                        </p:tav>
                                      </p:tavLst>
                                    </p:anim>
                                    <p:animEffect transition="in" filter="wipe(up)">
                                      <p:cBhvr>
                                        <p:cTn id="8" dur="500"/>
                                        <p:tgtEl>
                                          <p:spTgt spid="135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58"/>
                                        </p:tgtEl>
                                        <p:attrNameLst>
                                          <p:attrName>style.visibility</p:attrName>
                                        </p:attrNameLst>
                                      </p:cBhvr>
                                      <p:to>
                                        <p:strVal val="visible"/>
                                      </p:to>
                                    </p:set>
                                    <p:anim calcmode="lin" valueType="num">
                                      <p:cBhvr additive="base">
                                        <p:cTn id="13" dur="500"/>
                                        <p:tgtEl>
                                          <p:spTgt spid="1358"/>
                                        </p:tgtEl>
                                        <p:attrNameLst>
                                          <p:attrName>ppt_y</p:attrName>
                                        </p:attrNameLst>
                                      </p:cBhvr>
                                      <p:tavLst>
                                        <p:tav tm="0">
                                          <p:val>
                                            <p:strVal val="#ppt_y+#ppt_h*1.125000"/>
                                          </p:val>
                                        </p:tav>
                                        <p:tav tm="100000">
                                          <p:val>
                                            <p:strVal val="#ppt_y"/>
                                          </p:val>
                                        </p:tav>
                                      </p:tavLst>
                                    </p:anim>
                                    <p:animEffect transition="in" filter="wipe(up)">
                                      <p:cBhvr>
                                        <p:cTn id="14" dur="500"/>
                                        <p:tgtEl>
                                          <p:spTgt spid="1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 grpId="0" animBg="1"/>
      <p:bldP spid="1358" grpId="0"/>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62" name="矩形"/>
          <p:cNvSpPr/>
          <p:nvPr/>
        </p:nvSpPr>
        <p:spPr>
          <a:xfrm>
            <a:off x="1424940" y="304800"/>
            <a:ext cx="34588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环境保护税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66" name="组合"/>
          <p:cNvGrpSpPr/>
          <p:nvPr/>
        </p:nvGrpSpPr>
        <p:grpSpPr>
          <a:xfrm>
            <a:off x="1442720" y="1230630"/>
            <a:ext cx="9062719" cy="601980"/>
            <a:chOff x="1442720" y="1230630"/>
            <a:chExt cx="9062719" cy="601980"/>
          </a:xfrm>
        </p:grpSpPr>
        <p:sp>
          <p:nvSpPr>
            <p:cNvPr id="1363" name="圆角矩形"/>
            <p:cNvSpPr/>
            <p:nvPr/>
          </p:nvSpPr>
          <p:spPr>
            <a:xfrm>
              <a:off x="1442720" y="1237615"/>
              <a:ext cx="9062719"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64" name="流程图: 离页连接符"/>
            <p:cNvSpPr/>
            <p:nvPr/>
          </p:nvSpPr>
          <p:spPr>
            <a:xfrm>
              <a:off x="1766570" y="123063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65" name="矩形"/>
            <p:cNvSpPr/>
            <p:nvPr/>
          </p:nvSpPr>
          <p:spPr>
            <a:xfrm>
              <a:off x="2839085" y="1273810"/>
              <a:ext cx="7294879" cy="52196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环境保护税计税依据、税率与应纳税额的计算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367" name="表格"/>
          <p:cNvGraphicFramePr>
            <a:graphicFrameLocks noGrp="1"/>
          </p:cNvGraphicFramePr>
          <p:nvPr/>
        </p:nvGraphicFramePr>
        <p:xfrm>
          <a:off x="656590" y="2359025"/>
          <a:ext cx="10783569" cy="4177029"/>
        </p:xfrm>
        <a:graphic>
          <a:graphicData uri="http://schemas.openxmlformats.org/drawingml/2006/table">
            <a:tbl>
              <a:tblPr bandRow="1">
                <a:noFill/>
              </a:tblPr>
              <a:tblGrid>
                <a:gridCol w="1614805"/>
                <a:gridCol w="2574925"/>
                <a:gridCol w="6593839"/>
              </a:tblGrid>
              <a:tr h="36575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税目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计税依据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应纳税额的计算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5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大气污染物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按照污染物排放量折合的污染当量数确定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应纳税额=污染当量数×定额税率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7034">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水污染物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1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固体废物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按照固体废物的排放量（吨）确定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应纳税额=固体废物排放量×定额税率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30695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噪声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按照超过国家规定标准的分贝数确定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超过国家规定标准的分贝数查找对应的适用税额【提示1】一个单位边界上有多处噪声超标，根据最高一处超标声级计算应纳税额；当沿边界长度超过100米有两个以上噪声超标，按照两个单位计算应纳税额【提示2】一个单位有不同地点作业场所的，应当分别计算应纳税额，合并计征【提示3】昼、夜均超标的环境噪声，昼、夜分别计算应纳税额，累计计征【提示4】声源一个月内超标不足15天的，减半计算应纳税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368" name="矩形"/>
          <p:cNvSpPr/>
          <p:nvPr/>
        </p:nvSpPr>
        <p:spPr>
          <a:xfrm>
            <a:off x="4447540" y="1974215"/>
            <a:ext cx="407797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环境保护税计税依据与应纳税额的计算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66"/>
                                        </p:tgtEl>
                                        <p:attrNameLst>
                                          <p:attrName>style.visibility</p:attrName>
                                        </p:attrNameLst>
                                      </p:cBhvr>
                                      <p:to>
                                        <p:strVal val="visible"/>
                                      </p:to>
                                    </p:set>
                                    <p:anim calcmode="lin" valueType="num">
                                      <p:cBhvr additive="base">
                                        <p:cTn id="7" dur="500"/>
                                        <p:tgtEl>
                                          <p:spTgt spid="1366"/>
                                        </p:tgtEl>
                                        <p:attrNameLst>
                                          <p:attrName>ppt_y</p:attrName>
                                        </p:attrNameLst>
                                      </p:cBhvr>
                                      <p:tavLst>
                                        <p:tav tm="0">
                                          <p:val>
                                            <p:strVal val="#ppt_y+#ppt_h*1.125000"/>
                                          </p:val>
                                        </p:tav>
                                        <p:tav tm="100000">
                                          <p:val>
                                            <p:strVal val="#ppt_y"/>
                                          </p:val>
                                        </p:tav>
                                      </p:tavLst>
                                    </p:anim>
                                    <p:animEffect transition="in" filter="wipe(up)">
                                      <p:cBhvr>
                                        <p:cTn id="8" dur="500"/>
                                        <p:tgtEl>
                                          <p:spTgt spid="136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68"/>
                                        </p:tgtEl>
                                        <p:attrNameLst>
                                          <p:attrName>style.visibility</p:attrName>
                                        </p:attrNameLst>
                                      </p:cBhvr>
                                      <p:to>
                                        <p:strVal val="visible"/>
                                      </p:to>
                                    </p:set>
                                    <p:anim calcmode="lin" valueType="num">
                                      <p:cBhvr additive="base">
                                        <p:cTn id="13" dur="500"/>
                                        <p:tgtEl>
                                          <p:spTgt spid="1368"/>
                                        </p:tgtEl>
                                        <p:attrNameLst>
                                          <p:attrName>ppt_y</p:attrName>
                                        </p:attrNameLst>
                                      </p:cBhvr>
                                      <p:tavLst>
                                        <p:tav tm="0">
                                          <p:val>
                                            <p:strVal val="#ppt_y+#ppt_h*1.125000"/>
                                          </p:val>
                                        </p:tav>
                                        <p:tav tm="100000">
                                          <p:val>
                                            <p:strVal val="#ppt_y"/>
                                          </p:val>
                                        </p:tav>
                                      </p:tavLst>
                                    </p:anim>
                                    <p:animEffect transition="in" filter="wipe(up)">
                                      <p:cBhvr>
                                        <p:cTn id="14" dur="500"/>
                                        <p:tgtEl>
                                          <p:spTgt spid="136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67"/>
                                        </p:tgtEl>
                                        <p:attrNameLst>
                                          <p:attrName>style.visibility</p:attrName>
                                        </p:attrNameLst>
                                      </p:cBhvr>
                                      <p:to>
                                        <p:strVal val="visible"/>
                                      </p:to>
                                    </p:set>
                                    <p:animEffect transition="in" filter="checkerboard(across)">
                                      <p:cBhvr>
                                        <p:cTn id="19" dur="500"/>
                                        <p:tgtEl>
                                          <p:spTgt spid="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 grpId="0" animBg="1"/>
      <p:bldP spid="13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5"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66" name="矩形"/>
          <p:cNvSpPr/>
          <p:nvPr/>
        </p:nvSpPr>
        <p:spPr>
          <a:xfrm>
            <a:off x="1207770" y="1284604"/>
            <a:ext cx="977646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多选】根据房产税法律制度的规定，与房屋不可分的下列表述中，应计入房产原值缴纳房产税的有（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A．给排水管道		B．电梯  　　　　　C．暖气设备	　　　D．中央空调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7" name="矩形"/>
          <p:cNvSpPr/>
          <p:nvPr/>
        </p:nvSpPr>
        <p:spPr>
          <a:xfrm>
            <a:off x="1207770" y="2622550"/>
            <a:ext cx="18802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8" name="矩形"/>
          <p:cNvSpPr/>
          <p:nvPr/>
        </p:nvSpPr>
        <p:spPr>
          <a:xfrm>
            <a:off x="1207770" y="3093720"/>
            <a:ext cx="979932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多选】下列各项中，应当计入房产原值计征房产税的有（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A．独立于房屋之外的烟囱　　B．中央空调　　　C．房屋的给排水管道　　　D．室外游泳池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9" name="矩形"/>
          <p:cNvSpPr/>
          <p:nvPr/>
        </p:nvSpPr>
        <p:spPr>
          <a:xfrm>
            <a:off x="1207770" y="4015740"/>
            <a:ext cx="15627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0" name="矩形"/>
          <p:cNvSpPr/>
          <p:nvPr/>
        </p:nvSpPr>
        <p:spPr>
          <a:xfrm>
            <a:off x="1207770" y="4476115"/>
            <a:ext cx="977709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判断】凡以房屋为载体，不可随意移动的附属设备和配套设施，无论在会计核算中是否单独记账与核算，均不征收房产税。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1" name="矩形"/>
          <p:cNvSpPr/>
          <p:nvPr/>
        </p:nvSpPr>
        <p:spPr>
          <a:xfrm>
            <a:off x="1207770" y="5419090"/>
            <a:ext cx="14281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ppt_h*1.125000"/>
                                          </p:val>
                                        </p:tav>
                                        <p:tav tm="100000">
                                          <p:val>
                                            <p:strVal val="#ppt_y"/>
                                          </p:val>
                                        </p:tav>
                                      </p:tavLst>
                                    </p:anim>
                                    <p:animEffect transition="in" filter="wipe(up)">
                                      <p:cBhvr>
                                        <p:cTn id="8" dur="500"/>
                                        <p:tgtEl>
                                          <p:spTgt spid="16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additive="base">
                                        <p:cTn id="13" dur="500"/>
                                        <p:tgtEl>
                                          <p:spTgt spid="167"/>
                                        </p:tgtEl>
                                        <p:attrNameLst>
                                          <p:attrName>ppt_y</p:attrName>
                                        </p:attrNameLst>
                                      </p:cBhvr>
                                      <p:tavLst>
                                        <p:tav tm="0">
                                          <p:val>
                                            <p:strVal val="#ppt_y+#ppt_h*1.125000"/>
                                          </p:val>
                                        </p:tav>
                                        <p:tav tm="100000">
                                          <p:val>
                                            <p:strVal val="#ppt_y"/>
                                          </p:val>
                                        </p:tav>
                                      </p:tavLst>
                                    </p:anim>
                                    <p:animEffect transition="in" filter="wipe(up)">
                                      <p:cBhvr>
                                        <p:cTn id="14" dur="500"/>
                                        <p:tgtEl>
                                          <p:spTgt spid="16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500"/>
                                        <p:tgtEl>
                                          <p:spTgt spid="168"/>
                                        </p:tgtEl>
                                        <p:attrNameLst>
                                          <p:attrName>ppt_y</p:attrName>
                                        </p:attrNameLst>
                                      </p:cBhvr>
                                      <p:tavLst>
                                        <p:tav tm="0">
                                          <p:val>
                                            <p:strVal val="#ppt_y+#ppt_h*1.125000"/>
                                          </p:val>
                                        </p:tav>
                                        <p:tav tm="100000">
                                          <p:val>
                                            <p:strVal val="#ppt_y"/>
                                          </p:val>
                                        </p:tav>
                                      </p:tavLst>
                                    </p:anim>
                                    <p:animEffect transition="in" filter="wipe(up)">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9"/>
                                        </p:tgtEl>
                                        <p:attrNameLst>
                                          <p:attrName>style.visibility</p:attrName>
                                        </p:attrNameLst>
                                      </p:cBhvr>
                                      <p:to>
                                        <p:strVal val="visible"/>
                                      </p:to>
                                    </p:set>
                                    <p:anim calcmode="lin" valueType="num">
                                      <p:cBhvr additive="base">
                                        <p:cTn id="25" dur="500"/>
                                        <p:tgtEl>
                                          <p:spTgt spid="169"/>
                                        </p:tgtEl>
                                        <p:attrNameLst>
                                          <p:attrName>ppt_y</p:attrName>
                                        </p:attrNameLst>
                                      </p:cBhvr>
                                      <p:tavLst>
                                        <p:tav tm="0">
                                          <p:val>
                                            <p:strVal val="#ppt_y+#ppt_h*1.125000"/>
                                          </p:val>
                                        </p:tav>
                                        <p:tav tm="100000">
                                          <p:val>
                                            <p:strVal val="#ppt_y"/>
                                          </p:val>
                                        </p:tav>
                                      </p:tavLst>
                                    </p:anim>
                                    <p:animEffect transition="in" filter="wipe(up)">
                                      <p:cBhvr>
                                        <p:cTn id="26" dur="500"/>
                                        <p:tgtEl>
                                          <p:spTgt spid="16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0"/>
                                        </p:tgtEl>
                                        <p:attrNameLst>
                                          <p:attrName>style.visibility</p:attrName>
                                        </p:attrNameLst>
                                      </p:cBhvr>
                                      <p:to>
                                        <p:strVal val="visible"/>
                                      </p:to>
                                    </p:set>
                                    <p:anim calcmode="lin" valueType="num">
                                      <p:cBhvr additive="base">
                                        <p:cTn id="31" dur="500"/>
                                        <p:tgtEl>
                                          <p:spTgt spid="170"/>
                                        </p:tgtEl>
                                        <p:attrNameLst>
                                          <p:attrName>ppt_y</p:attrName>
                                        </p:attrNameLst>
                                      </p:cBhvr>
                                      <p:tavLst>
                                        <p:tav tm="0">
                                          <p:val>
                                            <p:strVal val="#ppt_y+#ppt_h*1.125000"/>
                                          </p:val>
                                        </p:tav>
                                        <p:tav tm="100000">
                                          <p:val>
                                            <p:strVal val="#ppt_y"/>
                                          </p:val>
                                        </p:tav>
                                      </p:tavLst>
                                    </p:anim>
                                    <p:animEffect transition="in" filter="wipe(up)">
                                      <p:cBhvr>
                                        <p:cTn id="32" dur="500"/>
                                        <p:tgtEl>
                                          <p:spTgt spid="17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1"/>
                                        </p:tgtEl>
                                        <p:attrNameLst>
                                          <p:attrName>style.visibility</p:attrName>
                                        </p:attrNameLst>
                                      </p:cBhvr>
                                      <p:to>
                                        <p:strVal val="visible"/>
                                      </p:to>
                                    </p:set>
                                    <p:anim calcmode="lin" valueType="num">
                                      <p:cBhvr additive="base">
                                        <p:cTn id="37" dur="500"/>
                                        <p:tgtEl>
                                          <p:spTgt spid="171"/>
                                        </p:tgtEl>
                                        <p:attrNameLst>
                                          <p:attrName>ppt_y</p:attrName>
                                        </p:attrNameLst>
                                      </p:cBhvr>
                                      <p:tavLst>
                                        <p:tav tm="0">
                                          <p:val>
                                            <p:strVal val="#ppt_y+#ppt_h*1.125000"/>
                                          </p:val>
                                        </p:tav>
                                        <p:tav tm="100000">
                                          <p:val>
                                            <p:strVal val="#ppt_y"/>
                                          </p:val>
                                        </p:tav>
                                      </p:tavLst>
                                    </p:anim>
                                    <p:animEffect transition="in" filter="wipe(up)">
                                      <p:cBhvr>
                                        <p:cTn id="38"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p:bldP spid="168" grpId="0"/>
      <p:bldP spid="169" grpId="0"/>
      <p:bldP spid="170" grpId="0"/>
      <p:bldP spid="171" grpId="0"/>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72" name="矩形"/>
          <p:cNvSpPr/>
          <p:nvPr/>
        </p:nvSpPr>
        <p:spPr>
          <a:xfrm>
            <a:off x="1424940" y="304800"/>
            <a:ext cx="34588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环境保护税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75" name="组合"/>
          <p:cNvGrpSpPr/>
          <p:nvPr/>
        </p:nvGrpSpPr>
        <p:grpSpPr>
          <a:xfrm>
            <a:off x="1845945" y="1458595"/>
            <a:ext cx="6623685" cy="586740"/>
            <a:chOff x="1845945" y="1458595"/>
            <a:chExt cx="6623685" cy="586740"/>
          </a:xfrm>
        </p:grpSpPr>
        <p:sp>
          <p:nvSpPr>
            <p:cNvPr id="1373" name="矩形"/>
            <p:cNvSpPr/>
            <p:nvPr/>
          </p:nvSpPr>
          <p:spPr>
            <a:xfrm>
              <a:off x="2000250" y="1458595"/>
              <a:ext cx="632015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各类污染物的计税依据、应纳税额的计算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374" name="剪去对角的矩形"/>
            <p:cNvSpPr/>
            <p:nvPr/>
          </p:nvSpPr>
          <p:spPr>
            <a:xfrm>
              <a:off x="1845945" y="1458595"/>
              <a:ext cx="6623685" cy="586740"/>
            </a:xfrm>
            <a:prstGeom prst="snip2DiagRect">
              <a:avLst>
                <a:gd name="adj1" fmla="val 0"/>
                <a:gd name="adj2" fmla="val 13337"/>
              </a:avLst>
            </a:prstGeom>
            <a:noFill/>
            <a:ln w="25400" cap="flat" cmpd="sng">
              <a:solidFill>
                <a:srgbClr val="4BACC6"/>
              </a:solidFill>
              <a:prstDash val="solid"/>
              <a:round/>
            </a:ln>
          </p:spPr>
          <p:txBody>
            <a:bodyPr rtlCol="0" anchor="ctr"/>
            <a:lstStyle/>
            <a:p>
              <a:pPr algn="ctr"/>
            </a:p>
          </p:txBody>
        </p:sp>
      </p:grpSp>
      <p:sp>
        <p:nvSpPr>
          <p:cNvPr id="1376" name="矩形"/>
          <p:cNvSpPr/>
          <p:nvPr/>
        </p:nvSpPr>
        <p:spPr>
          <a:xfrm>
            <a:off x="1637030" y="2237740"/>
            <a:ext cx="8915400"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多选】根据环境保护税法律制度的规定，关于应税污染物计税依据确定的下列表述中，正确的有（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A．应税水污染物按照污染物排放量折合的污染当量数确定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B．应税噪声按照超过国家规定标准的分贝数确定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C．应税大气污染物按照污染物排放量折合的污染当量数确定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D．应税固体废物按照固体废物的排放量确定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77" name="矩形"/>
          <p:cNvSpPr/>
          <p:nvPr/>
        </p:nvSpPr>
        <p:spPr>
          <a:xfrm>
            <a:off x="1637030" y="4822190"/>
            <a:ext cx="1798954"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75"/>
                                        </p:tgtEl>
                                        <p:attrNameLst>
                                          <p:attrName>style.visibility</p:attrName>
                                        </p:attrNameLst>
                                      </p:cBhvr>
                                      <p:to>
                                        <p:strVal val="visible"/>
                                      </p:to>
                                    </p:set>
                                    <p:anim calcmode="lin" valueType="num">
                                      <p:cBhvr additive="base">
                                        <p:cTn id="7" dur="500"/>
                                        <p:tgtEl>
                                          <p:spTgt spid="1375"/>
                                        </p:tgtEl>
                                        <p:attrNameLst>
                                          <p:attrName>ppt_y</p:attrName>
                                        </p:attrNameLst>
                                      </p:cBhvr>
                                      <p:tavLst>
                                        <p:tav tm="0">
                                          <p:val>
                                            <p:strVal val="#ppt_y+#ppt_h*1.125000"/>
                                          </p:val>
                                        </p:tav>
                                        <p:tav tm="100000">
                                          <p:val>
                                            <p:strVal val="#ppt_y"/>
                                          </p:val>
                                        </p:tav>
                                      </p:tavLst>
                                    </p:anim>
                                    <p:animEffect transition="in" filter="wipe(up)">
                                      <p:cBhvr>
                                        <p:cTn id="8" dur="500"/>
                                        <p:tgtEl>
                                          <p:spTgt spid="137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76"/>
                                        </p:tgtEl>
                                        <p:attrNameLst>
                                          <p:attrName>style.visibility</p:attrName>
                                        </p:attrNameLst>
                                      </p:cBhvr>
                                      <p:to>
                                        <p:strVal val="visible"/>
                                      </p:to>
                                    </p:set>
                                    <p:anim calcmode="lin" valueType="num">
                                      <p:cBhvr additive="base">
                                        <p:cTn id="13" dur="500"/>
                                        <p:tgtEl>
                                          <p:spTgt spid="1376"/>
                                        </p:tgtEl>
                                        <p:attrNameLst>
                                          <p:attrName>ppt_y</p:attrName>
                                        </p:attrNameLst>
                                      </p:cBhvr>
                                      <p:tavLst>
                                        <p:tav tm="0">
                                          <p:val>
                                            <p:strVal val="#ppt_y+#ppt_h*1.125000"/>
                                          </p:val>
                                        </p:tav>
                                        <p:tav tm="100000">
                                          <p:val>
                                            <p:strVal val="#ppt_y"/>
                                          </p:val>
                                        </p:tav>
                                      </p:tavLst>
                                    </p:anim>
                                    <p:animEffect transition="in" filter="wipe(up)">
                                      <p:cBhvr>
                                        <p:cTn id="14" dur="500"/>
                                        <p:tgtEl>
                                          <p:spTgt spid="137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77"/>
                                        </p:tgtEl>
                                        <p:attrNameLst>
                                          <p:attrName>style.visibility</p:attrName>
                                        </p:attrNameLst>
                                      </p:cBhvr>
                                      <p:to>
                                        <p:strVal val="visible"/>
                                      </p:to>
                                    </p:set>
                                    <p:anim calcmode="lin" valueType="num">
                                      <p:cBhvr additive="base">
                                        <p:cTn id="19" dur="500"/>
                                        <p:tgtEl>
                                          <p:spTgt spid="1377"/>
                                        </p:tgtEl>
                                        <p:attrNameLst>
                                          <p:attrName>ppt_y</p:attrName>
                                        </p:attrNameLst>
                                      </p:cBhvr>
                                      <p:tavLst>
                                        <p:tav tm="0">
                                          <p:val>
                                            <p:strVal val="#ppt_y+#ppt_h*1.125000"/>
                                          </p:val>
                                        </p:tav>
                                        <p:tav tm="100000">
                                          <p:val>
                                            <p:strVal val="#ppt_y"/>
                                          </p:val>
                                        </p:tav>
                                      </p:tavLst>
                                    </p:anim>
                                    <p:animEffect transition="in" filter="wipe(up)">
                                      <p:cBhvr>
                                        <p:cTn id="20" dur="500"/>
                                        <p:tgtEl>
                                          <p:spTgt spid="1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 grpId="0" animBg="1"/>
      <p:bldP spid="1376" grpId="0"/>
      <p:bldP spid="1377" grpId="0"/>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81" name="矩形"/>
          <p:cNvSpPr/>
          <p:nvPr/>
        </p:nvSpPr>
        <p:spPr>
          <a:xfrm>
            <a:off x="1424940" y="304800"/>
            <a:ext cx="34588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环境保护税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82" name="矩形"/>
          <p:cNvSpPr/>
          <p:nvPr/>
        </p:nvSpPr>
        <p:spPr>
          <a:xfrm>
            <a:off x="962660" y="1461135"/>
            <a:ext cx="10239375"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2018年12月甲钢铁厂产生炉渣200吨，其中60吨贮存在符合国家和地方环境保护标准的设施中，100吨综合利用且符合国家和地方环境保护标准，其余的直接倒弃于周边空地。已知炉渣环境保护税税率为25元/吨。计算甲钢铁厂当月所产生炉渣应缴纳环境保护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A．（200−60）×25=3500元			B．200×25=5000元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C．（200−60−100）×25=1000元		D．（200−100）×25=2500元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83" name="矩形"/>
          <p:cNvSpPr/>
          <p:nvPr/>
        </p:nvSpPr>
        <p:spPr>
          <a:xfrm>
            <a:off x="962660" y="4045585"/>
            <a:ext cx="1007681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【解析】贮存在符合国家和地方环境保护标准设施中的60吨和综合利用且符合国家和地方环境保护标准的100吨，不缴纳环境保护税，只对直接倒弃于周边空地的部分征税。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82"/>
                                        </p:tgtEl>
                                        <p:attrNameLst>
                                          <p:attrName>style.visibility</p:attrName>
                                        </p:attrNameLst>
                                      </p:cBhvr>
                                      <p:to>
                                        <p:strVal val="visible"/>
                                      </p:to>
                                    </p:set>
                                    <p:anim calcmode="lin" valueType="num">
                                      <p:cBhvr additive="base">
                                        <p:cTn id="7" dur="500"/>
                                        <p:tgtEl>
                                          <p:spTgt spid="1382"/>
                                        </p:tgtEl>
                                        <p:attrNameLst>
                                          <p:attrName>ppt_y</p:attrName>
                                        </p:attrNameLst>
                                      </p:cBhvr>
                                      <p:tavLst>
                                        <p:tav tm="0">
                                          <p:val>
                                            <p:strVal val="#ppt_y+#ppt_h*1.125000"/>
                                          </p:val>
                                        </p:tav>
                                        <p:tav tm="100000">
                                          <p:val>
                                            <p:strVal val="#ppt_y"/>
                                          </p:val>
                                        </p:tav>
                                      </p:tavLst>
                                    </p:anim>
                                    <p:animEffect transition="in" filter="wipe(up)">
                                      <p:cBhvr>
                                        <p:cTn id="8" dur="500"/>
                                        <p:tgtEl>
                                          <p:spTgt spid="138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83"/>
                                        </p:tgtEl>
                                        <p:attrNameLst>
                                          <p:attrName>style.visibility</p:attrName>
                                        </p:attrNameLst>
                                      </p:cBhvr>
                                      <p:to>
                                        <p:strVal val="visible"/>
                                      </p:to>
                                    </p:set>
                                    <p:anim calcmode="lin" valueType="num">
                                      <p:cBhvr additive="base">
                                        <p:cTn id="13" dur="500"/>
                                        <p:tgtEl>
                                          <p:spTgt spid="1383"/>
                                        </p:tgtEl>
                                        <p:attrNameLst>
                                          <p:attrName>ppt_y</p:attrName>
                                        </p:attrNameLst>
                                      </p:cBhvr>
                                      <p:tavLst>
                                        <p:tav tm="0">
                                          <p:val>
                                            <p:strVal val="#ppt_y+#ppt_h*1.125000"/>
                                          </p:val>
                                        </p:tav>
                                        <p:tav tm="100000">
                                          <p:val>
                                            <p:strVal val="#ppt_y"/>
                                          </p:val>
                                        </p:tav>
                                      </p:tavLst>
                                    </p:anim>
                                    <p:animEffect transition="in" filter="wipe(up)">
                                      <p:cBhvr>
                                        <p:cTn id="14" dur="500"/>
                                        <p:tgtEl>
                                          <p:spTgt spid="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 grpId="0"/>
      <p:bldP spid="1383" grpId="0"/>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87" name="矩形"/>
          <p:cNvSpPr/>
          <p:nvPr/>
        </p:nvSpPr>
        <p:spPr>
          <a:xfrm>
            <a:off x="1424940" y="304800"/>
            <a:ext cx="34588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环境保护税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91" name="组合"/>
          <p:cNvGrpSpPr/>
          <p:nvPr/>
        </p:nvGrpSpPr>
        <p:grpSpPr>
          <a:xfrm>
            <a:off x="1442720" y="1417320"/>
            <a:ext cx="5109209" cy="601980"/>
            <a:chOff x="1442720" y="1417320"/>
            <a:chExt cx="5109209" cy="601980"/>
          </a:xfrm>
        </p:grpSpPr>
        <p:sp>
          <p:nvSpPr>
            <p:cNvPr id="1388" name="圆角矩形"/>
            <p:cNvSpPr/>
            <p:nvPr/>
          </p:nvSpPr>
          <p:spPr>
            <a:xfrm>
              <a:off x="1442720" y="1424305"/>
              <a:ext cx="510920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89" name="流程图: 离页连接符"/>
            <p:cNvSpPr/>
            <p:nvPr/>
          </p:nvSpPr>
          <p:spPr>
            <a:xfrm>
              <a:off x="1766570" y="141732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90" name="矩形"/>
            <p:cNvSpPr/>
            <p:nvPr/>
          </p:nvSpPr>
          <p:spPr>
            <a:xfrm>
              <a:off x="2839085" y="1460500"/>
              <a:ext cx="3392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环境保护税征收管理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92" name="矩形"/>
          <p:cNvSpPr/>
          <p:nvPr/>
        </p:nvSpPr>
        <p:spPr>
          <a:xfrm>
            <a:off x="4826000" y="2263140"/>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环境保护税的征收管理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393" name="表格"/>
          <p:cNvGraphicFramePr>
            <a:graphicFrameLocks noGrp="1"/>
          </p:cNvGraphicFramePr>
          <p:nvPr/>
        </p:nvGraphicFramePr>
        <p:xfrm>
          <a:off x="1424940" y="2740659"/>
          <a:ext cx="9631680" cy="3021326"/>
        </p:xfrm>
        <a:graphic>
          <a:graphicData uri="http://schemas.openxmlformats.org/drawingml/2006/table">
            <a:tbl>
              <a:tblPr bandRow="1">
                <a:noFill/>
              </a:tblPr>
              <a:tblGrid>
                <a:gridCol w="2103120"/>
                <a:gridCol w="7528560"/>
              </a:tblGrid>
              <a:tr h="43179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1164">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排放应税污染物的当日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1799">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纳税地点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应税污染物排放地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726564">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按月计算，按季申报缴纳；不能按固定期限计算缴纳的，可以按次申报缴纳（2）按季申报缴纳的，应当自季度终了之日起15日内，向税务机关办理纳税申报并缴纳税款；按次申报缴纳的，应当自纳税义务发生之日起15日内，向税务机关办理纳税申报并缴纳税款</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91"/>
                                        </p:tgtEl>
                                        <p:attrNameLst>
                                          <p:attrName>style.visibility</p:attrName>
                                        </p:attrNameLst>
                                      </p:cBhvr>
                                      <p:to>
                                        <p:strVal val="visible"/>
                                      </p:to>
                                    </p:set>
                                    <p:anim calcmode="lin" valueType="num">
                                      <p:cBhvr additive="base">
                                        <p:cTn id="7" dur="500"/>
                                        <p:tgtEl>
                                          <p:spTgt spid="1391"/>
                                        </p:tgtEl>
                                        <p:attrNameLst>
                                          <p:attrName>ppt_y</p:attrName>
                                        </p:attrNameLst>
                                      </p:cBhvr>
                                      <p:tavLst>
                                        <p:tav tm="0">
                                          <p:val>
                                            <p:strVal val="#ppt_y+#ppt_h*1.125000"/>
                                          </p:val>
                                        </p:tav>
                                        <p:tav tm="100000">
                                          <p:val>
                                            <p:strVal val="#ppt_y"/>
                                          </p:val>
                                        </p:tav>
                                      </p:tavLst>
                                    </p:anim>
                                    <p:animEffect transition="in" filter="wipe(up)">
                                      <p:cBhvr>
                                        <p:cTn id="8" dur="500"/>
                                        <p:tgtEl>
                                          <p:spTgt spid="139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92"/>
                                        </p:tgtEl>
                                        <p:attrNameLst>
                                          <p:attrName>style.visibility</p:attrName>
                                        </p:attrNameLst>
                                      </p:cBhvr>
                                      <p:to>
                                        <p:strVal val="visible"/>
                                      </p:to>
                                    </p:set>
                                    <p:anim calcmode="lin" valueType="num">
                                      <p:cBhvr additive="base">
                                        <p:cTn id="13" dur="500"/>
                                        <p:tgtEl>
                                          <p:spTgt spid="1392"/>
                                        </p:tgtEl>
                                        <p:attrNameLst>
                                          <p:attrName>ppt_y</p:attrName>
                                        </p:attrNameLst>
                                      </p:cBhvr>
                                      <p:tavLst>
                                        <p:tav tm="0">
                                          <p:val>
                                            <p:strVal val="#ppt_y+#ppt_h*1.125000"/>
                                          </p:val>
                                        </p:tav>
                                        <p:tav tm="100000">
                                          <p:val>
                                            <p:strVal val="#ppt_y"/>
                                          </p:val>
                                        </p:tav>
                                      </p:tavLst>
                                    </p:anim>
                                    <p:animEffect transition="in" filter="wipe(up)">
                                      <p:cBhvr>
                                        <p:cTn id="14" dur="500"/>
                                        <p:tgtEl>
                                          <p:spTgt spid="139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93"/>
                                        </p:tgtEl>
                                        <p:attrNameLst>
                                          <p:attrName>style.visibility</p:attrName>
                                        </p:attrNameLst>
                                      </p:cBhvr>
                                      <p:to>
                                        <p:strVal val="visible"/>
                                      </p:to>
                                    </p:set>
                                    <p:animEffect transition="in" filter="barn(inVertical)">
                                      <p:cBhvr>
                                        <p:cTn id="19" dur="500"/>
                                        <p:tgtEl>
                                          <p:spTgt spid="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 grpId="0" animBg="1"/>
      <p:bldP spid="1392" grpId="0"/>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97"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01" name="组合"/>
          <p:cNvGrpSpPr/>
          <p:nvPr/>
        </p:nvGrpSpPr>
        <p:grpSpPr>
          <a:xfrm>
            <a:off x="1424940" y="1497330"/>
            <a:ext cx="6501764" cy="601980"/>
            <a:chOff x="1424940" y="1497330"/>
            <a:chExt cx="6501764" cy="601980"/>
          </a:xfrm>
        </p:grpSpPr>
        <p:sp>
          <p:nvSpPr>
            <p:cNvPr id="1398" name="圆角矩形"/>
            <p:cNvSpPr/>
            <p:nvPr/>
          </p:nvSpPr>
          <p:spPr>
            <a:xfrm>
              <a:off x="1424940" y="1504315"/>
              <a:ext cx="650176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99" name="流程图: 离页连接符"/>
            <p:cNvSpPr/>
            <p:nvPr/>
          </p:nvSpPr>
          <p:spPr>
            <a:xfrm>
              <a:off x="1748790" y="149733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00" name="矩形"/>
            <p:cNvSpPr/>
            <p:nvPr/>
          </p:nvSpPr>
          <p:spPr>
            <a:xfrm>
              <a:off x="2821305" y="1540510"/>
              <a:ext cx="4815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车辆购置税纳税人与征税范围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02" name="矩形"/>
          <p:cNvSpPr/>
          <p:nvPr/>
        </p:nvSpPr>
        <p:spPr>
          <a:xfrm>
            <a:off x="1327150" y="2305050"/>
            <a:ext cx="9638030"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在中国境内购置汽车、有轨电车、汽车挂车、排气量超过150毫升的摩托车（以下统称应税车辆）的单位和个人，为车辆购置税的纳税人。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【提示1】这里所说的“购置”包括购买、进口、自产、受赠、获奖或者以其他方式取得并自用应税车辆的行为。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【提示2】是对购买应税车辆并自用的行为征税，购买应税车辆作为货物对外销售的，不征税。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01"/>
                                        </p:tgtEl>
                                        <p:attrNameLst>
                                          <p:attrName>style.visibility</p:attrName>
                                        </p:attrNameLst>
                                      </p:cBhvr>
                                      <p:to>
                                        <p:strVal val="visible"/>
                                      </p:to>
                                    </p:set>
                                    <p:anim calcmode="lin" valueType="num">
                                      <p:cBhvr additive="base">
                                        <p:cTn id="7" dur="500"/>
                                        <p:tgtEl>
                                          <p:spTgt spid="1401"/>
                                        </p:tgtEl>
                                        <p:attrNameLst>
                                          <p:attrName>ppt_y</p:attrName>
                                        </p:attrNameLst>
                                      </p:cBhvr>
                                      <p:tavLst>
                                        <p:tav tm="0">
                                          <p:val>
                                            <p:strVal val="#ppt_y+#ppt_h*1.125000"/>
                                          </p:val>
                                        </p:tav>
                                        <p:tav tm="100000">
                                          <p:val>
                                            <p:strVal val="#ppt_y"/>
                                          </p:val>
                                        </p:tav>
                                      </p:tavLst>
                                    </p:anim>
                                    <p:animEffect transition="in" filter="wipe(up)">
                                      <p:cBhvr>
                                        <p:cTn id="8" dur="500"/>
                                        <p:tgtEl>
                                          <p:spTgt spid="140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402"/>
                                        </p:tgtEl>
                                        <p:attrNameLst>
                                          <p:attrName>style.visibility</p:attrName>
                                        </p:attrNameLst>
                                      </p:cBhvr>
                                      <p:to>
                                        <p:strVal val="visible"/>
                                      </p:to>
                                    </p:set>
                                    <p:anim calcmode="lin" valueType="num">
                                      <p:cBhvr additive="base">
                                        <p:cTn id="12" dur="500"/>
                                        <p:tgtEl>
                                          <p:spTgt spid="1402"/>
                                        </p:tgtEl>
                                        <p:attrNameLst>
                                          <p:attrName>ppt_y</p:attrName>
                                        </p:attrNameLst>
                                      </p:cBhvr>
                                      <p:tavLst>
                                        <p:tav tm="0">
                                          <p:val>
                                            <p:strVal val="#ppt_y+#ppt_h*1.125000"/>
                                          </p:val>
                                        </p:tav>
                                        <p:tav tm="100000">
                                          <p:val>
                                            <p:strVal val="#ppt_y"/>
                                          </p:val>
                                        </p:tav>
                                      </p:tavLst>
                                    </p:anim>
                                    <p:animEffect transition="in" filter="wipe(up)">
                                      <p:cBhvr>
                                        <p:cTn id="13" dur="500"/>
                                        <p:tgtEl>
                                          <p:spTgt spid="1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 grpId="0" animBg="1"/>
      <p:bldP spid="1402" grpId="0"/>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06"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09" name="组合"/>
          <p:cNvGrpSpPr/>
          <p:nvPr/>
        </p:nvGrpSpPr>
        <p:grpSpPr>
          <a:xfrm>
            <a:off x="1668145" y="1351914"/>
            <a:ext cx="8143240" cy="586740"/>
            <a:chOff x="1668145" y="1351914"/>
            <a:chExt cx="8143240" cy="586740"/>
          </a:xfrm>
        </p:grpSpPr>
        <p:sp>
          <p:nvSpPr>
            <p:cNvPr id="1407" name="矩形"/>
            <p:cNvSpPr/>
            <p:nvPr/>
          </p:nvSpPr>
          <p:spPr>
            <a:xfrm>
              <a:off x="1822449" y="1351914"/>
              <a:ext cx="784034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判断是否属于车辆购置税纳税人、应税车辆的具体范围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408" name="剪去对角的矩形"/>
            <p:cNvSpPr/>
            <p:nvPr/>
          </p:nvSpPr>
          <p:spPr>
            <a:xfrm>
              <a:off x="1668145" y="1351914"/>
              <a:ext cx="8143240" cy="586740"/>
            </a:xfrm>
            <a:prstGeom prst="snip2DiagRect">
              <a:avLst>
                <a:gd name="adj1" fmla="val 0"/>
                <a:gd name="adj2" fmla="val 13124"/>
              </a:avLst>
            </a:prstGeom>
            <a:noFill/>
            <a:ln w="25400" cap="flat" cmpd="sng">
              <a:solidFill>
                <a:srgbClr val="4BACC6"/>
              </a:solidFill>
              <a:prstDash val="solid"/>
              <a:round/>
            </a:ln>
          </p:spPr>
          <p:txBody>
            <a:bodyPr rtlCol="0" anchor="ctr"/>
            <a:lstStyle/>
            <a:p>
              <a:pPr algn="ctr"/>
            </a:p>
          </p:txBody>
        </p:sp>
      </p:grpSp>
      <p:sp>
        <p:nvSpPr>
          <p:cNvPr id="1410" name="矩形"/>
          <p:cNvSpPr/>
          <p:nvPr/>
        </p:nvSpPr>
        <p:spPr>
          <a:xfrm>
            <a:off x="1510030" y="2050415"/>
            <a:ext cx="908621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多选】下列单位和个人中，属于车辆购置税纳税人的有（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A．购买应税货车并自用的某外商投资企业　　B．进口应税小轿车并自用的某外贸公司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C．获得奖励应税轿车并自用的李某　　　　　D．受赠应税小型客车并自用的某学校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11" name="矩形"/>
          <p:cNvSpPr/>
          <p:nvPr/>
        </p:nvSpPr>
        <p:spPr>
          <a:xfrm>
            <a:off x="1510030" y="3388360"/>
            <a:ext cx="181673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12" name="矩形"/>
          <p:cNvSpPr/>
          <p:nvPr/>
        </p:nvSpPr>
        <p:spPr>
          <a:xfrm>
            <a:off x="1510030" y="3867150"/>
            <a:ext cx="9112884"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多选】根据车辆购置税法律制度的规定，下列不属于车辆购置税征税范围的有（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A．地铁	B．电动自行车 　　　　C．有轨电车	D．汽车挂车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13" name="矩形"/>
          <p:cNvSpPr/>
          <p:nvPr/>
        </p:nvSpPr>
        <p:spPr>
          <a:xfrm>
            <a:off x="1510030" y="5205094"/>
            <a:ext cx="155447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9"/>
                                        </p:tgtEl>
                                        <p:attrNameLst>
                                          <p:attrName>style.visibility</p:attrName>
                                        </p:attrNameLst>
                                      </p:cBhvr>
                                      <p:to>
                                        <p:strVal val="visible"/>
                                      </p:to>
                                    </p:set>
                                    <p:anim calcmode="lin" valueType="num">
                                      <p:cBhvr additive="base">
                                        <p:cTn id="7" dur="500"/>
                                        <p:tgtEl>
                                          <p:spTgt spid="1409"/>
                                        </p:tgtEl>
                                        <p:attrNameLst>
                                          <p:attrName>ppt_y</p:attrName>
                                        </p:attrNameLst>
                                      </p:cBhvr>
                                      <p:tavLst>
                                        <p:tav tm="0">
                                          <p:val>
                                            <p:strVal val="#ppt_y+#ppt_h*1.125000"/>
                                          </p:val>
                                        </p:tav>
                                        <p:tav tm="100000">
                                          <p:val>
                                            <p:strVal val="#ppt_y"/>
                                          </p:val>
                                        </p:tav>
                                      </p:tavLst>
                                    </p:anim>
                                    <p:animEffect transition="in" filter="wipe(up)">
                                      <p:cBhvr>
                                        <p:cTn id="8" dur="500"/>
                                        <p:tgtEl>
                                          <p:spTgt spid="140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10"/>
                                        </p:tgtEl>
                                        <p:attrNameLst>
                                          <p:attrName>style.visibility</p:attrName>
                                        </p:attrNameLst>
                                      </p:cBhvr>
                                      <p:to>
                                        <p:strVal val="visible"/>
                                      </p:to>
                                    </p:set>
                                    <p:anim calcmode="lin" valueType="num">
                                      <p:cBhvr additive="base">
                                        <p:cTn id="13" dur="500"/>
                                        <p:tgtEl>
                                          <p:spTgt spid="1410"/>
                                        </p:tgtEl>
                                        <p:attrNameLst>
                                          <p:attrName>ppt_y</p:attrName>
                                        </p:attrNameLst>
                                      </p:cBhvr>
                                      <p:tavLst>
                                        <p:tav tm="0">
                                          <p:val>
                                            <p:strVal val="#ppt_y+#ppt_h*1.125000"/>
                                          </p:val>
                                        </p:tav>
                                        <p:tav tm="100000">
                                          <p:val>
                                            <p:strVal val="#ppt_y"/>
                                          </p:val>
                                        </p:tav>
                                      </p:tavLst>
                                    </p:anim>
                                    <p:animEffect transition="in" filter="wipe(up)">
                                      <p:cBhvr>
                                        <p:cTn id="14" dur="500"/>
                                        <p:tgtEl>
                                          <p:spTgt spid="14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11"/>
                                        </p:tgtEl>
                                        <p:attrNameLst>
                                          <p:attrName>style.visibility</p:attrName>
                                        </p:attrNameLst>
                                      </p:cBhvr>
                                      <p:to>
                                        <p:strVal val="visible"/>
                                      </p:to>
                                    </p:set>
                                    <p:anim calcmode="lin" valueType="num">
                                      <p:cBhvr additive="base">
                                        <p:cTn id="19" dur="500"/>
                                        <p:tgtEl>
                                          <p:spTgt spid="1411"/>
                                        </p:tgtEl>
                                        <p:attrNameLst>
                                          <p:attrName>ppt_y</p:attrName>
                                        </p:attrNameLst>
                                      </p:cBhvr>
                                      <p:tavLst>
                                        <p:tav tm="0">
                                          <p:val>
                                            <p:strVal val="#ppt_y+#ppt_h*1.125000"/>
                                          </p:val>
                                        </p:tav>
                                        <p:tav tm="100000">
                                          <p:val>
                                            <p:strVal val="#ppt_y"/>
                                          </p:val>
                                        </p:tav>
                                      </p:tavLst>
                                    </p:anim>
                                    <p:animEffect transition="in" filter="wipe(up)">
                                      <p:cBhvr>
                                        <p:cTn id="20" dur="500"/>
                                        <p:tgtEl>
                                          <p:spTgt spid="14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12"/>
                                        </p:tgtEl>
                                        <p:attrNameLst>
                                          <p:attrName>style.visibility</p:attrName>
                                        </p:attrNameLst>
                                      </p:cBhvr>
                                      <p:to>
                                        <p:strVal val="visible"/>
                                      </p:to>
                                    </p:set>
                                    <p:anim calcmode="lin" valueType="num">
                                      <p:cBhvr additive="base">
                                        <p:cTn id="25" dur="500"/>
                                        <p:tgtEl>
                                          <p:spTgt spid="1412"/>
                                        </p:tgtEl>
                                        <p:attrNameLst>
                                          <p:attrName>ppt_y</p:attrName>
                                        </p:attrNameLst>
                                      </p:cBhvr>
                                      <p:tavLst>
                                        <p:tav tm="0">
                                          <p:val>
                                            <p:strVal val="#ppt_y+#ppt_h*1.125000"/>
                                          </p:val>
                                        </p:tav>
                                        <p:tav tm="100000">
                                          <p:val>
                                            <p:strVal val="#ppt_y"/>
                                          </p:val>
                                        </p:tav>
                                      </p:tavLst>
                                    </p:anim>
                                    <p:animEffect transition="in" filter="wipe(up)">
                                      <p:cBhvr>
                                        <p:cTn id="26" dur="500"/>
                                        <p:tgtEl>
                                          <p:spTgt spid="14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13"/>
                                        </p:tgtEl>
                                        <p:attrNameLst>
                                          <p:attrName>style.visibility</p:attrName>
                                        </p:attrNameLst>
                                      </p:cBhvr>
                                      <p:to>
                                        <p:strVal val="visible"/>
                                      </p:to>
                                    </p:set>
                                    <p:anim calcmode="lin" valueType="num">
                                      <p:cBhvr additive="base">
                                        <p:cTn id="31" dur="500"/>
                                        <p:tgtEl>
                                          <p:spTgt spid="1413"/>
                                        </p:tgtEl>
                                        <p:attrNameLst>
                                          <p:attrName>ppt_y</p:attrName>
                                        </p:attrNameLst>
                                      </p:cBhvr>
                                      <p:tavLst>
                                        <p:tav tm="0">
                                          <p:val>
                                            <p:strVal val="#ppt_y+#ppt_h*1.125000"/>
                                          </p:val>
                                        </p:tav>
                                        <p:tav tm="100000">
                                          <p:val>
                                            <p:strVal val="#ppt_y"/>
                                          </p:val>
                                        </p:tav>
                                      </p:tavLst>
                                    </p:anim>
                                    <p:animEffect transition="in" filter="wipe(up)">
                                      <p:cBhvr>
                                        <p:cTn id="32" dur="500"/>
                                        <p:tgtEl>
                                          <p:spTgt spid="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 grpId="0" animBg="1"/>
      <p:bldP spid="1410" grpId="0"/>
      <p:bldP spid="1411" grpId="0"/>
      <p:bldP spid="1412" grpId="0"/>
      <p:bldP spid="1413" grpId="0"/>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17"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18" name="矩形"/>
          <p:cNvSpPr/>
          <p:nvPr/>
        </p:nvSpPr>
        <p:spPr>
          <a:xfrm>
            <a:off x="1684654" y="1466850"/>
            <a:ext cx="881507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单选】甲汽车专卖店购入小汽车12辆，下列行为中，应当由甲汽车专卖店作为纳税人缴纳车辆购置税的是（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A．将其中6辆销售给客户　　　　 　B．将其中2辆作为董事长、总经理的专用轿车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C．将其中1辆赠送给乙企业　　　　　D．库存2辆尚未售出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19" name="矩形"/>
          <p:cNvSpPr/>
          <p:nvPr/>
        </p:nvSpPr>
        <p:spPr>
          <a:xfrm>
            <a:off x="1684654" y="3255645"/>
            <a:ext cx="881253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【解析】车辆购置税是针对“购置并自用”的行为征税。选项A由客户交税；选项C由乙企业交税，选项D不交税。</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18"/>
                                        </p:tgtEl>
                                        <p:attrNameLst>
                                          <p:attrName>style.visibility</p:attrName>
                                        </p:attrNameLst>
                                      </p:cBhvr>
                                      <p:to>
                                        <p:strVal val="visible"/>
                                      </p:to>
                                    </p:set>
                                    <p:anim calcmode="lin" valueType="num">
                                      <p:cBhvr additive="base">
                                        <p:cTn id="7" dur="500"/>
                                        <p:tgtEl>
                                          <p:spTgt spid="1418"/>
                                        </p:tgtEl>
                                        <p:attrNameLst>
                                          <p:attrName>ppt_y</p:attrName>
                                        </p:attrNameLst>
                                      </p:cBhvr>
                                      <p:tavLst>
                                        <p:tav tm="0">
                                          <p:val>
                                            <p:strVal val="#ppt_y+#ppt_h*1.125000"/>
                                          </p:val>
                                        </p:tav>
                                        <p:tav tm="100000">
                                          <p:val>
                                            <p:strVal val="#ppt_y"/>
                                          </p:val>
                                        </p:tav>
                                      </p:tavLst>
                                    </p:anim>
                                    <p:animEffect transition="in" filter="wipe(up)">
                                      <p:cBhvr>
                                        <p:cTn id="8" dur="500"/>
                                        <p:tgtEl>
                                          <p:spTgt spid="14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19"/>
                                        </p:tgtEl>
                                        <p:attrNameLst>
                                          <p:attrName>style.visibility</p:attrName>
                                        </p:attrNameLst>
                                      </p:cBhvr>
                                      <p:to>
                                        <p:strVal val="visible"/>
                                      </p:to>
                                    </p:set>
                                    <p:anim calcmode="lin" valueType="num">
                                      <p:cBhvr additive="base">
                                        <p:cTn id="13" dur="500"/>
                                        <p:tgtEl>
                                          <p:spTgt spid="1419"/>
                                        </p:tgtEl>
                                        <p:attrNameLst>
                                          <p:attrName>ppt_y</p:attrName>
                                        </p:attrNameLst>
                                      </p:cBhvr>
                                      <p:tavLst>
                                        <p:tav tm="0">
                                          <p:val>
                                            <p:strVal val="#ppt_y+#ppt_h*1.125000"/>
                                          </p:val>
                                        </p:tav>
                                        <p:tav tm="100000">
                                          <p:val>
                                            <p:strVal val="#ppt_y"/>
                                          </p:val>
                                        </p:tav>
                                      </p:tavLst>
                                    </p:anim>
                                    <p:animEffect transition="in" filter="wipe(up)">
                                      <p:cBhvr>
                                        <p:cTn id="14" dur="500"/>
                                        <p:tgtEl>
                                          <p:spTgt spid="1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8" grpId="0"/>
      <p:bldP spid="1419" grpId="0"/>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23"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27" name="组合"/>
          <p:cNvGrpSpPr/>
          <p:nvPr/>
        </p:nvGrpSpPr>
        <p:grpSpPr>
          <a:xfrm>
            <a:off x="2233930" y="1390650"/>
            <a:ext cx="5144770" cy="601980"/>
            <a:chOff x="2233930" y="1390650"/>
            <a:chExt cx="5144770" cy="601980"/>
          </a:xfrm>
        </p:grpSpPr>
        <p:sp>
          <p:nvSpPr>
            <p:cNvPr id="1424" name="圆角矩形"/>
            <p:cNvSpPr/>
            <p:nvPr/>
          </p:nvSpPr>
          <p:spPr>
            <a:xfrm>
              <a:off x="2233930" y="1397635"/>
              <a:ext cx="514477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25" name="流程图: 离页连接符"/>
            <p:cNvSpPr/>
            <p:nvPr/>
          </p:nvSpPr>
          <p:spPr>
            <a:xfrm>
              <a:off x="2557780" y="139065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26" name="矩形"/>
            <p:cNvSpPr/>
            <p:nvPr/>
          </p:nvSpPr>
          <p:spPr>
            <a:xfrm>
              <a:off x="3630295" y="1433830"/>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车辆购置税税收优惠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28" name="矩形"/>
          <p:cNvSpPr/>
          <p:nvPr/>
        </p:nvSpPr>
        <p:spPr>
          <a:xfrm>
            <a:off x="2087880" y="2030730"/>
            <a:ext cx="7578725" cy="28917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下列车辆免征车辆购置税：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（1）依照法律规定应当予以免税的外国驻华使馆、领事馆和国际组织驻华机构及其有关人员自用的车辆。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（2）中国人民解放军和中国人民武装警察部队列入装备订货计划的车辆。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（3）悬挂应急救援专用号牌的国家综合性消防救援车辆。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（4）设有固定装置的非运输专用作业车辆。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（5）城市公交企业购置的公共汽电车辆。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27"/>
                                        </p:tgtEl>
                                        <p:attrNameLst>
                                          <p:attrName>style.visibility</p:attrName>
                                        </p:attrNameLst>
                                      </p:cBhvr>
                                      <p:to>
                                        <p:strVal val="visible"/>
                                      </p:to>
                                    </p:set>
                                    <p:anim calcmode="lin" valueType="num">
                                      <p:cBhvr additive="base">
                                        <p:cTn id="7" dur="500"/>
                                        <p:tgtEl>
                                          <p:spTgt spid="1427"/>
                                        </p:tgtEl>
                                        <p:attrNameLst>
                                          <p:attrName>ppt_y</p:attrName>
                                        </p:attrNameLst>
                                      </p:cBhvr>
                                      <p:tavLst>
                                        <p:tav tm="0">
                                          <p:val>
                                            <p:strVal val="#ppt_y+#ppt_h*1.125000"/>
                                          </p:val>
                                        </p:tav>
                                        <p:tav tm="100000">
                                          <p:val>
                                            <p:strVal val="#ppt_y"/>
                                          </p:val>
                                        </p:tav>
                                      </p:tavLst>
                                    </p:anim>
                                    <p:animEffect transition="in" filter="wipe(up)">
                                      <p:cBhvr>
                                        <p:cTn id="8" dur="500"/>
                                        <p:tgtEl>
                                          <p:spTgt spid="14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28"/>
                                        </p:tgtEl>
                                        <p:attrNameLst>
                                          <p:attrName>style.visibility</p:attrName>
                                        </p:attrNameLst>
                                      </p:cBhvr>
                                      <p:to>
                                        <p:strVal val="visible"/>
                                      </p:to>
                                    </p:set>
                                    <p:anim calcmode="lin" valueType="num">
                                      <p:cBhvr additive="base">
                                        <p:cTn id="13" dur="500"/>
                                        <p:tgtEl>
                                          <p:spTgt spid="1428"/>
                                        </p:tgtEl>
                                        <p:attrNameLst>
                                          <p:attrName>ppt_y</p:attrName>
                                        </p:attrNameLst>
                                      </p:cBhvr>
                                      <p:tavLst>
                                        <p:tav tm="0">
                                          <p:val>
                                            <p:strVal val="#ppt_y+#ppt_h*1.125000"/>
                                          </p:val>
                                        </p:tav>
                                        <p:tav tm="100000">
                                          <p:val>
                                            <p:strVal val="#ppt_y"/>
                                          </p:val>
                                        </p:tav>
                                      </p:tavLst>
                                    </p:anim>
                                    <p:animEffect transition="in" filter="wipe(up)">
                                      <p:cBhvr>
                                        <p:cTn id="14" dur="500"/>
                                        <p:tgtEl>
                                          <p:spTgt spid="1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 grpId="0" animBg="1"/>
      <p:bldP spid="1428" grpId="0"/>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32"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35" name="组合"/>
          <p:cNvGrpSpPr/>
          <p:nvPr/>
        </p:nvGrpSpPr>
        <p:grpSpPr>
          <a:xfrm>
            <a:off x="1917064" y="1476375"/>
            <a:ext cx="6351905" cy="586740"/>
            <a:chOff x="1917064" y="1476375"/>
            <a:chExt cx="6351905" cy="586740"/>
          </a:xfrm>
        </p:grpSpPr>
        <p:sp>
          <p:nvSpPr>
            <p:cNvPr id="1433" name="矩形"/>
            <p:cNvSpPr/>
            <p:nvPr/>
          </p:nvSpPr>
          <p:spPr>
            <a:xfrm>
              <a:off x="2071370" y="1476375"/>
              <a:ext cx="608584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辨析车辆购置税的应税项目与免税项目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434" name="剪去对角的矩形"/>
            <p:cNvSpPr/>
            <p:nvPr/>
          </p:nvSpPr>
          <p:spPr>
            <a:xfrm>
              <a:off x="1917064" y="1476375"/>
              <a:ext cx="6351905" cy="586740"/>
            </a:xfrm>
            <a:prstGeom prst="snip2DiagRect">
              <a:avLst>
                <a:gd name="adj1" fmla="val 0"/>
                <a:gd name="adj2" fmla="val 13226"/>
              </a:avLst>
            </a:prstGeom>
            <a:noFill/>
            <a:ln w="25400" cap="flat" cmpd="sng">
              <a:solidFill>
                <a:srgbClr val="4BACC6"/>
              </a:solidFill>
              <a:prstDash val="solid"/>
              <a:round/>
            </a:ln>
          </p:spPr>
          <p:txBody>
            <a:bodyPr rtlCol="0" anchor="ctr"/>
            <a:lstStyle/>
            <a:p>
              <a:pPr algn="ctr"/>
            </a:p>
          </p:txBody>
        </p:sp>
      </p:grpSp>
      <p:sp>
        <p:nvSpPr>
          <p:cNvPr id="1436" name="矩形"/>
          <p:cNvSpPr/>
          <p:nvPr/>
        </p:nvSpPr>
        <p:spPr>
          <a:xfrm>
            <a:off x="1703705" y="2190750"/>
            <a:ext cx="817245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单选】根据车辆购置税法律制度的规定，下列车辆中，不属于车辆购置税免税项目的是（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A．外国驻华使馆的自用小汽车		B．设有固定装置的非运输车辆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C．城市公交企业购置的公共汽电车		D．个人购买的经营用小汽车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37" name="矩形"/>
          <p:cNvSpPr/>
          <p:nvPr/>
        </p:nvSpPr>
        <p:spPr>
          <a:xfrm>
            <a:off x="1703705" y="3979545"/>
            <a:ext cx="142684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5"/>
                                        </p:tgtEl>
                                        <p:attrNameLst>
                                          <p:attrName>style.visibility</p:attrName>
                                        </p:attrNameLst>
                                      </p:cBhvr>
                                      <p:to>
                                        <p:strVal val="visible"/>
                                      </p:to>
                                    </p:set>
                                    <p:anim calcmode="lin" valueType="num">
                                      <p:cBhvr additive="base">
                                        <p:cTn id="7" dur="500"/>
                                        <p:tgtEl>
                                          <p:spTgt spid="1435"/>
                                        </p:tgtEl>
                                        <p:attrNameLst>
                                          <p:attrName>ppt_y</p:attrName>
                                        </p:attrNameLst>
                                      </p:cBhvr>
                                      <p:tavLst>
                                        <p:tav tm="0">
                                          <p:val>
                                            <p:strVal val="#ppt_y+#ppt_h*1.125000"/>
                                          </p:val>
                                        </p:tav>
                                        <p:tav tm="100000">
                                          <p:val>
                                            <p:strVal val="#ppt_y"/>
                                          </p:val>
                                        </p:tav>
                                      </p:tavLst>
                                    </p:anim>
                                    <p:animEffect transition="in" filter="wipe(up)">
                                      <p:cBhvr>
                                        <p:cTn id="8" dur="500"/>
                                        <p:tgtEl>
                                          <p:spTgt spid="143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36"/>
                                        </p:tgtEl>
                                        <p:attrNameLst>
                                          <p:attrName>style.visibility</p:attrName>
                                        </p:attrNameLst>
                                      </p:cBhvr>
                                      <p:to>
                                        <p:strVal val="visible"/>
                                      </p:to>
                                    </p:set>
                                    <p:anim calcmode="lin" valueType="num">
                                      <p:cBhvr additive="base">
                                        <p:cTn id="13" dur="500"/>
                                        <p:tgtEl>
                                          <p:spTgt spid="1436"/>
                                        </p:tgtEl>
                                        <p:attrNameLst>
                                          <p:attrName>ppt_y</p:attrName>
                                        </p:attrNameLst>
                                      </p:cBhvr>
                                      <p:tavLst>
                                        <p:tav tm="0">
                                          <p:val>
                                            <p:strVal val="#ppt_y+#ppt_h*1.125000"/>
                                          </p:val>
                                        </p:tav>
                                        <p:tav tm="100000">
                                          <p:val>
                                            <p:strVal val="#ppt_y"/>
                                          </p:val>
                                        </p:tav>
                                      </p:tavLst>
                                    </p:anim>
                                    <p:animEffect transition="in" filter="wipe(up)">
                                      <p:cBhvr>
                                        <p:cTn id="14" dur="500"/>
                                        <p:tgtEl>
                                          <p:spTgt spid="143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37"/>
                                        </p:tgtEl>
                                        <p:attrNameLst>
                                          <p:attrName>style.visibility</p:attrName>
                                        </p:attrNameLst>
                                      </p:cBhvr>
                                      <p:to>
                                        <p:strVal val="visible"/>
                                      </p:to>
                                    </p:set>
                                    <p:anim calcmode="lin" valueType="num">
                                      <p:cBhvr additive="base">
                                        <p:cTn id="19" dur="500"/>
                                        <p:tgtEl>
                                          <p:spTgt spid="1437"/>
                                        </p:tgtEl>
                                        <p:attrNameLst>
                                          <p:attrName>ppt_y</p:attrName>
                                        </p:attrNameLst>
                                      </p:cBhvr>
                                      <p:tavLst>
                                        <p:tav tm="0">
                                          <p:val>
                                            <p:strVal val="#ppt_y+#ppt_h*1.125000"/>
                                          </p:val>
                                        </p:tav>
                                        <p:tav tm="100000">
                                          <p:val>
                                            <p:strVal val="#ppt_y"/>
                                          </p:val>
                                        </p:tav>
                                      </p:tavLst>
                                    </p:anim>
                                    <p:animEffect transition="in" filter="wipe(up)">
                                      <p:cBhvr>
                                        <p:cTn id="20" dur="500"/>
                                        <p:tgtEl>
                                          <p:spTgt spid="1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 grpId="0" animBg="1"/>
      <p:bldP spid="1436" grpId="0"/>
      <p:bldP spid="1437" grpId="0"/>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41"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45" name="组合"/>
          <p:cNvGrpSpPr/>
          <p:nvPr/>
        </p:nvGrpSpPr>
        <p:grpSpPr>
          <a:xfrm>
            <a:off x="1412875" y="1399539"/>
            <a:ext cx="8916670" cy="601980"/>
            <a:chOff x="1412875" y="1399539"/>
            <a:chExt cx="8916670" cy="601980"/>
          </a:xfrm>
        </p:grpSpPr>
        <p:sp>
          <p:nvSpPr>
            <p:cNvPr id="1442" name="圆角矩形"/>
            <p:cNvSpPr/>
            <p:nvPr/>
          </p:nvSpPr>
          <p:spPr>
            <a:xfrm>
              <a:off x="1412875" y="1406525"/>
              <a:ext cx="89166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43" name="流程图: 离页连接符"/>
            <p:cNvSpPr/>
            <p:nvPr/>
          </p:nvSpPr>
          <p:spPr>
            <a:xfrm>
              <a:off x="1736724" y="139953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44" name="矩形"/>
            <p:cNvSpPr/>
            <p:nvPr/>
          </p:nvSpPr>
          <p:spPr>
            <a:xfrm>
              <a:off x="2809240" y="1442719"/>
              <a:ext cx="7294879" cy="521970"/>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车辆购置税计税依据、税率与应纳税额的计算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46" name="矩形"/>
          <p:cNvSpPr/>
          <p:nvPr/>
        </p:nvSpPr>
        <p:spPr>
          <a:xfrm>
            <a:off x="1412875" y="2139315"/>
            <a:ext cx="636968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应纳税额=计税价格×税率（10%）</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车辆购置税的计税依据为应税车辆的计税价格（不含增值税）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1447" name="表格"/>
          <p:cNvGraphicFramePr>
            <a:graphicFrameLocks noGrp="1"/>
          </p:cNvGraphicFramePr>
          <p:nvPr/>
        </p:nvGraphicFramePr>
        <p:xfrm>
          <a:off x="2149475" y="3310255"/>
          <a:ext cx="7443469" cy="2152650"/>
        </p:xfrm>
        <a:graphic>
          <a:graphicData uri="http://schemas.openxmlformats.org/drawingml/2006/table">
            <a:tbl>
              <a:tblPr bandRow="1">
                <a:noFill/>
              </a:tblPr>
              <a:tblGrid>
                <a:gridCol w="2477134"/>
                <a:gridCol w="4966335"/>
              </a:tblGrid>
              <a:tr h="325120">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计税价格</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71170">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国内购买自用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计税价格=实际支付给销售者的全部价款和价外费用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25120">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进口自用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计税价格=关税完税价格+关税+消费税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24485">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自产自用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计税价格=纳税人生产的同类应税车辆的销售价格</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06755">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以受赠、获奖或者其他方式取得自用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计税价格=购置应税车辆时相关凭证载明的价格</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448" name="矩形"/>
          <p:cNvSpPr/>
          <p:nvPr/>
        </p:nvSpPr>
        <p:spPr>
          <a:xfrm>
            <a:off x="918210" y="5748655"/>
            <a:ext cx="1013968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【提示】纳税人申报的应税车辆计税价格明显偏低，又无正当理由的，由税务机关核定其应纳税额。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45"/>
                                        </p:tgtEl>
                                        <p:attrNameLst>
                                          <p:attrName>style.visibility</p:attrName>
                                        </p:attrNameLst>
                                      </p:cBhvr>
                                      <p:to>
                                        <p:strVal val="visible"/>
                                      </p:to>
                                    </p:set>
                                    <p:anim calcmode="lin" valueType="num">
                                      <p:cBhvr additive="base">
                                        <p:cTn id="7" dur="500"/>
                                        <p:tgtEl>
                                          <p:spTgt spid="1445"/>
                                        </p:tgtEl>
                                        <p:attrNameLst>
                                          <p:attrName>ppt_y</p:attrName>
                                        </p:attrNameLst>
                                      </p:cBhvr>
                                      <p:tavLst>
                                        <p:tav tm="0">
                                          <p:val>
                                            <p:strVal val="#ppt_y+#ppt_h*1.125000"/>
                                          </p:val>
                                        </p:tav>
                                        <p:tav tm="100000">
                                          <p:val>
                                            <p:strVal val="#ppt_y"/>
                                          </p:val>
                                        </p:tav>
                                      </p:tavLst>
                                    </p:anim>
                                    <p:animEffect transition="in" filter="wipe(up)">
                                      <p:cBhvr>
                                        <p:cTn id="8" dur="500"/>
                                        <p:tgtEl>
                                          <p:spTgt spid="144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46"/>
                                        </p:tgtEl>
                                        <p:attrNameLst>
                                          <p:attrName>style.visibility</p:attrName>
                                        </p:attrNameLst>
                                      </p:cBhvr>
                                      <p:to>
                                        <p:strVal val="visible"/>
                                      </p:to>
                                    </p:set>
                                    <p:anim calcmode="lin" valueType="num">
                                      <p:cBhvr additive="base">
                                        <p:cTn id="13" dur="500"/>
                                        <p:tgtEl>
                                          <p:spTgt spid="1446"/>
                                        </p:tgtEl>
                                        <p:attrNameLst>
                                          <p:attrName>ppt_y</p:attrName>
                                        </p:attrNameLst>
                                      </p:cBhvr>
                                      <p:tavLst>
                                        <p:tav tm="0">
                                          <p:val>
                                            <p:strVal val="#ppt_y+#ppt_h*1.125000"/>
                                          </p:val>
                                        </p:tav>
                                        <p:tav tm="100000">
                                          <p:val>
                                            <p:strVal val="#ppt_y"/>
                                          </p:val>
                                        </p:tav>
                                      </p:tavLst>
                                    </p:anim>
                                    <p:animEffect transition="in" filter="wipe(up)">
                                      <p:cBhvr>
                                        <p:cTn id="14" dur="500"/>
                                        <p:tgtEl>
                                          <p:spTgt spid="144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47"/>
                                        </p:tgtEl>
                                        <p:attrNameLst>
                                          <p:attrName>style.visibility</p:attrName>
                                        </p:attrNameLst>
                                      </p:cBhvr>
                                      <p:to>
                                        <p:strVal val="visible"/>
                                      </p:to>
                                    </p:set>
                                    <p:animEffect transition="in" filter="strips(downLeft)">
                                      <p:cBhvr>
                                        <p:cTn id="19" dur="500"/>
                                        <p:tgtEl>
                                          <p:spTgt spid="144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448"/>
                                        </p:tgtEl>
                                        <p:attrNameLst>
                                          <p:attrName>style.visibility</p:attrName>
                                        </p:attrNameLst>
                                      </p:cBhvr>
                                      <p:to>
                                        <p:strVal val="visible"/>
                                      </p:to>
                                    </p:set>
                                    <p:anim calcmode="lin" valueType="num">
                                      <p:cBhvr additive="base">
                                        <p:cTn id="24" dur="500"/>
                                        <p:tgtEl>
                                          <p:spTgt spid="1448"/>
                                        </p:tgtEl>
                                        <p:attrNameLst>
                                          <p:attrName>ppt_y</p:attrName>
                                        </p:attrNameLst>
                                      </p:cBhvr>
                                      <p:tavLst>
                                        <p:tav tm="0">
                                          <p:val>
                                            <p:strVal val="#ppt_y+#ppt_h*1.125000"/>
                                          </p:val>
                                        </p:tav>
                                        <p:tav tm="100000">
                                          <p:val>
                                            <p:strVal val="#ppt_y"/>
                                          </p:val>
                                        </p:tav>
                                      </p:tavLst>
                                    </p:anim>
                                    <p:animEffect transition="in" filter="wipe(up)">
                                      <p:cBhvr>
                                        <p:cTn id="25" dur="500"/>
                                        <p:tgtEl>
                                          <p:spTgt spid="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 grpId="0" animBg="1"/>
      <p:bldP spid="1446" grpId="0"/>
      <p:bldP spid="1448"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52"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55" name="组合"/>
          <p:cNvGrpSpPr/>
          <p:nvPr/>
        </p:nvGrpSpPr>
        <p:grpSpPr>
          <a:xfrm>
            <a:off x="1751330" y="1447800"/>
            <a:ext cx="5085714" cy="586740"/>
            <a:chOff x="1751330" y="1447800"/>
            <a:chExt cx="5085714" cy="586740"/>
          </a:xfrm>
        </p:grpSpPr>
        <p:sp>
          <p:nvSpPr>
            <p:cNvPr id="1453" name="矩形"/>
            <p:cNvSpPr/>
            <p:nvPr/>
          </p:nvSpPr>
          <p:spPr>
            <a:xfrm>
              <a:off x="1905635" y="1447800"/>
              <a:ext cx="479170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车辆购置税应纳税额的计算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454" name="剪去对角的矩形"/>
            <p:cNvSpPr/>
            <p:nvPr/>
          </p:nvSpPr>
          <p:spPr>
            <a:xfrm>
              <a:off x="1751330" y="1447800"/>
              <a:ext cx="5085714" cy="586740"/>
            </a:xfrm>
            <a:prstGeom prst="snip2DiagRect">
              <a:avLst>
                <a:gd name="adj1" fmla="val 0"/>
                <a:gd name="adj2" fmla="val 12680"/>
              </a:avLst>
            </a:prstGeom>
            <a:noFill/>
            <a:ln w="25400" cap="flat" cmpd="sng">
              <a:solidFill>
                <a:srgbClr val="4BACC6"/>
              </a:solidFill>
              <a:prstDash val="solid"/>
              <a:round/>
            </a:ln>
          </p:spPr>
          <p:txBody>
            <a:bodyPr rtlCol="0" anchor="ctr"/>
            <a:lstStyle/>
            <a:p>
              <a:pPr algn="ctr"/>
            </a:p>
          </p:txBody>
        </p:sp>
      </p:grpSp>
      <p:sp>
        <p:nvSpPr>
          <p:cNvPr id="1456" name="矩形"/>
          <p:cNvSpPr/>
          <p:nvPr/>
        </p:nvSpPr>
        <p:spPr>
          <a:xfrm>
            <a:off x="1558290" y="2209800"/>
            <a:ext cx="924115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单选】进口自用小汽车一辆，海关审定的关税完税价格为60万元，缴纳关税15万元，消费税25万元。已知车辆购置税税率为10%。车辆购置税税额的下列算式中，正确的是（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A．（60+15）×10%=7.5万元			B．（60+25）×10%=8.5万元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C．（60+15+25）×10%=10万元			D．60×10%=6万元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57" name="矩形"/>
          <p:cNvSpPr/>
          <p:nvPr/>
        </p:nvSpPr>
        <p:spPr>
          <a:xfrm>
            <a:off x="1558290" y="4378325"/>
            <a:ext cx="142684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55"/>
                                        </p:tgtEl>
                                        <p:attrNameLst>
                                          <p:attrName>style.visibility</p:attrName>
                                        </p:attrNameLst>
                                      </p:cBhvr>
                                      <p:to>
                                        <p:strVal val="visible"/>
                                      </p:to>
                                    </p:set>
                                    <p:anim calcmode="lin" valueType="num">
                                      <p:cBhvr additive="base">
                                        <p:cTn id="7" dur="500"/>
                                        <p:tgtEl>
                                          <p:spTgt spid="1455"/>
                                        </p:tgtEl>
                                        <p:attrNameLst>
                                          <p:attrName>ppt_y</p:attrName>
                                        </p:attrNameLst>
                                      </p:cBhvr>
                                      <p:tavLst>
                                        <p:tav tm="0">
                                          <p:val>
                                            <p:strVal val="#ppt_y+#ppt_h*1.125000"/>
                                          </p:val>
                                        </p:tav>
                                        <p:tav tm="100000">
                                          <p:val>
                                            <p:strVal val="#ppt_y"/>
                                          </p:val>
                                        </p:tav>
                                      </p:tavLst>
                                    </p:anim>
                                    <p:animEffect transition="in" filter="wipe(up)">
                                      <p:cBhvr>
                                        <p:cTn id="8" dur="500"/>
                                        <p:tgtEl>
                                          <p:spTgt spid="145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56"/>
                                        </p:tgtEl>
                                        <p:attrNameLst>
                                          <p:attrName>style.visibility</p:attrName>
                                        </p:attrNameLst>
                                      </p:cBhvr>
                                      <p:to>
                                        <p:strVal val="visible"/>
                                      </p:to>
                                    </p:set>
                                    <p:anim calcmode="lin" valueType="num">
                                      <p:cBhvr additive="base">
                                        <p:cTn id="13" dur="500"/>
                                        <p:tgtEl>
                                          <p:spTgt spid="1456"/>
                                        </p:tgtEl>
                                        <p:attrNameLst>
                                          <p:attrName>ppt_y</p:attrName>
                                        </p:attrNameLst>
                                      </p:cBhvr>
                                      <p:tavLst>
                                        <p:tav tm="0">
                                          <p:val>
                                            <p:strVal val="#ppt_y+#ppt_h*1.125000"/>
                                          </p:val>
                                        </p:tav>
                                        <p:tav tm="100000">
                                          <p:val>
                                            <p:strVal val="#ppt_y"/>
                                          </p:val>
                                        </p:tav>
                                      </p:tavLst>
                                    </p:anim>
                                    <p:animEffect transition="in" filter="wipe(up)">
                                      <p:cBhvr>
                                        <p:cTn id="14" dur="500"/>
                                        <p:tgtEl>
                                          <p:spTgt spid="145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57"/>
                                        </p:tgtEl>
                                        <p:attrNameLst>
                                          <p:attrName>style.visibility</p:attrName>
                                        </p:attrNameLst>
                                      </p:cBhvr>
                                      <p:to>
                                        <p:strVal val="visible"/>
                                      </p:to>
                                    </p:set>
                                    <p:anim calcmode="lin" valueType="num">
                                      <p:cBhvr additive="base">
                                        <p:cTn id="19" dur="500"/>
                                        <p:tgtEl>
                                          <p:spTgt spid="1457"/>
                                        </p:tgtEl>
                                        <p:attrNameLst>
                                          <p:attrName>ppt_y</p:attrName>
                                        </p:attrNameLst>
                                      </p:cBhvr>
                                      <p:tavLst>
                                        <p:tav tm="0">
                                          <p:val>
                                            <p:strVal val="#ppt_y+#ppt_h*1.125000"/>
                                          </p:val>
                                        </p:tav>
                                        <p:tav tm="100000">
                                          <p:val>
                                            <p:strVal val="#ppt_y"/>
                                          </p:val>
                                        </p:tav>
                                      </p:tavLst>
                                    </p:anim>
                                    <p:animEffect transition="in" filter="wipe(up)">
                                      <p:cBhvr>
                                        <p:cTn id="20" dur="500"/>
                                        <p:tgtEl>
                                          <p:spTgt spid="1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 grpId="0" animBg="1"/>
      <p:bldP spid="1456" grpId="0"/>
      <p:bldP spid="14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5"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9" name="组合"/>
          <p:cNvGrpSpPr/>
          <p:nvPr/>
        </p:nvGrpSpPr>
        <p:grpSpPr>
          <a:xfrm>
            <a:off x="1451610" y="1480185"/>
            <a:ext cx="5431156" cy="601980"/>
            <a:chOff x="1451610" y="1480185"/>
            <a:chExt cx="5431156" cy="601980"/>
          </a:xfrm>
        </p:grpSpPr>
        <p:sp>
          <p:nvSpPr>
            <p:cNvPr id="176" name="圆角矩形"/>
            <p:cNvSpPr/>
            <p:nvPr/>
          </p:nvSpPr>
          <p:spPr>
            <a:xfrm>
              <a:off x="1451610" y="1487170"/>
              <a:ext cx="5431156"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7" name="流程图: 离页连接符"/>
            <p:cNvSpPr/>
            <p:nvPr/>
          </p:nvSpPr>
          <p:spPr>
            <a:xfrm>
              <a:off x="1775460" y="148018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8" name="矩形"/>
            <p:cNvSpPr/>
            <p:nvPr/>
          </p:nvSpPr>
          <p:spPr>
            <a:xfrm>
              <a:off x="2908935" y="1523365"/>
              <a:ext cx="3748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税率与应纳税额的计算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80" name="矩形"/>
          <p:cNvSpPr/>
          <p:nvPr/>
        </p:nvSpPr>
        <p:spPr>
          <a:xfrm>
            <a:off x="4440555" y="2495550"/>
            <a:ext cx="3310889" cy="358140"/>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方正细黑一_GBK" charset="0"/>
              </a:rPr>
              <a:t>房产税税率与应纳税额的计算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方正细黑一_GBK" charset="0"/>
            </a:endParaRPr>
          </a:p>
        </p:txBody>
      </p:sp>
      <p:graphicFrame>
        <p:nvGraphicFramePr>
          <p:cNvPr id="181" name="表格"/>
          <p:cNvGraphicFramePr>
            <a:graphicFrameLocks noGrp="1"/>
          </p:cNvGraphicFramePr>
          <p:nvPr/>
        </p:nvGraphicFramePr>
        <p:xfrm>
          <a:off x="1443990" y="3063239"/>
          <a:ext cx="9415780" cy="1234440"/>
        </p:xfrm>
        <a:graphic>
          <a:graphicData uri="http://schemas.openxmlformats.org/drawingml/2006/table">
            <a:tbl>
              <a:tblPr bandRow="1">
                <a:noFill/>
              </a:tblPr>
              <a:tblGrid>
                <a:gridCol w="2688590"/>
                <a:gridCol w="2404110"/>
                <a:gridCol w="4323080"/>
              </a:tblGrid>
              <a:tr h="39116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税率</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应纳税额的计算</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9116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从价计征</a:t>
                      </a:r>
                      <a:r>
                        <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（自用的）</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1.2%</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房产税=房产余值×1.2%</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9116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从租计征</a:t>
                      </a:r>
                      <a:r>
                        <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（出租的）</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一般：12%特殊：4%</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房产税=租金收入×12%或4%</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82" name="矩形"/>
          <p:cNvSpPr/>
          <p:nvPr/>
        </p:nvSpPr>
        <p:spPr>
          <a:xfrm>
            <a:off x="1424940" y="4652010"/>
            <a:ext cx="967803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【提示】适用4%税率的有：① 个人出租住房；② 企事业单位及组织按市场价格出租给个人用于居住的住房。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80"/>
                                        </p:tgtEl>
                                        <p:attrNameLst>
                                          <p:attrName>style.visibility</p:attrName>
                                        </p:attrNameLst>
                                      </p:cBhvr>
                                      <p:to>
                                        <p:strVal val="visible"/>
                                      </p:to>
                                    </p:set>
                                    <p:anim calcmode="lin" valueType="num">
                                      <p:cBhvr additive="base">
                                        <p:cTn id="13" dur="500"/>
                                        <p:tgtEl>
                                          <p:spTgt spid="180"/>
                                        </p:tgtEl>
                                        <p:attrNameLst>
                                          <p:attrName>ppt_y</p:attrName>
                                        </p:attrNameLst>
                                      </p:cBhvr>
                                      <p:tavLst>
                                        <p:tav tm="0">
                                          <p:val>
                                            <p:strVal val="#ppt_y+#ppt_h*1.125000"/>
                                          </p:val>
                                        </p:tav>
                                        <p:tav tm="100000">
                                          <p:val>
                                            <p:strVal val="#ppt_y"/>
                                          </p:val>
                                        </p:tav>
                                      </p:tavLst>
                                    </p:anim>
                                    <p:animEffect transition="in" filter="wipe(up)">
                                      <p:cBhvr>
                                        <p:cTn id="14" dur="500"/>
                                        <p:tgtEl>
                                          <p:spTgt spid="18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anim calcmode="lin" valueType="num">
                                      <p:cBhvr additive="base">
                                        <p:cTn id="19" dur="500"/>
                                        <p:tgtEl>
                                          <p:spTgt spid="181"/>
                                        </p:tgtEl>
                                        <p:attrNameLst>
                                          <p:attrName>ppt_y</p:attrName>
                                        </p:attrNameLst>
                                      </p:cBhvr>
                                      <p:tavLst>
                                        <p:tav tm="0">
                                          <p:val>
                                            <p:strVal val="#ppt_y+#ppt_h*1.125000"/>
                                          </p:val>
                                        </p:tav>
                                        <p:tav tm="100000">
                                          <p:val>
                                            <p:strVal val="#ppt_y"/>
                                          </p:val>
                                        </p:tav>
                                      </p:tavLst>
                                    </p:anim>
                                    <p:animEffect transition="in" filter="wipe(up)">
                                      <p:cBhvr>
                                        <p:cTn id="20" dur="5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82"/>
                                        </p:tgtEl>
                                        <p:attrNameLst>
                                          <p:attrName>style.visibility</p:attrName>
                                        </p:attrNameLst>
                                      </p:cBhvr>
                                      <p:to>
                                        <p:strVal val="visible"/>
                                      </p:to>
                                    </p:set>
                                    <p:anim calcmode="lin" valueType="num">
                                      <p:cBhvr additive="base">
                                        <p:cTn id="25" dur="500"/>
                                        <p:tgtEl>
                                          <p:spTgt spid="182"/>
                                        </p:tgtEl>
                                        <p:attrNameLst>
                                          <p:attrName>ppt_y</p:attrName>
                                        </p:attrNameLst>
                                      </p:cBhvr>
                                      <p:tavLst>
                                        <p:tav tm="0">
                                          <p:val>
                                            <p:strVal val="#ppt_y+#ppt_h*1.125000"/>
                                          </p:val>
                                        </p:tav>
                                        <p:tav tm="100000">
                                          <p:val>
                                            <p:strVal val="#ppt_y"/>
                                          </p:val>
                                        </p:tav>
                                      </p:tavLst>
                                    </p:anim>
                                    <p:animEffect transition="in" filter="wipe(up)">
                                      <p:cBhvr>
                                        <p:cTn id="26"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p:bldP spid="182" grpId="0"/>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58" name="矩形"/>
          <p:cNvSpPr/>
          <p:nvPr/>
        </p:nvSpPr>
        <p:spPr>
          <a:xfrm>
            <a:off x="1424940" y="304800"/>
            <a:ext cx="378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车辆购置税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62" name="组合"/>
          <p:cNvGrpSpPr/>
          <p:nvPr/>
        </p:nvGrpSpPr>
        <p:grpSpPr>
          <a:xfrm>
            <a:off x="1599565" y="1337310"/>
            <a:ext cx="5189219" cy="601980"/>
            <a:chOff x="1599565" y="1337310"/>
            <a:chExt cx="5189219" cy="601980"/>
          </a:xfrm>
        </p:grpSpPr>
        <p:sp>
          <p:nvSpPr>
            <p:cNvPr id="1459" name="圆角矩形"/>
            <p:cNvSpPr/>
            <p:nvPr/>
          </p:nvSpPr>
          <p:spPr>
            <a:xfrm>
              <a:off x="1599565" y="1344295"/>
              <a:ext cx="518921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60" name="流程图: 离页连接符"/>
            <p:cNvSpPr/>
            <p:nvPr/>
          </p:nvSpPr>
          <p:spPr>
            <a:xfrm>
              <a:off x="1923414" y="133731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61" name="矩形"/>
            <p:cNvSpPr/>
            <p:nvPr/>
          </p:nvSpPr>
          <p:spPr>
            <a:xfrm>
              <a:off x="2995930" y="1380490"/>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车辆购置税征收管理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63" name="矩形"/>
          <p:cNvSpPr/>
          <p:nvPr/>
        </p:nvSpPr>
        <p:spPr>
          <a:xfrm>
            <a:off x="5012689" y="2157730"/>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车辆购置税的征收管理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464" name="表格"/>
          <p:cNvGraphicFramePr>
            <a:graphicFrameLocks noGrp="1"/>
          </p:cNvGraphicFramePr>
          <p:nvPr/>
        </p:nvGraphicFramePr>
        <p:xfrm>
          <a:off x="2326005" y="2620009"/>
          <a:ext cx="7913370" cy="2274570"/>
        </p:xfrm>
        <a:graphic>
          <a:graphicData uri="http://schemas.openxmlformats.org/drawingml/2006/table">
            <a:tbl>
              <a:tblPr bandRow="1">
                <a:noFill/>
              </a:tblPr>
              <a:tblGrid>
                <a:gridCol w="2529840"/>
                <a:gridCol w="5383530"/>
              </a:tblGrid>
              <a:tr h="379095">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9095">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购置应税车辆的当日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9095">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自纳税义务发生之日起60日内申报缴纳车辆购置税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9095">
                <a:tc rowSpan="2">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纳税地点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需要办理车辆登记的</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：车辆登记地</a:t>
                      </a:r>
                      <a:endPar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909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不需要办理车辆登记的</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：纳税人所在地</a:t>
                      </a:r>
                      <a:endPar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9095">
                <a:tc>
                  <a:txBody>
                    <a:bodyPr/>
                    <a:lstStyle/>
                    <a:p>
                      <a:pPr marL="0" indent="0" algn="ctr">
                        <a:lnSpc>
                          <a:spcPct val="100000"/>
                        </a:lnSpc>
                        <a:spcBef>
                          <a:spcPts val="0"/>
                        </a:spcBef>
                        <a:spcAft>
                          <a:spcPts val="0"/>
                        </a:spcAft>
                        <a:buNone/>
                      </a:pPr>
                      <a:r>
                        <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征收机关</a:t>
                      </a:r>
                      <a:endPar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税务机关负责征收（包括进口自用的车辆）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468" name="组合"/>
          <p:cNvGrpSpPr/>
          <p:nvPr/>
        </p:nvGrpSpPr>
        <p:grpSpPr>
          <a:xfrm>
            <a:off x="1664970" y="5117465"/>
            <a:ext cx="8689975" cy="1049655"/>
            <a:chOff x="1664970" y="5117465"/>
            <a:chExt cx="8689975" cy="1049655"/>
          </a:xfrm>
        </p:grpSpPr>
        <p:sp>
          <p:nvSpPr>
            <p:cNvPr id="1465" name="矩形"/>
            <p:cNvSpPr/>
            <p:nvPr/>
          </p:nvSpPr>
          <p:spPr>
            <a:xfrm>
              <a:off x="1763395" y="5626735"/>
              <a:ext cx="8591550"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车辆购置税实行一次性征收。购置已缴纳车辆购置税的车辆，不再征收车辆购置税。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66" name="矩形"/>
            <p:cNvSpPr/>
            <p:nvPr/>
          </p:nvSpPr>
          <p:spPr>
            <a:xfrm>
              <a:off x="9293225" y="5117465"/>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467" name="剪去对角的矩形"/>
            <p:cNvSpPr/>
            <p:nvPr/>
          </p:nvSpPr>
          <p:spPr>
            <a:xfrm>
              <a:off x="1664970" y="5640705"/>
              <a:ext cx="8689975" cy="526415"/>
            </a:xfrm>
            <a:prstGeom prst="snip2DiagRect">
              <a:avLst>
                <a:gd name="adj1" fmla="val 0"/>
                <a:gd name="adj2" fmla="val 25606"/>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62"/>
                                        </p:tgtEl>
                                        <p:attrNameLst>
                                          <p:attrName>style.visibility</p:attrName>
                                        </p:attrNameLst>
                                      </p:cBhvr>
                                      <p:to>
                                        <p:strVal val="visible"/>
                                      </p:to>
                                    </p:set>
                                    <p:anim calcmode="lin" valueType="num">
                                      <p:cBhvr additive="base">
                                        <p:cTn id="7" dur="500"/>
                                        <p:tgtEl>
                                          <p:spTgt spid="1462"/>
                                        </p:tgtEl>
                                        <p:attrNameLst>
                                          <p:attrName>ppt_y</p:attrName>
                                        </p:attrNameLst>
                                      </p:cBhvr>
                                      <p:tavLst>
                                        <p:tav tm="0">
                                          <p:val>
                                            <p:strVal val="#ppt_y+#ppt_h*1.125000"/>
                                          </p:val>
                                        </p:tav>
                                        <p:tav tm="100000">
                                          <p:val>
                                            <p:strVal val="#ppt_y"/>
                                          </p:val>
                                        </p:tav>
                                      </p:tavLst>
                                    </p:anim>
                                    <p:animEffect transition="in" filter="wipe(up)">
                                      <p:cBhvr>
                                        <p:cTn id="8" dur="500"/>
                                        <p:tgtEl>
                                          <p:spTgt spid="146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63"/>
                                        </p:tgtEl>
                                        <p:attrNameLst>
                                          <p:attrName>style.visibility</p:attrName>
                                        </p:attrNameLst>
                                      </p:cBhvr>
                                      <p:to>
                                        <p:strVal val="visible"/>
                                      </p:to>
                                    </p:set>
                                    <p:anim calcmode="lin" valueType="num">
                                      <p:cBhvr additive="base">
                                        <p:cTn id="13" dur="500"/>
                                        <p:tgtEl>
                                          <p:spTgt spid="1463"/>
                                        </p:tgtEl>
                                        <p:attrNameLst>
                                          <p:attrName>ppt_y</p:attrName>
                                        </p:attrNameLst>
                                      </p:cBhvr>
                                      <p:tavLst>
                                        <p:tav tm="0">
                                          <p:val>
                                            <p:strVal val="#ppt_y+#ppt_h*1.125000"/>
                                          </p:val>
                                        </p:tav>
                                        <p:tav tm="100000">
                                          <p:val>
                                            <p:strVal val="#ppt_y"/>
                                          </p:val>
                                        </p:tav>
                                      </p:tavLst>
                                    </p:anim>
                                    <p:animEffect transition="in" filter="wipe(up)">
                                      <p:cBhvr>
                                        <p:cTn id="14" dur="500"/>
                                        <p:tgtEl>
                                          <p:spTgt spid="146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64"/>
                                        </p:tgtEl>
                                        <p:attrNameLst>
                                          <p:attrName>style.visibility</p:attrName>
                                        </p:attrNameLst>
                                      </p:cBhvr>
                                      <p:to>
                                        <p:strVal val="visible"/>
                                      </p:to>
                                    </p:set>
                                    <p:animEffect transition="in" filter="barn(inVertical)">
                                      <p:cBhvr>
                                        <p:cTn id="19" dur="500"/>
                                        <p:tgtEl>
                                          <p:spTgt spid="146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468"/>
                                        </p:tgtEl>
                                        <p:attrNameLst>
                                          <p:attrName>style.visibility</p:attrName>
                                        </p:attrNameLst>
                                      </p:cBhvr>
                                      <p:to>
                                        <p:strVal val="visible"/>
                                      </p:to>
                                    </p:set>
                                    <p:anim calcmode="lin" valueType="num">
                                      <p:cBhvr additive="base">
                                        <p:cTn id="24" dur="500"/>
                                        <p:tgtEl>
                                          <p:spTgt spid="1468"/>
                                        </p:tgtEl>
                                        <p:attrNameLst>
                                          <p:attrName>ppt_y</p:attrName>
                                        </p:attrNameLst>
                                      </p:cBhvr>
                                      <p:tavLst>
                                        <p:tav tm="0">
                                          <p:val>
                                            <p:strVal val="#ppt_y+#ppt_h*1.125000"/>
                                          </p:val>
                                        </p:tav>
                                        <p:tav tm="100000">
                                          <p:val>
                                            <p:strVal val="#ppt_y"/>
                                          </p:val>
                                        </p:tav>
                                      </p:tavLst>
                                    </p:anim>
                                    <p:animEffect transition="in" filter="wipe(up)">
                                      <p:cBhvr>
                                        <p:cTn id="25" dur="500"/>
                                        <p:tgtEl>
                                          <p:spTgt spid="1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 grpId="0" animBg="1"/>
      <p:bldP spid="1463" grpId="0"/>
      <p:bldP spid="146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69" name="矩形"/>
          <p:cNvSpPr/>
          <p:nvPr/>
        </p:nvSpPr>
        <p:spPr>
          <a:xfrm>
            <a:off x="1424940" y="304800"/>
            <a:ext cx="34309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耕地占用税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73" name="组合"/>
          <p:cNvGrpSpPr/>
          <p:nvPr/>
        </p:nvGrpSpPr>
        <p:grpSpPr>
          <a:xfrm>
            <a:off x="1599565" y="1337310"/>
            <a:ext cx="6537325" cy="601980"/>
            <a:chOff x="1599565" y="1337310"/>
            <a:chExt cx="6537325" cy="601980"/>
          </a:xfrm>
        </p:grpSpPr>
        <p:sp>
          <p:nvSpPr>
            <p:cNvPr id="1470" name="圆角矩形"/>
            <p:cNvSpPr/>
            <p:nvPr/>
          </p:nvSpPr>
          <p:spPr>
            <a:xfrm>
              <a:off x="1599565" y="1344295"/>
              <a:ext cx="653732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71" name="流程图: 离页连接符"/>
            <p:cNvSpPr/>
            <p:nvPr/>
          </p:nvSpPr>
          <p:spPr>
            <a:xfrm>
              <a:off x="1923415" y="133731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72" name="矩形"/>
            <p:cNvSpPr/>
            <p:nvPr/>
          </p:nvSpPr>
          <p:spPr>
            <a:xfrm>
              <a:off x="2995930" y="1380490"/>
              <a:ext cx="4815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耕地占用税纳税人与征税范围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74" name="矩形"/>
          <p:cNvSpPr/>
          <p:nvPr/>
        </p:nvSpPr>
        <p:spPr>
          <a:xfrm>
            <a:off x="963930" y="2078990"/>
            <a:ext cx="10321924"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1．耕地占用税纳税人</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在中国境内占用耕地建设建筑物、构筑物或者从事非农业建设的单位和个人，为耕地占用税的纳税人。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经申请批准占用耕地的，纳税人为农用地转用审批文件中标明的建设用地人；农用地转用审批文件中未标明建设用地人的，纳税人为用地申请人。未经批准占用耕地的，纳税人为实际用地人。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75" name="矩形"/>
          <p:cNvSpPr/>
          <p:nvPr/>
        </p:nvSpPr>
        <p:spPr>
          <a:xfrm>
            <a:off x="963930" y="4008755"/>
            <a:ext cx="10177145"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2．耕地占用税征税范围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包括纳税人为建设建筑物、构筑物或者从事其他非农业建设而占用的国家所有和集体所有的耕地。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【提示1】占用园地、林地、草地、农田水利用地、养殖水面、渔业水域滩涂以及其他农用地建设建筑物、构筑物或者从事非农业建设的，应征收耕地占用税。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【提示2】占用耕地建设直接为农业生产服务的生产设施的，不缴纳耕地占用税。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73"/>
                                        </p:tgtEl>
                                        <p:attrNameLst>
                                          <p:attrName>style.visibility</p:attrName>
                                        </p:attrNameLst>
                                      </p:cBhvr>
                                      <p:to>
                                        <p:strVal val="visible"/>
                                      </p:to>
                                    </p:set>
                                    <p:anim calcmode="lin" valueType="num">
                                      <p:cBhvr additive="base">
                                        <p:cTn id="7" dur="500"/>
                                        <p:tgtEl>
                                          <p:spTgt spid="1473"/>
                                        </p:tgtEl>
                                        <p:attrNameLst>
                                          <p:attrName>ppt_y</p:attrName>
                                        </p:attrNameLst>
                                      </p:cBhvr>
                                      <p:tavLst>
                                        <p:tav tm="0">
                                          <p:val>
                                            <p:strVal val="#ppt_y+#ppt_h*1.125000"/>
                                          </p:val>
                                        </p:tav>
                                        <p:tav tm="100000">
                                          <p:val>
                                            <p:strVal val="#ppt_y"/>
                                          </p:val>
                                        </p:tav>
                                      </p:tavLst>
                                    </p:anim>
                                    <p:animEffect transition="in" filter="wipe(up)">
                                      <p:cBhvr>
                                        <p:cTn id="8" dur="500"/>
                                        <p:tgtEl>
                                          <p:spTgt spid="147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474"/>
                                        </p:tgtEl>
                                        <p:attrNameLst>
                                          <p:attrName>style.visibility</p:attrName>
                                        </p:attrNameLst>
                                      </p:cBhvr>
                                      <p:to>
                                        <p:strVal val="visible"/>
                                      </p:to>
                                    </p:set>
                                    <p:anim calcmode="lin" valueType="num">
                                      <p:cBhvr additive="base">
                                        <p:cTn id="12" dur="500"/>
                                        <p:tgtEl>
                                          <p:spTgt spid="1474"/>
                                        </p:tgtEl>
                                        <p:attrNameLst>
                                          <p:attrName>ppt_y</p:attrName>
                                        </p:attrNameLst>
                                      </p:cBhvr>
                                      <p:tavLst>
                                        <p:tav tm="0">
                                          <p:val>
                                            <p:strVal val="#ppt_y+#ppt_h*1.125000"/>
                                          </p:val>
                                        </p:tav>
                                        <p:tav tm="100000">
                                          <p:val>
                                            <p:strVal val="#ppt_y"/>
                                          </p:val>
                                        </p:tav>
                                      </p:tavLst>
                                    </p:anim>
                                    <p:animEffect transition="in" filter="wipe(up)">
                                      <p:cBhvr>
                                        <p:cTn id="13" dur="500"/>
                                        <p:tgtEl>
                                          <p:spTgt spid="147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475"/>
                                        </p:tgtEl>
                                        <p:attrNameLst>
                                          <p:attrName>style.visibility</p:attrName>
                                        </p:attrNameLst>
                                      </p:cBhvr>
                                      <p:to>
                                        <p:strVal val="visible"/>
                                      </p:to>
                                    </p:set>
                                    <p:anim calcmode="lin" valueType="num">
                                      <p:cBhvr additive="base">
                                        <p:cTn id="17" dur="500"/>
                                        <p:tgtEl>
                                          <p:spTgt spid="1475"/>
                                        </p:tgtEl>
                                        <p:attrNameLst>
                                          <p:attrName>ppt_y</p:attrName>
                                        </p:attrNameLst>
                                      </p:cBhvr>
                                      <p:tavLst>
                                        <p:tav tm="0">
                                          <p:val>
                                            <p:strVal val="#ppt_y+#ppt_h*1.125000"/>
                                          </p:val>
                                        </p:tav>
                                        <p:tav tm="100000">
                                          <p:val>
                                            <p:strVal val="#ppt_y"/>
                                          </p:val>
                                        </p:tav>
                                      </p:tavLst>
                                    </p:anim>
                                    <p:animEffect transition="in" filter="wipe(up)">
                                      <p:cBhvr>
                                        <p:cTn id="18" dur="500"/>
                                        <p:tgtEl>
                                          <p:spTgt spid="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 grpId="0" animBg="1"/>
      <p:bldP spid="1474" grpId="0"/>
      <p:bldP spid="1475" grpId="0"/>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76" name="矩形"/>
          <p:cNvSpPr/>
          <p:nvPr/>
        </p:nvSpPr>
        <p:spPr>
          <a:xfrm>
            <a:off x="1424940" y="304800"/>
            <a:ext cx="34309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耕地占用税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79" name="组合"/>
          <p:cNvGrpSpPr/>
          <p:nvPr/>
        </p:nvGrpSpPr>
        <p:grpSpPr>
          <a:xfrm>
            <a:off x="2302510" y="1607819"/>
            <a:ext cx="4578985" cy="586740"/>
            <a:chOff x="2302510" y="1607819"/>
            <a:chExt cx="4578985" cy="586740"/>
          </a:xfrm>
        </p:grpSpPr>
        <p:sp>
          <p:nvSpPr>
            <p:cNvPr id="1477" name="矩形"/>
            <p:cNvSpPr/>
            <p:nvPr/>
          </p:nvSpPr>
          <p:spPr>
            <a:xfrm>
              <a:off x="2456815" y="1607819"/>
              <a:ext cx="427609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耕地占用税的征税范围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478" name="剪去对角的矩形"/>
            <p:cNvSpPr/>
            <p:nvPr/>
          </p:nvSpPr>
          <p:spPr>
            <a:xfrm>
              <a:off x="2302510" y="1607819"/>
              <a:ext cx="4578985" cy="586740"/>
            </a:xfrm>
            <a:prstGeom prst="snip2DiagRect">
              <a:avLst>
                <a:gd name="adj1" fmla="val 0"/>
                <a:gd name="adj2" fmla="val 13763"/>
              </a:avLst>
            </a:prstGeom>
            <a:noFill/>
            <a:ln w="25400" cap="flat" cmpd="sng">
              <a:solidFill>
                <a:srgbClr val="4BACC6"/>
              </a:solidFill>
              <a:prstDash val="solid"/>
              <a:round/>
            </a:ln>
          </p:spPr>
          <p:txBody>
            <a:bodyPr rtlCol="0" anchor="ctr"/>
            <a:lstStyle/>
            <a:p>
              <a:pPr algn="ctr"/>
            </a:p>
          </p:txBody>
        </p:sp>
      </p:grpSp>
      <p:sp>
        <p:nvSpPr>
          <p:cNvPr id="1480" name="矩形"/>
          <p:cNvSpPr/>
          <p:nvPr/>
        </p:nvSpPr>
        <p:spPr>
          <a:xfrm>
            <a:off x="2071370" y="2494915"/>
            <a:ext cx="735266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判断】建设直接为农业生产服务的生产设施占用税法规定的农用地的，不征收耕地占用税。（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81" name="矩形"/>
          <p:cNvSpPr/>
          <p:nvPr/>
        </p:nvSpPr>
        <p:spPr>
          <a:xfrm>
            <a:off x="2061845" y="3532505"/>
            <a:ext cx="13195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79"/>
                                        </p:tgtEl>
                                        <p:attrNameLst>
                                          <p:attrName>style.visibility</p:attrName>
                                        </p:attrNameLst>
                                      </p:cBhvr>
                                      <p:to>
                                        <p:strVal val="visible"/>
                                      </p:to>
                                    </p:set>
                                    <p:anim calcmode="lin" valueType="num">
                                      <p:cBhvr additive="base">
                                        <p:cTn id="7" dur="500"/>
                                        <p:tgtEl>
                                          <p:spTgt spid="1479"/>
                                        </p:tgtEl>
                                        <p:attrNameLst>
                                          <p:attrName>ppt_y</p:attrName>
                                        </p:attrNameLst>
                                      </p:cBhvr>
                                      <p:tavLst>
                                        <p:tav tm="0">
                                          <p:val>
                                            <p:strVal val="#ppt_y+#ppt_h*1.125000"/>
                                          </p:val>
                                        </p:tav>
                                        <p:tav tm="100000">
                                          <p:val>
                                            <p:strVal val="#ppt_y"/>
                                          </p:val>
                                        </p:tav>
                                      </p:tavLst>
                                    </p:anim>
                                    <p:animEffect transition="in" filter="wipe(up)">
                                      <p:cBhvr>
                                        <p:cTn id="8" dur="500"/>
                                        <p:tgtEl>
                                          <p:spTgt spid="147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80"/>
                                        </p:tgtEl>
                                        <p:attrNameLst>
                                          <p:attrName>style.visibility</p:attrName>
                                        </p:attrNameLst>
                                      </p:cBhvr>
                                      <p:to>
                                        <p:strVal val="visible"/>
                                      </p:to>
                                    </p:set>
                                    <p:anim calcmode="lin" valueType="num">
                                      <p:cBhvr additive="base">
                                        <p:cTn id="13" dur="500"/>
                                        <p:tgtEl>
                                          <p:spTgt spid="1480"/>
                                        </p:tgtEl>
                                        <p:attrNameLst>
                                          <p:attrName>ppt_y</p:attrName>
                                        </p:attrNameLst>
                                      </p:cBhvr>
                                      <p:tavLst>
                                        <p:tav tm="0">
                                          <p:val>
                                            <p:strVal val="#ppt_y+#ppt_h*1.125000"/>
                                          </p:val>
                                        </p:tav>
                                        <p:tav tm="100000">
                                          <p:val>
                                            <p:strVal val="#ppt_y"/>
                                          </p:val>
                                        </p:tav>
                                      </p:tavLst>
                                    </p:anim>
                                    <p:animEffect transition="in" filter="wipe(up)">
                                      <p:cBhvr>
                                        <p:cTn id="14" dur="500"/>
                                        <p:tgtEl>
                                          <p:spTgt spid="148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81"/>
                                        </p:tgtEl>
                                        <p:attrNameLst>
                                          <p:attrName>style.visibility</p:attrName>
                                        </p:attrNameLst>
                                      </p:cBhvr>
                                      <p:to>
                                        <p:strVal val="visible"/>
                                      </p:to>
                                    </p:set>
                                    <p:anim calcmode="lin" valueType="num">
                                      <p:cBhvr additive="base">
                                        <p:cTn id="19" dur="500"/>
                                        <p:tgtEl>
                                          <p:spTgt spid="1481"/>
                                        </p:tgtEl>
                                        <p:attrNameLst>
                                          <p:attrName>ppt_y</p:attrName>
                                        </p:attrNameLst>
                                      </p:cBhvr>
                                      <p:tavLst>
                                        <p:tav tm="0">
                                          <p:val>
                                            <p:strVal val="#ppt_y+#ppt_h*1.125000"/>
                                          </p:val>
                                        </p:tav>
                                        <p:tav tm="100000">
                                          <p:val>
                                            <p:strVal val="#ppt_y"/>
                                          </p:val>
                                        </p:tav>
                                      </p:tavLst>
                                    </p:anim>
                                    <p:animEffect transition="in" filter="wipe(up)">
                                      <p:cBhvr>
                                        <p:cTn id="20" dur="500"/>
                                        <p:tgtEl>
                                          <p:spTgt spid="1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animBg="1"/>
      <p:bldP spid="1480" grpId="0"/>
      <p:bldP spid="1481" grpId="0"/>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82" name="矩形"/>
          <p:cNvSpPr/>
          <p:nvPr/>
        </p:nvSpPr>
        <p:spPr>
          <a:xfrm>
            <a:off x="1424940" y="304800"/>
            <a:ext cx="34309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耕地占用税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86" name="组合"/>
          <p:cNvGrpSpPr/>
          <p:nvPr/>
        </p:nvGrpSpPr>
        <p:grpSpPr>
          <a:xfrm>
            <a:off x="1590675" y="1408430"/>
            <a:ext cx="5171439" cy="601980"/>
            <a:chOff x="1590675" y="1408430"/>
            <a:chExt cx="5171439" cy="601980"/>
          </a:xfrm>
        </p:grpSpPr>
        <p:sp>
          <p:nvSpPr>
            <p:cNvPr id="1483" name="圆角矩形"/>
            <p:cNvSpPr/>
            <p:nvPr/>
          </p:nvSpPr>
          <p:spPr>
            <a:xfrm>
              <a:off x="1590675" y="1415415"/>
              <a:ext cx="517143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84" name="流程图: 离页连接符"/>
            <p:cNvSpPr/>
            <p:nvPr/>
          </p:nvSpPr>
          <p:spPr>
            <a:xfrm>
              <a:off x="1914525" y="140843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85" name="矩形"/>
            <p:cNvSpPr/>
            <p:nvPr/>
          </p:nvSpPr>
          <p:spPr>
            <a:xfrm>
              <a:off x="2987040" y="1451610"/>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耕地占用税税收优惠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87" name="矩形"/>
          <p:cNvSpPr/>
          <p:nvPr/>
        </p:nvSpPr>
        <p:spPr>
          <a:xfrm>
            <a:off x="4907280" y="2301240"/>
            <a:ext cx="235966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耕地占用税税收优惠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1488" name="对象"/>
          <p:cNvGraphicFramePr/>
          <p:nvPr/>
        </p:nvGraphicFramePr>
        <p:xfrm>
          <a:off x="977900" y="2721610"/>
          <a:ext cx="10217784" cy="2679065"/>
        </p:xfrm>
        <a:graphic>
          <a:graphicData uri="http://schemas.openxmlformats.org/presentationml/2006/ole">
            <mc:AlternateContent xmlns:mc="http://schemas.openxmlformats.org/markup-compatibility/2006">
              <mc:Choice xmlns:v="urn:schemas-microsoft-com:vml" Requires="v">
                <p:oleObj spid="_x0000_s19459" name="package" r:id="rId2" imgW="6344920" imgH="1672590" progId="package">
                  <p:embed/>
                </p:oleObj>
              </mc:Choice>
              <mc:Fallback>
                <p:oleObj name="package" r:id="rId2" imgW="6344920" imgH="1672590" progId="package">
                  <p:embed/>
                  <p:pic>
                    <p:nvPicPr>
                      <p:cNvPr id="0" name="对象"/>
                      <p:cNvPicPr/>
                      <p:nvPr/>
                    </p:nvPicPr>
                    <p:blipFill>
                      <a:blip r:embed="rId3" cstate="print"/>
                      <a:stretch>
                        <a:fillRect/>
                      </a:stretch>
                    </p:blipFill>
                    <p:spPr>
                      <a:xfrm>
                        <a:off x="977900" y="2721610"/>
                        <a:ext cx="10217784" cy="2679065"/>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86"/>
                                        </p:tgtEl>
                                        <p:attrNameLst>
                                          <p:attrName>style.visibility</p:attrName>
                                        </p:attrNameLst>
                                      </p:cBhvr>
                                      <p:to>
                                        <p:strVal val="visible"/>
                                      </p:to>
                                    </p:set>
                                    <p:anim calcmode="lin" valueType="num">
                                      <p:cBhvr additive="base">
                                        <p:cTn id="7" dur="500"/>
                                        <p:tgtEl>
                                          <p:spTgt spid="1486"/>
                                        </p:tgtEl>
                                        <p:attrNameLst>
                                          <p:attrName>ppt_y</p:attrName>
                                        </p:attrNameLst>
                                      </p:cBhvr>
                                      <p:tavLst>
                                        <p:tav tm="0">
                                          <p:val>
                                            <p:strVal val="#ppt_y+#ppt_h*1.125000"/>
                                          </p:val>
                                        </p:tav>
                                        <p:tav tm="100000">
                                          <p:val>
                                            <p:strVal val="#ppt_y"/>
                                          </p:val>
                                        </p:tav>
                                      </p:tavLst>
                                    </p:anim>
                                    <p:animEffect transition="in" filter="wipe(up)">
                                      <p:cBhvr>
                                        <p:cTn id="8" dur="500"/>
                                        <p:tgtEl>
                                          <p:spTgt spid="148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87"/>
                                        </p:tgtEl>
                                        <p:attrNameLst>
                                          <p:attrName>style.visibility</p:attrName>
                                        </p:attrNameLst>
                                      </p:cBhvr>
                                      <p:to>
                                        <p:strVal val="visible"/>
                                      </p:to>
                                    </p:set>
                                    <p:anim calcmode="lin" valueType="num">
                                      <p:cBhvr additive="base">
                                        <p:cTn id="13" dur="500"/>
                                        <p:tgtEl>
                                          <p:spTgt spid="1487"/>
                                        </p:tgtEl>
                                        <p:attrNameLst>
                                          <p:attrName>ppt_y</p:attrName>
                                        </p:attrNameLst>
                                      </p:cBhvr>
                                      <p:tavLst>
                                        <p:tav tm="0">
                                          <p:val>
                                            <p:strVal val="#ppt_y+#ppt_h*1.125000"/>
                                          </p:val>
                                        </p:tav>
                                        <p:tav tm="100000">
                                          <p:val>
                                            <p:strVal val="#ppt_y"/>
                                          </p:val>
                                        </p:tav>
                                      </p:tavLst>
                                    </p:anim>
                                    <p:animEffect transition="in" filter="wipe(up)">
                                      <p:cBhvr>
                                        <p:cTn id="14" dur="500"/>
                                        <p:tgtEl>
                                          <p:spTgt spid="148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88"/>
                                        </p:tgtEl>
                                        <p:attrNameLst>
                                          <p:attrName>style.visibility</p:attrName>
                                        </p:attrNameLst>
                                      </p:cBhvr>
                                      <p:to>
                                        <p:strVal val="visible"/>
                                      </p:to>
                                    </p:set>
                                    <p:animEffect transition="in" filter="strips(downLeft)">
                                      <p:cBhvr>
                                        <p:cTn id="19" dur="5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6" grpId="0" animBg="1"/>
      <p:bldP spid="1487" grpId="0"/>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89" name="矩形"/>
          <p:cNvSpPr/>
          <p:nvPr/>
        </p:nvSpPr>
        <p:spPr>
          <a:xfrm>
            <a:off x="1424940" y="304800"/>
            <a:ext cx="34309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耕地占用税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490" name="矩形"/>
          <p:cNvSpPr/>
          <p:nvPr/>
        </p:nvSpPr>
        <p:spPr>
          <a:xfrm>
            <a:off x="1764665" y="1480185"/>
            <a:ext cx="8347076"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减税的铁路线路，具体范围限于铁路路基、桥梁、涵洞、隧道及其按照规定两侧留地、防火隔离带；减税的公路线路，具体范围限于经批准建设的国道、省道、县道、乡道和属于农村公路的村道的主体工程以及两侧边沟或者截水沟。</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494" name="组合"/>
          <p:cNvGrpSpPr/>
          <p:nvPr/>
        </p:nvGrpSpPr>
        <p:grpSpPr>
          <a:xfrm>
            <a:off x="1873884" y="3055620"/>
            <a:ext cx="4751070" cy="2364104"/>
            <a:chOff x="1873884" y="3055620"/>
            <a:chExt cx="4751070" cy="2364104"/>
          </a:xfrm>
        </p:grpSpPr>
        <p:sp>
          <p:nvSpPr>
            <p:cNvPr id="1491" name="矩形"/>
            <p:cNvSpPr/>
            <p:nvPr/>
          </p:nvSpPr>
          <p:spPr>
            <a:xfrm>
              <a:off x="1972310" y="3533140"/>
              <a:ext cx="4647565"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不免税项目：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（1）医疗机构内职工住房占用耕地。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（2）专用铁路和铁路专用线占用耕地。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（3）专用公路和城区内机动车道占用耕地。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92" name="矩形"/>
            <p:cNvSpPr/>
            <p:nvPr/>
          </p:nvSpPr>
          <p:spPr>
            <a:xfrm>
              <a:off x="5458460" y="3055620"/>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493" name="剪去对角的矩形"/>
            <p:cNvSpPr/>
            <p:nvPr/>
          </p:nvSpPr>
          <p:spPr>
            <a:xfrm>
              <a:off x="1873884" y="3547109"/>
              <a:ext cx="4751070" cy="1872615"/>
            </a:xfrm>
            <a:prstGeom prst="snip2DiagRect">
              <a:avLst>
                <a:gd name="adj1" fmla="val 0"/>
                <a:gd name="adj2" fmla="val 12995"/>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0"/>
                                        </p:tgtEl>
                                        <p:attrNameLst>
                                          <p:attrName>style.visibility</p:attrName>
                                        </p:attrNameLst>
                                      </p:cBhvr>
                                      <p:to>
                                        <p:strVal val="visible"/>
                                      </p:to>
                                    </p:set>
                                    <p:anim calcmode="lin" valueType="num">
                                      <p:cBhvr additive="base">
                                        <p:cTn id="7" dur="500"/>
                                        <p:tgtEl>
                                          <p:spTgt spid="1490"/>
                                        </p:tgtEl>
                                        <p:attrNameLst>
                                          <p:attrName>ppt_y</p:attrName>
                                        </p:attrNameLst>
                                      </p:cBhvr>
                                      <p:tavLst>
                                        <p:tav tm="0">
                                          <p:val>
                                            <p:strVal val="#ppt_y+#ppt_h*1.125000"/>
                                          </p:val>
                                        </p:tav>
                                        <p:tav tm="100000">
                                          <p:val>
                                            <p:strVal val="#ppt_y"/>
                                          </p:val>
                                        </p:tav>
                                      </p:tavLst>
                                    </p:anim>
                                    <p:animEffect transition="in" filter="wipe(up)">
                                      <p:cBhvr>
                                        <p:cTn id="8" dur="500"/>
                                        <p:tgtEl>
                                          <p:spTgt spid="149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94"/>
                                        </p:tgtEl>
                                        <p:attrNameLst>
                                          <p:attrName>style.visibility</p:attrName>
                                        </p:attrNameLst>
                                      </p:cBhvr>
                                      <p:to>
                                        <p:strVal val="visible"/>
                                      </p:to>
                                    </p:set>
                                    <p:anim calcmode="lin" valueType="num">
                                      <p:cBhvr additive="base">
                                        <p:cTn id="13" dur="500"/>
                                        <p:tgtEl>
                                          <p:spTgt spid="1494"/>
                                        </p:tgtEl>
                                        <p:attrNameLst>
                                          <p:attrName>ppt_y</p:attrName>
                                        </p:attrNameLst>
                                      </p:cBhvr>
                                      <p:tavLst>
                                        <p:tav tm="0">
                                          <p:val>
                                            <p:strVal val="#ppt_y+#ppt_h*1.125000"/>
                                          </p:val>
                                        </p:tav>
                                        <p:tav tm="100000">
                                          <p:val>
                                            <p:strVal val="#ppt_y"/>
                                          </p:val>
                                        </p:tav>
                                      </p:tavLst>
                                    </p:anim>
                                    <p:animEffect transition="in" filter="wipe(up)">
                                      <p:cBhvr>
                                        <p:cTn id="14" dur="500"/>
                                        <p:tgtEl>
                                          <p:spTgt spid="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0" grpId="0"/>
      <p:bldP spid="149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95" name="矩形"/>
          <p:cNvSpPr/>
          <p:nvPr/>
        </p:nvSpPr>
        <p:spPr>
          <a:xfrm>
            <a:off x="1424940" y="304800"/>
            <a:ext cx="34309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耕地占用税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498" name="组合"/>
          <p:cNvGrpSpPr/>
          <p:nvPr/>
        </p:nvGrpSpPr>
        <p:grpSpPr>
          <a:xfrm>
            <a:off x="1578609" y="1372870"/>
            <a:ext cx="7411085" cy="586740"/>
            <a:chOff x="1578609" y="1372870"/>
            <a:chExt cx="7411085" cy="586740"/>
          </a:xfrm>
        </p:grpSpPr>
        <p:sp>
          <p:nvSpPr>
            <p:cNvPr id="1496" name="矩形"/>
            <p:cNvSpPr/>
            <p:nvPr/>
          </p:nvSpPr>
          <p:spPr>
            <a:xfrm>
              <a:off x="1732915" y="1372870"/>
              <a:ext cx="710819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辨析耕地占用税征税项目、免税项目和减税项目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497" name="剪去对角的矩形"/>
            <p:cNvSpPr/>
            <p:nvPr/>
          </p:nvSpPr>
          <p:spPr>
            <a:xfrm>
              <a:off x="1578609" y="1372870"/>
              <a:ext cx="7411085" cy="586740"/>
            </a:xfrm>
            <a:prstGeom prst="snip2DiagRect">
              <a:avLst>
                <a:gd name="adj1" fmla="val 0"/>
                <a:gd name="adj2" fmla="val 12689"/>
              </a:avLst>
            </a:prstGeom>
            <a:noFill/>
            <a:ln w="25400" cap="flat" cmpd="sng">
              <a:solidFill>
                <a:srgbClr val="4BACC6"/>
              </a:solidFill>
              <a:prstDash val="solid"/>
              <a:round/>
            </a:ln>
          </p:spPr>
          <p:txBody>
            <a:bodyPr rtlCol="0" anchor="ctr"/>
            <a:lstStyle/>
            <a:p>
              <a:pPr algn="ctr"/>
            </a:p>
          </p:txBody>
        </p:sp>
      </p:grpSp>
      <p:sp>
        <p:nvSpPr>
          <p:cNvPr id="1499" name="矩形"/>
          <p:cNvSpPr/>
          <p:nvPr/>
        </p:nvSpPr>
        <p:spPr>
          <a:xfrm>
            <a:off x="1009015" y="2075815"/>
            <a:ext cx="1005586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多选】根据耕地占用税法律制度的规定，下列各项中，免征耕地占用税的有（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A．工厂生产车间占用的耕地			B．军用公路专用线占用的耕地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C．学校教学楼占用的耕地				D．医院职工住宅楼占用的耕地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00" name="矩形"/>
          <p:cNvSpPr/>
          <p:nvPr/>
        </p:nvSpPr>
        <p:spPr>
          <a:xfrm>
            <a:off x="1009015" y="3435350"/>
            <a:ext cx="704595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【解析】军用公路专用线占用的耕地属于军事设施占用耕地，免税。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8"/>
                                        </p:tgtEl>
                                        <p:attrNameLst>
                                          <p:attrName>style.visibility</p:attrName>
                                        </p:attrNameLst>
                                      </p:cBhvr>
                                      <p:to>
                                        <p:strVal val="visible"/>
                                      </p:to>
                                    </p:set>
                                    <p:anim calcmode="lin" valueType="num">
                                      <p:cBhvr additive="base">
                                        <p:cTn id="7" dur="500"/>
                                        <p:tgtEl>
                                          <p:spTgt spid="1498"/>
                                        </p:tgtEl>
                                        <p:attrNameLst>
                                          <p:attrName>ppt_y</p:attrName>
                                        </p:attrNameLst>
                                      </p:cBhvr>
                                      <p:tavLst>
                                        <p:tav tm="0">
                                          <p:val>
                                            <p:strVal val="#ppt_y+#ppt_h*1.125000"/>
                                          </p:val>
                                        </p:tav>
                                        <p:tav tm="100000">
                                          <p:val>
                                            <p:strVal val="#ppt_y"/>
                                          </p:val>
                                        </p:tav>
                                      </p:tavLst>
                                    </p:anim>
                                    <p:animEffect transition="in" filter="wipe(up)">
                                      <p:cBhvr>
                                        <p:cTn id="8" dur="500"/>
                                        <p:tgtEl>
                                          <p:spTgt spid="149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99"/>
                                        </p:tgtEl>
                                        <p:attrNameLst>
                                          <p:attrName>style.visibility</p:attrName>
                                        </p:attrNameLst>
                                      </p:cBhvr>
                                      <p:to>
                                        <p:strVal val="visible"/>
                                      </p:to>
                                    </p:set>
                                    <p:anim calcmode="lin" valueType="num">
                                      <p:cBhvr additive="base">
                                        <p:cTn id="13" dur="500"/>
                                        <p:tgtEl>
                                          <p:spTgt spid="1499"/>
                                        </p:tgtEl>
                                        <p:attrNameLst>
                                          <p:attrName>ppt_y</p:attrName>
                                        </p:attrNameLst>
                                      </p:cBhvr>
                                      <p:tavLst>
                                        <p:tav tm="0">
                                          <p:val>
                                            <p:strVal val="#ppt_y+#ppt_h*1.125000"/>
                                          </p:val>
                                        </p:tav>
                                        <p:tav tm="100000">
                                          <p:val>
                                            <p:strVal val="#ppt_y"/>
                                          </p:val>
                                        </p:tav>
                                      </p:tavLst>
                                    </p:anim>
                                    <p:animEffect transition="in" filter="wipe(up)">
                                      <p:cBhvr>
                                        <p:cTn id="14" dur="500"/>
                                        <p:tgtEl>
                                          <p:spTgt spid="149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00"/>
                                        </p:tgtEl>
                                        <p:attrNameLst>
                                          <p:attrName>style.visibility</p:attrName>
                                        </p:attrNameLst>
                                      </p:cBhvr>
                                      <p:to>
                                        <p:strVal val="visible"/>
                                      </p:to>
                                    </p:set>
                                    <p:anim calcmode="lin" valueType="num">
                                      <p:cBhvr additive="base">
                                        <p:cTn id="19" dur="500"/>
                                        <p:tgtEl>
                                          <p:spTgt spid="1500"/>
                                        </p:tgtEl>
                                        <p:attrNameLst>
                                          <p:attrName>ppt_y</p:attrName>
                                        </p:attrNameLst>
                                      </p:cBhvr>
                                      <p:tavLst>
                                        <p:tav tm="0">
                                          <p:val>
                                            <p:strVal val="#ppt_y+#ppt_h*1.125000"/>
                                          </p:val>
                                        </p:tav>
                                        <p:tav tm="100000">
                                          <p:val>
                                            <p:strVal val="#ppt_y"/>
                                          </p:val>
                                        </p:tav>
                                      </p:tavLst>
                                    </p:anim>
                                    <p:animEffect transition="in" filter="wipe(up)">
                                      <p:cBhvr>
                                        <p:cTn id="20" dur="500"/>
                                        <p:tgtEl>
                                          <p:spTgt spid="1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 grpId="0" animBg="1"/>
      <p:bldP spid="1499" grpId="0"/>
      <p:bldP spid="1500" grpId="0"/>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04" name="矩形"/>
          <p:cNvSpPr/>
          <p:nvPr/>
        </p:nvSpPr>
        <p:spPr>
          <a:xfrm>
            <a:off x="1424940" y="304800"/>
            <a:ext cx="34309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耕地占用税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08" name="组合"/>
          <p:cNvGrpSpPr/>
          <p:nvPr/>
        </p:nvGrpSpPr>
        <p:grpSpPr>
          <a:xfrm>
            <a:off x="1466215" y="1132839"/>
            <a:ext cx="9079232" cy="601980"/>
            <a:chOff x="1466215" y="1132839"/>
            <a:chExt cx="9079232" cy="601980"/>
          </a:xfrm>
        </p:grpSpPr>
        <p:sp>
          <p:nvSpPr>
            <p:cNvPr id="1505" name="圆角矩形"/>
            <p:cNvSpPr/>
            <p:nvPr/>
          </p:nvSpPr>
          <p:spPr>
            <a:xfrm>
              <a:off x="1466215" y="1139825"/>
              <a:ext cx="9079232"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06" name="流程图: 离页连接符"/>
            <p:cNvSpPr/>
            <p:nvPr/>
          </p:nvSpPr>
          <p:spPr>
            <a:xfrm>
              <a:off x="1790065" y="1132839"/>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07" name="矩形"/>
            <p:cNvSpPr/>
            <p:nvPr/>
          </p:nvSpPr>
          <p:spPr>
            <a:xfrm>
              <a:off x="2862580" y="1176019"/>
              <a:ext cx="7294879" cy="521970"/>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耕地占用税计税依据、税率与应纳税额的计算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09" name="矩形"/>
          <p:cNvSpPr/>
          <p:nvPr/>
        </p:nvSpPr>
        <p:spPr>
          <a:xfrm>
            <a:off x="1193800" y="1734820"/>
            <a:ext cx="9604374"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应纳税额=实际占用耕地面积（平方米）×定额税率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【提示1】占用基本农田的，按当地适用税额的150%征收。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【提示2】经济特区、经济技术开发区和经济发达且人均耕地特别少的地区，适用税额可以适当提高，但是提高的部分最高不得超过国务院规定的当地适用税额的50%。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512" name="组合"/>
          <p:cNvGrpSpPr/>
          <p:nvPr/>
        </p:nvGrpSpPr>
        <p:grpSpPr>
          <a:xfrm>
            <a:off x="1514474" y="3542665"/>
            <a:ext cx="5945506" cy="586740"/>
            <a:chOff x="1514474" y="3542665"/>
            <a:chExt cx="5945506" cy="586740"/>
          </a:xfrm>
        </p:grpSpPr>
        <p:sp>
          <p:nvSpPr>
            <p:cNvPr id="1510" name="矩形"/>
            <p:cNvSpPr/>
            <p:nvPr/>
          </p:nvSpPr>
          <p:spPr>
            <a:xfrm>
              <a:off x="1668779" y="3542665"/>
              <a:ext cx="560641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结合税收优惠考查应纳税额的计算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511" name="剪去对角的矩形"/>
            <p:cNvSpPr/>
            <p:nvPr/>
          </p:nvSpPr>
          <p:spPr>
            <a:xfrm>
              <a:off x="1514474" y="3542665"/>
              <a:ext cx="5945506" cy="586740"/>
            </a:xfrm>
            <a:prstGeom prst="snip2DiagRect">
              <a:avLst>
                <a:gd name="adj1" fmla="val 0"/>
                <a:gd name="adj2" fmla="val 13333"/>
              </a:avLst>
            </a:prstGeom>
            <a:noFill/>
            <a:ln w="25400" cap="flat" cmpd="sng">
              <a:solidFill>
                <a:srgbClr val="4BACC6"/>
              </a:solidFill>
              <a:prstDash val="solid"/>
              <a:round/>
            </a:ln>
          </p:spPr>
          <p:txBody>
            <a:bodyPr rtlCol="0" anchor="ctr"/>
            <a:lstStyle/>
            <a:p>
              <a:pPr algn="ctr"/>
            </a:p>
          </p:txBody>
        </p:sp>
      </p:grpSp>
      <p:sp>
        <p:nvSpPr>
          <p:cNvPr id="1513" name="矩形"/>
          <p:cNvSpPr/>
          <p:nvPr/>
        </p:nvSpPr>
        <p:spPr>
          <a:xfrm>
            <a:off x="1213485" y="4140199"/>
            <a:ext cx="983107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2016年7月甲公司开发住宅社区经批准共占用耕地150 000平方米，其中800平方米兴建幼儿园，5 000平方米修建学校。已知耕地占用税适用税率为30元/平方米。甲公司应缴纳耕地占用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A．150000×30=4500000元		　B.（150000−800−5000）×30=4326000元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C．（150 000−5 000）×30=4 350 000元	　D．（150000−800）×30=4476000元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14" name="矩形"/>
          <p:cNvSpPr/>
          <p:nvPr/>
        </p:nvSpPr>
        <p:spPr>
          <a:xfrm>
            <a:off x="1149350" y="6132830"/>
            <a:ext cx="8438515"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【解析】兴建幼儿园和修建学校占用的耕地，免征耕地占用税。　　　【答案】B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08"/>
                                        </p:tgtEl>
                                        <p:attrNameLst>
                                          <p:attrName>style.visibility</p:attrName>
                                        </p:attrNameLst>
                                      </p:cBhvr>
                                      <p:to>
                                        <p:strVal val="visible"/>
                                      </p:to>
                                    </p:set>
                                    <p:anim calcmode="lin" valueType="num">
                                      <p:cBhvr additive="base">
                                        <p:cTn id="7" dur="500"/>
                                        <p:tgtEl>
                                          <p:spTgt spid="1508"/>
                                        </p:tgtEl>
                                        <p:attrNameLst>
                                          <p:attrName>ppt_y</p:attrName>
                                        </p:attrNameLst>
                                      </p:cBhvr>
                                      <p:tavLst>
                                        <p:tav tm="0">
                                          <p:val>
                                            <p:strVal val="#ppt_y+#ppt_h*1.125000"/>
                                          </p:val>
                                        </p:tav>
                                        <p:tav tm="100000">
                                          <p:val>
                                            <p:strVal val="#ppt_y"/>
                                          </p:val>
                                        </p:tav>
                                      </p:tavLst>
                                    </p:anim>
                                    <p:animEffect transition="in" filter="wipe(up)">
                                      <p:cBhvr>
                                        <p:cTn id="8" dur="500"/>
                                        <p:tgtEl>
                                          <p:spTgt spid="150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09"/>
                                        </p:tgtEl>
                                        <p:attrNameLst>
                                          <p:attrName>style.visibility</p:attrName>
                                        </p:attrNameLst>
                                      </p:cBhvr>
                                      <p:to>
                                        <p:strVal val="visible"/>
                                      </p:to>
                                    </p:set>
                                    <p:anim calcmode="lin" valueType="num">
                                      <p:cBhvr additive="base">
                                        <p:cTn id="13" dur="500"/>
                                        <p:tgtEl>
                                          <p:spTgt spid="1509"/>
                                        </p:tgtEl>
                                        <p:attrNameLst>
                                          <p:attrName>ppt_y</p:attrName>
                                        </p:attrNameLst>
                                      </p:cBhvr>
                                      <p:tavLst>
                                        <p:tav tm="0">
                                          <p:val>
                                            <p:strVal val="#ppt_y+#ppt_h*1.125000"/>
                                          </p:val>
                                        </p:tav>
                                        <p:tav tm="100000">
                                          <p:val>
                                            <p:strVal val="#ppt_y"/>
                                          </p:val>
                                        </p:tav>
                                      </p:tavLst>
                                    </p:anim>
                                    <p:animEffect transition="in" filter="wipe(up)">
                                      <p:cBhvr>
                                        <p:cTn id="14" dur="500"/>
                                        <p:tgtEl>
                                          <p:spTgt spid="150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12"/>
                                        </p:tgtEl>
                                        <p:attrNameLst>
                                          <p:attrName>style.visibility</p:attrName>
                                        </p:attrNameLst>
                                      </p:cBhvr>
                                      <p:to>
                                        <p:strVal val="visible"/>
                                      </p:to>
                                    </p:set>
                                    <p:anim calcmode="lin" valueType="num">
                                      <p:cBhvr additive="base">
                                        <p:cTn id="19" dur="500"/>
                                        <p:tgtEl>
                                          <p:spTgt spid="1512"/>
                                        </p:tgtEl>
                                        <p:attrNameLst>
                                          <p:attrName>ppt_y</p:attrName>
                                        </p:attrNameLst>
                                      </p:cBhvr>
                                      <p:tavLst>
                                        <p:tav tm="0">
                                          <p:val>
                                            <p:strVal val="#ppt_y+#ppt_h*1.125000"/>
                                          </p:val>
                                        </p:tav>
                                        <p:tav tm="100000">
                                          <p:val>
                                            <p:strVal val="#ppt_y"/>
                                          </p:val>
                                        </p:tav>
                                      </p:tavLst>
                                    </p:anim>
                                    <p:animEffect transition="in" filter="wipe(up)">
                                      <p:cBhvr>
                                        <p:cTn id="20" dur="500"/>
                                        <p:tgtEl>
                                          <p:spTgt spid="15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13"/>
                                        </p:tgtEl>
                                        <p:attrNameLst>
                                          <p:attrName>style.visibility</p:attrName>
                                        </p:attrNameLst>
                                      </p:cBhvr>
                                      <p:to>
                                        <p:strVal val="visible"/>
                                      </p:to>
                                    </p:set>
                                    <p:anim calcmode="lin" valueType="num">
                                      <p:cBhvr additive="base">
                                        <p:cTn id="25" dur="500"/>
                                        <p:tgtEl>
                                          <p:spTgt spid="1513"/>
                                        </p:tgtEl>
                                        <p:attrNameLst>
                                          <p:attrName>ppt_y</p:attrName>
                                        </p:attrNameLst>
                                      </p:cBhvr>
                                      <p:tavLst>
                                        <p:tav tm="0">
                                          <p:val>
                                            <p:strVal val="#ppt_y+#ppt_h*1.125000"/>
                                          </p:val>
                                        </p:tav>
                                        <p:tav tm="100000">
                                          <p:val>
                                            <p:strVal val="#ppt_y"/>
                                          </p:val>
                                        </p:tav>
                                      </p:tavLst>
                                    </p:anim>
                                    <p:animEffect transition="in" filter="wipe(up)">
                                      <p:cBhvr>
                                        <p:cTn id="26" dur="500"/>
                                        <p:tgtEl>
                                          <p:spTgt spid="15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14"/>
                                        </p:tgtEl>
                                        <p:attrNameLst>
                                          <p:attrName>style.visibility</p:attrName>
                                        </p:attrNameLst>
                                      </p:cBhvr>
                                      <p:to>
                                        <p:strVal val="visible"/>
                                      </p:to>
                                    </p:set>
                                    <p:anim calcmode="lin" valueType="num">
                                      <p:cBhvr additive="base">
                                        <p:cTn id="31" dur="500"/>
                                        <p:tgtEl>
                                          <p:spTgt spid="1514"/>
                                        </p:tgtEl>
                                        <p:attrNameLst>
                                          <p:attrName>ppt_y</p:attrName>
                                        </p:attrNameLst>
                                      </p:cBhvr>
                                      <p:tavLst>
                                        <p:tav tm="0">
                                          <p:val>
                                            <p:strVal val="#ppt_y+#ppt_h*1.125000"/>
                                          </p:val>
                                        </p:tav>
                                        <p:tav tm="100000">
                                          <p:val>
                                            <p:strVal val="#ppt_y"/>
                                          </p:val>
                                        </p:tav>
                                      </p:tavLst>
                                    </p:anim>
                                    <p:animEffect transition="in" filter="wipe(up)">
                                      <p:cBhvr>
                                        <p:cTn id="32" dur="500"/>
                                        <p:tgtEl>
                                          <p:spTgt spid="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 grpId="0" animBg="1"/>
      <p:bldP spid="1509" grpId="0"/>
      <p:bldP spid="1512" grpId="0" animBg="1"/>
      <p:bldP spid="1513" grpId="0"/>
      <p:bldP spid="1514" grpId="0"/>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15" name="矩形"/>
          <p:cNvSpPr/>
          <p:nvPr/>
        </p:nvSpPr>
        <p:spPr>
          <a:xfrm>
            <a:off x="1424940" y="304800"/>
            <a:ext cx="34309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耕地占用税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19" name="组合"/>
          <p:cNvGrpSpPr/>
          <p:nvPr/>
        </p:nvGrpSpPr>
        <p:grpSpPr>
          <a:xfrm>
            <a:off x="1555115" y="1177290"/>
            <a:ext cx="5044439" cy="601980"/>
            <a:chOff x="1555115" y="1177290"/>
            <a:chExt cx="5044439" cy="601980"/>
          </a:xfrm>
        </p:grpSpPr>
        <p:sp>
          <p:nvSpPr>
            <p:cNvPr id="1516" name="圆角矩形"/>
            <p:cNvSpPr/>
            <p:nvPr/>
          </p:nvSpPr>
          <p:spPr>
            <a:xfrm>
              <a:off x="1555115" y="1184275"/>
              <a:ext cx="5044439"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17" name="流程图: 离页连接符"/>
            <p:cNvSpPr/>
            <p:nvPr/>
          </p:nvSpPr>
          <p:spPr>
            <a:xfrm>
              <a:off x="1878965" y="117729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18" name="矩形"/>
            <p:cNvSpPr/>
            <p:nvPr/>
          </p:nvSpPr>
          <p:spPr>
            <a:xfrm>
              <a:off x="2951480" y="1220470"/>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耕地占用税征收管理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20" name="矩形"/>
          <p:cNvSpPr/>
          <p:nvPr/>
        </p:nvSpPr>
        <p:spPr>
          <a:xfrm>
            <a:off x="4914900" y="1895475"/>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耕地占用税的征收管理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521" name="表格"/>
          <p:cNvGraphicFramePr>
            <a:graphicFrameLocks noGrp="1"/>
          </p:cNvGraphicFramePr>
          <p:nvPr/>
        </p:nvGraphicFramePr>
        <p:xfrm>
          <a:off x="1555115" y="2329180"/>
          <a:ext cx="9355455" cy="2633472"/>
        </p:xfrm>
        <a:graphic>
          <a:graphicData uri="http://schemas.openxmlformats.org/drawingml/2006/table">
            <a:tbl>
              <a:tblPr bandRow="1">
                <a:noFill/>
              </a:tblPr>
              <a:tblGrid>
                <a:gridCol w="1245870"/>
                <a:gridCol w="8109585"/>
              </a:tblGrid>
              <a:tr h="365760">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82662">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经批准占用耕地的，为收到自然资源主管部门办理占用耕地手续的书面通知的当日（2）未经批准占用耕地的，为自然资源主管部门认定的纳税人实际占用耕地的当日（3）因挖损、采矿塌陷、压占、污染等损毁耕地的，为自然资源、农业农村等相关部门认定损毁耕地的当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自纳税义务发生之日起30日内申报缴纳耕地占用税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纳税地点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耕地或其他农用地所在地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缴纳方式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一次性缴纳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524" name="组合"/>
          <p:cNvGrpSpPr/>
          <p:nvPr/>
        </p:nvGrpSpPr>
        <p:grpSpPr>
          <a:xfrm>
            <a:off x="687705" y="5334001"/>
            <a:ext cx="4615815" cy="586739"/>
            <a:chOff x="687705" y="5334001"/>
            <a:chExt cx="4615815" cy="586739"/>
          </a:xfrm>
        </p:grpSpPr>
        <p:sp>
          <p:nvSpPr>
            <p:cNvPr id="1522" name="矩形"/>
            <p:cNvSpPr/>
            <p:nvPr/>
          </p:nvSpPr>
          <p:spPr>
            <a:xfrm>
              <a:off x="842010" y="5334001"/>
              <a:ext cx="4339589"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耕地占用税的纳税方式</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523" name="剪去对角的矩形"/>
            <p:cNvSpPr/>
            <p:nvPr/>
          </p:nvSpPr>
          <p:spPr>
            <a:xfrm>
              <a:off x="687705" y="5334001"/>
              <a:ext cx="4615815" cy="586739"/>
            </a:xfrm>
            <a:prstGeom prst="snip2DiagRect">
              <a:avLst>
                <a:gd name="adj1" fmla="val 0"/>
                <a:gd name="adj2" fmla="val 12680"/>
              </a:avLst>
            </a:prstGeom>
            <a:noFill/>
            <a:ln w="25400" cap="flat" cmpd="sng">
              <a:solidFill>
                <a:srgbClr val="4BACC6"/>
              </a:solidFill>
              <a:prstDash val="solid"/>
              <a:round/>
            </a:ln>
          </p:spPr>
          <p:txBody>
            <a:bodyPr rtlCol="0" anchor="ctr"/>
            <a:lstStyle/>
            <a:p>
              <a:pPr algn="ctr"/>
            </a:p>
          </p:txBody>
        </p:sp>
      </p:grpSp>
      <p:sp>
        <p:nvSpPr>
          <p:cNvPr id="1525" name="矩形"/>
          <p:cNvSpPr/>
          <p:nvPr/>
        </p:nvSpPr>
        <p:spPr>
          <a:xfrm>
            <a:off x="5368290" y="4999355"/>
            <a:ext cx="616140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【例题·单选】纳税人缴纳耕地占用税的方式是（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A．按年缴纳　　　　B．按月缴纳</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 一次性缴纳　　　D．按季度缴纳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26" name="矩形"/>
          <p:cNvSpPr/>
          <p:nvPr/>
        </p:nvSpPr>
        <p:spPr>
          <a:xfrm>
            <a:off x="9491980" y="5920740"/>
            <a:ext cx="13468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19"/>
                                        </p:tgtEl>
                                        <p:attrNameLst>
                                          <p:attrName>style.visibility</p:attrName>
                                        </p:attrNameLst>
                                      </p:cBhvr>
                                      <p:to>
                                        <p:strVal val="visible"/>
                                      </p:to>
                                    </p:set>
                                    <p:anim calcmode="lin" valueType="num">
                                      <p:cBhvr additive="base">
                                        <p:cTn id="7" dur="500"/>
                                        <p:tgtEl>
                                          <p:spTgt spid="1519"/>
                                        </p:tgtEl>
                                        <p:attrNameLst>
                                          <p:attrName>ppt_y</p:attrName>
                                        </p:attrNameLst>
                                      </p:cBhvr>
                                      <p:tavLst>
                                        <p:tav tm="0">
                                          <p:val>
                                            <p:strVal val="#ppt_y+#ppt_h*1.125000"/>
                                          </p:val>
                                        </p:tav>
                                        <p:tav tm="100000">
                                          <p:val>
                                            <p:strVal val="#ppt_y"/>
                                          </p:val>
                                        </p:tav>
                                      </p:tavLst>
                                    </p:anim>
                                    <p:animEffect transition="in" filter="wipe(up)">
                                      <p:cBhvr>
                                        <p:cTn id="8" dur="500"/>
                                        <p:tgtEl>
                                          <p:spTgt spid="151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20"/>
                                        </p:tgtEl>
                                        <p:attrNameLst>
                                          <p:attrName>style.visibility</p:attrName>
                                        </p:attrNameLst>
                                      </p:cBhvr>
                                      <p:to>
                                        <p:strVal val="visible"/>
                                      </p:to>
                                    </p:set>
                                    <p:anim calcmode="lin" valueType="num">
                                      <p:cBhvr additive="base">
                                        <p:cTn id="13" dur="500"/>
                                        <p:tgtEl>
                                          <p:spTgt spid="1520"/>
                                        </p:tgtEl>
                                        <p:attrNameLst>
                                          <p:attrName>ppt_y</p:attrName>
                                        </p:attrNameLst>
                                      </p:cBhvr>
                                      <p:tavLst>
                                        <p:tav tm="0">
                                          <p:val>
                                            <p:strVal val="#ppt_y+#ppt_h*1.125000"/>
                                          </p:val>
                                        </p:tav>
                                        <p:tav tm="100000">
                                          <p:val>
                                            <p:strVal val="#ppt_y"/>
                                          </p:val>
                                        </p:tav>
                                      </p:tavLst>
                                    </p:anim>
                                    <p:animEffect transition="in" filter="wipe(up)">
                                      <p:cBhvr>
                                        <p:cTn id="14" dur="500"/>
                                        <p:tgtEl>
                                          <p:spTgt spid="152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521"/>
                                        </p:tgtEl>
                                        <p:attrNameLst>
                                          <p:attrName>style.visibility</p:attrName>
                                        </p:attrNameLst>
                                      </p:cBhvr>
                                      <p:to>
                                        <p:strVal val="visible"/>
                                      </p:to>
                                    </p:set>
                                    <p:animEffect transition="in" filter="strips(downLeft)">
                                      <p:cBhvr>
                                        <p:cTn id="19" dur="500"/>
                                        <p:tgtEl>
                                          <p:spTgt spid="152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524"/>
                                        </p:tgtEl>
                                        <p:attrNameLst>
                                          <p:attrName>style.visibility</p:attrName>
                                        </p:attrNameLst>
                                      </p:cBhvr>
                                      <p:to>
                                        <p:strVal val="visible"/>
                                      </p:to>
                                    </p:set>
                                    <p:anim calcmode="lin" valueType="num">
                                      <p:cBhvr additive="base">
                                        <p:cTn id="24" dur="500"/>
                                        <p:tgtEl>
                                          <p:spTgt spid="1524"/>
                                        </p:tgtEl>
                                        <p:attrNameLst>
                                          <p:attrName>ppt_y</p:attrName>
                                        </p:attrNameLst>
                                      </p:cBhvr>
                                      <p:tavLst>
                                        <p:tav tm="0">
                                          <p:val>
                                            <p:strVal val="#ppt_y+#ppt_h*1.125000"/>
                                          </p:val>
                                        </p:tav>
                                        <p:tav tm="100000">
                                          <p:val>
                                            <p:strVal val="#ppt_y"/>
                                          </p:val>
                                        </p:tav>
                                      </p:tavLst>
                                    </p:anim>
                                    <p:animEffect transition="in" filter="wipe(up)">
                                      <p:cBhvr>
                                        <p:cTn id="25" dur="500"/>
                                        <p:tgtEl>
                                          <p:spTgt spid="152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25"/>
                                        </p:tgtEl>
                                        <p:attrNameLst>
                                          <p:attrName>style.visibility</p:attrName>
                                        </p:attrNameLst>
                                      </p:cBhvr>
                                      <p:to>
                                        <p:strVal val="visible"/>
                                      </p:to>
                                    </p:set>
                                    <p:anim calcmode="lin" valueType="num">
                                      <p:cBhvr additive="base">
                                        <p:cTn id="30" dur="500"/>
                                        <p:tgtEl>
                                          <p:spTgt spid="1525"/>
                                        </p:tgtEl>
                                        <p:attrNameLst>
                                          <p:attrName>ppt_y</p:attrName>
                                        </p:attrNameLst>
                                      </p:cBhvr>
                                      <p:tavLst>
                                        <p:tav tm="0">
                                          <p:val>
                                            <p:strVal val="#ppt_y+#ppt_h*1.125000"/>
                                          </p:val>
                                        </p:tav>
                                        <p:tav tm="100000">
                                          <p:val>
                                            <p:strVal val="#ppt_y"/>
                                          </p:val>
                                        </p:tav>
                                      </p:tavLst>
                                    </p:anim>
                                    <p:animEffect transition="in" filter="wipe(up)">
                                      <p:cBhvr>
                                        <p:cTn id="31" dur="500"/>
                                        <p:tgtEl>
                                          <p:spTgt spid="152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526"/>
                                        </p:tgtEl>
                                        <p:attrNameLst>
                                          <p:attrName>style.visibility</p:attrName>
                                        </p:attrNameLst>
                                      </p:cBhvr>
                                      <p:to>
                                        <p:strVal val="visible"/>
                                      </p:to>
                                    </p:set>
                                    <p:anim calcmode="lin" valueType="num">
                                      <p:cBhvr additive="base">
                                        <p:cTn id="36" dur="500"/>
                                        <p:tgtEl>
                                          <p:spTgt spid="1526"/>
                                        </p:tgtEl>
                                        <p:attrNameLst>
                                          <p:attrName>ppt_y</p:attrName>
                                        </p:attrNameLst>
                                      </p:cBhvr>
                                      <p:tavLst>
                                        <p:tav tm="0">
                                          <p:val>
                                            <p:strVal val="#ppt_y+#ppt_h*1.125000"/>
                                          </p:val>
                                        </p:tav>
                                        <p:tav tm="100000">
                                          <p:val>
                                            <p:strVal val="#ppt_y"/>
                                          </p:val>
                                        </p:tav>
                                      </p:tavLst>
                                    </p:anim>
                                    <p:animEffect transition="in" filter="wipe(up)">
                                      <p:cBhvr>
                                        <p:cTn id="37" dur="500"/>
                                        <p:tgtEl>
                                          <p:spTgt spid="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9" grpId="0" animBg="1"/>
      <p:bldP spid="1520" grpId="0"/>
      <p:bldP spid="1524" grpId="0" animBg="1"/>
      <p:bldP spid="1525" grpId="0"/>
      <p:bldP spid="1526" grpId="0"/>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27" name="矩形"/>
          <p:cNvSpPr/>
          <p:nvPr/>
        </p:nvSpPr>
        <p:spPr>
          <a:xfrm>
            <a:off x="1424940" y="304800"/>
            <a:ext cx="2825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烟叶税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31" name="组合"/>
          <p:cNvGrpSpPr/>
          <p:nvPr/>
        </p:nvGrpSpPr>
        <p:grpSpPr>
          <a:xfrm>
            <a:off x="1167130" y="1275080"/>
            <a:ext cx="5830570" cy="601980"/>
            <a:chOff x="1167130" y="1275080"/>
            <a:chExt cx="5830570" cy="601980"/>
          </a:xfrm>
        </p:grpSpPr>
        <p:sp>
          <p:nvSpPr>
            <p:cNvPr id="1528" name="圆角矩形"/>
            <p:cNvSpPr/>
            <p:nvPr/>
          </p:nvSpPr>
          <p:spPr>
            <a:xfrm>
              <a:off x="1167130" y="1282065"/>
              <a:ext cx="58305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29" name="流程图: 离页连接符"/>
            <p:cNvSpPr/>
            <p:nvPr/>
          </p:nvSpPr>
          <p:spPr>
            <a:xfrm>
              <a:off x="1490979" y="127508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30" name="矩形"/>
            <p:cNvSpPr/>
            <p:nvPr/>
          </p:nvSpPr>
          <p:spPr>
            <a:xfrm>
              <a:off x="2563495" y="1318260"/>
              <a:ext cx="4104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烟叶税纳税人与征税范围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32" name="矩形"/>
          <p:cNvSpPr/>
          <p:nvPr/>
        </p:nvSpPr>
        <p:spPr>
          <a:xfrm>
            <a:off x="7042785" y="1118870"/>
            <a:ext cx="413258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烟叶税的纳税人为在中国境内收购烟叶（包括晾晒烟叶、烤烟叶）的单位。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35" name="组合"/>
          <p:cNvGrpSpPr/>
          <p:nvPr/>
        </p:nvGrpSpPr>
        <p:grpSpPr>
          <a:xfrm>
            <a:off x="1207770" y="2098675"/>
            <a:ext cx="8432165" cy="891540"/>
            <a:chOff x="1207770" y="2098675"/>
            <a:chExt cx="8432165" cy="891540"/>
          </a:xfrm>
        </p:grpSpPr>
        <p:sp>
          <p:nvSpPr>
            <p:cNvPr id="1533" name="矩形"/>
            <p:cNvSpPr/>
            <p:nvPr/>
          </p:nvSpPr>
          <p:spPr>
            <a:xfrm>
              <a:off x="2475865" y="2098675"/>
              <a:ext cx="716407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我国实行烟草专卖制度，烟叶由烟草公司或其委托单位依法统一收购，其他单位和个人无权收购烟叶。所以纳税人的规定中无“个人”。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34" name="矩形"/>
            <p:cNvSpPr/>
            <p:nvPr/>
          </p:nvSpPr>
          <p:spPr>
            <a:xfrm>
              <a:off x="1207770" y="2380614"/>
              <a:ext cx="1138555" cy="358139"/>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nvGrpSpPr>
          <p:cNvPr id="1538" name="组合"/>
          <p:cNvGrpSpPr/>
          <p:nvPr/>
        </p:nvGrpSpPr>
        <p:grpSpPr>
          <a:xfrm>
            <a:off x="1190625" y="3131820"/>
            <a:ext cx="5412105" cy="586740"/>
            <a:chOff x="1190625" y="3131820"/>
            <a:chExt cx="5412105" cy="586740"/>
          </a:xfrm>
        </p:grpSpPr>
        <p:sp>
          <p:nvSpPr>
            <p:cNvPr id="1536" name="矩形"/>
            <p:cNvSpPr/>
            <p:nvPr/>
          </p:nvSpPr>
          <p:spPr>
            <a:xfrm>
              <a:off x="1344930" y="3131820"/>
              <a:ext cx="507301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烟叶税的纳税人、烟叶的范围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537" name="剪去对角的矩形"/>
            <p:cNvSpPr/>
            <p:nvPr/>
          </p:nvSpPr>
          <p:spPr>
            <a:xfrm>
              <a:off x="1190625" y="3131820"/>
              <a:ext cx="5412105" cy="586740"/>
            </a:xfrm>
            <a:prstGeom prst="snip2DiagRect">
              <a:avLst>
                <a:gd name="adj1" fmla="val 0"/>
                <a:gd name="adj2" fmla="val 13328"/>
              </a:avLst>
            </a:prstGeom>
            <a:noFill/>
            <a:ln w="25400" cap="flat" cmpd="sng">
              <a:solidFill>
                <a:srgbClr val="4BACC6"/>
              </a:solidFill>
              <a:prstDash val="solid"/>
              <a:round/>
            </a:ln>
          </p:spPr>
          <p:txBody>
            <a:bodyPr rtlCol="0" anchor="ctr"/>
            <a:lstStyle/>
            <a:p>
              <a:pPr algn="ctr"/>
            </a:p>
          </p:txBody>
        </p:sp>
      </p:grpSp>
      <p:sp>
        <p:nvSpPr>
          <p:cNvPr id="1539" name="矩形"/>
          <p:cNvSpPr/>
          <p:nvPr/>
        </p:nvSpPr>
        <p:spPr>
          <a:xfrm>
            <a:off x="988060" y="3735069"/>
            <a:ext cx="1032700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单选】根据烟叶税法律制度的规定，下列属于烟叶税纳税人的是（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A．生产烟叶的个人	B．收购烟叶的单位	C．销售香烟的单位	D. 消费香烟的个人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40" name="矩形"/>
          <p:cNvSpPr/>
          <p:nvPr/>
        </p:nvSpPr>
        <p:spPr>
          <a:xfrm>
            <a:off x="988060" y="4637405"/>
            <a:ext cx="138747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41" name="矩形"/>
          <p:cNvSpPr/>
          <p:nvPr/>
        </p:nvSpPr>
        <p:spPr>
          <a:xfrm>
            <a:off x="988060" y="5036820"/>
            <a:ext cx="987679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多选】根据烟叶税法律制度的规定，下列各项中属于烟叶税征收范围的有（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A．晾晒烟叶		B．烟丝		C．卷烟		D．烤烟叶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42" name="矩形"/>
          <p:cNvSpPr/>
          <p:nvPr/>
        </p:nvSpPr>
        <p:spPr>
          <a:xfrm>
            <a:off x="988060" y="5960110"/>
            <a:ext cx="158813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【答案】ＡＤ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31"/>
                                        </p:tgtEl>
                                        <p:attrNameLst>
                                          <p:attrName>style.visibility</p:attrName>
                                        </p:attrNameLst>
                                      </p:cBhvr>
                                      <p:to>
                                        <p:strVal val="visible"/>
                                      </p:to>
                                    </p:set>
                                    <p:anim calcmode="lin" valueType="num">
                                      <p:cBhvr additive="base">
                                        <p:cTn id="7" dur="500"/>
                                        <p:tgtEl>
                                          <p:spTgt spid="1531"/>
                                        </p:tgtEl>
                                        <p:attrNameLst>
                                          <p:attrName>ppt_y</p:attrName>
                                        </p:attrNameLst>
                                      </p:cBhvr>
                                      <p:tavLst>
                                        <p:tav tm="0">
                                          <p:val>
                                            <p:strVal val="#ppt_y+#ppt_h*1.125000"/>
                                          </p:val>
                                        </p:tav>
                                        <p:tav tm="100000">
                                          <p:val>
                                            <p:strVal val="#ppt_y"/>
                                          </p:val>
                                        </p:tav>
                                      </p:tavLst>
                                    </p:anim>
                                    <p:animEffect transition="in" filter="wipe(up)">
                                      <p:cBhvr>
                                        <p:cTn id="8" dur="500"/>
                                        <p:tgtEl>
                                          <p:spTgt spid="153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32"/>
                                        </p:tgtEl>
                                        <p:attrNameLst>
                                          <p:attrName>style.visibility</p:attrName>
                                        </p:attrNameLst>
                                      </p:cBhvr>
                                      <p:to>
                                        <p:strVal val="visible"/>
                                      </p:to>
                                    </p:set>
                                    <p:anim calcmode="lin" valueType="num">
                                      <p:cBhvr additive="base">
                                        <p:cTn id="12" dur="500"/>
                                        <p:tgtEl>
                                          <p:spTgt spid="1532"/>
                                        </p:tgtEl>
                                        <p:attrNameLst>
                                          <p:attrName>ppt_y</p:attrName>
                                        </p:attrNameLst>
                                      </p:cBhvr>
                                      <p:tavLst>
                                        <p:tav tm="0">
                                          <p:val>
                                            <p:strVal val="#ppt_y+#ppt_h*1.125000"/>
                                          </p:val>
                                        </p:tav>
                                        <p:tav tm="100000">
                                          <p:val>
                                            <p:strVal val="#ppt_y"/>
                                          </p:val>
                                        </p:tav>
                                      </p:tavLst>
                                    </p:anim>
                                    <p:animEffect transition="in" filter="wipe(up)">
                                      <p:cBhvr>
                                        <p:cTn id="13" dur="500"/>
                                        <p:tgtEl>
                                          <p:spTgt spid="153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35"/>
                                        </p:tgtEl>
                                        <p:attrNameLst>
                                          <p:attrName>style.visibility</p:attrName>
                                        </p:attrNameLst>
                                      </p:cBhvr>
                                      <p:to>
                                        <p:strVal val="visible"/>
                                      </p:to>
                                    </p:set>
                                    <p:anim calcmode="lin" valueType="num">
                                      <p:cBhvr additive="base">
                                        <p:cTn id="17" dur="500"/>
                                        <p:tgtEl>
                                          <p:spTgt spid="1535"/>
                                        </p:tgtEl>
                                        <p:attrNameLst>
                                          <p:attrName>ppt_y</p:attrName>
                                        </p:attrNameLst>
                                      </p:cBhvr>
                                      <p:tavLst>
                                        <p:tav tm="0">
                                          <p:val>
                                            <p:strVal val="#ppt_y+#ppt_h*1.125000"/>
                                          </p:val>
                                        </p:tav>
                                        <p:tav tm="100000">
                                          <p:val>
                                            <p:strVal val="#ppt_y"/>
                                          </p:val>
                                        </p:tav>
                                      </p:tavLst>
                                    </p:anim>
                                    <p:animEffect transition="in" filter="wipe(up)">
                                      <p:cBhvr>
                                        <p:cTn id="18" dur="500"/>
                                        <p:tgtEl>
                                          <p:spTgt spid="153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538"/>
                                        </p:tgtEl>
                                        <p:attrNameLst>
                                          <p:attrName>style.visibility</p:attrName>
                                        </p:attrNameLst>
                                      </p:cBhvr>
                                      <p:to>
                                        <p:strVal val="visible"/>
                                      </p:to>
                                    </p:set>
                                    <p:anim calcmode="lin" valueType="num">
                                      <p:cBhvr additive="base">
                                        <p:cTn id="23" dur="500"/>
                                        <p:tgtEl>
                                          <p:spTgt spid="1538"/>
                                        </p:tgtEl>
                                        <p:attrNameLst>
                                          <p:attrName>ppt_y</p:attrName>
                                        </p:attrNameLst>
                                      </p:cBhvr>
                                      <p:tavLst>
                                        <p:tav tm="0">
                                          <p:val>
                                            <p:strVal val="#ppt_y+#ppt_h*1.125000"/>
                                          </p:val>
                                        </p:tav>
                                        <p:tav tm="100000">
                                          <p:val>
                                            <p:strVal val="#ppt_y"/>
                                          </p:val>
                                        </p:tav>
                                      </p:tavLst>
                                    </p:anim>
                                    <p:animEffect transition="in" filter="wipe(up)">
                                      <p:cBhvr>
                                        <p:cTn id="24" dur="500"/>
                                        <p:tgtEl>
                                          <p:spTgt spid="153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539"/>
                                        </p:tgtEl>
                                        <p:attrNameLst>
                                          <p:attrName>style.visibility</p:attrName>
                                        </p:attrNameLst>
                                      </p:cBhvr>
                                      <p:to>
                                        <p:strVal val="visible"/>
                                      </p:to>
                                    </p:set>
                                    <p:anim calcmode="lin" valueType="num">
                                      <p:cBhvr additive="base">
                                        <p:cTn id="29" dur="500"/>
                                        <p:tgtEl>
                                          <p:spTgt spid="1539"/>
                                        </p:tgtEl>
                                        <p:attrNameLst>
                                          <p:attrName>ppt_y</p:attrName>
                                        </p:attrNameLst>
                                      </p:cBhvr>
                                      <p:tavLst>
                                        <p:tav tm="0">
                                          <p:val>
                                            <p:strVal val="#ppt_y+#ppt_h*1.125000"/>
                                          </p:val>
                                        </p:tav>
                                        <p:tav tm="100000">
                                          <p:val>
                                            <p:strVal val="#ppt_y"/>
                                          </p:val>
                                        </p:tav>
                                      </p:tavLst>
                                    </p:anim>
                                    <p:animEffect transition="in" filter="wipe(up)">
                                      <p:cBhvr>
                                        <p:cTn id="30" dur="500"/>
                                        <p:tgtEl>
                                          <p:spTgt spid="153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40"/>
                                        </p:tgtEl>
                                        <p:attrNameLst>
                                          <p:attrName>style.visibility</p:attrName>
                                        </p:attrNameLst>
                                      </p:cBhvr>
                                      <p:to>
                                        <p:strVal val="visible"/>
                                      </p:to>
                                    </p:set>
                                    <p:anim calcmode="lin" valueType="num">
                                      <p:cBhvr additive="base">
                                        <p:cTn id="35" dur="500"/>
                                        <p:tgtEl>
                                          <p:spTgt spid="1540"/>
                                        </p:tgtEl>
                                        <p:attrNameLst>
                                          <p:attrName>ppt_y</p:attrName>
                                        </p:attrNameLst>
                                      </p:cBhvr>
                                      <p:tavLst>
                                        <p:tav tm="0">
                                          <p:val>
                                            <p:strVal val="#ppt_y+#ppt_h*1.125000"/>
                                          </p:val>
                                        </p:tav>
                                        <p:tav tm="100000">
                                          <p:val>
                                            <p:strVal val="#ppt_y"/>
                                          </p:val>
                                        </p:tav>
                                      </p:tavLst>
                                    </p:anim>
                                    <p:animEffect transition="in" filter="wipe(up)">
                                      <p:cBhvr>
                                        <p:cTn id="36" dur="500"/>
                                        <p:tgtEl>
                                          <p:spTgt spid="154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541"/>
                                        </p:tgtEl>
                                        <p:attrNameLst>
                                          <p:attrName>style.visibility</p:attrName>
                                        </p:attrNameLst>
                                      </p:cBhvr>
                                      <p:to>
                                        <p:strVal val="visible"/>
                                      </p:to>
                                    </p:set>
                                    <p:anim calcmode="lin" valueType="num">
                                      <p:cBhvr additive="base">
                                        <p:cTn id="41" dur="500"/>
                                        <p:tgtEl>
                                          <p:spTgt spid="1541"/>
                                        </p:tgtEl>
                                        <p:attrNameLst>
                                          <p:attrName>ppt_y</p:attrName>
                                        </p:attrNameLst>
                                      </p:cBhvr>
                                      <p:tavLst>
                                        <p:tav tm="0">
                                          <p:val>
                                            <p:strVal val="#ppt_y+#ppt_h*1.125000"/>
                                          </p:val>
                                        </p:tav>
                                        <p:tav tm="100000">
                                          <p:val>
                                            <p:strVal val="#ppt_y"/>
                                          </p:val>
                                        </p:tav>
                                      </p:tavLst>
                                    </p:anim>
                                    <p:animEffect transition="in" filter="wipe(up)">
                                      <p:cBhvr>
                                        <p:cTn id="42" dur="500"/>
                                        <p:tgtEl>
                                          <p:spTgt spid="154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542"/>
                                        </p:tgtEl>
                                        <p:attrNameLst>
                                          <p:attrName>style.visibility</p:attrName>
                                        </p:attrNameLst>
                                      </p:cBhvr>
                                      <p:to>
                                        <p:strVal val="visible"/>
                                      </p:to>
                                    </p:set>
                                    <p:anim calcmode="lin" valueType="num">
                                      <p:cBhvr additive="base">
                                        <p:cTn id="47" dur="500"/>
                                        <p:tgtEl>
                                          <p:spTgt spid="1542"/>
                                        </p:tgtEl>
                                        <p:attrNameLst>
                                          <p:attrName>ppt_y</p:attrName>
                                        </p:attrNameLst>
                                      </p:cBhvr>
                                      <p:tavLst>
                                        <p:tav tm="0">
                                          <p:val>
                                            <p:strVal val="#ppt_y+#ppt_h*1.125000"/>
                                          </p:val>
                                        </p:tav>
                                        <p:tav tm="100000">
                                          <p:val>
                                            <p:strVal val="#ppt_y"/>
                                          </p:val>
                                        </p:tav>
                                      </p:tavLst>
                                    </p:anim>
                                    <p:animEffect transition="in" filter="wipe(up)">
                                      <p:cBhvr>
                                        <p:cTn id="48" dur="500"/>
                                        <p:tgtEl>
                                          <p:spTgt spid="1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1" grpId="0" animBg="1"/>
      <p:bldP spid="1532" grpId="0"/>
      <p:bldP spid="1535" grpId="0" animBg="1"/>
      <p:bldP spid="1538" grpId="0" animBg="1"/>
      <p:bldP spid="1539" grpId="0"/>
      <p:bldP spid="1540" grpId="0"/>
      <p:bldP spid="1541" grpId="0"/>
      <p:bldP spid="1542" grpId="0"/>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43" name="矩形"/>
          <p:cNvSpPr/>
          <p:nvPr/>
        </p:nvSpPr>
        <p:spPr>
          <a:xfrm>
            <a:off x="1424940" y="304800"/>
            <a:ext cx="2825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烟叶税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47" name="组合"/>
          <p:cNvGrpSpPr/>
          <p:nvPr/>
        </p:nvGrpSpPr>
        <p:grpSpPr>
          <a:xfrm>
            <a:off x="1576070" y="1177290"/>
            <a:ext cx="8291194" cy="601980"/>
            <a:chOff x="1576070" y="1177290"/>
            <a:chExt cx="8291194" cy="601980"/>
          </a:xfrm>
        </p:grpSpPr>
        <p:sp>
          <p:nvSpPr>
            <p:cNvPr id="1544" name="圆角矩形"/>
            <p:cNvSpPr/>
            <p:nvPr/>
          </p:nvSpPr>
          <p:spPr>
            <a:xfrm>
              <a:off x="1576070" y="1184275"/>
              <a:ext cx="829119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45" name="流程图: 离页连接符"/>
            <p:cNvSpPr/>
            <p:nvPr/>
          </p:nvSpPr>
          <p:spPr>
            <a:xfrm>
              <a:off x="1899920" y="117729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46" name="矩形"/>
            <p:cNvSpPr/>
            <p:nvPr/>
          </p:nvSpPr>
          <p:spPr>
            <a:xfrm>
              <a:off x="2972435" y="1220470"/>
              <a:ext cx="6583680" cy="521970"/>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烟叶税计税依据、税率与应纳税额的计算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48" name="矩形"/>
          <p:cNvSpPr/>
          <p:nvPr/>
        </p:nvSpPr>
        <p:spPr>
          <a:xfrm>
            <a:off x="582930" y="1797684"/>
            <a:ext cx="1090104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烟叶税的计税依据是纳税人收购烟叶实际支付的价款总额，包括烟叶收购价款和价外补贴。其中，价外补贴统一按烟叶收购价款的10%计算。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应纳税额=价款总额×税率（20%）=收购价款×（1+10%）×税率（20%）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551" name="组合"/>
          <p:cNvGrpSpPr/>
          <p:nvPr/>
        </p:nvGrpSpPr>
        <p:grpSpPr>
          <a:xfrm>
            <a:off x="1615440" y="3251200"/>
            <a:ext cx="4633595" cy="586740"/>
            <a:chOff x="1615440" y="3251200"/>
            <a:chExt cx="4633595" cy="586740"/>
          </a:xfrm>
        </p:grpSpPr>
        <p:sp>
          <p:nvSpPr>
            <p:cNvPr id="1549" name="矩形"/>
            <p:cNvSpPr/>
            <p:nvPr/>
          </p:nvSpPr>
          <p:spPr>
            <a:xfrm>
              <a:off x="1769745" y="3251200"/>
              <a:ext cx="438594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烟叶税应纳税额的计算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550" name="剪去对角的矩形"/>
            <p:cNvSpPr/>
            <p:nvPr/>
          </p:nvSpPr>
          <p:spPr>
            <a:xfrm>
              <a:off x="1615440" y="3251200"/>
              <a:ext cx="4633595" cy="586740"/>
            </a:xfrm>
            <a:prstGeom prst="snip2DiagRect">
              <a:avLst>
                <a:gd name="adj1" fmla="val 0"/>
                <a:gd name="adj2" fmla="val 13115"/>
              </a:avLst>
            </a:prstGeom>
            <a:noFill/>
            <a:ln w="25400" cap="flat" cmpd="sng">
              <a:solidFill>
                <a:srgbClr val="4BACC6"/>
              </a:solidFill>
              <a:prstDash val="solid"/>
              <a:round/>
            </a:ln>
          </p:spPr>
          <p:txBody>
            <a:bodyPr rtlCol="0" anchor="ctr"/>
            <a:lstStyle/>
            <a:p>
              <a:pPr algn="ctr"/>
            </a:p>
          </p:txBody>
        </p:sp>
      </p:grpSp>
      <p:sp>
        <p:nvSpPr>
          <p:cNvPr id="1552" name="矩形"/>
          <p:cNvSpPr/>
          <p:nvPr/>
        </p:nvSpPr>
        <p:spPr>
          <a:xfrm>
            <a:off x="583565" y="3848735"/>
            <a:ext cx="1093152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单选】2019年9月甲公司向烟农收购烟叶一批，支付收购价款1 000 000元，支付价外补贴100000元，已开具农产品收购发票。已知烟叶税税率为20%。计算甲公司当月该笔业务应缴纳烟叶税税额的下列算式中，正确的是（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A．（1000000−100000）×20%=180000元	B．（1 000000+100000）×20%=220000元</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C．1000000×（1+20%）×20%=240000元　　　	D. 1000000×20%=200000元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53" name="矩形"/>
          <p:cNvSpPr/>
          <p:nvPr/>
        </p:nvSpPr>
        <p:spPr>
          <a:xfrm>
            <a:off x="582930" y="6007735"/>
            <a:ext cx="152717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47"/>
                                        </p:tgtEl>
                                        <p:attrNameLst>
                                          <p:attrName>style.visibility</p:attrName>
                                        </p:attrNameLst>
                                      </p:cBhvr>
                                      <p:to>
                                        <p:strVal val="visible"/>
                                      </p:to>
                                    </p:set>
                                    <p:anim calcmode="lin" valueType="num">
                                      <p:cBhvr additive="base">
                                        <p:cTn id="7" dur="500"/>
                                        <p:tgtEl>
                                          <p:spTgt spid="1547"/>
                                        </p:tgtEl>
                                        <p:attrNameLst>
                                          <p:attrName>ppt_y</p:attrName>
                                        </p:attrNameLst>
                                      </p:cBhvr>
                                      <p:tavLst>
                                        <p:tav tm="0">
                                          <p:val>
                                            <p:strVal val="#ppt_y+#ppt_h*1.125000"/>
                                          </p:val>
                                        </p:tav>
                                        <p:tav tm="100000">
                                          <p:val>
                                            <p:strVal val="#ppt_y"/>
                                          </p:val>
                                        </p:tav>
                                      </p:tavLst>
                                    </p:anim>
                                    <p:animEffect transition="in" filter="wipe(up)">
                                      <p:cBhvr>
                                        <p:cTn id="8" dur="500"/>
                                        <p:tgtEl>
                                          <p:spTgt spid="15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48"/>
                                        </p:tgtEl>
                                        <p:attrNameLst>
                                          <p:attrName>style.visibility</p:attrName>
                                        </p:attrNameLst>
                                      </p:cBhvr>
                                      <p:to>
                                        <p:strVal val="visible"/>
                                      </p:to>
                                    </p:set>
                                    <p:anim calcmode="lin" valueType="num">
                                      <p:cBhvr additive="base">
                                        <p:cTn id="13" dur="500"/>
                                        <p:tgtEl>
                                          <p:spTgt spid="1548"/>
                                        </p:tgtEl>
                                        <p:attrNameLst>
                                          <p:attrName>ppt_y</p:attrName>
                                        </p:attrNameLst>
                                      </p:cBhvr>
                                      <p:tavLst>
                                        <p:tav tm="0">
                                          <p:val>
                                            <p:strVal val="#ppt_y+#ppt_h*1.125000"/>
                                          </p:val>
                                        </p:tav>
                                        <p:tav tm="100000">
                                          <p:val>
                                            <p:strVal val="#ppt_y"/>
                                          </p:val>
                                        </p:tav>
                                      </p:tavLst>
                                    </p:anim>
                                    <p:animEffect transition="in" filter="wipe(up)">
                                      <p:cBhvr>
                                        <p:cTn id="14" dur="500"/>
                                        <p:tgtEl>
                                          <p:spTgt spid="154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51"/>
                                        </p:tgtEl>
                                        <p:attrNameLst>
                                          <p:attrName>style.visibility</p:attrName>
                                        </p:attrNameLst>
                                      </p:cBhvr>
                                      <p:to>
                                        <p:strVal val="visible"/>
                                      </p:to>
                                    </p:set>
                                    <p:anim calcmode="lin" valueType="num">
                                      <p:cBhvr additive="base">
                                        <p:cTn id="19" dur="500"/>
                                        <p:tgtEl>
                                          <p:spTgt spid="1551"/>
                                        </p:tgtEl>
                                        <p:attrNameLst>
                                          <p:attrName>ppt_y</p:attrName>
                                        </p:attrNameLst>
                                      </p:cBhvr>
                                      <p:tavLst>
                                        <p:tav tm="0">
                                          <p:val>
                                            <p:strVal val="#ppt_y+#ppt_h*1.125000"/>
                                          </p:val>
                                        </p:tav>
                                        <p:tav tm="100000">
                                          <p:val>
                                            <p:strVal val="#ppt_y"/>
                                          </p:val>
                                        </p:tav>
                                      </p:tavLst>
                                    </p:anim>
                                    <p:animEffect transition="in" filter="wipe(up)">
                                      <p:cBhvr>
                                        <p:cTn id="20" dur="500"/>
                                        <p:tgtEl>
                                          <p:spTgt spid="155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52"/>
                                        </p:tgtEl>
                                        <p:attrNameLst>
                                          <p:attrName>style.visibility</p:attrName>
                                        </p:attrNameLst>
                                      </p:cBhvr>
                                      <p:to>
                                        <p:strVal val="visible"/>
                                      </p:to>
                                    </p:set>
                                    <p:anim calcmode="lin" valueType="num">
                                      <p:cBhvr additive="base">
                                        <p:cTn id="25" dur="500"/>
                                        <p:tgtEl>
                                          <p:spTgt spid="1552"/>
                                        </p:tgtEl>
                                        <p:attrNameLst>
                                          <p:attrName>ppt_y</p:attrName>
                                        </p:attrNameLst>
                                      </p:cBhvr>
                                      <p:tavLst>
                                        <p:tav tm="0">
                                          <p:val>
                                            <p:strVal val="#ppt_y+#ppt_h*1.125000"/>
                                          </p:val>
                                        </p:tav>
                                        <p:tav tm="100000">
                                          <p:val>
                                            <p:strVal val="#ppt_y"/>
                                          </p:val>
                                        </p:tav>
                                      </p:tavLst>
                                    </p:anim>
                                    <p:animEffect transition="in" filter="wipe(up)">
                                      <p:cBhvr>
                                        <p:cTn id="26" dur="500"/>
                                        <p:tgtEl>
                                          <p:spTgt spid="155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53"/>
                                        </p:tgtEl>
                                        <p:attrNameLst>
                                          <p:attrName>style.visibility</p:attrName>
                                        </p:attrNameLst>
                                      </p:cBhvr>
                                      <p:to>
                                        <p:strVal val="visible"/>
                                      </p:to>
                                    </p:set>
                                    <p:anim calcmode="lin" valueType="num">
                                      <p:cBhvr additive="base">
                                        <p:cTn id="31" dur="500"/>
                                        <p:tgtEl>
                                          <p:spTgt spid="1553"/>
                                        </p:tgtEl>
                                        <p:attrNameLst>
                                          <p:attrName>ppt_y</p:attrName>
                                        </p:attrNameLst>
                                      </p:cBhvr>
                                      <p:tavLst>
                                        <p:tav tm="0">
                                          <p:val>
                                            <p:strVal val="#ppt_y+#ppt_h*1.125000"/>
                                          </p:val>
                                        </p:tav>
                                        <p:tav tm="100000">
                                          <p:val>
                                            <p:strVal val="#ppt_y"/>
                                          </p:val>
                                        </p:tav>
                                      </p:tavLst>
                                    </p:anim>
                                    <p:animEffect transition="in" filter="wipe(up)">
                                      <p:cBhvr>
                                        <p:cTn id="32" dur="500"/>
                                        <p:tgtEl>
                                          <p:spTgt spid="1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 grpId="0" animBg="1"/>
      <p:bldP spid="1548" grpId="0"/>
      <p:bldP spid="1551" grpId="0" animBg="1"/>
      <p:bldP spid="1552" grpId="0"/>
      <p:bldP spid="15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6"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89" name="组合"/>
          <p:cNvGrpSpPr/>
          <p:nvPr/>
        </p:nvGrpSpPr>
        <p:grpSpPr>
          <a:xfrm>
            <a:off x="2129155" y="1252220"/>
            <a:ext cx="4504055" cy="542924"/>
            <a:chOff x="2129155" y="1252220"/>
            <a:chExt cx="4504055" cy="542924"/>
          </a:xfrm>
        </p:grpSpPr>
        <p:sp>
          <p:nvSpPr>
            <p:cNvPr id="187" name="矩形"/>
            <p:cNvSpPr/>
            <p:nvPr/>
          </p:nvSpPr>
          <p:spPr>
            <a:xfrm>
              <a:off x="2200275" y="1283970"/>
              <a:ext cx="428117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房产税应纳税额的计算</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88" name="剪去对角的矩形"/>
            <p:cNvSpPr/>
            <p:nvPr/>
          </p:nvSpPr>
          <p:spPr>
            <a:xfrm>
              <a:off x="2129155" y="1252220"/>
              <a:ext cx="4504055" cy="542924"/>
            </a:xfrm>
            <a:prstGeom prst="snip2DiagRect">
              <a:avLst>
                <a:gd name="adj1" fmla="val 0"/>
                <a:gd name="adj2" fmla="val 16513"/>
              </a:avLst>
            </a:prstGeom>
            <a:noFill/>
            <a:ln w="25400" cap="flat" cmpd="sng">
              <a:solidFill>
                <a:srgbClr val="4BACC6"/>
              </a:solidFill>
              <a:prstDash val="solid"/>
              <a:round/>
            </a:ln>
          </p:spPr>
          <p:txBody>
            <a:bodyPr rtlCol="0" anchor="ctr"/>
            <a:lstStyle/>
            <a:p>
              <a:pPr algn="ctr"/>
            </a:p>
          </p:txBody>
        </p:sp>
      </p:grpSp>
      <p:sp>
        <p:nvSpPr>
          <p:cNvPr id="190" name="矩形"/>
          <p:cNvSpPr/>
          <p:nvPr/>
        </p:nvSpPr>
        <p:spPr>
          <a:xfrm>
            <a:off x="1906905" y="1871345"/>
            <a:ext cx="8401050"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单选】2018年甲公司的房产原值为1 000万元，已提折旧400万元。已知从价计征房产税税率为1.2%，当地规定的房产税扣除比例为30%。甲公司当年应缴纳房产税税额的下列计算中，正确的是（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A．（1 000−400）×（1−30%）×1.2%=5.04万元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B．（1 000−400）×1.2%=7.2万元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C．1 000×（1−30%）×1.2%=8.4万元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D．1 000×1.2%=12万元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91" name="矩形"/>
          <p:cNvSpPr/>
          <p:nvPr/>
        </p:nvSpPr>
        <p:spPr>
          <a:xfrm>
            <a:off x="1906905" y="4836160"/>
            <a:ext cx="839533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【解析】计算房产税时不用考虑折旧，记住公式直接套用即可。应纳房产税=房产原值×（1−扣除比例）× 1.2%=1 000×（1−30%）×1.2%=8.4万元。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500"/>
                                        <p:tgtEl>
                                          <p:spTgt spid="189"/>
                                        </p:tgtEl>
                                        <p:attrNameLst>
                                          <p:attrName>ppt_y</p:attrName>
                                        </p:attrNameLst>
                                      </p:cBhvr>
                                      <p:tavLst>
                                        <p:tav tm="0">
                                          <p:val>
                                            <p:strVal val="#ppt_y+#ppt_h*1.125000"/>
                                          </p:val>
                                        </p:tav>
                                        <p:tav tm="100000">
                                          <p:val>
                                            <p:strVal val="#ppt_y"/>
                                          </p:val>
                                        </p:tav>
                                      </p:tavLst>
                                    </p:anim>
                                    <p:animEffect transition="in" filter="wipe(up)">
                                      <p:cBhvr>
                                        <p:cTn id="8" dur="500"/>
                                        <p:tgtEl>
                                          <p:spTgt spid="1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0"/>
                                        </p:tgtEl>
                                        <p:attrNameLst>
                                          <p:attrName>style.visibility</p:attrName>
                                        </p:attrNameLst>
                                      </p:cBhvr>
                                      <p:to>
                                        <p:strVal val="visible"/>
                                      </p:to>
                                    </p:set>
                                    <p:anim calcmode="lin" valueType="num">
                                      <p:cBhvr additive="base">
                                        <p:cTn id="13" dur="500"/>
                                        <p:tgtEl>
                                          <p:spTgt spid="190"/>
                                        </p:tgtEl>
                                        <p:attrNameLst>
                                          <p:attrName>ppt_y</p:attrName>
                                        </p:attrNameLst>
                                      </p:cBhvr>
                                      <p:tavLst>
                                        <p:tav tm="0">
                                          <p:val>
                                            <p:strVal val="#ppt_y+#ppt_h*1.125000"/>
                                          </p:val>
                                        </p:tav>
                                        <p:tav tm="100000">
                                          <p:val>
                                            <p:strVal val="#ppt_y"/>
                                          </p:val>
                                        </p:tav>
                                      </p:tavLst>
                                    </p:anim>
                                    <p:animEffect transition="in" filter="wipe(up)">
                                      <p:cBhvr>
                                        <p:cTn id="14" dur="500"/>
                                        <p:tgtEl>
                                          <p:spTgt spid="19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1"/>
                                        </p:tgtEl>
                                        <p:attrNameLst>
                                          <p:attrName>style.visibility</p:attrName>
                                        </p:attrNameLst>
                                      </p:cBhvr>
                                      <p:to>
                                        <p:strVal val="visible"/>
                                      </p:to>
                                    </p:set>
                                    <p:anim calcmode="lin" valueType="num">
                                      <p:cBhvr additive="base">
                                        <p:cTn id="19" dur="500"/>
                                        <p:tgtEl>
                                          <p:spTgt spid="191"/>
                                        </p:tgtEl>
                                        <p:attrNameLst>
                                          <p:attrName>ppt_y</p:attrName>
                                        </p:attrNameLst>
                                      </p:cBhvr>
                                      <p:tavLst>
                                        <p:tav tm="0">
                                          <p:val>
                                            <p:strVal val="#ppt_y+#ppt_h*1.125000"/>
                                          </p:val>
                                        </p:tav>
                                        <p:tav tm="100000">
                                          <p:val>
                                            <p:strVal val="#ppt_y"/>
                                          </p:val>
                                        </p:tav>
                                      </p:tavLst>
                                    </p:anim>
                                    <p:animEffect transition="in" filter="wipe(up)">
                                      <p:cBhvr>
                                        <p:cTn id="2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p:bldP spid="191" grpId="0"/>
    </p:bld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54" name="矩形"/>
          <p:cNvSpPr/>
          <p:nvPr/>
        </p:nvSpPr>
        <p:spPr>
          <a:xfrm>
            <a:off x="1424940" y="304800"/>
            <a:ext cx="2825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烟叶税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58" name="组合"/>
          <p:cNvGrpSpPr/>
          <p:nvPr/>
        </p:nvGrpSpPr>
        <p:grpSpPr>
          <a:xfrm>
            <a:off x="1620520" y="1443990"/>
            <a:ext cx="4500880" cy="601980"/>
            <a:chOff x="1620520" y="1443990"/>
            <a:chExt cx="4500880" cy="601980"/>
          </a:xfrm>
        </p:grpSpPr>
        <p:sp>
          <p:nvSpPr>
            <p:cNvPr id="1555" name="圆角矩形"/>
            <p:cNvSpPr/>
            <p:nvPr/>
          </p:nvSpPr>
          <p:spPr>
            <a:xfrm>
              <a:off x="1620520" y="1450975"/>
              <a:ext cx="450088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56" name="流程图: 离页连接符"/>
            <p:cNvSpPr/>
            <p:nvPr/>
          </p:nvSpPr>
          <p:spPr>
            <a:xfrm>
              <a:off x="1944370" y="144399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57" name="矩形"/>
            <p:cNvSpPr/>
            <p:nvPr/>
          </p:nvSpPr>
          <p:spPr>
            <a:xfrm>
              <a:off x="3016885" y="1487170"/>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烟叶税征收管理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59" name="矩形"/>
          <p:cNvSpPr/>
          <p:nvPr/>
        </p:nvSpPr>
        <p:spPr>
          <a:xfrm>
            <a:off x="5314315" y="2334260"/>
            <a:ext cx="2025014"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烟叶税的征收管理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560" name="表格"/>
          <p:cNvGraphicFramePr>
            <a:graphicFrameLocks noGrp="1"/>
          </p:cNvGraphicFramePr>
          <p:nvPr/>
        </p:nvGraphicFramePr>
        <p:xfrm>
          <a:off x="1608455" y="2889885"/>
          <a:ext cx="8975090" cy="2317750"/>
        </p:xfrm>
        <a:graphic>
          <a:graphicData uri="http://schemas.openxmlformats.org/drawingml/2006/table">
            <a:tbl>
              <a:tblPr bandRow="1">
                <a:noFill/>
              </a:tblPr>
              <a:tblGrid>
                <a:gridCol w="3023870"/>
                <a:gridCol w="5951220"/>
              </a:tblGrid>
              <a:tr h="463550">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50">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纳税环节</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烟叶收购环节</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50">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收购烟叶的当日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50">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纳税地点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烟叶收购地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50">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按月计征，纳税义务发生月终了之日起15日内申报并缴纳税款</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58"/>
                                        </p:tgtEl>
                                        <p:attrNameLst>
                                          <p:attrName>style.visibility</p:attrName>
                                        </p:attrNameLst>
                                      </p:cBhvr>
                                      <p:to>
                                        <p:strVal val="visible"/>
                                      </p:to>
                                    </p:set>
                                    <p:anim calcmode="lin" valueType="num">
                                      <p:cBhvr additive="base">
                                        <p:cTn id="7" dur="500"/>
                                        <p:tgtEl>
                                          <p:spTgt spid="1558"/>
                                        </p:tgtEl>
                                        <p:attrNameLst>
                                          <p:attrName>ppt_y</p:attrName>
                                        </p:attrNameLst>
                                      </p:cBhvr>
                                      <p:tavLst>
                                        <p:tav tm="0">
                                          <p:val>
                                            <p:strVal val="#ppt_y+#ppt_h*1.125000"/>
                                          </p:val>
                                        </p:tav>
                                        <p:tav tm="100000">
                                          <p:val>
                                            <p:strVal val="#ppt_y"/>
                                          </p:val>
                                        </p:tav>
                                      </p:tavLst>
                                    </p:anim>
                                    <p:animEffect transition="in" filter="wipe(up)">
                                      <p:cBhvr>
                                        <p:cTn id="8" dur="500"/>
                                        <p:tgtEl>
                                          <p:spTgt spid="155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59"/>
                                        </p:tgtEl>
                                        <p:attrNameLst>
                                          <p:attrName>style.visibility</p:attrName>
                                        </p:attrNameLst>
                                      </p:cBhvr>
                                      <p:to>
                                        <p:strVal val="visible"/>
                                      </p:to>
                                    </p:set>
                                    <p:anim calcmode="lin" valueType="num">
                                      <p:cBhvr additive="base">
                                        <p:cTn id="13" dur="500"/>
                                        <p:tgtEl>
                                          <p:spTgt spid="1559"/>
                                        </p:tgtEl>
                                        <p:attrNameLst>
                                          <p:attrName>ppt_y</p:attrName>
                                        </p:attrNameLst>
                                      </p:cBhvr>
                                      <p:tavLst>
                                        <p:tav tm="0">
                                          <p:val>
                                            <p:strVal val="#ppt_y+#ppt_h*1.125000"/>
                                          </p:val>
                                        </p:tav>
                                        <p:tav tm="100000">
                                          <p:val>
                                            <p:strVal val="#ppt_y"/>
                                          </p:val>
                                        </p:tav>
                                      </p:tavLst>
                                    </p:anim>
                                    <p:animEffect transition="in" filter="wipe(up)">
                                      <p:cBhvr>
                                        <p:cTn id="14" dur="500"/>
                                        <p:tgtEl>
                                          <p:spTgt spid="155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60"/>
                                        </p:tgtEl>
                                        <p:attrNameLst>
                                          <p:attrName>style.visibility</p:attrName>
                                        </p:attrNameLst>
                                      </p:cBhvr>
                                      <p:to>
                                        <p:strVal val="visible"/>
                                      </p:to>
                                    </p:set>
                                    <p:animEffect transition="in" filter="barn(inVertical)">
                                      <p:cBhvr>
                                        <p:cTn id="19" dur="500"/>
                                        <p:tgtEl>
                                          <p:spTgt spid="1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59" grpId="0"/>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61" name="矩形"/>
          <p:cNvSpPr/>
          <p:nvPr/>
        </p:nvSpPr>
        <p:spPr>
          <a:xfrm>
            <a:off x="1424940" y="304800"/>
            <a:ext cx="3422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考点７：船舶吨税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en-US" altLang="zh-CN"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sym typeface="宋体" panose="02010600030101010101" pitchFamily="2" charset="-122"/>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65" name="组合"/>
          <p:cNvGrpSpPr/>
          <p:nvPr/>
        </p:nvGrpSpPr>
        <p:grpSpPr>
          <a:xfrm>
            <a:off x="1567180" y="1283970"/>
            <a:ext cx="4446271" cy="601980"/>
            <a:chOff x="1567180" y="1283970"/>
            <a:chExt cx="4446271" cy="601980"/>
          </a:xfrm>
        </p:grpSpPr>
        <p:sp>
          <p:nvSpPr>
            <p:cNvPr id="1562" name="圆角矩形"/>
            <p:cNvSpPr/>
            <p:nvPr/>
          </p:nvSpPr>
          <p:spPr>
            <a:xfrm>
              <a:off x="1567180" y="1290955"/>
              <a:ext cx="444627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63" name="流程图: 离页连接符"/>
            <p:cNvSpPr/>
            <p:nvPr/>
          </p:nvSpPr>
          <p:spPr>
            <a:xfrm>
              <a:off x="1891030" y="128397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64" name="矩形"/>
            <p:cNvSpPr/>
            <p:nvPr/>
          </p:nvSpPr>
          <p:spPr>
            <a:xfrm>
              <a:off x="2963545" y="1327149"/>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船舶吨税纳税人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66" name="矩形"/>
          <p:cNvSpPr/>
          <p:nvPr/>
        </p:nvSpPr>
        <p:spPr>
          <a:xfrm>
            <a:off x="6146800" y="1404620"/>
            <a:ext cx="304546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以应税船舶负责人为纳税人。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70" name="组合"/>
          <p:cNvGrpSpPr/>
          <p:nvPr/>
        </p:nvGrpSpPr>
        <p:grpSpPr>
          <a:xfrm>
            <a:off x="1567180" y="2345055"/>
            <a:ext cx="8734425" cy="601980"/>
            <a:chOff x="1567180" y="2345055"/>
            <a:chExt cx="8734425" cy="601980"/>
          </a:xfrm>
        </p:grpSpPr>
        <p:sp>
          <p:nvSpPr>
            <p:cNvPr id="1567" name="圆角矩形"/>
            <p:cNvSpPr/>
            <p:nvPr/>
          </p:nvSpPr>
          <p:spPr>
            <a:xfrm>
              <a:off x="1567180" y="2352039"/>
              <a:ext cx="873442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68" name="流程图: 离页连接符"/>
            <p:cNvSpPr/>
            <p:nvPr/>
          </p:nvSpPr>
          <p:spPr>
            <a:xfrm>
              <a:off x="1891030" y="234505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69" name="矩形"/>
            <p:cNvSpPr/>
            <p:nvPr/>
          </p:nvSpPr>
          <p:spPr>
            <a:xfrm>
              <a:off x="2963545" y="2388235"/>
              <a:ext cx="6939280" cy="52196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船舶吨税计税依据、税率与应纳税额的计算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71" name="矩形"/>
          <p:cNvSpPr/>
          <p:nvPr/>
        </p:nvSpPr>
        <p:spPr>
          <a:xfrm>
            <a:off x="888365" y="3091180"/>
            <a:ext cx="10636886"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船舶吨税按照船舶净吨位（计税依据）和吨税执照期限（不同期限对应不同税率）征收。其计算公式为：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575" name="组合"/>
          <p:cNvGrpSpPr/>
          <p:nvPr/>
        </p:nvGrpSpPr>
        <p:grpSpPr>
          <a:xfrm>
            <a:off x="1338580" y="3603625"/>
            <a:ext cx="9532620" cy="910589"/>
            <a:chOff x="1338580" y="3603625"/>
            <a:chExt cx="9532620" cy="910589"/>
          </a:xfrm>
        </p:grpSpPr>
        <p:sp>
          <p:nvSpPr>
            <p:cNvPr id="1572" name="矩形"/>
            <p:cNvSpPr/>
            <p:nvPr/>
          </p:nvSpPr>
          <p:spPr>
            <a:xfrm>
              <a:off x="1338580" y="3823335"/>
              <a:ext cx="40481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应纳税额=应税船舶净吨位×定额税率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573" name="直线连接线"/>
            <p:cNvCxnSpPr/>
            <p:nvPr/>
          </p:nvCxnSpPr>
          <p:spPr>
            <a:xfrm>
              <a:off x="5386705" y="4007485"/>
              <a:ext cx="1384300" cy="1587"/>
            </a:xfrm>
            <a:prstGeom prst="straightConnector1">
              <a:avLst/>
            </a:prstGeom>
            <a:noFill/>
            <a:ln w="28575" cap="flat" cmpd="sng">
              <a:solidFill>
                <a:srgbClr val="05212E"/>
              </a:solidFill>
              <a:prstDash val="solid"/>
              <a:round/>
              <a:tailEnd type="arrow" w="med" len="med"/>
            </a:ln>
          </p:spPr>
        </p:cxnSp>
        <p:sp>
          <p:nvSpPr>
            <p:cNvPr id="1574" name="矩形"/>
            <p:cNvSpPr/>
            <p:nvPr/>
          </p:nvSpPr>
          <p:spPr>
            <a:xfrm>
              <a:off x="6864350" y="3603625"/>
              <a:ext cx="4006850" cy="910589"/>
            </a:xfrm>
            <a:prstGeom prst="rect">
              <a:avLst/>
            </a:prstGeom>
            <a:noFill/>
            <a:ln w="19050" cap="rnd" cmpd="sng">
              <a:solidFill>
                <a:srgbClr val="43B2E2"/>
              </a:solidFill>
              <a:prstDash val="sysDot"/>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按照</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30</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日、</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90</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日和</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年三种期限分类，每类分为普通税率和优惠税率两种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grpSp>
        <p:nvGrpSpPr>
          <p:cNvPr id="1579" name="组合"/>
          <p:cNvGrpSpPr/>
          <p:nvPr/>
        </p:nvGrpSpPr>
        <p:grpSpPr>
          <a:xfrm>
            <a:off x="1335404" y="4509135"/>
            <a:ext cx="9676129" cy="1838325"/>
            <a:chOff x="1335404" y="4509135"/>
            <a:chExt cx="9676129" cy="1838325"/>
          </a:xfrm>
        </p:grpSpPr>
        <p:sp>
          <p:nvSpPr>
            <p:cNvPr id="1576" name="矩形"/>
            <p:cNvSpPr/>
            <p:nvPr/>
          </p:nvSpPr>
          <p:spPr>
            <a:xfrm>
              <a:off x="1433829" y="5008879"/>
              <a:ext cx="9577704"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（1）适用优惠税率的船舶有：① 中国国籍的应税船舶；② 船籍国（地区）与中国签订含有相互给予船舶税费最惠国待遇条款的条约或者协定的应税船舶。</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（2）拖船和非机动驳船分别按照相同净吨位船舶税率的50%计征。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77" name="矩形"/>
            <p:cNvSpPr/>
            <p:nvPr/>
          </p:nvSpPr>
          <p:spPr>
            <a:xfrm>
              <a:off x="1335404" y="4509135"/>
              <a:ext cx="91884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578" name="剪去对角的矩形"/>
            <p:cNvSpPr/>
            <p:nvPr/>
          </p:nvSpPr>
          <p:spPr>
            <a:xfrm>
              <a:off x="1335404" y="5022849"/>
              <a:ext cx="9676129" cy="1324610"/>
            </a:xfrm>
            <a:prstGeom prst="snip2DiagRect">
              <a:avLst>
                <a:gd name="adj1" fmla="val 0"/>
                <a:gd name="adj2" fmla="val 13004"/>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65"/>
                                        </p:tgtEl>
                                        <p:attrNameLst>
                                          <p:attrName>style.visibility</p:attrName>
                                        </p:attrNameLst>
                                      </p:cBhvr>
                                      <p:to>
                                        <p:strVal val="visible"/>
                                      </p:to>
                                    </p:set>
                                    <p:anim calcmode="lin" valueType="num">
                                      <p:cBhvr additive="base">
                                        <p:cTn id="7" dur="500"/>
                                        <p:tgtEl>
                                          <p:spTgt spid="1565"/>
                                        </p:tgtEl>
                                        <p:attrNameLst>
                                          <p:attrName>ppt_y</p:attrName>
                                        </p:attrNameLst>
                                      </p:cBhvr>
                                      <p:tavLst>
                                        <p:tav tm="0">
                                          <p:val>
                                            <p:strVal val="#ppt_y+#ppt_h*1.125000"/>
                                          </p:val>
                                        </p:tav>
                                        <p:tav tm="100000">
                                          <p:val>
                                            <p:strVal val="#ppt_y"/>
                                          </p:val>
                                        </p:tav>
                                      </p:tavLst>
                                    </p:anim>
                                    <p:animEffect transition="in" filter="wipe(up)">
                                      <p:cBhvr>
                                        <p:cTn id="8" dur="500"/>
                                        <p:tgtEl>
                                          <p:spTgt spid="156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66"/>
                                        </p:tgtEl>
                                        <p:attrNameLst>
                                          <p:attrName>style.visibility</p:attrName>
                                        </p:attrNameLst>
                                      </p:cBhvr>
                                      <p:to>
                                        <p:strVal val="visible"/>
                                      </p:to>
                                    </p:set>
                                    <p:anim calcmode="lin" valueType="num">
                                      <p:cBhvr additive="base">
                                        <p:cTn id="12" dur="500"/>
                                        <p:tgtEl>
                                          <p:spTgt spid="1566"/>
                                        </p:tgtEl>
                                        <p:attrNameLst>
                                          <p:attrName>ppt_y</p:attrName>
                                        </p:attrNameLst>
                                      </p:cBhvr>
                                      <p:tavLst>
                                        <p:tav tm="0">
                                          <p:val>
                                            <p:strVal val="#ppt_y+#ppt_h*1.125000"/>
                                          </p:val>
                                        </p:tav>
                                        <p:tav tm="100000">
                                          <p:val>
                                            <p:strVal val="#ppt_y"/>
                                          </p:val>
                                        </p:tav>
                                      </p:tavLst>
                                    </p:anim>
                                    <p:animEffect transition="in" filter="wipe(up)">
                                      <p:cBhvr>
                                        <p:cTn id="13" dur="500"/>
                                        <p:tgtEl>
                                          <p:spTgt spid="156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570"/>
                                        </p:tgtEl>
                                        <p:attrNameLst>
                                          <p:attrName>style.visibility</p:attrName>
                                        </p:attrNameLst>
                                      </p:cBhvr>
                                      <p:to>
                                        <p:strVal val="visible"/>
                                      </p:to>
                                    </p:set>
                                    <p:anim calcmode="lin" valueType="num">
                                      <p:cBhvr additive="base">
                                        <p:cTn id="18" dur="500"/>
                                        <p:tgtEl>
                                          <p:spTgt spid="1570"/>
                                        </p:tgtEl>
                                        <p:attrNameLst>
                                          <p:attrName>ppt_y</p:attrName>
                                        </p:attrNameLst>
                                      </p:cBhvr>
                                      <p:tavLst>
                                        <p:tav tm="0">
                                          <p:val>
                                            <p:strVal val="#ppt_y+#ppt_h*1.125000"/>
                                          </p:val>
                                        </p:tav>
                                        <p:tav tm="100000">
                                          <p:val>
                                            <p:strVal val="#ppt_y"/>
                                          </p:val>
                                        </p:tav>
                                      </p:tavLst>
                                    </p:anim>
                                    <p:animEffect transition="in" filter="wipe(up)">
                                      <p:cBhvr>
                                        <p:cTn id="19" dur="500"/>
                                        <p:tgtEl>
                                          <p:spTgt spid="157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571"/>
                                        </p:tgtEl>
                                        <p:attrNameLst>
                                          <p:attrName>style.visibility</p:attrName>
                                        </p:attrNameLst>
                                      </p:cBhvr>
                                      <p:to>
                                        <p:strVal val="visible"/>
                                      </p:to>
                                    </p:set>
                                    <p:anim calcmode="lin" valueType="num">
                                      <p:cBhvr additive="base">
                                        <p:cTn id="24" dur="500"/>
                                        <p:tgtEl>
                                          <p:spTgt spid="1571"/>
                                        </p:tgtEl>
                                        <p:attrNameLst>
                                          <p:attrName>ppt_y</p:attrName>
                                        </p:attrNameLst>
                                      </p:cBhvr>
                                      <p:tavLst>
                                        <p:tav tm="0">
                                          <p:val>
                                            <p:strVal val="#ppt_y+#ppt_h*1.125000"/>
                                          </p:val>
                                        </p:tav>
                                        <p:tav tm="100000">
                                          <p:val>
                                            <p:strVal val="#ppt_y"/>
                                          </p:val>
                                        </p:tav>
                                      </p:tavLst>
                                    </p:anim>
                                    <p:animEffect transition="in" filter="wipe(up)">
                                      <p:cBhvr>
                                        <p:cTn id="25" dur="500"/>
                                        <p:tgtEl>
                                          <p:spTgt spid="157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75"/>
                                        </p:tgtEl>
                                        <p:attrNameLst>
                                          <p:attrName>style.visibility</p:attrName>
                                        </p:attrNameLst>
                                      </p:cBhvr>
                                      <p:to>
                                        <p:strVal val="visible"/>
                                      </p:to>
                                    </p:set>
                                    <p:anim calcmode="lin" valueType="num">
                                      <p:cBhvr additive="base">
                                        <p:cTn id="30" dur="500"/>
                                        <p:tgtEl>
                                          <p:spTgt spid="1575"/>
                                        </p:tgtEl>
                                        <p:attrNameLst>
                                          <p:attrName>ppt_y</p:attrName>
                                        </p:attrNameLst>
                                      </p:cBhvr>
                                      <p:tavLst>
                                        <p:tav tm="0">
                                          <p:val>
                                            <p:strVal val="#ppt_y+#ppt_h*1.125000"/>
                                          </p:val>
                                        </p:tav>
                                        <p:tav tm="100000">
                                          <p:val>
                                            <p:strVal val="#ppt_y"/>
                                          </p:val>
                                        </p:tav>
                                      </p:tavLst>
                                    </p:anim>
                                    <p:animEffect transition="in" filter="wipe(up)">
                                      <p:cBhvr>
                                        <p:cTn id="31" dur="500"/>
                                        <p:tgtEl>
                                          <p:spTgt spid="157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579"/>
                                        </p:tgtEl>
                                        <p:attrNameLst>
                                          <p:attrName>style.visibility</p:attrName>
                                        </p:attrNameLst>
                                      </p:cBhvr>
                                      <p:to>
                                        <p:strVal val="visible"/>
                                      </p:to>
                                    </p:set>
                                    <p:anim calcmode="lin" valueType="num">
                                      <p:cBhvr additive="base">
                                        <p:cTn id="36" dur="500"/>
                                        <p:tgtEl>
                                          <p:spTgt spid="1579"/>
                                        </p:tgtEl>
                                        <p:attrNameLst>
                                          <p:attrName>ppt_y</p:attrName>
                                        </p:attrNameLst>
                                      </p:cBhvr>
                                      <p:tavLst>
                                        <p:tav tm="0">
                                          <p:val>
                                            <p:strVal val="#ppt_y+#ppt_h*1.125000"/>
                                          </p:val>
                                        </p:tav>
                                        <p:tav tm="100000">
                                          <p:val>
                                            <p:strVal val="#ppt_y"/>
                                          </p:val>
                                        </p:tav>
                                      </p:tavLst>
                                    </p:anim>
                                    <p:animEffect transition="in" filter="wipe(up)">
                                      <p:cBhvr>
                                        <p:cTn id="37" dur="500"/>
                                        <p:tgtEl>
                                          <p:spTgt spid="1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 grpId="0" animBg="1"/>
      <p:bldP spid="1566" grpId="0"/>
      <p:bldP spid="1570" grpId="0" animBg="1"/>
      <p:bldP spid="1571" grpId="0"/>
      <p:bldP spid="1575" grpId="0" animBg="1"/>
      <p:bldP spid="1579"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80" name="矩形"/>
          <p:cNvSpPr/>
          <p:nvPr/>
        </p:nvSpPr>
        <p:spPr>
          <a:xfrm>
            <a:off x="1424940" y="304800"/>
            <a:ext cx="3422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考点７：船舶吨税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en-US" altLang="zh-CN"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sym typeface="宋体" panose="02010600030101010101" pitchFamily="2" charset="-122"/>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84" name="组合"/>
          <p:cNvGrpSpPr/>
          <p:nvPr/>
        </p:nvGrpSpPr>
        <p:grpSpPr>
          <a:xfrm>
            <a:off x="1349375" y="1299845"/>
            <a:ext cx="4770754" cy="601980"/>
            <a:chOff x="1349375" y="1299845"/>
            <a:chExt cx="4770754" cy="601980"/>
          </a:xfrm>
        </p:grpSpPr>
        <p:sp>
          <p:nvSpPr>
            <p:cNvPr id="1581" name="圆角矩形"/>
            <p:cNvSpPr/>
            <p:nvPr/>
          </p:nvSpPr>
          <p:spPr>
            <a:xfrm>
              <a:off x="1349375" y="1306830"/>
              <a:ext cx="477075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82" name="流程图: 离页连接符"/>
            <p:cNvSpPr/>
            <p:nvPr/>
          </p:nvSpPr>
          <p:spPr>
            <a:xfrm>
              <a:off x="1673225" y="129984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83" name="矩形"/>
            <p:cNvSpPr/>
            <p:nvPr/>
          </p:nvSpPr>
          <p:spPr>
            <a:xfrm>
              <a:off x="2745740" y="1343025"/>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船舶吨税税收优惠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85" name="矩形"/>
          <p:cNvSpPr/>
          <p:nvPr/>
        </p:nvSpPr>
        <p:spPr>
          <a:xfrm>
            <a:off x="1201420" y="1939290"/>
            <a:ext cx="9966324" cy="4091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免征船舶吨税的主要项目有：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（1）应纳税额在人民币50元以下的船舶。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（2）自境外以购买、受赠、继承等方式取得船舶所有权的初次进口到港的空载船舶。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（3）吨税执照期满后24小时内不上下客货的船舶。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（4）避难、防疫隔离、修理、改造、终止运营或者拆解，并不上下客货的船舶。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（5）非机动船舶（不包括非机动驳船）。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（6）捕捞、养殖渔船。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（7）军队、武装警察部队专用或者征用的船舶。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（8）警用船舶。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（9）依照法律规定应当予以免税的外国驻华使领馆、国际组织驻华代表机构及其有关人员的船舶。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84"/>
                                        </p:tgtEl>
                                        <p:attrNameLst>
                                          <p:attrName>style.visibility</p:attrName>
                                        </p:attrNameLst>
                                      </p:cBhvr>
                                      <p:to>
                                        <p:strVal val="visible"/>
                                      </p:to>
                                    </p:set>
                                    <p:anim calcmode="lin" valueType="num">
                                      <p:cBhvr additive="base">
                                        <p:cTn id="7" dur="500"/>
                                        <p:tgtEl>
                                          <p:spTgt spid="1584"/>
                                        </p:tgtEl>
                                        <p:attrNameLst>
                                          <p:attrName>ppt_y</p:attrName>
                                        </p:attrNameLst>
                                      </p:cBhvr>
                                      <p:tavLst>
                                        <p:tav tm="0">
                                          <p:val>
                                            <p:strVal val="#ppt_y+#ppt_h*1.125000"/>
                                          </p:val>
                                        </p:tav>
                                        <p:tav tm="100000">
                                          <p:val>
                                            <p:strVal val="#ppt_y"/>
                                          </p:val>
                                        </p:tav>
                                      </p:tavLst>
                                    </p:anim>
                                    <p:animEffect transition="in" filter="wipe(up)">
                                      <p:cBhvr>
                                        <p:cTn id="8" dur="500"/>
                                        <p:tgtEl>
                                          <p:spTgt spid="158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85"/>
                                        </p:tgtEl>
                                        <p:attrNameLst>
                                          <p:attrName>style.visibility</p:attrName>
                                        </p:attrNameLst>
                                      </p:cBhvr>
                                      <p:to>
                                        <p:strVal val="visible"/>
                                      </p:to>
                                    </p:set>
                                    <p:anim calcmode="lin" valueType="num">
                                      <p:cBhvr additive="base">
                                        <p:cTn id="13" dur="500"/>
                                        <p:tgtEl>
                                          <p:spTgt spid="1585"/>
                                        </p:tgtEl>
                                        <p:attrNameLst>
                                          <p:attrName>ppt_y</p:attrName>
                                        </p:attrNameLst>
                                      </p:cBhvr>
                                      <p:tavLst>
                                        <p:tav tm="0">
                                          <p:val>
                                            <p:strVal val="#ppt_y+#ppt_h*1.125000"/>
                                          </p:val>
                                        </p:tav>
                                        <p:tav tm="100000">
                                          <p:val>
                                            <p:strVal val="#ppt_y"/>
                                          </p:val>
                                        </p:tav>
                                      </p:tavLst>
                                    </p:anim>
                                    <p:animEffect transition="in" filter="wipe(up)">
                                      <p:cBhvr>
                                        <p:cTn id="14" dur="500"/>
                                        <p:tgtEl>
                                          <p:spTgt spid="1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4" grpId="0" animBg="1"/>
      <p:bldP spid="1585" grpId="0"/>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86" name="矩形"/>
          <p:cNvSpPr/>
          <p:nvPr/>
        </p:nvSpPr>
        <p:spPr>
          <a:xfrm>
            <a:off x="1424940" y="304800"/>
            <a:ext cx="3422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考点７：船舶吨税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en-US" altLang="zh-CN"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sym typeface="宋体" panose="02010600030101010101" pitchFamily="2" charset="-122"/>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89" name="组合"/>
          <p:cNvGrpSpPr/>
          <p:nvPr/>
        </p:nvGrpSpPr>
        <p:grpSpPr>
          <a:xfrm>
            <a:off x="2407285" y="1630045"/>
            <a:ext cx="6120764" cy="586740"/>
            <a:chOff x="2407285" y="1630045"/>
            <a:chExt cx="6120764" cy="586740"/>
          </a:xfrm>
        </p:grpSpPr>
        <p:sp>
          <p:nvSpPr>
            <p:cNvPr id="1587" name="矩形"/>
            <p:cNvSpPr/>
            <p:nvPr/>
          </p:nvSpPr>
          <p:spPr>
            <a:xfrm>
              <a:off x="2560955" y="1630045"/>
              <a:ext cx="596709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辨析船舶吨税的应税项目与免税项目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588" name="剪去对角的矩形"/>
            <p:cNvSpPr/>
            <p:nvPr/>
          </p:nvSpPr>
          <p:spPr>
            <a:xfrm>
              <a:off x="2407285" y="1630045"/>
              <a:ext cx="6075679" cy="586740"/>
            </a:xfrm>
            <a:prstGeom prst="snip2DiagRect">
              <a:avLst>
                <a:gd name="adj1" fmla="val 0"/>
                <a:gd name="adj2" fmla="val 13986"/>
              </a:avLst>
            </a:prstGeom>
            <a:noFill/>
            <a:ln w="25400" cap="flat" cmpd="sng">
              <a:solidFill>
                <a:srgbClr val="4BACC6"/>
              </a:solidFill>
              <a:prstDash val="solid"/>
              <a:round/>
            </a:ln>
          </p:spPr>
          <p:txBody>
            <a:bodyPr rtlCol="0" anchor="ctr"/>
            <a:lstStyle/>
            <a:p>
              <a:pPr algn="ctr"/>
            </a:p>
          </p:txBody>
        </p:sp>
      </p:grpSp>
      <p:sp>
        <p:nvSpPr>
          <p:cNvPr id="1590" name="矩形"/>
          <p:cNvSpPr/>
          <p:nvPr/>
        </p:nvSpPr>
        <p:spPr>
          <a:xfrm>
            <a:off x="2185035" y="2562860"/>
            <a:ext cx="6837045"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单选】根据船舶吨税法律制度的规定，下列船舶中，不予免征船舶吨税的是（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A．捕捞渔船　　　　B．非机动驳船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C．养殖渔船　　　　D．军队专用船舶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91" name="矩形"/>
          <p:cNvSpPr/>
          <p:nvPr/>
        </p:nvSpPr>
        <p:spPr>
          <a:xfrm>
            <a:off x="2059940" y="4370705"/>
            <a:ext cx="1615440"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89"/>
                                        </p:tgtEl>
                                        <p:attrNameLst>
                                          <p:attrName>style.visibility</p:attrName>
                                        </p:attrNameLst>
                                      </p:cBhvr>
                                      <p:to>
                                        <p:strVal val="visible"/>
                                      </p:to>
                                    </p:set>
                                    <p:anim calcmode="lin" valueType="num">
                                      <p:cBhvr additive="base">
                                        <p:cTn id="7" dur="500"/>
                                        <p:tgtEl>
                                          <p:spTgt spid="1589"/>
                                        </p:tgtEl>
                                        <p:attrNameLst>
                                          <p:attrName>ppt_y</p:attrName>
                                        </p:attrNameLst>
                                      </p:cBhvr>
                                      <p:tavLst>
                                        <p:tav tm="0">
                                          <p:val>
                                            <p:strVal val="#ppt_y+#ppt_h*1.125000"/>
                                          </p:val>
                                        </p:tav>
                                        <p:tav tm="100000">
                                          <p:val>
                                            <p:strVal val="#ppt_y"/>
                                          </p:val>
                                        </p:tav>
                                      </p:tavLst>
                                    </p:anim>
                                    <p:animEffect transition="in" filter="wipe(up)">
                                      <p:cBhvr>
                                        <p:cTn id="8" dur="500"/>
                                        <p:tgtEl>
                                          <p:spTgt spid="15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90"/>
                                        </p:tgtEl>
                                        <p:attrNameLst>
                                          <p:attrName>style.visibility</p:attrName>
                                        </p:attrNameLst>
                                      </p:cBhvr>
                                      <p:to>
                                        <p:strVal val="visible"/>
                                      </p:to>
                                    </p:set>
                                    <p:anim calcmode="lin" valueType="num">
                                      <p:cBhvr additive="base">
                                        <p:cTn id="13" dur="500"/>
                                        <p:tgtEl>
                                          <p:spTgt spid="1590"/>
                                        </p:tgtEl>
                                        <p:attrNameLst>
                                          <p:attrName>ppt_y</p:attrName>
                                        </p:attrNameLst>
                                      </p:cBhvr>
                                      <p:tavLst>
                                        <p:tav tm="0">
                                          <p:val>
                                            <p:strVal val="#ppt_y+#ppt_h*1.125000"/>
                                          </p:val>
                                        </p:tav>
                                        <p:tav tm="100000">
                                          <p:val>
                                            <p:strVal val="#ppt_y"/>
                                          </p:val>
                                        </p:tav>
                                      </p:tavLst>
                                    </p:anim>
                                    <p:animEffect transition="in" filter="wipe(up)">
                                      <p:cBhvr>
                                        <p:cTn id="14" dur="500"/>
                                        <p:tgtEl>
                                          <p:spTgt spid="159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91"/>
                                        </p:tgtEl>
                                        <p:attrNameLst>
                                          <p:attrName>style.visibility</p:attrName>
                                        </p:attrNameLst>
                                      </p:cBhvr>
                                      <p:to>
                                        <p:strVal val="visible"/>
                                      </p:to>
                                    </p:set>
                                    <p:anim calcmode="lin" valueType="num">
                                      <p:cBhvr additive="base">
                                        <p:cTn id="19" dur="500"/>
                                        <p:tgtEl>
                                          <p:spTgt spid="1591"/>
                                        </p:tgtEl>
                                        <p:attrNameLst>
                                          <p:attrName>ppt_y</p:attrName>
                                        </p:attrNameLst>
                                      </p:cBhvr>
                                      <p:tavLst>
                                        <p:tav tm="0">
                                          <p:val>
                                            <p:strVal val="#ppt_y+#ppt_h*1.125000"/>
                                          </p:val>
                                        </p:tav>
                                        <p:tav tm="100000">
                                          <p:val>
                                            <p:strVal val="#ppt_y"/>
                                          </p:val>
                                        </p:tav>
                                      </p:tavLst>
                                    </p:anim>
                                    <p:animEffect transition="in" filter="wipe(up)">
                                      <p:cBhvr>
                                        <p:cTn id="20" dur="500"/>
                                        <p:tgtEl>
                                          <p:spTgt spid="1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animBg="1"/>
      <p:bldP spid="1590" grpId="0"/>
      <p:bldP spid="1591" grpId="0"/>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92" name="矩形"/>
          <p:cNvSpPr/>
          <p:nvPr/>
        </p:nvSpPr>
        <p:spPr>
          <a:xfrm>
            <a:off x="1424940" y="304800"/>
            <a:ext cx="342265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考点７：船舶吨税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en-US" altLang="zh-CN"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sym typeface="宋体" panose="02010600030101010101" pitchFamily="2" charset="-122"/>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596" name="组合"/>
          <p:cNvGrpSpPr/>
          <p:nvPr/>
        </p:nvGrpSpPr>
        <p:grpSpPr>
          <a:xfrm>
            <a:off x="1438275" y="1193165"/>
            <a:ext cx="4770755" cy="601980"/>
            <a:chOff x="1438275" y="1193165"/>
            <a:chExt cx="4770755" cy="601980"/>
          </a:xfrm>
        </p:grpSpPr>
        <p:sp>
          <p:nvSpPr>
            <p:cNvPr id="1593" name="圆角矩形"/>
            <p:cNvSpPr/>
            <p:nvPr/>
          </p:nvSpPr>
          <p:spPr>
            <a:xfrm>
              <a:off x="1438275" y="1200150"/>
              <a:ext cx="477075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94" name="流程图: 离页连接符"/>
            <p:cNvSpPr/>
            <p:nvPr/>
          </p:nvSpPr>
          <p:spPr>
            <a:xfrm>
              <a:off x="1762125" y="119316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95" name="矩形"/>
            <p:cNvSpPr/>
            <p:nvPr/>
          </p:nvSpPr>
          <p:spPr>
            <a:xfrm>
              <a:off x="2834640" y="1236344"/>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船舶吨税征收管理</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597" name="矩形"/>
          <p:cNvSpPr/>
          <p:nvPr/>
        </p:nvSpPr>
        <p:spPr>
          <a:xfrm>
            <a:off x="5100955" y="1882140"/>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船舶吨税的征收管理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1598" name="表格"/>
          <p:cNvGraphicFramePr>
            <a:graphicFrameLocks noGrp="1"/>
          </p:cNvGraphicFramePr>
          <p:nvPr/>
        </p:nvGraphicFramePr>
        <p:xfrm>
          <a:off x="1369060" y="2274570"/>
          <a:ext cx="9363075" cy="2568574"/>
        </p:xfrm>
        <a:graphic>
          <a:graphicData uri="http://schemas.openxmlformats.org/drawingml/2006/table">
            <a:tbl>
              <a:tblPr bandRow="1">
                <a:noFill/>
              </a:tblPr>
              <a:tblGrid>
                <a:gridCol w="1388110"/>
                <a:gridCol w="7974965"/>
              </a:tblGrid>
              <a:tr h="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469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应税船舶进入港口的当日</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【提示】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应税船舶在吨税执照期满后尚未离开港口的，应当申领新的吨税执照，自上一次执照期满的次日起续缴吨税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10235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应税船舶负责人应当自海关填发吨税缴款凭证之日起15日内缴清税款【提示】未按期缴清税款的，自滞纳税款之日起至缴清税款之日止，按日加收滞纳税款万分之五的税款滞纳金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征收机关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海关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601" name="组合"/>
          <p:cNvGrpSpPr/>
          <p:nvPr/>
        </p:nvGrpSpPr>
        <p:grpSpPr>
          <a:xfrm>
            <a:off x="802640" y="5205729"/>
            <a:ext cx="4355465" cy="586740"/>
            <a:chOff x="802640" y="5205729"/>
            <a:chExt cx="4355465" cy="586740"/>
          </a:xfrm>
        </p:grpSpPr>
        <p:sp>
          <p:nvSpPr>
            <p:cNvPr id="1599" name="矩形"/>
            <p:cNvSpPr/>
            <p:nvPr/>
          </p:nvSpPr>
          <p:spPr>
            <a:xfrm>
              <a:off x="956309" y="5205729"/>
              <a:ext cx="405828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船舶吨税的纳税期限</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600" name="剪去对角的矩形"/>
            <p:cNvSpPr/>
            <p:nvPr/>
          </p:nvSpPr>
          <p:spPr>
            <a:xfrm>
              <a:off x="802640" y="5205729"/>
              <a:ext cx="4355465" cy="586740"/>
            </a:xfrm>
            <a:prstGeom prst="snip2DiagRect">
              <a:avLst>
                <a:gd name="adj1" fmla="val 0"/>
                <a:gd name="adj2" fmla="val 13870"/>
              </a:avLst>
            </a:prstGeom>
            <a:noFill/>
            <a:ln w="25400" cap="flat" cmpd="sng">
              <a:solidFill>
                <a:srgbClr val="4BACC6"/>
              </a:solidFill>
              <a:prstDash val="solid"/>
              <a:round/>
            </a:ln>
          </p:spPr>
          <p:txBody>
            <a:bodyPr rtlCol="0" anchor="ctr"/>
            <a:lstStyle/>
            <a:p>
              <a:pPr algn="ctr"/>
            </a:p>
          </p:txBody>
        </p:sp>
      </p:grpSp>
      <p:sp>
        <p:nvSpPr>
          <p:cNvPr id="1602" name="矩形"/>
          <p:cNvSpPr/>
          <p:nvPr/>
        </p:nvSpPr>
        <p:spPr>
          <a:xfrm>
            <a:off x="5170805" y="4855210"/>
            <a:ext cx="609854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单选】应税船舶负责人应当自海关填发吨税缴款凭证之日起（   ）日内向指定银行缴清船舶吨税税款。</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A．30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        B．20</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C．15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D．40</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03" name="矩形"/>
          <p:cNvSpPr/>
          <p:nvPr/>
        </p:nvSpPr>
        <p:spPr>
          <a:xfrm>
            <a:off x="5047615" y="6139815"/>
            <a:ext cx="1461769"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96"/>
                                        </p:tgtEl>
                                        <p:attrNameLst>
                                          <p:attrName>style.visibility</p:attrName>
                                        </p:attrNameLst>
                                      </p:cBhvr>
                                      <p:to>
                                        <p:strVal val="visible"/>
                                      </p:to>
                                    </p:set>
                                    <p:anim calcmode="lin" valueType="num">
                                      <p:cBhvr additive="base">
                                        <p:cTn id="7" dur="500"/>
                                        <p:tgtEl>
                                          <p:spTgt spid="1596"/>
                                        </p:tgtEl>
                                        <p:attrNameLst>
                                          <p:attrName>ppt_y</p:attrName>
                                        </p:attrNameLst>
                                      </p:cBhvr>
                                      <p:tavLst>
                                        <p:tav tm="0">
                                          <p:val>
                                            <p:strVal val="#ppt_y+#ppt_h*1.125000"/>
                                          </p:val>
                                        </p:tav>
                                        <p:tav tm="100000">
                                          <p:val>
                                            <p:strVal val="#ppt_y"/>
                                          </p:val>
                                        </p:tav>
                                      </p:tavLst>
                                    </p:anim>
                                    <p:animEffect transition="in" filter="wipe(up)">
                                      <p:cBhvr>
                                        <p:cTn id="8" dur="500"/>
                                        <p:tgtEl>
                                          <p:spTgt spid="159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97"/>
                                        </p:tgtEl>
                                        <p:attrNameLst>
                                          <p:attrName>style.visibility</p:attrName>
                                        </p:attrNameLst>
                                      </p:cBhvr>
                                      <p:to>
                                        <p:strVal val="visible"/>
                                      </p:to>
                                    </p:set>
                                    <p:anim calcmode="lin" valueType="num">
                                      <p:cBhvr additive="base">
                                        <p:cTn id="13" dur="500"/>
                                        <p:tgtEl>
                                          <p:spTgt spid="1597"/>
                                        </p:tgtEl>
                                        <p:attrNameLst>
                                          <p:attrName>ppt_y</p:attrName>
                                        </p:attrNameLst>
                                      </p:cBhvr>
                                      <p:tavLst>
                                        <p:tav tm="0">
                                          <p:val>
                                            <p:strVal val="#ppt_y+#ppt_h*1.125000"/>
                                          </p:val>
                                        </p:tav>
                                        <p:tav tm="100000">
                                          <p:val>
                                            <p:strVal val="#ppt_y"/>
                                          </p:val>
                                        </p:tav>
                                      </p:tavLst>
                                    </p:anim>
                                    <p:animEffect transition="in" filter="wipe(up)">
                                      <p:cBhvr>
                                        <p:cTn id="14" dur="500"/>
                                        <p:tgtEl>
                                          <p:spTgt spid="159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598"/>
                                        </p:tgtEl>
                                        <p:attrNameLst>
                                          <p:attrName>style.visibility</p:attrName>
                                        </p:attrNameLst>
                                      </p:cBhvr>
                                      <p:to>
                                        <p:strVal val="visible"/>
                                      </p:to>
                                    </p:set>
                                    <p:animEffect transition="in" filter="strips(downLeft)">
                                      <p:cBhvr>
                                        <p:cTn id="19" dur="500"/>
                                        <p:tgtEl>
                                          <p:spTgt spid="159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601"/>
                                        </p:tgtEl>
                                        <p:attrNameLst>
                                          <p:attrName>style.visibility</p:attrName>
                                        </p:attrNameLst>
                                      </p:cBhvr>
                                      <p:to>
                                        <p:strVal val="visible"/>
                                      </p:to>
                                    </p:set>
                                    <p:anim calcmode="lin" valueType="num">
                                      <p:cBhvr additive="base">
                                        <p:cTn id="24" dur="500"/>
                                        <p:tgtEl>
                                          <p:spTgt spid="1601"/>
                                        </p:tgtEl>
                                        <p:attrNameLst>
                                          <p:attrName>ppt_y</p:attrName>
                                        </p:attrNameLst>
                                      </p:cBhvr>
                                      <p:tavLst>
                                        <p:tav tm="0">
                                          <p:val>
                                            <p:strVal val="#ppt_y+#ppt_h*1.125000"/>
                                          </p:val>
                                        </p:tav>
                                        <p:tav tm="100000">
                                          <p:val>
                                            <p:strVal val="#ppt_y"/>
                                          </p:val>
                                        </p:tav>
                                      </p:tavLst>
                                    </p:anim>
                                    <p:animEffect transition="in" filter="wipe(up)">
                                      <p:cBhvr>
                                        <p:cTn id="25" dur="500"/>
                                        <p:tgtEl>
                                          <p:spTgt spid="160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602"/>
                                        </p:tgtEl>
                                        <p:attrNameLst>
                                          <p:attrName>style.visibility</p:attrName>
                                        </p:attrNameLst>
                                      </p:cBhvr>
                                      <p:to>
                                        <p:strVal val="visible"/>
                                      </p:to>
                                    </p:set>
                                    <p:anim calcmode="lin" valueType="num">
                                      <p:cBhvr additive="base">
                                        <p:cTn id="30" dur="500"/>
                                        <p:tgtEl>
                                          <p:spTgt spid="1602"/>
                                        </p:tgtEl>
                                        <p:attrNameLst>
                                          <p:attrName>ppt_y</p:attrName>
                                        </p:attrNameLst>
                                      </p:cBhvr>
                                      <p:tavLst>
                                        <p:tav tm="0">
                                          <p:val>
                                            <p:strVal val="#ppt_y+#ppt_h*1.125000"/>
                                          </p:val>
                                        </p:tav>
                                        <p:tav tm="100000">
                                          <p:val>
                                            <p:strVal val="#ppt_y"/>
                                          </p:val>
                                        </p:tav>
                                      </p:tavLst>
                                    </p:anim>
                                    <p:animEffect transition="in" filter="wipe(up)">
                                      <p:cBhvr>
                                        <p:cTn id="31" dur="500"/>
                                        <p:tgtEl>
                                          <p:spTgt spid="160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603"/>
                                        </p:tgtEl>
                                        <p:attrNameLst>
                                          <p:attrName>style.visibility</p:attrName>
                                        </p:attrNameLst>
                                      </p:cBhvr>
                                      <p:to>
                                        <p:strVal val="visible"/>
                                      </p:to>
                                    </p:set>
                                    <p:anim calcmode="lin" valueType="num">
                                      <p:cBhvr additive="base">
                                        <p:cTn id="36" dur="500"/>
                                        <p:tgtEl>
                                          <p:spTgt spid="1603"/>
                                        </p:tgtEl>
                                        <p:attrNameLst>
                                          <p:attrName>ppt_y</p:attrName>
                                        </p:attrNameLst>
                                      </p:cBhvr>
                                      <p:tavLst>
                                        <p:tav tm="0">
                                          <p:val>
                                            <p:strVal val="#ppt_y+#ppt_h*1.125000"/>
                                          </p:val>
                                        </p:tav>
                                        <p:tav tm="100000">
                                          <p:val>
                                            <p:strVal val="#ppt_y"/>
                                          </p:val>
                                        </p:tav>
                                      </p:tavLst>
                                    </p:anim>
                                    <p:animEffect transition="in" filter="wipe(up)">
                                      <p:cBhvr>
                                        <p:cTn id="37" dur="500"/>
                                        <p:tgtEl>
                                          <p:spTgt spid="1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 grpId="0" animBg="1"/>
      <p:bldP spid="1597" grpId="0"/>
      <p:bldP spid="1601" grpId="0" animBg="1"/>
      <p:bldP spid="1602" grpId="0"/>
      <p:bldP spid="1603" grpId="0"/>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04" name="矩形"/>
          <p:cNvSpPr/>
          <p:nvPr/>
        </p:nvSpPr>
        <p:spPr>
          <a:xfrm>
            <a:off x="3067050" y="2732176"/>
            <a:ext cx="6057900"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感谢聆听</a:t>
            </a:r>
            <a:endPar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sp>
        <p:nvSpPr>
          <p:cNvPr id="1605" name="矩形"/>
          <p:cNvSpPr/>
          <p:nvPr/>
        </p:nvSpPr>
        <p:spPr>
          <a:xfrm>
            <a:off x="3338599" y="1507578"/>
            <a:ext cx="5551263" cy="11868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THANKS</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04"/>
                                        </p:tgtEl>
                                        <p:attrNameLst>
                                          <p:attrName>style.visibility</p:attrName>
                                        </p:attrNameLst>
                                      </p:cBhvr>
                                      <p:to>
                                        <p:strVal val="visible"/>
                                      </p:to>
                                    </p:set>
                                    <p:animEffect transition="in" filter="wipe(left)">
                                      <p:cBhvr>
                                        <p:cTn id="7" dur="500"/>
                                        <p:tgtEl>
                                          <p:spTgt spid="160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05"/>
                                        </p:tgtEl>
                                        <p:attrNameLst>
                                          <p:attrName>style.visibility</p:attrName>
                                        </p:attrNameLst>
                                      </p:cBhvr>
                                      <p:to>
                                        <p:strVal val="visible"/>
                                      </p:to>
                                    </p:set>
                                    <p:anim calcmode="lin" valueType="num">
                                      <p:cBhvr>
                                        <p:cTn id="11" dur="500" fill="hold"/>
                                        <p:tgtEl>
                                          <p:spTgt spid="1605"/>
                                        </p:tgtEl>
                                        <p:attrNameLst>
                                          <p:attrName>ppt_w</p:attrName>
                                        </p:attrNameLst>
                                      </p:cBhvr>
                                      <p:tavLst>
                                        <p:tav tm="0">
                                          <p:val>
                                            <p:fltVal val="0"/>
                                          </p:val>
                                        </p:tav>
                                        <p:tav tm="100000">
                                          <p:val>
                                            <p:strVal val="#ppt_w"/>
                                          </p:val>
                                        </p:tav>
                                      </p:tavLst>
                                    </p:anim>
                                    <p:anim calcmode="lin" valueType="num">
                                      <p:cBhvr>
                                        <p:cTn id="12" dur="500" fill="hold"/>
                                        <p:tgtEl>
                                          <p:spTgt spid="1605"/>
                                        </p:tgtEl>
                                        <p:attrNameLst>
                                          <p:attrName>ppt_h</p:attrName>
                                        </p:attrNameLst>
                                      </p:cBhvr>
                                      <p:tavLst>
                                        <p:tav tm="0">
                                          <p:val>
                                            <p:fltVal val="0"/>
                                          </p:val>
                                        </p:tav>
                                        <p:tav tm="100000">
                                          <p:val>
                                            <p:strVal val="#ppt_h"/>
                                          </p:val>
                                        </p:tav>
                                      </p:tavLst>
                                    </p:anim>
                                    <p:animEffect transition="in" filter="fade">
                                      <p:cBhvr>
                                        <p:cTn id="13" dur="500"/>
                                        <p:tgtEl>
                                          <p:spTgt spid="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 grpId="0"/>
      <p:bldP spid="160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6"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97" name="矩形"/>
          <p:cNvSpPr/>
          <p:nvPr/>
        </p:nvSpPr>
        <p:spPr>
          <a:xfrm>
            <a:off x="1765300" y="1308100"/>
            <a:ext cx="8824594"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单选】2017年甲公司出租办公用房取得含增值税租金199 500元。已知增值税征收率为5%；房产税从租计征的税率为12%。计算甲公司当年出租办公用房应缴纳房产税税额的下列算式中，正确的是（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A．199500×（1−5%）×12%=22743元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B．199500÷（1−5%）×12%=25200元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C．199500×12%=23 940元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D．199500÷（1+5%）×12%=22800元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98" name="矩形"/>
          <p:cNvSpPr/>
          <p:nvPr/>
        </p:nvSpPr>
        <p:spPr>
          <a:xfrm>
            <a:off x="1765300" y="4348480"/>
            <a:ext cx="8809990" cy="169164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【解析】从租计征房产税时，租金收入不含增值税。题目中给出的租金</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199 500</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元为含增值税租金，需要先除以“</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增值税征收率”进行价税分离。应纳房产税</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含税租金÷（</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增值税征收率）</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12%=199 500</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12%=22 800</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元。</a:t>
            </a:r>
            <a:endPar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ppt_y</p:attrName>
                                        </p:attrNameLst>
                                      </p:cBhvr>
                                      <p:tavLst>
                                        <p:tav tm="0">
                                          <p:val>
                                            <p:strVal val="#ppt_y+#ppt_h*1.125000"/>
                                          </p:val>
                                        </p:tav>
                                        <p:tav tm="100000">
                                          <p:val>
                                            <p:strVal val="#ppt_y"/>
                                          </p:val>
                                        </p:tav>
                                      </p:tavLst>
                                    </p:anim>
                                    <p:animEffect transition="in" filter="wipe(up)">
                                      <p:cBhvr>
                                        <p:cTn id="8" dur="500"/>
                                        <p:tgtEl>
                                          <p:spTgt spid="19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8"/>
                                        </p:tgtEl>
                                        <p:attrNameLst>
                                          <p:attrName>style.visibility</p:attrName>
                                        </p:attrNameLst>
                                      </p:cBhvr>
                                      <p:to>
                                        <p:strVal val="visible"/>
                                      </p:to>
                                    </p:set>
                                    <p:anim calcmode="lin" valueType="num">
                                      <p:cBhvr additive="base">
                                        <p:cTn id="13" dur="500"/>
                                        <p:tgtEl>
                                          <p:spTgt spid="198"/>
                                        </p:tgtEl>
                                        <p:attrNameLst>
                                          <p:attrName>ppt_y</p:attrName>
                                        </p:attrNameLst>
                                      </p:cBhvr>
                                      <p:tavLst>
                                        <p:tav tm="0">
                                          <p:val>
                                            <p:strVal val="#ppt_y+#ppt_h*1.125000"/>
                                          </p:val>
                                        </p:tav>
                                        <p:tav tm="100000">
                                          <p:val>
                                            <p:strVal val="#ppt_y"/>
                                          </p:val>
                                        </p:tav>
                                      </p:tavLst>
                                    </p:anim>
                                    <p:animEffect transition="in" filter="wipe(up)">
                                      <p:cBhvr>
                                        <p:cTn id="14"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2"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03" name="矩形"/>
          <p:cNvSpPr/>
          <p:nvPr/>
        </p:nvSpPr>
        <p:spPr>
          <a:xfrm>
            <a:off x="1288415" y="1441449"/>
            <a:ext cx="9705974"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企业厂房原值2 000万元，2015年11月对该厂房进行扩建，2015年底扩建完工并办理验收手续，增加房产原值500万元。已知房产税的原值扣除比例为30%，房产税比例税率为1.2%。计算甲企业2016年应缴纳房产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A．2000×（1−30%）×1.2%+500×1.2%=22.8万元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B．（2000+500）×（1−30%）×1.2%=21万元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C．2000×1.2%+500×（1−30%）×1.2%=28.2万元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D．2000×（1−30%）×1.2%=16.8万元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04" name="矩形"/>
          <p:cNvSpPr/>
          <p:nvPr/>
        </p:nvSpPr>
        <p:spPr>
          <a:xfrm>
            <a:off x="1288415" y="4445635"/>
            <a:ext cx="9512301" cy="129159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【解析】纳税人对原有房屋进行改建、扩建的，要相应增加房屋的原值。</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2016</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年的房产税按照</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2 500</a:t>
            </a: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万元的房产原值计算。</a:t>
            </a:r>
            <a:endPar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ppt_y</p:attrName>
                                        </p:attrNameLst>
                                      </p:cBhvr>
                                      <p:tavLst>
                                        <p:tav tm="0">
                                          <p:val>
                                            <p:strVal val="#ppt_y+#ppt_h*1.125000"/>
                                          </p:val>
                                        </p:tav>
                                        <p:tav tm="100000">
                                          <p:val>
                                            <p:strVal val="#ppt_y"/>
                                          </p:val>
                                        </p:tav>
                                      </p:tavLst>
                                    </p:anim>
                                    <p:animEffect transition="in" filter="wipe(up)">
                                      <p:cBhvr>
                                        <p:cTn id="8" dur="500"/>
                                        <p:tgtEl>
                                          <p:spTgt spid="20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4"/>
                                        </p:tgtEl>
                                        <p:attrNameLst>
                                          <p:attrName>style.visibility</p:attrName>
                                        </p:attrNameLst>
                                      </p:cBhvr>
                                      <p:to>
                                        <p:strVal val="visible"/>
                                      </p:to>
                                    </p:set>
                                    <p:anim calcmode="lin" valueType="num">
                                      <p:cBhvr additive="base">
                                        <p:cTn id="13" dur="500"/>
                                        <p:tgtEl>
                                          <p:spTgt spid="204"/>
                                        </p:tgtEl>
                                        <p:attrNameLst>
                                          <p:attrName>ppt_y</p:attrName>
                                        </p:attrNameLst>
                                      </p:cBhvr>
                                      <p:tavLst>
                                        <p:tav tm="0">
                                          <p:val>
                                            <p:strVal val="#ppt_y+#ppt_h*1.125000"/>
                                          </p:val>
                                        </p:tav>
                                        <p:tav tm="100000">
                                          <p:val>
                                            <p:strVal val="#ppt_y"/>
                                          </p:val>
                                        </p:tav>
                                      </p:tavLst>
                                    </p:anim>
                                    <p:animEffect transition="in" filter="wipe(up)">
                                      <p:cBhvr>
                                        <p:cTn id="14"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8"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11" name="组合"/>
          <p:cNvGrpSpPr/>
          <p:nvPr/>
        </p:nvGrpSpPr>
        <p:grpSpPr>
          <a:xfrm>
            <a:off x="945514" y="1191895"/>
            <a:ext cx="10565766" cy="2091690"/>
            <a:chOff x="945514" y="1191895"/>
            <a:chExt cx="10565766" cy="2091690"/>
          </a:xfrm>
        </p:grpSpPr>
        <p:sp>
          <p:nvSpPr>
            <p:cNvPr id="209" name="矩形"/>
            <p:cNvSpPr/>
            <p:nvPr/>
          </p:nvSpPr>
          <p:spPr>
            <a:xfrm>
              <a:off x="2080895" y="1191895"/>
              <a:ext cx="9430386"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房产税应纳税额的计算，分为以下三步：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第一步，看用途。属于“自用”还是“出租”，自用找“原值”，出租找“租金”。</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第二步，确定计税依据。原值是否需要自己计算，包括哪些项目；给出的租金是否含增值税，若含，需要除以“1+增值税税率或征收率”换算为不含税租金。</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第三步，套公式，计算得出答案。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10" name="矩形"/>
            <p:cNvSpPr/>
            <p:nvPr/>
          </p:nvSpPr>
          <p:spPr>
            <a:xfrm>
              <a:off x="945514" y="2122805"/>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小旌解题</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
        <p:nvSpPr>
          <p:cNvPr id="212" name="矩形"/>
          <p:cNvSpPr/>
          <p:nvPr/>
        </p:nvSpPr>
        <p:spPr>
          <a:xfrm>
            <a:off x="4231005" y="3564890"/>
            <a:ext cx="353440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从价计征与从租计征的易混项目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13" name="表格"/>
          <p:cNvGraphicFramePr>
            <a:graphicFrameLocks noGrp="1"/>
          </p:cNvGraphicFramePr>
          <p:nvPr/>
        </p:nvGraphicFramePr>
        <p:xfrm>
          <a:off x="847725" y="4111625"/>
          <a:ext cx="10454640" cy="2025650"/>
        </p:xfrm>
        <a:graphic>
          <a:graphicData uri="http://schemas.openxmlformats.org/drawingml/2006/table">
            <a:tbl>
              <a:tblPr bandRow="1">
                <a:noFill/>
              </a:tblPr>
              <a:tblGrid>
                <a:gridCol w="1581150"/>
                <a:gridCol w="4598035"/>
                <a:gridCol w="1772920"/>
                <a:gridCol w="2502535"/>
              </a:tblGrid>
              <a:tr h="405130">
                <a:tc gridSpan="2">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计征方式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计税依据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5130">
                <a:tc rowSpan="2">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以房产投资联营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参与投资利润分红、共担风险的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从价计征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房产余值</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513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收取固定收入、不承担经营风险的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从租计征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租金收入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5130">
                <a:tc rowSpan="2">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租赁房屋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经营租赁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从租计征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租金收入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513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融资租赁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从价计征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房产余值</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p:tgtEl>
                                          <p:spTgt spid="211"/>
                                        </p:tgtEl>
                                        <p:attrNameLst>
                                          <p:attrName>ppt_y</p:attrName>
                                        </p:attrNameLst>
                                      </p:cBhvr>
                                      <p:tavLst>
                                        <p:tav tm="0">
                                          <p:val>
                                            <p:strVal val="#ppt_y+#ppt_h*1.125000"/>
                                          </p:val>
                                        </p:tav>
                                        <p:tav tm="100000">
                                          <p:val>
                                            <p:strVal val="#ppt_y"/>
                                          </p:val>
                                        </p:tav>
                                      </p:tavLst>
                                    </p:anim>
                                    <p:animEffect transition="in" filter="wipe(up)">
                                      <p:cBhvr>
                                        <p:cTn id="8" dur="500"/>
                                        <p:tgtEl>
                                          <p:spTgt spid="2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additive="base">
                                        <p:cTn id="13" dur="500"/>
                                        <p:tgtEl>
                                          <p:spTgt spid="212"/>
                                        </p:tgtEl>
                                        <p:attrNameLst>
                                          <p:attrName>ppt_y</p:attrName>
                                        </p:attrNameLst>
                                      </p:cBhvr>
                                      <p:tavLst>
                                        <p:tav tm="0">
                                          <p:val>
                                            <p:strVal val="#ppt_y+#ppt_h*1.125000"/>
                                          </p:val>
                                        </p:tav>
                                        <p:tav tm="100000">
                                          <p:val>
                                            <p:strVal val="#ppt_y"/>
                                          </p:val>
                                        </p:tav>
                                      </p:tavLst>
                                    </p:anim>
                                    <p:animEffect transition="in" filter="wipe(up)">
                                      <p:cBhvr>
                                        <p:cTn id="14" dur="500"/>
                                        <p:tgtEl>
                                          <p:spTgt spid="2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3"/>
                                        </p:tgtEl>
                                        <p:attrNameLst>
                                          <p:attrName>style.visibility</p:attrName>
                                        </p:attrNameLst>
                                      </p:cBhvr>
                                      <p:to>
                                        <p:strVal val="visible"/>
                                      </p:to>
                                    </p:set>
                                    <p:anim calcmode="lin" valueType="num">
                                      <p:cBhvr additive="base">
                                        <p:cTn id="19" dur="500"/>
                                        <p:tgtEl>
                                          <p:spTgt spid="213"/>
                                        </p:tgtEl>
                                        <p:attrNameLst>
                                          <p:attrName>ppt_y</p:attrName>
                                        </p:attrNameLst>
                                      </p:cBhvr>
                                      <p:tavLst>
                                        <p:tav tm="0">
                                          <p:val>
                                            <p:strVal val="#ppt_y+#ppt_h*1.125000"/>
                                          </p:val>
                                        </p:tav>
                                        <p:tav tm="100000">
                                          <p:val>
                                            <p:strVal val="#ppt_y"/>
                                          </p:val>
                                        </p:tav>
                                      </p:tavLst>
                                    </p:anim>
                                    <p:animEffect transition="in" filter="wipe(up)">
                                      <p:cBhvr>
                                        <p:cTn id="2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 name="矩形"/>
          <p:cNvSpPr/>
          <p:nvPr/>
        </p:nvSpPr>
        <p:spPr>
          <a:xfrm>
            <a:off x="450850" y="2728595"/>
            <a:ext cx="1937384" cy="13582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24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br>
              <a:rPr lang="zh-CN" altLang="en-US" sz="24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br>
            <a:r>
              <a:rPr lang="zh-CN" altLang="en-US"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40" name="直线"/>
          <p:cNvSpPr/>
          <p:nvPr/>
        </p:nvSpPr>
        <p:spPr>
          <a:xfrm>
            <a:off x="-715157" y="7088713"/>
            <a:ext cx="4238625" cy="0"/>
          </a:xfrm>
          <a:prstGeom prst="line">
            <a:avLst/>
          </a:prstGeom>
          <a:noFill/>
          <a:ln w="6350" cap="flat" cmpd="sng">
            <a:solidFill>
              <a:srgbClr val="86D7D4"/>
            </a:solidFill>
            <a:prstDash val="solid"/>
            <a:round/>
          </a:ln>
        </p:spPr>
        <p:txBody>
          <a:bodyPr rtlCol="0" anchor="ctr"/>
          <a:lstStyle/>
          <a:p>
            <a:pPr algn="ctr"/>
          </a:p>
        </p:txBody>
      </p:sp>
      <p:graphicFrame>
        <p:nvGraphicFramePr>
          <p:cNvPr id="41" name="对象"/>
          <p:cNvGraphicFramePr/>
          <p:nvPr/>
        </p:nvGraphicFramePr>
        <p:xfrm>
          <a:off x="2636520" y="539115"/>
          <a:ext cx="8924925" cy="5757545"/>
        </p:xfrm>
        <a:graphic>
          <a:graphicData uri="http://schemas.openxmlformats.org/presentationml/2006/ole">
            <mc:AlternateContent xmlns:mc="http://schemas.openxmlformats.org/markup-compatibility/2006">
              <mc:Choice xmlns:v="urn:schemas-microsoft-com:vml" Requires="v">
                <p:oleObj spid="_x0000_s1027" name="package" r:id="rId2" imgW="6300470" imgH="4505325" progId="package">
                  <p:embed/>
                </p:oleObj>
              </mc:Choice>
              <mc:Fallback>
                <p:oleObj name="package" r:id="rId2" imgW="6300470" imgH="4505325" progId="package">
                  <p:embed/>
                  <p:pic>
                    <p:nvPicPr>
                      <p:cNvPr id="0" name="对象"/>
                      <p:cNvPicPr/>
                      <p:nvPr/>
                    </p:nvPicPr>
                    <p:blipFill>
                      <a:blip r:embed="rId3" cstate="print"/>
                      <a:stretch>
                        <a:fillRect/>
                      </a:stretch>
                    </p:blipFill>
                    <p:spPr>
                      <a:xfrm>
                        <a:off x="2636520" y="539115"/>
                        <a:ext cx="8924925" cy="5757545"/>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outVertical)">
                                      <p:cBhvr>
                                        <p:cTn id="10" dur="500"/>
                                        <p:tgtEl>
                                          <p:spTgt spid="40"/>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heckerboard(across)">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17" name="矩形"/>
          <p:cNvSpPr/>
          <p:nvPr/>
        </p:nvSpPr>
        <p:spPr>
          <a:xfrm>
            <a:off x="1424940" y="304800"/>
            <a:ext cx="78689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考点３：房产税计税依据、税率与应纳税额的计算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20" name="组合"/>
          <p:cNvGrpSpPr/>
          <p:nvPr/>
        </p:nvGrpSpPr>
        <p:grpSpPr>
          <a:xfrm>
            <a:off x="1240155" y="1474470"/>
            <a:ext cx="7615555" cy="542924"/>
            <a:chOff x="1240155" y="1474470"/>
            <a:chExt cx="7615555" cy="542924"/>
          </a:xfrm>
        </p:grpSpPr>
        <p:sp>
          <p:nvSpPr>
            <p:cNvPr id="218" name="矩形"/>
            <p:cNvSpPr/>
            <p:nvPr/>
          </p:nvSpPr>
          <p:spPr>
            <a:xfrm>
              <a:off x="1311275" y="1506219"/>
              <a:ext cx="741235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“投资联营房产”和“融资租赁房产”的计税依据</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219" name="剪去对角的矩形"/>
            <p:cNvSpPr/>
            <p:nvPr/>
          </p:nvSpPr>
          <p:spPr>
            <a:xfrm>
              <a:off x="1240155" y="1474470"/>
              <a:ext cx="7615555" cy="542924"/>
            </a:xfrm>
            <a:prstGeom prst="snip2DiagRect">
              <a:avLst>
                <a:gd name="adj1" fmla="val 0"/>
                <a:gd name="adj2" fmla="val 15347"/>
              </a:avLst>
            </a:prstGeom>
            <a:noFill/>
            <a:ln w="25400" cap="flat" cmpd="sng">
              <a:solidFill>
                <a:srgbClr val="4BACC6"/>
              </a:solidFill>
              <a:prstDash val="solid"/>
              <a:round/>
            </a:ln>
          </p:spPr>
          <p:txBody>
            <a:bodyPr rtlCol="0" anchor="ctr"/>
            <a:lstStyle/>
            <a:p>
              <a:pPr algn="ctr"/>
            </a:p>
          </p:txBody>
        </p:sp>
      </p:grpSp>
      <p:sp>
        <p:nvSpPr>
          <p:cNvPr id="221" name="矩形"/>
          <p:cNvSpPr/>
          <p:nvPr/>
        </p:nvSpPr>
        <p:spPr>
          <a:xfrm>
            <a:off x="1026795" y="2169160"/>
            <a:ext cx="9204961"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判断】以房产投资收取固定收入、不承担经营风险的，应以从被投资方取得的固定收入为计税依据计缴房产税。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2" name="矩形"/>
          <p:cNvSpPr/>
          <p:nvPr/>
        </p:nvSpPr>
        <p:spPr>
          <a:xfrm>
            <a:off x="1026795" y="3126740"/>
            <a:ext cx="136334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3" name="矩形"/>
          <p:cNvSpPr/>
          <p:nvPr/>
        </p:nvSpPr>
        <p:spPr>
          <a:xfrm>
            <a:off x="1026795" y="3698875"/>
            <a:ext cx="10660380" cy="506730"/>
          </a:xfrm>
          <a:prstGeom prst="rect">
            <a:avLst/>
          </a:prstGeom>
          <a:noFill/>
          <a:ln w="9525" cap="flat" cmpd="sng">
            <a:noFill/>
            <a:prstDash val="solid"/>
            <a:miter/>
          </a:ln>
        </p:spPr>
        <p:txBody>
          <a:bodyPr vert="horz" wrap="square" lIns="91440" tIns="45720" rIns="91440" bIns="45720" anchor="t" anchorCtr="0">
            <a:spAutoFit/>
          </a:bodyPr>
          <a:lstStyle/>
          <a:p>
            <a:pPr>
              <a:lnSpc>
                <a:spcPct val="150000"/>
              </a:lnSpc>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判断】</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对融资租赁的房屋计征房产税时，应以出租方取得的租金收入为计税依据。（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4" name="矩形"/>
          <p:cNvSpPr/>
          <p:nvPr/>
        </p:nvSpPr>
        <p:spPr>
          <a:xfrm>
            <a:off x="1026795" y="4258310"/>
            <a:ext cx="13830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ppt_y</p:attrName>
                                        </p:attrNameLst>
                                      </p:cBhvr>
                                      <p:tavLst>
                                        <p:tav tm="0">
                                          <p:val>
                                            <p:strVal val="#ppt_y+#ppt_h*1.125000"/>
                                          </p:val>
                                        </p:tav>
                                        <p:tav tm="100000">
                                          <p:val>
                                            <p:strVal val="#ppt_y"/>
                                          </p:val>
                                        </p:tav>
                                      </p:tavLst>
                                    </p:anim>
                                    <p:animEffect transition="in" filter="wipe(up)">
                                      <p:cBhvr>
                                        <p:cTn id="8" dur="500"/>
                                        <p:tgtEl>
                                          <p:spTgt spid="2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1"/>
                                        </p:tgtEl>
                                        <p:attrNameLst>
                                          <p:attrName>style.visibility</p:attrName>
                                        </p:attrNameLst>
                                      </p:cBhvr>
                                      <p:to>
                                        <p:strVal val="visible"/>
                                      </p:to>
                                    </p:set>
                                    <p:anim calcmode="lin" valueType="num">
                                      <p:cBhvr additive="base">
                                        <p:cTn id="13" dur="500"/>
                                        <p:tgtEl>
                                          <p:spTgt spid="221"/>
                                        </p:tgtEl>
                                        <p:attrNameLst>
                                          <p:attrName>ppt_y</p:attrName>
                                        </p:attrNameLst>
                                      </p:cBhvr>
                                      <p:tavLst>
                                        <p:tav tm="0">
                                          <p:val>
                                            <p:strVal val="#ppt_y+#ppt_h*1.125000"/>
                                          </p:val>
                                        </p:tav>
                                        <p:tav tm="100000">
                                          <p:val>
                                            <p:strVal val="#ppt_y"/>
                                          </p:val>
                                        </p:tav>
                                      </p:tavLst>
                                    </p:anim>
                                    <p:animEffect transition="in" filter="wipe(up)">
                                      <p:cBhvr>
                                        <p:cTn id="14" dur="500"/>
                                        <p:tgtEl>
                                          <p:spTgt spid="22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2"/>
                                        </p:tgtEl>
                                        <p:attrNameLst>
                                          <p:attrName>style.visibility</p:attrName>
                                        </p:attrNameLst>
                                      </p:cBhvr>
                                      <p:to>
                                        <p:strVal val="visible"/>
                                      </p:to>
                                    </p:set>
                                    <p:anim calcmode="lin" valueType="num">
                                      <p:cBhvr additive="base">
                                        <p:cTn id="19" dur="500"/>
                                        <p:tgtEl>
                                          <p:spTgt spid="222"/>
                                        </p:tgtEl>
                                        <p:attrNameLst>
                                          <p:attrName>ppt_y</p:attrName>
                                        </p:attrNameLst>
                                      </p:cBhvr>
                                      <p:tavLst>
                                        <p:tav tm="0">
                                          <p:val>
                                            <p:strVal val="#ppt_y+#ppt_h*1.125000"/>
                                          </p:val>
                                        </p:tav>
                                        <p:tav tm="100000">
                                          <p:val>
                                            <p:strVal val="#ppt_y"/>
                                          </p:val>
                                        </p:tav>
                                      </p:tavLst>
                                    </p:anim>
                                    <p:animEffect transition="in" filter="wipe(up)">
                                      <p:cBhvr>
                                        <p:cTn id="20" dur="500"/>
                                        <p:tgtEl>
                                          <p:spTgt spid="22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23"/>
                                        </p:tgtEl>
                                        <p:attrNameLst>
                                          <p:attrName>style.visibility</p:attrName>
                                        </p:attrNameLst>
                                      </p:cBhvr>
                                      <p:to>
                                        <p:strVal val="visible"/>
                                      </p:to>
                                    </p:set>
                                    <p:anim calcmode="lin" valueType="num">
                                      <p:cBhvr additive="base">
                                        <p:cTn id="25" dur="500"/>
                                        <p:tgtEl>
                                          <p:spTgt spid="223"/>
                                        </p:tgtEl>
                                        <p:attrNameLst>
                                          <p:attrName>ppt_y</p:attrName>
                                        </p:attrNameLst>
                                      </p:cBhvr>
                                      <p:tavLst>
                                        <p:tav tm="0">
                                          <p:val>
                                            <p:strVal val="#ppt_y+#ppt_h*1.125000"/>
                                          </p:val>
                                        </p:tav>
                                        <p:tav tm="100000">
                                          <p:val>
                                            <p:strVal val="#ppt_y"/>
                                          </p:val>
                                        </p:tav>
                                      </p:tavLst>
                                    </p:anim>
                                    <p:animEffect transition="in" filter="wipe(up)">
                                      <p:cBhvr>
                                        <p:cTn id="26" dur="500"/>
                                        <p:tgtEl>
                                          <p:spTgt spid="22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24"/>
                                        </p:tgtEl>
                                        <p:attrNameLst>
                                          <p:attrName>style.visibility</p:attrName>
                                        </p:attrNameLst>
                                      </p:cBhvr>
                                      <p:to>
                                        <p:strVal val="visible"/>
                                      </p:to>
                                    </p:set>
                                    <p:anim calcmode="lin" valueType="num">
                                      <p:cBhvr additive="base">
                                        <p:cTn id="31" dur="500"/>
                                        <p:tgtEl>
                                          <p:spTgt spid="224"/>
                                        </p:tgtEl>
                                        <p:attrNameLst>
                                          <p:attrName>ppt_y</p:attrName>
                                        </p:attrNameLst>
                                      </p:cBhvr>
                                      <p:tavLst>
                                        <p:tav tm="0">
                                          <p:val>
                                            <p:strVal val="#ppt_y+#ppt_h*1.125000"/>
                                          </p:val>
                                        </p:tav>
                                        <p:tav tm="100000">
                                          <p:val>
                                            <p:strVal val="#ppt_y"/>
                                          </p:val>
                                        </p:tav>
                                      </p:tavLst>
                                    </p:anim>
                                    <p:animEffect transition="in" filter="wipe(up)">
                                      <p:cBhvr>
                                        <p:cTn id="3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p:bldP spid="222" grpId="0"/>
      <p:bldP spid="223" grpId="0"/>
      <p:bldP spid="2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8" name="矩形"/>
          <p:cNvSpPr/>
          <p:nvPr/>
        </p:nvSpPr>
        <p:spPr>
          <a:xfrm>
            <a:off x="1424940" y="304800"/>
            <a:ext cx="40062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考点４：房产税征收管理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32" name="组合"/>
          <p:cNvGrpSpPr/>
          <p:nvPr/>
        </p:nvGrpSpPr>
        <p:grpSpPr>
          <a:xfrm>
            <a:off x="1433830" y="1169035"/>
            <a:ext cx="4834890" cy="601980"/>
            <a:chOff x="1433830" y="1169035"/>
            <a:chExt cx="4834890" cy="601980"/>
          </a:xfrm>
        </p:grpSpPr>
        <p:sp>
          <p:nvSpPr>
            <p:cNvPr id="229" name="圆角矩形"/>
            <p:cNvSpPr/>
            <p:nvPr/>
          </p:nvSpPr>
          <p:spPr>
            <a:xfrm>
              <a:off x="1433830" y="1176020"/>
              <a:ext cx="483489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30" name="流程图: 离页连接符"/>
            <p:cNvSpPr/>
            <p:nvPr/>
          </p:nvSpPr>
          <p:spPr>
            <a:xfrm>
              <a:off x="1757680" y="116903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31" name="矩形"/>
            <p:cNvSpPr/>
            <p:nvPr/>
          </p:nvSpPr>
          <p:spPr>
            <a:xfrm>
              <a:off x="2891155" y="1212215"/>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33" name="矩形"/>
          <p:cNvSpPr/>
          <p:nvPr/>
        </p:nvSpPr>
        <p:spPr>
          <a:xfrm>
            <a:off x="4708525" y="1870710"/>
            <a:ext cx="277495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房产税纳税义务发生时间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34" name="表格"/>
          <p:cNvGraphicFramePr>
            <a:graphicFrameLocks noGrp="1"/>
          </p:cNvGraphicFramePr>
          <p:nvPr/>
        </p:nvGraphicFramePr>
        <p:xfrm>
          <a:off x="902970" y="2234565"/>
          <a:ext cx="10461625" cy="4389114"/>
        </p:xfrm>
        <a:graphic>
          <a:graphicData uri="http://schemas.openxmlformats.org/drawingml/2006/table">
            <a:tbl>
              <a:tblPr bandRow="1">
                <a:noFill/>
              </a:tblPr>
              <a:tblGrid>
                <a:gridCol w="4265930"/>
                <a:gridCol w="6195695"/>
              </a:tblGrid>
              <a:tr h="365759">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5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（1）将原有房产用于生产经营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从生产经营之月起计算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5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（2）自行新建房屋用于生产经营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从建成之次月起计算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5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（3）委托施工企业建设的房屋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从办理验收手续之次月起计算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5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（4）购置新建商品房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自房屋交付使用之次月起计算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（5）购置存量房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自办理房屋权属转移、变更登记手续，房地产权属登记机关签发房屋权属证书之次月起计算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5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（6）出租、出借房产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自交付出租、出借房产之次月起计算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（7）房地产开发企业自用、出租、出借本企业建造的商品房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自房屋使用或交付之次月起计算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（8）纳税人因房产实物或权利状态发生变化而依法终止房产税纳税义务的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其应纳税款的计算应截止到房产的实物或权利状态发生变化的当月末</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（从次月起不用交）</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ppt_h*1.125000"/>
                                          </p:val>
                                        </p:tav>
                                        <p:tav tm="100000">
                                          <p:val>
                                            <p:strVal val="#ppt_y"/>
                                          </p:val>
                                        </p:tav>
                                      </p:tavLst>
                                    </p:anim>
                                    <p:animEffect transition="in" filter="wipe(up)">
                                      <p:cBhvr>
                                        <p:cTn id="8" dur="500"/>
                                        <p:tgtEl>
                                          <p:spTgt spid="23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additive="base">
                                        <p:cTn id="12" dur="500"/>
                                        <p:tgtEl>
                                          <p:spTgt spid="233"/>
                                        </p:tgtEl>
                                        <p:attrNameLst>
                                          <p:attrName>ppt_y</p:attrName>
                                        </p:attrNameLst>
                                      </p:cBhvr>
                                      <p:tavLst>
                                        <p:tav tm="0">
                                          <p:val>
                                            <p:strVal val="#ppt_y+#ppt_h*1.125000"/>
                                          </p:val>
                                        </p:tav>
                                        <p:tav tm="100000">
                                          <p:val>
                                            <p:strVal val="#ppt_y"/>
                                          </p:val>
                                        </p:tav>
                                      </p:tavLst>
                                    </p:anim>
                                    <p:animEffect transition="in" filter="wipe(up)">
                                      <p:cBhvr>
                                        <p:cTn id="13" dur="500"/>
                                        <p:tgtEl>
                                          <p:spTgt spid="23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 calcmode="lin" valueType="num">
                                      <p:cBhvr additive="base">
                                        <p:cTn id="17" dur="500"/>
                                        <p:tgtEl>
                                          <p:spTgt spid="234"/>
                                        </p:tgtEl>
                                        <p:attrNameLst>
                                          <p:attrName>ppt_y</p:attrName>
                                        </p:attrNameLst>
                                      </p:cBhvr>
                                      <p:tavLst>
                                        <p:tav tm="0">
                                          <p:val>
                                            <p:strVal val="#ppt_y+#ppt_h*1.125000"/>
                                          </p:val>
                                        </p:tav>
                                        <p:tav tm="100000">
                                          <p:val>
                                            <p:strVal val="#ppt_y"/>
                                          </p:val>
                                        </p:tav>
                                      </p:tavLst>
                                    </p:anim>
                                    <p:animEffect transition="in" filter="wipe(up)">
                                      <p:cBhvr>
                                        <p:cTn id="18"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38" name="矩形"/>
          <p:cNvSpPr/>
          <p:nvPr/>
        </p:nvSpPr>
        <p:spPr>
          <a:xfrm>
            <a:off x="1424940" y="304800"/>
            <a:ext cx="40062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考点４：房产税征收管理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41" name="组合"/>
          <p:cNvGrpSpPr/>
          <p:nvPr/>
        </p:nvGrpSpPr>
        <p:grpSpPr>
          <a:xfrm>
            <a:off x="1885314" y="1373505"/>
            <a:ext cx="5335905" cy="542925"/>
            <a:chOff x="1885314" y="1373505"/>
            <a:chExt cx="5335905" cy="542925"/>
          </a:xfrm>
        </p:grpSpPr>
        <p:sp>
          <p:nvSpPr>
            <p:cNvPr id="239" name="矩形"/>
            <p:cNvSpPr/>
            <p:nvPr/>
          </p:nvSpPr>
          <p:spPr>
            <a:xfrm>
              <a:off x="1956434" y="1405254"/>
              <a:ext cx="506031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纳税义务发生时间的具体规定</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240" name="剪去对角的矩形"/>
            <p:cNvSpPr/>
            <p:nvPr/>
          </p:nvSpPr>
          <p:spPr>
            <a:xfrm>
              <a:off x="1885314" y="1373505"/>
              <a:ext cx="5335905" cy="542925"/>
            </a:xfrm>
            <a:prstGeom prst="snip2DiagRect">
              <a:avLst>
                <a:gd name="adj1" fmla="val 0"/>
                <a:gd name="adj2" fmla="val 16046"/>
              </a:avLst>
            </a:prstGeom>
            <a:noFill/>
            <a:ln w="25400" cap="flat" cmpd="sng">
              <a:solidFill>
                <a:srgbClr val="4BACC6"/>
              </a:solidFill>
              <a:prstDash val="solid"/>
              <a:round/>
            </a:ln>
          </p:spPr>
          <p:txBody>
            <a:bodyPr rtlCol="0" anchor="ctr"/>
            <a:lstStyle/>
            <a:p>
              <a:pPr algn="ctr"/>
            </a:p>
          </p:txBody>
        </p:sp>
      </p:grpSp>
      <p:sp>
        <p:nvSpPr>
          <p:cNvPr id="242" name="矩形"/>
          <p:cNvSpPr/>
          <p:nvPr/>
        </p:nvSpPr>
        <p:spPr>
          <a:xfrm>
            <a:off x="1677035" y="2050415"/>
            <a:ext cx="8394700"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多选】根据房产税法律制度的规定，下列各项中，不符合房产税纳税义务发生时间规定的有（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A．纳税人将原有房产用于生产经营，从生产经营之次月起，缴纳房产税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B．纳税人自行新建房屋用于生产经营，从建成之次月起，缴纳房产税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C．纳税人委托施工企业建设的房屋，从办理验收手续之月起，缴纳房产税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D．纳税人购置新建商品房，自房屋交付使用之次月起，缴纳房产税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43" name="矩形"/>
          <p:cNvSpPr/>
          <p:nvPr/>
        </p:nvSpPr>
        <p:spPr>
          <a:xfrm>
            <a:off x="1677035" y="4653280"/>
            <a:ext cx="153670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p:tgtEl>
                                          <p:spTgt spid="241"/>
                                        </p:tgtEl>
                                        <p:attrNameLst>
                                          <p:attrName>ppt_y</p:attrName>
                                        </p:attrNameLst>
                                      </p:cBhvr>
                                      <p:tavLst>
                                        <p:tav tm="0">
                                          <p:val>
                                            <p:strVal val="#ppt_y+#ppt_h*1.125000"/>
                                          </p:val>
                                        </p:tav>
                                        <p:tav tm="100000">
                                          <p:val>
                                            <p:strVal val="#ppt_y"/>
                                          </p:val>
                                        </p:tav>
                                      </p:tavLst>
                                    </p:anim>
                                    <p:animEffect transition="in" filter="wipe(up)">
                                      <p:cBhvr>
                                        <p:cTn id="8" dur="500"/>
                                        <p:tgtEl>
                                          <p:spTgt spid="24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2"/>
                                        </p:tgtEl>
                                        <p:attrNameLst>
                                          <p:attrName>style.visibility</p:attrName>
                                        </p:attrNameLst>
                                      </p:cBhvr>
                                      <p:to>
                                        <p:strVal val="visible"/>
                                      </p:to>
                                    </p:set>
                                    <p:anim calcmode="lin" valueType="num">
                                      <p:cBhvr additive="base">
                                        <p:cTn id="13" dur="500"/>
                                        <p:tgtEl>
                                          <p:spTgt spid="242"/>
                                        </p:tgtEl>
                                        <p:attrNameLst>
                                          <p:attrName>ppt_y</p:attrName>
                                        </p:attrNameLst>
                                      </p:cBhvr>
                                      <p:tavLst>
                                        <p:tav tm="0">
                                          <p:val>
                                            <p:strVal val="#ppt_y+#ppt_h*1.125000"/>
                                          </p:val>
                                        </p:tav>
                                        <p:tav tm="100000">
                                          <p:val>
                                            <p:strVal val="#ppt_y"/>
                                          </p:val>
                                        </p:tav>
                                      </p:tavLst>
                                    </p:anim>
                                    <p:animEffect transition="in" filter="wipe(up)">
                                      <p:cBhvr>
                                        <p:cTn id="14" dur="500"/>
                                        <p:tgtEl>
                                          <p:spTgt spid="24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43"/>
                                        </p:tgtEl>
                                        <p:attrNameLst>
                                          <p:attrName>style.visibility</p:attrName>
                                        </p:attrNameLst>
                                      </p:cBhvr>
                                      <p:to>
                                        <p:strVal val="visible"/>
                                      </p:to>
                                    </p:set>
                                    <p:anim calcmode="lin" valueType="num">
                                      <p:cBhvr additive="base">
                                        <p:cTn id="19" dur="500"/>
                                        <p:tgtEl>
                                          <p:spTgt spid="243"/>
                                        </p:tgtEl>
                                        <p:attrNameLst>
                                          <p:attrName>ppt_y</p:attrName>
                                        </p:attrNameLst>
                                      </p:cBhvr>
                                      <p:tavLst>
                                        <p:tav tm="0">
                                          <p:val>
                                            <p:strVal val="#ppt_y+#ppt_h*1.125000"/>
                                          </p:val>
                                        </p:tav>
                                        <p:tav tm="100000">
                                          <p:val>
                                            <p:strVal val="#ppt_y"/>
                                          </p:val>
                                        </p:tav>
                                      </p:tavLst>
                                    </p:anim>
                                    <p:animEffect transition="in" filter="wipe(up)">
                                      <p:cBhvr>
                                        <p:cTn id="20"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p:bldP spid="2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7" name="矩形"/>
          <p:cNvSpPr/>
          <p:nvPr/>
        </p:nvSpPr>
        <p:spPr>
          <a:xfrm>
            <a:off x="1424940" y="304800"/>
            <a:ext cx="40062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考点４：房产税征收管理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48" name="矩形"/>
          <p:cNvSpPr/>
          <p:nvPr/>
        </p:nvSpPr>
        <p:spPr>
          <a:xfrm>
            <a:off x="1195705" y="1578610"/>
            <a:ext cx="9695814"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单选】甲公司委托某施工企业建造一幢办公楼，工程于2009年12月完工，2010年1月办妥（竣工）验收手续，4月付清全部价款。甲公司此幢办公楼房产税的纳税义务发生时间是（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A．2009年12月		B．2010年1月　　　　C．2010年2月	D．2010年4月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49" name="矩形"/>
          <p:cNvSpPr/>
          <p:nvPr/>
        </p:nvSpPr>
        <p:spPr>
          <a:xfrm>
            <a:off x="1195705" y="3519805"/>
            <a:ext cx="9685654"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【解析】纳税人委托施工企业建设的房屋，从办理验收手续之次月起缴纳房产税。故2010年1月办妥验收手续，从2010年2月开始计算房产税。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ppt_y</p:attrName>
                                        </p:attrNameLst>
                                      </p:cBhvr>
                                      <p:tavLst>
                                        <p:tav tm="0">
                                          <p:val>
                                            <p:strVal val="#ppt_y+#ppt_h*1.125000"/>
                                          </p:val>
                                        </p:tav>
                                        <p:tav tm="100000">
                                          <p:val>
                                            <p:strVal val="#ppt_y"/>
                                          </p:val>
                                        </p:tav>
                                      </p:tavLst>
                                    </p:anim>
                                    <p:animEffect transition="in" filter="wipe(up)">
                                      <p:cBhvr>
                                        <p:cTn id="8" dur="500"/>
                                        <p:tgtEl>
                                          <p:spTgt spid="24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additive="base">
                                        <p:cTn id="13" dur="500"/>
                                        <p:tgtEl>
                                          <p:spTgt spid="249"/>
                                        </p:tgtEl>
                                        <p:attrNameLst>
                                          <p:attrName>ppt_y</p:attrName>
                                        </p:attrNameLst>
                                      </p:cBhvr>
                                      <p:tavLst>
                                        <p:tav tm="0">
                                          <p:val>
                                            <p:strVal val="#ppt_y+#ppt_h*1.125000"/>
                                          </p:val>
                                        </p:tav>
                                        <p:tav tm="100000">
                                          <p:val>
                                            <p:strVal val="#ppt_y"/>
                                          </p:val>
                                        </p:tav>
                                      </p:tavLst>
                                    </p:anim>
                                    <p:animEffect transition="in" filter="wipe(up)">
                                      <p:cBhvr>
                                        <p:cTn id="14"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4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3" name="矩形"/>
          <p:cNvSpPr/>
          <p:nvPr/>
        </p:nvSpPr>
        <p:spPr>
          <a:xfrm>
            <a:off x="1424940" y="304800"/>
            <a:ext cx="40062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考点４：房产税征收管理</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57" name="组合"/>
          <p:cNvGrpSpPr/>
          <p:nvPr/>
        </p:nvGrpSpPr>
        <p:grpSpPr>
          <a:xfrm>
            <a:off x="1371600" y="1586865"/>
            <a:ext cx="3487420" cy="601980"/>
            <a:chOff x="1371600" y="1586865"/>
            <a:chExt cx="3487420" cy="601980"/>
          </a:xfrm>
        </p:grpSpPr>
        <p:sp>
          <p:nvSpPr>
            <p:cNvPr id="254" name="圆角矩形"/>
            <p:cNvSpPr/>
            <p:nvPr/>
          </p:nvSpPr>
          <p:spPr>
            <a:xfrm>
              <a:off x="1371600" y="1593850"/>
              <a:ext cx="348742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55" name="流程图: 离页连接符"/>
            <p:cNvSpPr/>
            <p:nvPr/>
          </p:nvSpPr>
          <p:spPr>
            <a:xfrm>
              <a:off x="1695449" y="158686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56" name="矩形"/>
            <p:cNvSpPr/>
            <p:nvPr/>
          </p:nvSpPr>
          <p:spPr>
            <a:xfrm>
              <a:off x="2828924" y="163004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纳税地点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58" name="矩形"/>
          <p:cNvSpPr/>
          <p:nvPr/>
        </p:nvSpPr>
        <p:spPr>
          <a:xfrm>
            <a:off x="1362710" y="2462530"/>
            <a:ext cx="283845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房产税在房产所在地缴纳。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62" name="组合"/>
          <p:cNvGrpSpPr/>
          <p:nvPr/>
        </p:nvGrpSpPr>
        <p:grpSpPr>
          <a:xfrm>
            <a:off x="1371600" y="3387725"/>
            <a:ext cx="3487420" cy="601980"/>
            <a:chOff x="1371600" y="3387725"/>
            <a:chExt cx="3487420" cy="601980"/>
          </a:xfrm>
        </p:grpSpPr>
        <p:sp>
          <p:nvSpPr>
            <p:cNvPr id="259" name="圆角矩形"/>
            <p:cNvSpPr/>
            <p:nvPr/>
          </p:nvSpPr>
          <p:spPr>
            <a:xfrm>
              <a:off x="1371600" y="3394709"/>
              <a:ext cx="348742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60" name="流程图: 离页连接符"/>
            <p:cNvSpPr/>
            <p:nvPr/>
          </p:nvSpPr>
          <p:spPr>
            <a:xfrm>
              <a:off x="1695449" y="338772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61" name="矩形"/>
            <p:cNvSpPr/>
            <p:nvPr/>
          </p:nvSpPr>
          <p:spPr>
            <a:xfrm>
              <a:off x="2828924" y="343090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纳税期限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63" name="矩形"/>
          <p:cNvSpPr/>
          <p:nvPr/>
        </p:nvSpPr>
        <p:spPr>
          <a:xfrm>
            <a:off x="1371600" y="4264660"/>
            <a:ext cx="99409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房产税实行按年计算、分期缴纳的征收方法，具体纳税期限由省、自治区、直辖市人民政府确定。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p:tgtEl>
                                          <p:spTgt spid="257"/>
                                        </p:tgtEl>
                                        <p:attrNameLst>
                                          <p:attrName>ppt_y</p:attrName>
                                        </p:attrNameLst>
                                      </p:cBhvr>
                                      <p:tavLst>
                                        <p:tav tm="0">
                                          <p:val>
                                            <p:strVal val="#ppt_y+#ppt_h*1.125000"/>
                                          </p:val>
                                        </p:tav>
                                        <p:tav tm="100000">
                                          <p:val>
                                            <p:strVal val="#ppt_y"/>
                                          </p:val>
                                        </p:tav>
                                      </p:tavLst>
                                    </p:anim>
                                    <p:animEffect transition="in" filter="wipe(up)">
                                      <p:cBhvr>
                                        <p:cTn id="8" dur="500"/>
                                        <p:tgtEl>
                                          <p:spTgt spid="25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8"/>
                                        </p:tgtEl>
                                        <p:attrNameLst>
                                          <p:attrName>style.visibility</p:attrName>
                                        </p:attrNameLst>
                                      </p:cBhvr>
                                      <p:to>
                                        <p:strVal val="visible"/>
                                      </p:to>
                                    </p:set>
                                    <p:anim calcmode="lin" valueType="num">
                                      <p:cBhvr additive="base">
                                        <p:cTn id="13" dur="500"/>
                                        <p:tgtEl>
                                          <p:spTgt spid="258"/>
                                        </p:tgtEl>
                                        <p:attrNameLst>
                                          <p:attrName>ppt_y</p:attrName>
                                        </p:attrNameLst>
                                      </p:cBhvr>
                                      <p:tavLst>
                                        <p:tav tm="0">
                                          <p:val>
                                            <p:strVal val="#ppt_y+#ppt_h*1.125000"/>
                                          </p:val>
                                        </p:tav>
                                        <p:tav tm="100000">
                                          <p:val>
                                            <p:strVal val="#ppt_y"/>
                                          </p:val>
                                        </p:tav>
                                      </p:tavLst>
                                    </p:anim>
                                    <p:animEffect transition="in" filter="wipe(up)">
                                      <p:cBhvr>
                                        <p:cTn id="14" dur="500"/>
                                        <p:tgtEl>
                                          <p:spTgt spid="25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62"/>
                                        </p:tgtEl>
                                        <p:attrNameLst>
                                          <p:attrName>style.visibility</p:attrName>
                                        </p:attrNameLst>
                                      </p:cBhvr>
                                      <p:to>
                                        <p:strVal val="visible"/>
                                      </p:to>
                                    </p:set>
                                    <p:anim calcmode="lin" valueType="num">
                                      <p:cBhvr additive="base">
                                        <p:cTn id="19" dur="500"/>
                                        <p:tgtEl>
                                          <p:spTgt spid="262"/>
                                        </p:tgtEl>
                                        <p:attrNameLst>
                                          <p:attrName>ppt_y</p:attrName>
                                        </p:attrNameLst>
                                      </p:cBhvr>
                                      <p:tavLst>
                                        <p:tav tm="0">
                                          <p:val>
                                            <p:strVal val="#ppt_y+#ppt_h*1.125000"/>
                                          </p:val>
                                        </p:tav>
                                        <p:tav tm="100000">
                                          <p:val>
                                            <p:strVal val="#ppt_y"/>
                                          </p:val>
                                        </p:tav>
                                      </p:tavLst>
                                    </p:anim>
                                    <p:animEffect transition="in" filter="wipe(up)">
                                      <p:cBhvr>
                                        <p:cTn id="20" dur="500"/>
                                        <p:tgtEl>
                                          <p:spTgt spid="26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anim calcmode="lin" valueType="num">
                                      <p:cBhvr additive="base">
                                        <p:cTn id="25" dur="500"/>
                                        <p:tgtEl>
                                          <p:spTgt spid="263"/>
                                        </p:tgtEl>
                                        <p:attrNameLst>
                                          <p:attrName>ppt_y</p:attrName>
                                        </p:attrNameLst>
                                      </p:cBhvr>
                                      <p:tavLst>
                                        <p:tav tm="0">
                                          <p:val>
                                            <p:strVal val="#ppt_y+#ppt_h*1.125000"/>
                                          </p:val>
                                        </p:tav>
                                        <p:tav tm="100000">
                                          <p:val>
                                            <p:strVal val="#ppt_y"/>
                                          </p:val>
                                        </p:tav>
                                      </p:tavLst>
                                    </p:anim>
                                    <p:animEffect transition="in" filter="wipe(up)">
                                      <p:cBhvr>
                                        <p:cTn id="26"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258" grpId="0"/>
      <p:bldP spid="262" grpId="0" animBg="1"/>
      <p:bldP spid="26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7"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268" name="矩形"/>
          <p:cNvSpPr/>
          <p:nvPr/>
        </p:nvSpPr>
        <p:spPr>
          <a:xfrm>
            <a:off x="4834890" y="3347085"/>
            <a:ext cx="2474595"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契税法律制度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269"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第二节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p:cTn id="7" dur="500" fill="hold"/>
                                        <p:tgtEl>
                                          <p:spTgt spid="267"/>
                                        </p:tgtEl>
                                        <p:attrNameLst>
                                          <p:attrName>ppt_w</p:attrName>
                                        </p:attrNameLst>
                                      </p:cBhvr>
                                      <p:tavLst>
                                        <p:tav tm="0">
                                          <p:val>
                                            <p:fltVal val="0"/>
                                          </p:val>
                                        </p:tav>
                                        <p:tav tm="100000">
                                          <p:val>
                                            <p:strVal val="#ppt_w"/>
                                          </p:val>
                                        </p:tav>
                                      </p:tavLst>
                                    </p:anim>
                                    <p:anim calcmode="lin" valueType="num">
                                      <p:cBhvr>
                                        <p:cTn id="8" dur="500" fill="hold"/>
                                        <p:tgtEl>
                                          <p:spTgt spid="267"/>
                                        </p:tgtEl>
                                        <p:attrNameLst>
                                          <p:attrName>ppt_h</p:attrName>
                                        </p:attrNameLst>
                                      </p:cBhvr>
                                      <p:tavLst>
                                        <p:tav tm="0">
                                          <p:val>
                                            <p:fltVal val="0"/>
                                          </p:val>
                                        </p:tav>
                                        <p:tav tm="100000">
                                          <p:val>
                                            <p:strVal val="#ppt_h"/>
                                          </p:val>
                                        </p:tav>
                                      </p:tavLst>
                                    </p:anim>
                                    <p:animEffect transition="in" filter="fade">
                                      <p:cBhvr>
                                        <p:cTn id="9" dur="500"/>
                                        <p:tgtEl>
                                          <p:spTgt spid="26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9"/>
                                        </p:tgtEl>
                                        <p:attrNameLst>
                                          <p:attrName>style.visibility</p:attrName>
                                        </p:attrNameLst>
                                      </p:cBhvr>
                                      <p:to>
                                        <p:strVal val="visible"/>
                                      </p:to>
                                    </p:set>
                                    <p:animEffect transition="in" filter="fade">
                                      <p:cBhvr>
                                        <p:cTn id="13" dur="500"/>
                                        <p:tgtEl>
                                          <p:spTgt spid="269"/>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268"/>
                                        </p:tgtEl>
                                        <p:attrNameLst>
                                          <p:attrName>style.visibility</p:attrName>
                                        </p:attrNameLst>
                                      </p:cBhvr>
                                      <p:to>
                                        <p:strVal val="visible"/>
                                      </p:to>
                                    </p:set>
                                    <p:animEffect transition="in" filter="fade">
                                      <p:cBhvr>
                                        <p:cTn id="17" dur="1000"/>
                                        <p:tgtEl>
                                          <p:spTgt spid="268"/>
                                        </p:tgtEl>
                                      </p:cBhvr>
                                    </p:animEffect>
                                    <p:anim calcmode="lin" valueType="num">
                                      <p:cBhvr>
                                        <p:cTn id="18" dur="1000" fill="hold"/>
                                        <p:tgtEl>
                                          <p:spTgt spid="268"/>
                                        </p:tgtEl>
                                        <p:attrNameLst>
                                          <p:attrName>ppt_x</p:attrName>
                                        </p:attrNameLst>
                                      </p:cBhvr>
                                      <p:tavLst>
                                        <p:tav tm="0">
                                          <p:val>
                                            <p:strVal val="#ppt_x"/>
                                          </p:val>
                                        </p:tav>
                                        <p:tav tm="100000">
                                          <p:val>
                                            <p:strVal val="#ppt_x"/>
                                          </p:val>
                                        </p:tav>
                                      </p:tavLst>
                                    </p:anim>
                                    <p:anim calcmode="lin" valueType="num">
                                      <p:cBhvr>
                                        <p:cTn id="19" dur="1000" fill="hold"/>
                                        <p:tgtEl>
                                          <p:spTgt spid="26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268"/>
                                        </p:tgtEl>
                                      </p:cBhvr>
                                    </p:animEffect>
                                    <p:animScale>
                                      <p:cBhvr>
                                        <p:cTn id="23" dur="250" autoRev="1" fill="hold"/>
                                        <p:tgtEl>
                                          <p:spTgt spid="2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p:bldP spid="268" grpId="1"/>
      <p:bldP spid="2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3" name="矩形"/>
          <p:cNvSpPr/>
          <p:nvPr/>
        </p:nvSpPr>
        <p:spPr>
          <a:xfrm>
            <a:off x="1424940" y="304800"/>
            <a:ext cx="5694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契税纳税人与征税范围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77" name="组合"/>
          <p:cNvGrpSpPr/>
          <p:nvPr/>
        </p:nvGrpSpPr>
        <p:grpSpPr>
          <a:xfrm>
            <a:off x="1407160" y="1355724"/>
            <a:ext cx="3080385" cy="601980"/>
            <a:chOff x="1407160" y="1355724"/>
            <a:chExt cx="3080385" cy="601980"/>
          </a:xfrm>
        </p:grpSpPr>
        <p:sp>
          <p:nvSpPr>
            <p:cNvPr id="274" name="圆角矩形"/>
            <p:cNvSpPr/>
            <p:nvPr/>
          </p:nvSpPr>
          <p:spPr>
            <a:xfrm>
              <a:off x="1407160" y="1362710"/>
              <a:ext cx="308038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75" name="流程图: 离页连接符"/>
            <p:cNvSpPr/>
            <p:nvPr/>
          </p:nvSpPr>
          <p:spPr>
            <a:xfrm>
              <a:off x="1731010" y="1355724"/>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76" name="矩形"/>
            <p:cNvSpPr/>
            <p:nvPr/>
          </p:nvSpPr>
          <p:spPr>
            <a:xfrm>
              <a:off x="2864485" y="1398905"/>
              <a:ext cx="1259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78" name="矩形"/>
          <p:cNvSpPr/>
          <p:nvPr/>
        </p:nvSpPr>
        <p:spPr>
          <a:xfrm>
            <a:off x="4700270" y="1195705"/>
            <a:ext cx="417830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契税的纳税人是指在我国境内承受土地、房屋权属转移的单位和个人（购买方）。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82" name="组合"/>
          <p:cNvGrpSpPr/>
          <p:nvPr/>
        </p:nvGrpSpPr>
        <p:grpSpPr>
          <a:xfrm>
            <a:off x="7504430" y="2205355"/>
            <a:ext cx="3293109" cy="601980"/>
            <a:chOff x="7504430" y="2205355"/>
            <a:chExt cx="3293109" cy="601980"/>
          </a:xfrm>
        </p:grpSpPr>
        <p:sp>
          <p:nvSpPr>
            <p:cNvPr id="279" name="圆角矩形"/>
            <p:cNvSpPr/>
            <p:nvPr/>
          </p:nvSpPr>
          <p:spPr>
            <a:xfrm>
              <a:off x="7504430" y="2212340"/>
              <a:ext cx="3293109"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80" name="流程图: 离页连接符"/>
            <p:cNvSpPr/>
            <p:nvPr/>
          </p:nvSpPr>
          <p:spPr>
            <a:xfrm>
              <a:off x="7828280" y="220535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81" name="矩形"/>
            <p:cNvSpPr/>
            <p:nvPr/>
          </p:nvSpPr>
          <p:spPr>
            <a:xfrm>
              <a:off x="8961755" y="2248535"/>
              <a:ext cx="1614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83" name="矩形"/>
          <p:cNvSpPr/>
          <p:nvPr/>
        </p:nvSpPr>
        <p:spPr>
          <a:xfrm>
            <a:off x="1336040" y="2548255"/>
            <a:ext cx="62490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契税以在我国境内转移土地、房屋权属的行为作为征税对象。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84" name="对象"/>
          <p:cNvGraphicFramePr/>
          <p:nvPr/>
        </p:nvGraphicFramePr>
        <p:xfrm>
          <a:off x="5327015" y="2948940"/>
          <a:ext cx="5626100" cy="1885950"/>
        </p:xfrm>
        <a:graphic>
          <a:graphicData uri="http://schemas.openxmlformats.org/presentationml/2006/ole">
            <mc:AlternateContent xmlns:mc="http://schemas.openxmlformats.org/markup-compatibility/2006">
              <mc:Choice xmlns:v="urn:schemas-microsoft-com:vml" Requires="v">
                <p:oleObj spid="_x0000_s2051" name="package" r:id="rId2" imgW="3970020" imgH="1337945" progId="package">
                  <p:embed/>
                </p:oleObj>
              </mc:Choice>
              <mc:Fallback>
                <p:oleObj name="package" r:id="rId2" imgW="3970020" imgH="1337945" progId="package">
                  <p:embed/>
                  <p:pic>
                    <p:nvPicPr>
                      <p:cNvPr id="0" name="对象"/>
                      <p:cNvPicPr/>
                      <p:nvPr/>
                    </p:nvPicPr>
                    <p:blipFill>
                      <a:blip r:embed="rId3" cstate="print"/>
                      <a:stretch>
                        <a:fillRect/>
                      </a:stretch>
                    </p:blipFill>
                    <p:spPr>
                      <a:xfrm>
                        <a:off x="5327015" y="2948940"/>
                        <a:ext cx="5626100" cy="1885950"/>
                      </a:xfrm>
                      <a:prstGeom prst="rect">
                        <a:avLst/>
                      </a:prstGeom>
                      <a:noFill/>
                      <a:ln w="9525" cap="flat" cmpd="sng">
                        <a:noFill/>
                        <a:prstDash val="solid"/>
                        <a:miter/>
                      </a:ln>
                    </p:spPr>
                  </p:pic>
                </p:oleObj>
              </mc:Fallback>
            </mc:AlternateContent>
          </a:graphicData>
        </a:graphic>
      </p:graphicFrame>
      <p:grpSp>
        <p:nvGrpSpPr>
          <p:cNvPr id="288" name="组合"/>
          <p:cNvGrpSpPr/>
          <p:nvPr/>
        </p:nvGrpSpPr>
        <p:grpSpPr>
          <a:xfrm>
            <a:off x="1295400" y="4271010"/>
            <a:ext cx="4909185" cy="2215515"/>
            <a:chOff x="1295400" y="4271010"/>
            <a:chExt cx="4909185" cy="2215515"/>
          </a:xfrm>
        </p:grpSpPr>
        <p:sp>
          <p:nvSpPr>
            <p:cNvPr id="285" name="矩形"/>
            <p:cNvSpPr/>
            <p:nvPr/>
          </p:nvSpPr>
          <p:spPr>
            <a:xfrm>
              <a:off x="1295400" y="4771390"/>
              <a:ext cx="4909185"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不属于契税征税范围的情形：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（1）土地承包经营权和土地经营权的转移。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（2）土地、房屋典当、抵押、出租。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（3）土地、房屋权属的分拆（分割）。</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86" name="矩形"/>
            <p:cNvSpPr/>
            <p:nvPr/>
          </p:nvSpPr>
          <p:spPr>
            <a:xfrm>
              <a:off x="1442719" y="4271010"/>
              <a:ext cx="91884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287" name="剪去对角的矩形"/>
            <p:cNvSpPr/>
            <p:nvPr/>
          </p:nvSpPr>
          <p:spPr>
            <a:xfrm>
              <a:off x="1407160" y="4900295"/>
              <a:ext cx="4797425" cy="1586229"/>
            </a:xfrm>
            <a:prstGeom prst="snip2DiagRect">
              <a:avLst>
                <a:gd name="adj1" fmla="val 0"/>
                <a:gd name="adj2" fmla="val 12259"/>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ppt_y</p:attrName>
                                        </p:attrNameLst>
                                      </p:cBhvr>
                                      <p:tavLst>
                                        <p:tav tm="0">
                                          <p:val>
                                            <p:strVal val="#ppt_y+#ppt_h*1.125000"/>
                                          </p:val>
                                        </p:tav>
                                        <p:tav tm="100000">
                                          <p:val>
                                            <p:strVal val="#ppt_y"/>
                                          </p:val>
                                        </p:tav>
                                      </p:tavLst>
                                    </p:anim>
                                    <p:animEffect transition="in" filter="wipe(up)">
                                      <p:cBhvr>
                                        <p:cTn id="8" dur="500"/>
                                        <p:tgtEl>
                                          <p:spTgt spid="27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78"/>
                                        </p:tgtEl>
                                        <p:attrNameLst>
                                          <p:attrName>style.visibility</p:attrName>
                                        </p:attrNameLst>
                                      </p:cBhvr>
                                      <p:to>
                                        <p:strVal val="visible"/>
                                      </p:to>
                                    </p:set>
                                    <p:anim calcmode="lin" valueType="num">
                                      <p:cBhvr additive="base">
                                        <p:cTn id="12" dur="500"/>
                                        <p:tgtEl>
                                          <p:spTgt spid="278"/>
                                        </p:tgtEl>
                                        <p:attrNameLst>
                                          <p:attrName>ppt_y</p:attrName>
                                        </p:attrNameLst>
                                      </p:cBhvr>
                                      <p:tavLst>
                                        <p:tav tm="0">
                                          <p:val>
                                            <p:strVal val="#ppt_y+#ppt_h*1.125000"/>
                                          </p:val>
                                        </p:tav>
                                        <p:tav tm="100000">
                                          <p:val>
                                            <p:strVal val="#ppt_y"/>
                                          </p:val>
                                        </p:tav>
                                      </p:tavLst>
                                    </p:anim>
                                    <p:animEffect transition="in" filter="wipe(up)">
                                      <p:cBhvr>
                                        <p:cTn id="13" dur="500"/>
                                        <p:tgtEl>
                                          <p:spTgt spid="27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82"/>
                                        </p:tgtEl>
                                        <p:attrNameLst>
                                          <p:attrName>style.visibility</p:attrName>
                                        </p:attrNameLst>
                                      </p:cBhvr>
                                      <p:to>
                                        <p:strVal val="visible"/>
                                      </p:to>
                                    </p:set>
                                    <p:anim calcmode="lin" valueType="num">
                                      <p:cBhvr additive="base">
                                        <p:cTn id="18" dur="500"/>
                                        <p:tgtEl>
                                          <p:spTgt spid="282"/>
                                        </p:tgtEl>
                                        <p:attrNameLst>
                                          <p:attrName>ppt_y</p:attrName>
                                        </p:attrNameLst>
                                      </p:cBhvr>
                                      <p:tavLst>
                                        <p:tav tm="0">
                                          <p:val>
                                            <p:strVal val="#ppt_y+#ppt_h*1.125000"/>
                                          </p:val>
                                        </p:tav>
                                        <p:tav tm="100000">
                                          <p:val>
                                            <p:strVal val="#ppt_y"/>
                                          </p:val>
                                        </p:tav>
                                      </p:tavLst>
                                    </p:anim>
                                    <p:animEffect transition="in" filter="wipe(up)">
                                      <p:cBhvr>
                                        <p:cTn id="19" dur="500"/>
                                        <p:tgtEl>
                                          <p:spTgt spid="28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3"/>
                                        </p:tgtEl>
                                        <p:attrNameLst>
                                          <p:attrName>style.visibility</p:attrName>
                                        </p:attrNameLst>
                                      </p:cBhvr>
                                      <p:to>
                                        <p:strVal val="visible"/>
                                      </p:to>
                                    </p:set>
                                    <p:anim calcmode="lin" valueType="num">
                                      <p:cBhvr additive="base">
                                        <p:cTn id="24" dur="500"/>
                                        <p:tgtEl>
                                          <p:spTgt spid="283"/>
                                        </p:tgtEl>
                                        <p:attrNameLst>
                                          <p:attrName>ppt_y</p:attrName>
                                        </p:attrNameLst>
                                      </p:cBhvr>
                                      <p:tavLst>
                                        <p:tav tm="0">
                                          <p:val>
                                            <p:strVal val="#ppt_y+#ppt_h*1.125000"/>
                                          </p:val>
                                        </p:tav>
                                        <p:tav tm="100000">
                                          <p:val>
                                            <p:strVal val="#ppt_y"/>
                                          </p:val>
                                        </p:tav>
                                      </p:tavLst>
                                    </p:anim>
                                    <p:animEffect transition="in" filter="wipe(up)">
                                      <p:cBhvr>
                                        <p:cTn id="25" dur="500"/>
                                        <p:tgtEl>
                                          <p:spTgt spid="28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84"/>
                                        </p:tgtEl>
                                        <p:attrNameLst>
                                          <p:attrName>style.visibility</p:attrName>
                                        </p:attrNameLst>
                                      </p:cBhvr>
                                      <p:to>
                                        <p:strVal val="visible"/>
                                      </p:to>
                                    </p:set>
                                    <p:animEffect transition="in" filter="checkerboard(across)">
                                      <p:cBhvr>
                                        <p:cTn id="30" dur="500"/>
                                        <p:tgtEl>
                                          <p:spTgt spid="28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88"/>
                                        </p:tgtEl>
                                        <p:attrNameLst>
                                          <p:attrName>style.visibility</p:attrName>
                                        </p:attrNameLst>
                                      </p:cBhvr>
                                      <p:to>
                                        <p:strVal val="visible"/>
                                      </p:to>
                                    </p:set>
                                    <p:anim calcmode="lin" valueType="num">
                                      <p:cBhvr additive="base">
                                        <p:cTn id="35" dur="500"/>
                                        <p:tgtEl>
                                          <p:spTgt spid="288"/>
                                        </p:tgtEl>
                                        <p:attrNameLst>
                                          <p:attrName>ppt_y</p:attrName>
                                        </p:attrNameLst>
                                      </p:cBhvr>
                                      <p:tavLst>
                                        <p:tav tm="0">
                                          <p:val>
                                            <p:strVal val="#ppt_y+#ppt_h*1.125000"/>
                                          </p:val>
                                        </p:tav>
                                        <p:tav tm="100000">
                                          <p:val>
                                            <p:strVal val="#ppt_y"/>
                                          </p:val>
                                        </p:tav>
                                      </p:tavLst>
                                    </p:anim>
                                    <p:animEffect transition="in" filter="wipe(up)">
                                      <p:cBhvr>
                                        <p:cTn id="36"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8" grpId="0"/>
      <p:bldP spid="282" grpId="0" animBg="1"/>
      <p:bldP spid="283" grpId="0"/>
      <p:bldP spid="2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2" name="矩形"/>
          <p:cNvSpPr/>
          <p:nvPr/>
        </p:nvSpPr>
        <p:spPr>
          <a:xfrm>
            <a:off x="1424940" y="304800"/>
            <a:ext cx="5694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契税纳税人与征税范围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95" name="组合"/>
          <p:cNvGrpSpPr/>
          <p:nvPr/>
        </p:nvGrpSpPr>
        <p:grpSpPr>
          <a:xfrm>
            <a:off x="1156335" y="1275080"/>
            <a:ext cx="6321425" cy="542925"/>
            <a:chOff x="1156335" y="1275080"/>
            <a:chExt cx="6321425" cy="542925"/>
          </a:xfrm>
        </p:grpSpPr>
        <p:sp>
          <p:nvSpPr>
            <p:cNvPr id="293" name="矩形"/>
            <p:cNvSpPr/>
            <p:nvPr/>
          </p:nvSpPr>
          <p:spPr>
            <a:xfrm>
              <a:off x="1245235" y="1316355"/>
              <a:ext cx="606361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判断是否属于契税的纳税人与征税范围</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294" name="剪去对角的矩形"/>
            <p:cNvSpPr/>
            <p:nvPr/>
          </p:nvSpPr>
          <p:spPr>
            <a:xfrm>
              <a:off x="1156335" y="1275080"/>
              <a:ext cx="6321425" cy="542925"/>
            </a:xfrm>
            <a:prstGeom prst="snip2DiagRect">
              <a:avLst>
                <a:gd name="adj1" fmla="val 0"/>
                <a:gd name="adj2" fmla="val 15930"/>
              </a:avLst>
            </a:prstGeom>
            <a:noFill/>
            <a:ln w="25400" cap="flat" cmpd="sng">
              <a:solidFill>
                <a:srgbClr val="4BACC6"/>
              </a:solidFill>
              <a:prstDash val="solid"/>
              <a:round/>
            </a:ln>
          </p:spPr>
          <p:txBody>
            <a:bodyPr rtlCol="0" anchor="ctr"/>
            <a:lstStyle/>
            <a:p>
              <a:pPr algn="ctr"/>
            </a:p>
          </p:txBody>
        </p:sp>
      </p:grpSp>
      <p:sp>
        <p:nvSpPr>
          <p:cNvPr id="296" name="矩形"/>
          <p:cNvSpPr/>
          <p:nvPr/>
        </p:nvSpPr>
        <p:spPr>
          <a:xfrm>
            <a:off x="908050" y="1858010"/>
            <a:ext cx="10103484" cy="506730"/>
          </a:xfrm>
          <a:prstGeom prst="rect">
            <a:avLst/>
          </a:prstGeom>
          <a:noFill/>
          <a:ln w="9525" cap="flat" cmpd="sng">
            <a:noFill/>
            <a:prstDash val="solid"/>
            <a:miter/>
          </a:ln>
        </p:spPr>
        <p:txBody>
          <a:bodyPr vert="horz" wrap="square" lIns="91440" tIns="45720" rIns="91440" bIns="45720" anchor="t" anchorCtr="0">
            <a:spAutoFit/>
          </a:bodyPr>
          <a:lstStyle/>
          <a:p>
            <a:pPr>
              <a:lnSpc>
                <a:spcPct val="150000"/>
              </a:lnSpc>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判断】</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王某转让位于市中心的一套房产，该交易涉及的契税应由王某申报缴纳。（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7" name="矩形"/>
          <p:cNvSpPr/>
          <p:nvPr/>
        </p:nvSpPr>
        <p:spPr>
          <a:xfrm>
            <a:off x="910590" y="2322830"/>
            <a:ext cx="676211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【解析】契税由“购买方”缴纳，王某属于销售方，不用交契税。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8" name="矩形"/>
          <p:cNvSpPr/>
          <p:nvPr/>
        </p:nvSpPr>
        <p:spPr>
          <a:xfrm>
            <a:off x="908050" y="3263900"/>
            <a:ext cx="10039351"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单选】根据契税法律制度的规定，下列各项中，属于契税征收范围的是（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A．房屋典当	　　B．房屋出租　　　　　C．房屋交换	　　　D．房屋抵押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9" name="矩形"/>
          <p:cNvSpPr/>
          <p:nvPr/>
        </p:nvSpPr>
        <p:spPr>
          <a:xfrm>
            <a:off x="910590" y="4168140"/>
            <a:ext cx="13455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00" name="矩形"/>
          <p:cNvSpPr/>
          <p:nvPr/>
        </p:nvSpPr>
        <p:spPr>
          <a:xfrm>
            <a:off x="908050" y="4563110"/>
            <a:ext cx="9975849"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单选】根据契税法律制度的规定，下列各项中，需要缴纳契税的是（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A．继承商铺的李某　　　　　　　　B．转让国有土地使用权的乙公司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C．出租住房的王某　　　　　　　　D．受让国有土地使用权的甲公司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01" name="矩形"/>
          <p:cNvSpPr/>
          <p:nvPr/>
        </p:nvSpPr>
        <p:spPr>
          <a:xfrm>
            <a:off x="892810" y="5874385"/>
            <a:ext cx="134556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500"/>
                                        <p:tgtEl>
                                          <p:spTgt spid="295"/>
                                        </p:tgtEl>
                                        <p:attrNameLst>
                                          <p:attrName>ppt_y</p:attrName>
                                        </p:attrNameLst>
                                      </p:cBhvr>
                                      <p:tavLst>
                                        <p:tav tm="0">
                                          <p:val>
                                            <p:strVal val="#ppt_y+#ppt_h*1.125000"/>
                                          </p:val>
                                        </p:tav>
                                        <p:tav tm="100000">
                                          <p:val>
                                            <p:strVal val="#ppt_y"/>
                                          </p:val>
                                        </p:tav>
                                      </p:tavLst>
                                    </p:anim>
                                    <p:animEffect transition="in" filter="wipe(up)">
                                      <p:cBhvr>
                                        <p:cTn id="8" dur="500"/>
                                        <p:tgtEl>
                                          <p:spTgt spid="29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6"/>
                                        </p:tgtEl>
                                        <p:attrNameLst>
                                          <p:attrName>style.visibility</p:attrName>
                                        </p:attrNameLst>
                                      </p:cBhvr>
                                      <p:to>
                                        <p:strVal val="visible"/>
                                      </p:to>
                                    </p:set>
                                    <p:anim calcmode="lin" valueType="num">
                                      <p:cBhvr additive="base">
                                        <p:cTn id="13" dur="500"/>
                                        <p:tgtEl>
                                          <p:spTgt spid="296"/>
                                        </p:tgtEl>
                                        <p:attrNameLst>
                                          <p:attrName>ppt_y</p:attrName>
                                        </p:attrNameLst>
                                      </p:cBhvr>
                                      <p:tavLst>
                                        <p:tav tm="0">
                                          <p:val>
                                            <p:strVal val="#ppt_y+#ppt_h*1.125000"/>
                                          </p:val>
                                        </p:tav>
                                        <p:tav tm="100000">
                                          <p:val>
                                            <p:strVal val="#ppt_y"/>
                                          </p:val>
                                        </p:tav>
                                      </p:tavLst>
                                    </p:anim>
                                    <p:animEffect transition="in" filter="wipe(up)">
                                      <p:cBhvr>
                                        <p:cTn id="14" dur="500"/>
                                        <p:tgtEl>
                                          <p:spTgt spid="29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7"/>
                                        </p:tgtEl>
                                        <p:attrNameLst>
                                          <p:attrName>style.visibility</p:attrName>
                                        </p:attrNameLst>
                                      </p:cBhvr>
                                      <p:to>
                                        <p:strVal val="visible"/>
                                      </p:to>
                                    </p:set>
                                    <p:anim calcmode="lin" valueType="num">
                                      <p:cBhvr additive="base">
                                        <p:cTn id="19" dur="500"/>
                                        <p:tgtEl>
                                          <p:spTgt spid="297"/>
                                        </p:tgtEl>
                                        <p:attrNameLst>
                                          <p:attrName>ppt_y</p:attrName>
                                        </p:attrNameLst>
                                      </p:cBhvr>
                                      <p:tavLst>
                                        <p:tav tm="0">
                                          <p:val>
                                            <p:strVal val="#ppt_y+#ppt_h*1.125000"/>
                                          </p:val>
                                        </p:tav>
                                        <p:tav tm="100000">
                                          <p:val>
                                            <p:strVal val="#ppt_y"/>
                                          </p:val>
                                        </p:tav>
                                      </p:tavLst>
                                    </p:anim>
                                    <p:animEffect transition="in" filter="wipe(up)">
                                      <p:cBhvr>
                                        <p:cTn id="20" dur="500"/>
                                        <p:tgtEl>
                                          <p:spTgt spid="29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98"/>
                                        </p:tgtEl>
                                        <p:attrNameLst>
                                          <p:attrName>style.visibility</p:attrName>
                                        </p:attrNameLst>
                                      </p:cBhvr>
                                      <p:to>
                                        <p:strVal val="visible"/>
                                      </p:to>
                                    </p:set>
                                    <p:anim calcmode="lin" valueType="num">
                                      <p:cBhvr additive="base">
                                        <p:cTn id="25" dur="500"/>
                                        <p:tgtEl>
                                          <p:spTgt spid="298"/>
                                        </p:tgtEl>
                                        <p:attrNameLst>
                                          <p:attrName>ppt_y</p:attrName>
                                        </p:attrNameLst>
                                      </p:cBhvr>
                                      <p:tavLst>
                                        <p:tav tm="0">
                                          <p:val>
                                            <p:strVal val="#ppt_y+#ppt_h*1.125000"/>
                                          </p:val>
                                        </p:tav>
                                        <p:tav tm="100000">
                                          <p:val>
                                            <p:strVal val="#ppt_y"/>
                                          </p:val>
                                        </p:tav>
                                      </p:tavLst>
                                    </p:anim>
                                    <p:animEffect transition="in" filter="wipe(up)">
                                      <p:cBhvr>
                                        <p:cTn id="26" dur="500"/>
                                        <p:tgtEl>
                                          <p:spTgt spid="29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99"/>
                                        </p:tgtEl>
                                        <p:attrNameLst>
                                          <p:attrName>style.visibility</p:attrName>
                                        </p:attrNameLst>
                                      </p:cBhvr>
                                      <p:to>
                                        <p:strVal val="visible"/>
                                      </p:to>
                                    </p:set>
                                    <p:anim calcmode="lin" valueType="num">
                                      <p:cBhvr additive="base">
                                        <p:cTn id="31" dur="500"/>
                                        <p:tgtEl>
                                          <p:spTgt spid="299"/>
                                        </p:tgtEl>
                                        <p:attrNameLst>
                                          <p:attrName>ppt_y</p:attrName>
                                        </p:attrNameLst>
                                      </p:cBhvr>
                                      <p:tavLst>
                                        <p:tav tm="0">
                                          <p:val>
                                            <p:strVal val="#ppt_y+#ppt_h*1.125000"/>
                                          </p:val>
                                        </p:tav>
                                        <p:tav tm="100000">
                                          <p:val>
                                            <p:strVal val="#ppt_y"/>
                                          </p:val>
                                        </p:tav>
                                      </p:tavLst>
                                    </p:anim>
                                    <p:animEffect transition="in" filter="wipe(up)">
                                      <p:cBhvr>
                                        <p:cTn id="32" dur="500"/>
                                        <p:tgtEl>
                                          <p:spTgt spid="29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0"/>
                                        </p:tgtEl>
                                        <p:attrNameLst>
                                          <p:attrName>style.visibility</p:attrName>
                                        </p:attrNameLst>
                                      </p:cBhvr>
                                      <p:to>
                                        <p:strVal val="visible"/>
                                      </p:to>
                                    </p:set>
                                    <p:anim calcmode="lin" valueType="num">
                                      <p:cBhvr additive="base">
                                        <p:cTn id="37" dur="500"/>
                                        <p:tgtEl>
                                          <p:spTgt spid="300"/>
                                        </p:tgtEl>
                                        <p:attrNameLst>
                                          <p:attrName>ppt_y</p:attrName>
                                        </p:attrNameLst>
                                      </p:cBhvr>
                                      <p:tavLst>
                                        <p:tav tm="0">
                                          <p:val>
                                            <p:strVal val="#ppt_y+#ppt_h*1.125000"/>
                                          </p:val>
                                        </p:tav>
                                        <p:tav tm="100000">
                                          <p:val>
                                            <p:strVal val="#ppt_y"/>
                                          </p:val>
                                        </p:tav>
                                      </p:tavLst>
                                    </p:anim>
                                    <p:animEffect transition="in" filter="wipe(up)">
                                      <p:cBhvr>
                                        <p:cTn id="38" dur="500"/>
                                        <p:tgtEl>
                                          <p:spTgt spid="30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01"/>
                                        </p:tgtEl>
                                        <p:attrNameLst>
                                          <p:attrName>style.visibility</p:attrName>
                                        </p:attrNameLst>
                                      </p:cBhvr>
                                      <p:to>
                                        <p:strVal val="visible"/>
                                      </p:to>
                                    </p:set>
                                    <p:anim calcmode="lin" valueType="num">
                                      <p:cBhvr additive="base">
                                        <p:cTn id="43" dur="500"/>
                                        <p:tgtEl>
                                          <p:spTgt spid="301"/>
                                        </p:tgtEl>
                                        <p:attrNameLst>
                                          <p:attrName>ppt_y</p:attrName>
                                        </p:attrNameLst>
                                      </p:cBhvr>
                                      <p:tavLst>
                                        <p:tav tm="0">
                                          <p:val>
                                            <p:strVal val="#ppt_y+#ppt_h*1.125000"/>
                                          </p:val>
                                        </p:tav>
                                        <p:tav tm="100000">
                                          <p:val>
                                            <p:strVal val="#ppt_y"/>
                                          </p:val>
                                        </p:tav>
                                      </p:tavLst>
                                    </p:anim>
                                    <p:animEffect transition="in" filter="wipe(up)">
                                      <p:cBhvr>
                                        <p:cTn id="44"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P spid="296" grpId="0"/>
      <p:bldP spid="297" grpId="0"/>
      <p:bldP spid="298" grpId="0"/>
      <p:bldP spid="299" grpId="0"/>
      <p:bldP spid="300" grpId="0"/>
      <p:bldP spid="3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5" name="矩形"/>
          <p:cNvSpPr/>
          <p:nvPr/>
        </p:nvSpPr>
        <p:spPr>
          <a:xfrm>
            <a:off x="1424940" y="304800"/>
            <a:ext cx="390271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契税税收优惠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06" name="矩形"/>
          <p:cNvSpPr/>
          <p:nvPr/>
        </p:nvSpPr>
        <p:spPr>
          <a:xfrm>
            <a:off x="1322069" y="1793875"/>
            <a:ext cx="9569449" cy="4091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有下列情形之一的，免征契税：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（1）国家机关、事业单位、社会团体、军事单位承受土地、房屋权属用于办公、教学、医疗、科研、军事设施；</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（2）非营利性的学校、医疗机构、社会福利机构承受土地、房屋权属用于办公、教学、医疗、科研、养老、救助；</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（3）承受荒山、荒地、荒滩土地使用权用于农、林、牧、渔业生产；</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（4）婚姻关系存续期间夫妻之间变更土地、房屋权属；</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（5）法定继承人通过继承承受土地、房屋权属；</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（6）依照法律规定应当予以免税的外国驻华使馆、领事馆和国际组织驻华代表机构承受土地、房屋权属。</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strips(downLeft)">
                                      <p:cBhvr>
                                        <p:cTn id="7"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0" name="矩形"/>
          <p:cNvSpPr/>
          <p:nvPr/>
        </p:nvSpPr>
        <p:spPr>
          <a:xfrm>
            <a:off x="1424940" y="304800"/>
            <a:ext cx="390271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契税税收优惠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13" name="组合"/>
          <p:cNvGrpSpPr/>
          <p:nvPr/>
        </p:nvGrpSpPr>
        <p:grpSpPr>
          <a:xfrm>
            <a:off x="1983104" y="1221739"/>
            <a:ext cx="5534660" cy="542924"/>
            <a:chOff x="1983104" y="1221739"/>
            <a:chExt cx="5534660" cy="542924"/>
          </a:xfrm>
        </p:grpSpPr>
        <p:sp>
          <p:nvSpPr>
            <p:cNvPr id="311" name="矩形"/>
            <p:cNvSpPr/>
            <p:nvPr/>
          </p:nvSpPr>
          <p:spPr>
            <a:xfrm>
              <a:off x="2072004" y="1263014"/>
              <a:ext cx="529463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辨析契税的征税项目与免税项目</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12" name="剪去对角的矩形"/>
            <p:cNvSpPr/>
            <p:nvPr/>
          </p:nvSpPr>
          <p:spPr>
            <a:xfrm>
              <a:off x="1983104" y="1221739"/>
              <a:ext cx="5534660" cy="542924"/>
            </a:xfrm>
            <a:prstGeom prst="snip2DiagRect">
              <a:avLst>
                <a:gd name="adj1" fmla="val 0"/>
                <a:gd name="adj2" fmla="val 16282"/>
              </a:avLst>
            </a:prstGeom>
            <a:noFill/>
            <a:ln w="25400" cap="flat" cmpd="sng">
              <a:solidFill>
                <a:srgbClr val="4BACC6"/>
              </a:solidFill>
              <a:prstDash val="solid"/>
              <a:round/>
            </a:ln>
          </p:spPr>
          <p:txBody>
            <a:bodyPr rtlCol="0" anchor="ctr"/>
            <a:lstStyle/>
            <a:p>
              <a:pPr algn="ctr"/>
            </a:p>
          </p:txBody>
        </p:sp>
      </p:grpSp>
      <p:sp>
        <p:nvSpPr>
          <p:cNvPr id="314" name="矩形"/>
          <p:cNvSpPr/>
          <p:nvPr/>
        </p:nvSpPr>
        <p:spPr>
          <a:xfrm>
            <a:off x="1778000" y="1801495"/>
            <a:ext cx="8617586"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多选】根据契税法律制度的规定，下列各项中，免征契税的有（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A．军事单位承受土地用于军事设施</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B．国家机关承受房屋用于办公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C．纳税人承受荒山土地使用权用于农业生产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D．城镇居民购买商品房用于居住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5" name="矩形"/>
          <p:cNvSpPr/>
          <p:nvPr/>
        </p:nvSpPr>
        <p:spPr>
          <a:xfrm>
            <a:off x="7202805" y="3601720"/>
            <a:ext cx="165353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6" name="矩形"/>
          <p:cNvSpPr/>
          <p:nvPr/>
        </p:nvSpPr>
        <p:spPr>
          <a:xfrm>
            <a:off x="1778000" y="4065270"/>
            <a:ext cx="709866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单选】下列各项中，不予免征契税的是（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A．医院承受划拨土地用于修建门诊楼</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B．农民承受荒沟土地用于林业生产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C．企业接受捐赠房屋用于办公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D．学校承受划拨土地用于建造教学楼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7" name="矩形"/>
          <p:cNvSpPr/>
          <p:nvPr/>
        </p:nvSpPr>
        <p:spPr>
          <a:xfrm>
            <a:off x="7202805" y="5772785"/>
            <a:ext cx="13550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p:tgtEl>
                                          <p:spTgt spid="313"/>
                                        </p:tgtEl>
                                        <p:attrNameLst>
                                          <p:attrName>ppt_y</p:attrName>
                                        </p:attrNameLst>
                                      </p:cBhvr>
                                      <p:tavLst>
                                        <p:tav tm="0">
                                          <p:val>
                                            <p:strVal val="#ppt_y+#ppt_h*1.125000"/>
                                          </p:val>
                                        </p:tav>
                                        <p:tav tm="100000">
                                          <p:val>
                                            <p:strVal val="#ppt_y"/>
                                          </p:val>
                                        </p:tav>
                                      </p:tavLst>
                                    </p:anim>
                                    <p:animEffect transition="in" filter="wipe(up)">
                                      <p:cBhvr>
                                        <p:cTn id="8" dur="500"/>
                                        <p:tgtEl>
                                          <p:spTgt spid="3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4"/>
                                        </p:tgtEl>
                                        <p:attrNameLst>
                                          <p:attrName>style.visibility</p:attrName>
                                        </p:attrNameLst>
                                      </p:cBhvr>
                                      <p:to>
                                        <p:strVal val="visible"/>
                                      </p:to>
                                    </p:set>
                                    <p:anim calcmode="lin" valueType="num">
                                      <p:cBhvr additive="base">
                                        <p:cTn id="13" dur="500"/>
                                        <p:tgtEl>
                                          <p:spTgt spid="314"/>
                                        </p:tgtEl>
                                        <p:attrNameLst>
                                          <p:attrName>ppt_y</p:attrName>
                                        </p:attrNameLst>
                                      </p:cBhvr>
                                      <p:tavLst>
                                        <p:tav tm="0">
                                          <p:val>
                                            <p:strVal val="#ppt_y+#ppt_h*1.125000"/>
                                          </p:val>
                                        </p:tav>
                                        <p:tav tm="100000">
                                          <p:val>
                                            <p:strVal val="#ppt_y"/>
                                          </p:val>
                                        </p:tav>
                                      </p:tavLst>
                                    </p:anim>
                                    <p:animEffect transition="in" filter="wipe(up)">
                                      <p:cBhvr>
                                        <p:cTn id="14" dur="500"/>
                                        <p:tgtEl>
                                          <p:spTgt spid="3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15"/>
                                        </p:tgtEl>
                                        <p:attrNameLst>
                                          <p:attrName>style.visibility</p:attrName>
                                        </p:attrNameLst>
                                      </p:cBhvr>
                                      <p:to>
                                        <p:strVal val="visible"/>
                                      </p:to>
                                    </p:set>
                                    <p:anim calcmode="lin" valueType="num">
                                      <p:cBhvr additive="base">
                                        <p:cTn id="19" dur="500"/>
                                        <p:tgtEl>
                                          <p:spTgt spid="315"/>
                                        </p:tgtEl>
                                        <p:attrNameLst>
                                          <p:attrName>ppt_y</p:attrName>
                                        </p:attrNameLst>
                                      </p:cBhvr>
                                      <p:tavLst>
                                        <p:tav tm="0">
                                          <p:val>
                                            <p:strVal val="#ppt_y+#ppt_h*1.125000"/>
                                          </p:val>
                                        </p:tav>
                                        <p:tav tm="100000">
                                          <p:val>
                                            <p:strVal val="#ppt_y"/>
                                          </p:val>
                                        </p:tav>
                                      </p:tavLst>
                                    </p:anim>
                                    <p:animEffect transition="in" filter="wipe(up)">
                                      <p:cBhvr>
                                        <p:cTn id="20" dur="500"/>
                                        <p:tgtEl>
                                          <p:spTgt spid="3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16"/>
                                        </p:tgtEl>
                                        <p:attrNameLst>
                                          <p:attrName>style.visibility</p:attrName>
                                        </p:attrNameLst>
                                      </p:cBhvr>
                                      <p:to>
                                        <p:strVal val="visible"/>
                                      </p:to>
                                    </p:set>
                                    <p:anim calcmode="lin" valueType="num">
                                      <p:cBhvr additive="base">
                                        <p:cTn id="25" dur="500"/>
                                        <p:tgtEl>
                                          <p:spTgt spid="316"/>
                                        </p:tgtEl>
                                        <p:attrNameLst>
                                          <p:attrName>ppt_y</p:attrName>
                                        </p:attrNameLst>
                                      </p:cBhvr>
                                      <p:tavLst>
                                        <p:tav tm="0">
                                          <p:val>
                                            <p:strVal val="#ppt_y+#ppt_h*1.125000"/>
                                          </p:val>
                                        </p:tav>
                                        <p:tav tm="100000">
                                          <p:val>
                                            <p:strVal val="#ppt_y"/>
                                          </p:val>
                                        </p:tav>
                                      </p:tavLst>
                                    </p:anim>
                                    <p:animEffect transition="in" filter="wipe(up)">
                                      <p:cBhvr>
                                        <p:cTn id="26" dur="500"/>
                                        <p:tgtEl>
                                          <p:spTgt spid="31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17"/>
                                        </p:tgtEl>
                                        <p:attrNameLst>
                                          <p:attrName>style.visibility</p:attrName>
                                        </p:attrNameLst>
                                      </p:cBhvr>
                                      <p:to>
                                        <p:strVal val="visible"/>
                                      </p:to>
                                    </p:set>
                                    <p:anim calcmode="lin" valueType="num">
                                      <p:cBhvr additive="base">
                                        <p:cTn id="31" dur="500"/>
                                        <p:tgtEl>
                                          <p:spTgt spid="317"/>
                                        </p:tgtEl>
                                        <p:attrNameLst>
                                          <p:attrName>ppt_y</p:attrName>
                                        </p:attrNameLst>
                                      </p:cBhvr>
                                      <p:tavLst>
                                        <p:tav tm="0">
                                          <p:val>
                                            <p:strVal val="#ppt_y+#ppt_h*1.125000"/>
                                          </p:val>
                                        </p:tav>
                                        <p:tav tm="100000">
                                          <p:val>
                                            <p:strVal val="#ppt_y"/>
                                          </p:val>
                                        </p:tav>
                                      </p:tavLst>
                                    </p:anim>
                                    <p:animEffect transition="in" filter="wipe(up)">
                                      <p:cBhvr>
                                        <p:cTn id="32"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P spid="314" grpId="0"/>
      <p:bldP spid="315" grpId="0"/>
      <p:bldP spid="316" grpId="0"/>
      <p:bldP spid="3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46" name="矩形"/>
          <p:cNvSpPr/>
          <p:nvPr/>
        </p:nvSpPr>
        <p:spPr>
          <a:xfrm>
            <a:off x="4834890" y="3347085"/>
            <a:ext cx="2474595"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房产税法律制度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47"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第一节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46"/>
                                        </p:tgtEl>
                                      </p:cBhvr>
                                    </p:animEffect>
                                    <p:animScale>
                                      <p:cBhvr>
                                        <p:cTn id="23"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6" grpId="1"/>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1" name="矩形"/>
          <p:cNvSpPr/>
          <p:nvPr/>
        </p:nvSpPr>
        <p:spPr>
          <a:xfrm>
            <a:off x="1399540" y="1343660"/>
            <a:ext cx="613791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契税应纳税额的计算公式如下：应纳税额=计税依据×税率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325" name="组合"/>
          <p:cNvGrpSpPr/>
          <p:nvPr/>
        </p:nvGrpSpPr>
        <p:grpSpPr>
          <a:xfrm>
            <a:off x="1460499" y="2058035"/>
            <a:ext cx="2664460" cy="601980"/>
            <a:chOff x="1460499" y="2058035"/>
            <a:chExt cx="2664460" cy="601980"/>
          </a:xfrm>
        </p:grpSpPr>
        <p:sp>
          <p:nvSpPr>
            <p:cNvPr id="322" name="圆角矩形"/>
            <p:cNvSpPr/>
            <p:nvPr/>
          </p:nvSpPr>
          <p:spPr>
            <a:xfrm>
              <a:off x="1460499" y="2065020"/>
              <a:ext cx="266446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23" name="流程图: 离页连接符"/>
            <p:cNvSpPr/>
            <p:nvPr/>
          </p:nvSpPr>
          <p:spPr>
            <a:xfrm>
              <a:off x="1784349" y="205803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24" name="矩形"/>
            <p:cNvSpPr/>
            <p:nvPr/>
          </p:nvSpPr>
          <p:spPr>
            <a:xfrm>
              <a:off x="2917824" y="2101215"/>
              <a:ext cx="903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26" name="矩形"/>
          <p:cNvSpPr/>
          <p:nvPr/>
        </p:nvSpPr>
        <p:spPr>
          <a:xfrm>
            <a:off x="1460499" y="2931160"/>
            <a:ext cx="9384665" cy="1291590"/>
          </a:xfrm>
          <a:prstGeom prst="rect">
            <a:avLst/>
          </a:prstGeom>
          <a:noFill/>
          <a:ln w="9525" cap="flat" cmpd="sng">
            <a:noFill/>
            <a:prstDash val="solid"/>
            <a:round/>
          </a:ln>
        </p:spPr>
        <p:txBody>
          <a:bodyPr vert="horz" wrap="square" lIns="91440" tIns="45720" rIns="91440" bIns="45720" anchor="t" anchorCtr="0">
            <a:spAutoFit/>
          </a:bodyPr>
          <a:lstStyle/>
          <a:p>
            <a:pPr marL="0" indent="254000" algn="l">
              <a:lnSpc>
                <a:spcPct val="150000"/>
              </a:lnSpc>
              <a:spcBef>
                <a:spcPts val="0"/>
              </a:spcBef>
              <a:spcAft>
                <a:spcPts val="0"/>
              </a:spcAft>
              <a:buNone/>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   契税</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采用比例税率，实行</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的幅度税率，具体适用税率由各省、自治区、直辖市人民政府在幅度税率规定范围内，按照本地区的实际情况提出，报同级人民代表大会常务委员会决定，并报全国人民代表大会常务委员会和国务院备案。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7" name="矩形"/>
          <p:cNvSpPr/>
          <p:nvPr/>
        </p:nvSpPr>
        <p:spPr>
          <a:xfrm>
            <a:off x="1424940" y="304800"/>
            <a:ext cx="78282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3</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契税计税依据、税率与应纳税额的计算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p:tgtEl>
                                          <p:spTgt spid="321"/>
                                        </p:tgtEl>
                                        <p:attrNameLst>
                                          <p:attrName>ppt_y</p:attrName>
                                        </p:attrNameLst>
                                      </p:cBhvr>
                                      <p:tavLst>
                                        <p:tav tm="0">
                                          <p:val>
                                            <p:strVal val="#ppt_y+#ppt_h*1.125000"/>
                                          </p:val>
                                        </p:tav>
                                        <p:tav tm="100000">
                                          <p:val>
                                            <p:strVal val="#ppt_y"/>
                                          </p:val>
                                        </p:tav>
                                      </p:tavLst>
                                    </p:anim>
                                    <p:animEffect transition="in" filter="wipe(up)">
                                      <p:cBhvr>
                                        <p:cTn id="8" dur="500"/>
                                        <p:tgtEl>
                                          <p:spTgt spid="32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25"/>
                                        </p:tgtEl>
                                        <p:attrNameLst>
                                          <p:attrName>style.visibility</p:attrName>
                                        </p:attrNameLst>
                                      </p:cBhvr>
                                      <p:to>
                                        <p:strVal val="visible"/>
                                      </p:to>
                                    </p:set>
                                    <p:anim calcmode="lin" valueType="num">
                                      <p:cBhvr additive="base">
                                        <p:cTn id="12" dur="500"/>
                                        <p:tgtEl>
                                          <p:spTgt spid="325"/>
                                        </p:tgtEl>
                                        <p:attrNameLst>
                                          <p:attrName>ppt_y</p:attrName>
                                        </p:attrNameLst>
                                      </p:cBhvr>
                                      <p:tavLst>
                                        <p:tav tm="0">
                                          <p:val>
                                            <p:strVal val="#ppt_y+#ppt_h*1.125000"/>
                                          </p:val>
                                        </p:tav>
                                        <p:tav tm="100000">
                                          <p:val>
                                            <p:strVal val="#ppt_y"/>
                                          </p:val>
                                        </p:tav>
                                      </p:tavLst>
                                    </p:anim>
                                    <p:animEffect transition="in" filter="wipe(up)">
                                      <p:cBhvr>
                                        <p:cTn id="13" dur="500"/>
                                        <p:tgtEl>
                                          <p:spTgt spid="32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26"/>
                                        </p:tgtEl>
                                        <p:attrNameLst>
                                          <p:attrName>style.visibility</p:attrName>
                                        </p:attrNameLst>
                                      </p:cBhvr>
                                      <p:to>
                                        <p:strVal val="visible"/>
                                      </p:to>
                                    </p:set>
                                    <p:anim calcmode="lin" valueType="num">
                                      <p:cBhvr additive="base">
                                        <p:cTn id="17" dur="500"/>
                                        <p:tgtEl>
                                          <p:spTgt spid="326"/>
                                        </p:tgtEl>
                                        <p:attrNameLst>
                                          <p:attrName>ppt_y</p:attrName>
                                        </p:attrNameLst>
                                      </p:cBhvr>
                                      <p:tavLst>
                                        <p:tav tm="0">
                                          <p:val>
                                            <p:strVal val="#ppt_y+#ppt_h*1.125000"/>
                                          </p:val>
                                        </p:tav>
                                        <p:tav tm="100000">
                                          <p:val>
                                            <p:strVal val="#ppt_y"/>
                                          </p:val>
                                        </p:tav>
                                      </p:tavLst>
                                    </p:anim>
                                    <p:animEffect transition="in" filter="wipe(up)">
                                      <p:cBhvr>
                                        <p:cTn id="18"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325" grpId="0" animBg="1"/>
      <p:bldP spid="32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334" name="组合"/>
          <p:cNvGrpSpPr/>
          <p:nvPr/>
        </p:nvGrpSpPr>
        <p:grpSpPr>
          <a:xfrm>
            <a:off x="600075" y="3124835"/>
            <a:ext cx="3351529" cy="601980"/>
            <a:chOff x="600075" y="3124835"/>
            <a:chExt cx="3351529" cy="601980"/>
          </a:xfrm>
        </p:grpSpPr>
        <p:sp>
          <p:nvSpPr>
            <p:cNvPr id="331" name="圆角矩形"/>
            <p:cNvSpPr/>
            <p:nvPr/>
          </p:nvSpPr>
          <p:spPr>
            <a:xfrm>
              <a:off x="600075" y="3131819"/>
              <a:ext cx="335152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32" name="流程图: 离页连接符"/>
            <p:cNvSpPr/>
            <p:nvPr/>
          </p:nvSpPr>
          <p:spPr>
            <a:xfrm>
              <a:off x="923925" y="312483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33" name="矩形"/>
            <p:cNvSpPr/>
            <p:nvPr/>
          </p:nvSpPr>
          <p:spPr>
            <a:xfrm>
              <a:off x="2057400" y="316801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计税依据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335" name="对象"/>
          <p:cNvGraphicFramePr/>
          <p:nvPr/>
        </p:nvGraphicFramePr>
        <p:xfrm>
          <a:off x="4040505" y="986790"/>
          <a:ext cx="7209155" cy="5758815"/>
        </p:xfrm>
        <a:graphic>
          <a:graphicData uri="http://schemas.openxmlformats.org/presentationml/2006/ole">
            <mc:AlternateContent xmlns:mc="http://schemas.openxmlformats.org/markup-compatibility/2006">
              <mc:Choice xmlns:v="urn:schemas-microsoft-com:vml" Requires="v">
                <p:oleObj spid="_x0000_s3075" name="package" r:id="rId2" imgW="6244590" imgH="4995545" progId="package">
                  <p:embed/>
                </p:oleObj>
              </mc:Choice>
              <mc:Fallback>
                <p:oleObj name="package" r:id="rId2" imgW="6244590" imgH="4995545" progId="package">
                  <p:embed/>
                  <p:pic>
                    <p:nvPicPr>
                      <p:cNvPr id="0" name="对象"/>
                      <p:cNvPicPr/>
                      <p:nvPr/>
                    </p:nvPicPr>
                    <p:blipFill>
                      <a:blip r:embed="rId3" cstate="print"/>
                      <a:stretch>
                        <a:fillRect/>
                      </a:stretch>
                    </p:blipFill>
                    <p:spPr>
                      <a:xfrm>
                        <a:off x="4040505" y="986790"/>
                        <a:ext cx="7209155" cy="5758815"/>
                      </a:xfrm>
                      <a:prstGeom prst="rect">
                        <a:avLst/>
                      </a:prstGeom>
                      <a:noFill/>
                      <a:ln w="9525" cap="flat" cmpd="sng">
                        <a:noFill/>
                        <a:prstDash val="solid"/>
                        <a:miter/>
                      </a:ln>
                    </p:spPr>
                  </p:pic>
                </p:oleObj>
              </mc:Fallback>
            </mc:AlternateContent>
          </a:graphicData>
        </a:graphic>
      </p:graphicFrame>
      <p:sp>
        <p:nvSpPr>
          <p:cNvPr id="336" name="矩形"/>
          <p:cNvSpPr/>
          <p:nvPr/>
        </p:nvSpPr>
        <p:spPr>
          <a:xfrm>
            <a:off x="1424940" y="304800"/>
            <a:ext cx="78282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3</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契税计税依据、税率与应纳税额的计算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500"/>
                                        <p:tgtEl>
                                          <p:spTgt spid="334"/>
                                        </p:tgtEl>
                                        <p:attrNameLst>
                                          <p:attrName>ppt_y</p:attrName>
                                        </p:attrNameLst>
                                      </p:cBhvr>
                                      <p:tavLst>
                                        <p:tav tm="0">
                                          <p:val>
                                            <p:strVal val="#ppt_y+#ppt_h*1.125000"/>
                                          </p:val>
                                        </p:tav>
                                        <p:tav tm="100000">
                                          <p:val>
                                            <p:strVal val="#ppt_y"/>
                                          </p:val>
                                        </p:tav>
                                      </p:tavLst>
                                    </p:anim>
                                    <p:animEffect transition="in" filter="wipe(up)">
                                      <p:cBhvr>
                                        <p:cTn id="8" dur="500"/>
                                        <p:tgtEl>
                                          <p:spTgt spid="334"/>
                                        </p:tgtEl>
                                      </p:cBhvr>
                                    </p:animEffec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wheel(1)">
                                      <p:cBhvr>
                                        <p:cTn id="13" dur="2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0" name="矩形"/>
          <p:cNvSpPr/>
          <p:nvPr/>
        </p:nvSpPr>
        <p:spPr>
          <a:xfrm>
            <a:off x="1424940" y="304800"/>
            <a:ext cx="78282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3</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契税计税依据、税率与应纳税额的计算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43" name="组合"/>
          <p:cNvGrpSpPr/>
          <p:nvPr/>
        </p:nvGrpSpPr>
        <p:grpSpPr>
          <a:xfrm>
            <a:off x="1607819" y="954405"/>
            <a:ext cx="8669655" cy="891540"/>
            <a:chOff x="1607819" y="954405"/>
            <a:chExt cx="8669655" cy="891540"/>
          </a:xfrm>
        </p:grpSpPr>
        <p:sp>
          <p:nvSpPr>
            <p:cNvPr id="341" name="矩形"/>
            <p:cNvSpPr/>
            <p:nvPr/>
          </p:nvSpPr>
          <p:spPr>
            <a:xfrm>
              <a:off x="2746375" y="954405"/>
              <a:ext cx="753110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契税的计税依据可以简记为：① 有成交价，按成交价；② 没有成交价，按市场价核定；③ 房地交换的，按差价；④ 划拨补税的，按补交的金额。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42" name="矩形"/>
            <p:cNvSpPr/>
            <p:nvPr/>
          </p:nvSpPr>
          <p:spPr>
            <a:xfrm>
              <a:off x="1607819" y="1236345"/>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nvGrpSpPr>
          <p:cNvPr id="346" name="组合"/>
          <p:cNvGrpSpPr/>
          <p:nvPr/>
        </p:nvGrpSpPr>
        <p:grpSpPr>
          <a:xfrm>
            <a:off x="1607819" y="1985645"/>
            <a:ext cx="5760084" cy="542924"/>
            <a:chOff x="1607819" y="1985645"/>
            <a:chExt cx="5760084" cy="542924"/>
          </a:xfrm>
        </p:grpSpPr>
        <p:sp>
          <p:nvSpPr>
            <p:cNvPr id="344" name="矩形"/>
            <p:cNvSpPr/>
            <p:nvPr/>
          </p:nvSpPr>
          <p:spPr>
            <a:xfrm>
              <a:off x="1696720" y="2026920"/>
              <a:ext cx="5553709"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契税的计税依据、应纳税额的计算</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45" name="剪去对角的矩形"/>
            <p:cNvSpPr/>
            <p:nvPr/>
          </p:nvSpPr>
          <p:spPr>
            <a:xfrm>
              <a:off x="1607819" y="1985645"/>
              <a:ext cx="5760084" cy="542924"/>
            </a:xfrm>
            <a:prstGeom prst="snip2DiagRect">
              <a:avLst>
                <a:gd name="adj1" fmla="val 0"/>
                <a:gd name="adj2" fmla="val 16750"/>
              </a:avLst>
            </a:prstGeom>
            <a:noFill/>
            <a:ln w="25400" cap="flat" cmpd="sng">
              <a:solidFill>
                <a:srgbClr val="4BACC6"/>
              </a:solidFill>
              <a:prstDash val="solid"/>
              <a:round/>
            </a:ln>
          </p:spPr>
          <p:txBody>
            <a:bodyPr rtlCol="0" anchor="ctr"/>
            <a:lstStyle/>
            <a:p>
              <a:pPr algn="ctr"/>
            </a:p>
          </p:txBody>
        </p:sp>
      </p:grpSp>
      <p:sp>
        <p:nvSpPr>
          <p:cNvPr id="347" name="矩形"/>
          <p:cNvSpPr/>
          <p:nvPr/>
        </p:nvSpPr>
        <p:spPr>
          <a:xfrm>
            <a:off x="1412239" y="2539999"/>
            <a:ext cx="864489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多选】下列各项中，以成交价格作为契税计税依据的有（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 房屋买卖	B. 土地使用权交换         C. 房屋赠与           D. 土地使用权转让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8" name="矩形"/>
          <p:cNvSpPr/>
          <p:nvPr/>
        </p:nvSpPr>
        <p:spPr>
          <a:xfrm>
            <a:off x="1412239" y="3408680"/>
            <a:ext cx="148145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9" name="矩形"/>
          <p:cNvSpPr/>
          <p:nvPr/>
        </p:nvSpPr>
        <p:spPr>
          <a:xfrm>
            <a:off x="1412239" y="3802379"/>
            <a:ext cx="956310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单选】2016年10月王某购买一套住房，支付房价97万元、增值税税额10.67万元。已知契税适用税率为3%。计算王某应缴纳契税税额的下列算式中，正确的是（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A．（97+10.67）×3%=3.230 1万元	B．97÷（1−3%）×3%=3万元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C．（97−10.67）×3%=2.589 9万元	D．97×3%=2.91万元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0" name="矩形"/>
          <p:cNvSpPr/>
          <p:nvPr/>
        </p:nvSpPr>
        <p:spPr>
          <a:xfrm>
            <a:off x="1412239" y="5395595"/>
            <a:ext cx="938339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【解析】房屋买卖，以不含增值税的成交价格作为计税依据。王某应缴纳契税=不含增值税的成交价97×税率3%=2.91万元。　　　　　　【答案】D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3"/>
                                        </p:tgtEl>
                                        <p:attrNameLst>
                                          <p:attrName>style.visibility</p:attrName>
                                        </p:attrNameLst>
                                      </p:cBhvr>
                                      <p:to>
                                        <p:strVal val="visible"/>
                                      </p:to>
                                    </p:set>
                                    <p:anim calcmode="lin" valueType="num">
                                      <p:cBhvr additive="base">
                                        <p:cTn id="7" dur="500"/>
                                        <p:tgtEl>
                                          <p:spTgt spid="343"/>
                                        </p:tgtEl>
                                        <p:attrNameLst>
                                          <p:attrName>ppt_y</p:attrName>
                                        </p:attrNameLst>
                                      </p:cBhvr>
                                      <p:tavLst>
                                        <p:tav tm="0">
                                          <p:val>
                                            <p:strVal val="#ppt_y+#ppt_h*1.125000"/>
                                          </p:val>
                                        </p:tav>
                                        <p:tav tm="100000">
                                          <p:val>
                                            <p:strVal val="#ppt_y"/>
                                          </p:val>
                                        </p:tav>
                                      </p:tavLst>
                                    </p:anim>
                                    <p:animEffect transition="in" filter="wipe(up)">
                                      <p:cBhvr>
                                        <p:cTn id="8" dur="500"/>
                                        <p:tgtEl>
                                          <p:spTgt spid="34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46"/>
                                        </p:tgtEl>
                                        <p:attrNameLst>
                                          <p:attrName>style.visibility</p:attrName>
                                        </p:attrNameLst>
                                      </p:cBhvr>
                                      <p:to>
                                        <p:strVal val="visible"/>
                                      </p:to>
                                    </p:set>
                                    <p:anim calcmode="lin" valueType="num">
                                      <p:cBhvr additive="base">
                                        <p:cTn id="13" dur="500"/>
                                        <p:tgtEl>
                                          <p:spTgt spid="346"/>
                                        </p:tgtEl>
                                        <p:attrNameLst>
                                          <p:attrName>ppt_y</p:attrName>
                                        </p:attrNameLst>
                                      </p:cBhvr>
                                      <p:tavLst>
                                        <p:tav tm="0">
                                          <p:val>
                                            <p:strVal val="#ppt_y+#ppt_h*1.125000"/>
                                          </p:val>
                                        </p:tav>
                                        <p:tav tm="100000">
                                          <p:val>
                                            <p:strVal val="#ppt_y"/>
                                          </p:val>
                                        </p:tav>
                                      </p:tavLst>
                                    </p:anim>
                                    <p:animEffect transition="in" filter="wipe(up)">
                                      <p:cBhvr>
                                        <p:cTn id="14" dur="500"/>
                                        <p:tgtEl>
                                          <p:spTgt spid="3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47"/>
                                        </p:tgtEl>
                                        <p:attrNameLst>
                                          <p:attrName>style.visibility</p:attrName>
                                        </p:attrNameLst>
                                      </p:cBhvr>
                                      <p:to>
                                        <p:strVal val="visible"/>
                                      </p:to>
                                    </p:set>
                                    <p:anim calcmode="lin" valueType="num">
                                      <p:cBhvr additive="base">
                                        <p:cTn id="19" dur="500"/>
                                        <p:tgtEl>
                                          <p:spTgt spid="347"/>
                                        </p:tgtEl>
                                        <p:attrNameLst>
                                          <p:attrName>ppt_y</p:attrName>
                                        </p:attrNameLst>
                                      </p:cBhvr>
                                      <p:tavLst>
                                        <p:tav tm="0">
                                          <p:val>
                                            <p:strVal val="#ppt_y+#ppt_h*1.125000"/>
                                          </p:val>
                                        </p:tav>
                                        <p:tav tm="100000">
                                          <p:val>
                                            <p:strVal val="#ppt_y"/>
                                          </p:val>
                                        </p:tav>
                                      </p:tavLst>
                                    </p:anim>
                                    <p:animEffect transition="in" filter="wipe(up)">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48"/>
                                        </p:tgtEl>
                                        <p:attrNameLst>
                                          <p:attrName>style.visibility</p:attrName>
                                        </p:attrNameLst>
                                      </p:cBhvr>
                                      <p:to>
                                        <p:strVal val="visible"/>
                                      </p:to>
                                    </p:set>
                                    <p:anim calcmode="lin" valueType="num">
                                      <p:cBhvr additive="base">
                                        <p:cTn id="25" dur="500"/>
                                        <p:tgtEl>
                                          <p:spTgt spid="348"/>
                                        </p:tgtEl>
                                        <p:attrNameLst>
                                          <p:attrName>ppt_y</p:attrName>
                                        </p:attrNameLst>
                                      </p:cBhvr>
                                      <p:tavLst>
                                        <p:tav tm="0">
                                          <p:val>
                                            <p:strVal val="#ppt_y+#ppt_h*1.125000"/>
                                          </p:val>
                                        </p:tav>
                                        <p:tav tm="100000">
                                          <p:val>
                                            <p:strVal val="#ppt_y"/>
                                          </p:val>
                                        </p:tav>
                                      </p:tavLst>
                                    </p:anim>
                                    <p:animEffect transition="in" filter="wipe(up)">
                                      <p:cBhvr>
                                        <p:cTn id="26" dur="500"/>
                                        <p:tgtEl>
                                          <p:spTgt spid="34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49"/>
                                        </p:tgtEl>
                                        <p:attrNameLst>
                                          <p:attrName>style.visibility</p:attrName>
                                        </p:attrNameLst>
                                      </p:cBhvr>
                                      <p:to>
                                        <p:strVal val="visible"/>
                                      </p:to>
                                    </p:set>
                                    <p:anim calcmode="lin" valueType="num">
                                      <p:cBhvr additive="base">
                                        <p:cTn id="31" dur="500"/>
                                        <p:tgtEl>
                                          <p:spTgt spid="349"/>
                                        </p:tgtEl>
                                        <p:attrNameLst>
                                          <p:attrName>ppt_y</p:attrName>
                                        </p:attrNameLst>
                                      </p:cBhvr>
                                      <p:tavLst>
                                        <p:tav tm="0">
                                          <p:val>
                                            <p:strVal val="#ppt_y+#ppt_h*1.125000"/>
                                          </p:val>
                                        </p:tav>
                                        <p:tav tm="100000">
                                          <p:val>
                                            <p:strVal val="#ppt_y"/>
                                          </p:val>
                                        </p:tav>
                                      </p:tavLst>
                                    </p:anim>
                                    <p:animEffect transition="in" filter="wipe(up)">
                                      <p:cBhvr>
                                        <p:cTn id="32" dur="500"/>
                                        <p:tgtEl>
                                          <p:spTgt spid="34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50"/>
                                        </p:tgtEl>
                                        <p:attrNameLst>
                                          <p:attrName>style.visibility</p:attrName>
                                        </p:attrNameLst>
                                      </p:cBhvr>
                                      <p:to>
                                        <p:strVal val="visible"/>
                                      </p:to>
                                    </p:set>
                                    <p:anim calcmode="lin" valueType="num">
                                      <p:cBhvr additive="base">
                                        <p:cTn id="37" dur="500"/>
                                        <p:tgtEl>
                                          <p:spTgt spid="350"/>
                                        </p:tgtEl>
                                        <p:attrNameLst>
                                          <p:attrName>ppt_y</p:attrName>
                                        </p:attrNameLst>
                                      </p:cBhvr>
                                      <p:tavLst>
                                        <p:tav tm="0">
                                          <p:val>
                                            <p:strVal val="#ppt_y+#ppt_h*1.125000"/>
                                          </p:val>
                                        </p:tav>
                                        <p:tav tm="100000">
                                          <p:val>
                                            <p:strVal val="#ppt_y"/>
                                          </p:val>
                                        </p:tav>
                                      </p:tavLst>
                                    </p:anim>
                                    <p:animEffect transition="in" filter="wipe(up)">
                                      <p:cBhvr>
                                        <p:cTn id="38"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6" grpId="0" animBg="1"/>
      <p:bldP spid="347" grpId="0"/>
      <p:bldP spid="348" grpId="0"/>
      <p:bldP spid="349" grpId="0"/>
      <p:bldP spid="3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4" name="矩形"/>
          <p:cNvSpPr/>
          <p:nvPr/>
        </p:nvSpPr>
        <p:spPr>
          <a:xfrm>
            <a:off x="1424940" y="304800"/>
            <a:ext cx="78282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3</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契税计税依据、税率与应纳税额的计算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55" name="矩形"/>
          <p:cNvSpPr/>
          <p:nvPr/>
        </p:nvSpPr>
        <p:spPr>
          <a:xfrm>
            <a:off x="871855" y="1144905"/>
            <a:ext cx="10321291"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周某原有两套住房，2009年8月，出售其中一套，成交价为70万元；将另一套以市场价格60万元与谢某的住房进行了等价置换；又以100万元价格购置了一套新住房。已知契税的税率为3%。周某计算应缴纳的契税的下列方法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A．100×3%=3万元			B．（100+60）×3%=4.8万元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C．（100+70）×3%=5.1万元		D．（100+70+60）×3%=6.9万元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6" name="矩形"/>
          <p:cNvSpPr/>
          <p:nvPr/>
        </p:nvSpPr>
        <p:spPr>
          <a:xfrm>
            <a:off x="871855" y="3207385"/>
            <a:ext cx="10321291"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【解析】本题中共有三项交易：① 周某出售住房，不用缴纳契税，由购买方缴纳；② 周某与谢某等价交换住房，免税；③ 周某购买住房，需要缴纳契税。周某应缴纳契税=100×3%=3万元。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359" name="组合"/>
          <p:cNvGrpSpPr/>
          <p:nvPr/>
        </p:nvGrpSpPr>
        <p:grpSpPr>
          <a:xfrm>
            <a:off x="790574" y="4575174"/>
            <a:ext cx="10794999" cy="1691639"/>
            <a:chOff x="790574" y="4575174"/>
            <a:chExt cx="10794999" cy="1691639"/>
          </a:xfrm>
        </p:grpSpPr>
        <p:sp>
          <p:nvSpPr>
            <p:cNvPr id="357" name="矩形"/>
            <p:cNvSpPr/>
            <p:nvPr/>
          </p:nvSpPr>
          <p:spPr>
            <a:xfrm>
              <a:off x="1929129" y="4575174"/>
              <a:ext cx="9656443"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契税应纳税额的计算，分为以下三步：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第一步，确定是否要交税。① 权属是否发生转移；② 是否属于权属承受方；③ 是否属于免税。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第二步，确定计税依据。一般找不含增值税的成交价格；房、地互换的，找差价。</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第三步，套公式，计算得出答案。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8" name="矩形"/>
            <p:cNvSpPr/>
            <p:nvPr/>
          </p:nvSpPr>
          <p:spPr>
            <a:xfrm>
              <a:off x="790574" y="5301615"/>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小旌解题</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anim calcmode="lin" valueType="num">
                                      <p:cBhvr additive="base">
                                        <p:cTn id="7" dur="500"/>
                                        <p:tgtEl>
                                          <p:spTgt spid="355"/>
                                        </p:tgtEl>
                                        <p:attrNameLst>
                                          <p:attrName>ppt_y</p:attrName>
                                        </p:attrNameLst>
                                      </p:cBhvr>
                                      <p:tavLst>
                                        <p:tav tm="0">
                                          <p:val>
                                            <p:strVal val="#ppt_y+#ppt_h*1.125000"/>
                                          </p:val>
                                        </p:tav>
                                        <p:tav tm="100000">
                                          <p:val>
                                            <p:strVal val="#ppt_y"/>
                                          </p:val>
                                        </p:tav>
                                      </p:tavLst>
                                    </p:anim>
                                    <p:animEffect transition="in" filter="wipe(up)">
                                      <p:cBhvr>
                                        <p:cTn id="8" dur="500"/>
                                        <p:tgtEl>
                                          <p:spTgt spid="35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6"/>
                                        </p:tgtEl>
                                        <p:attrNameLst>
                                          <p:attrName>style.visibility</p:attrName>
                                        </p:attrNameLst>
                                      </p:cBhvr>
                                      <p:to>
                                        <p:strVal val="visible"/>
                                      </p:to>
                                    </p:set>
                                    <p:anim calcmode="lin" valueType="num">
                                      <p:cBhvr additive="base">
                                        <p:cTn id="13" dur="500"/>
                                        <p:tgtEl>
                                          <p:spTgt spid="356"/>
                                        </p:tgtEl>
                                        <p:attrNameLst>
                                          <p:attrName>ppt_y</p:attrName>
                                        </p:attrNameLst>
                                      </p:cBhvr>
                                      <p:tavLst>
                                        <p:tav tm="0">
                                          <p:val>
                                            <p:strVal val="#ppt_y+#ppt_h*1.125000"/>
                                          </p:val>
                                        </p:tav>
                                        <p:tav tm="100000">
                                          <p:val>
                                            <p:strVal val="#ppt_y"/>
                                          </p:val>
                                        </p:tav>
                                      </p:tavLst>
                                    </p:anim>
                                    <p:animEffect transition="in" filter="wipe(up)">
                                      <p:cBhvr>
                                        <p:cTn id="14" dur="500"/>
                                        <p:tgtEl>
                                          <p:spTgt spid="35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59"/>
                                        </p:tgtEl>
                                        <p:attrNameLst>
                                          <p:attrName>style.visibility</p:attrName>
                                        </p:attrNameLst>
                                      </p:cBhvr>
                                      <p:to>
                                        <p:strVal val="visible"/>
                                      </p:to>
                                    </p:set>
                                    <p:anim calcmode="lin" valueType="num">
                                      <p:cBhvr additive="base">
                                        <p:cTn id="19" dur="500"/>
                                        <p:tgtEl>
                                          <p:spTgt spid="359"/>
                                        </p:tgtEl>
                                        <p:attrNameLst>
                                          <p:attrName>ppt_y</p:attrName>
                                        </p:attrNameLst>
                                      </p:cBhvr>
                                      <p:tavLst>
                                        <p:tav tm="0">
                                          <p:val>
                                            <p:strVal val="#ppt_y+#ppt_h*1.125000"/>
                                          </p:val>
                                        </p:tav>
                                        <p:tav tm="100000">
                                          <p:val>
                                            <p:strVal val="#ppt_y"/>
                                          </p:val>
                                        </p:tav>
                                      </p:tavLst>
                                    </p:anim>
                                    <p:animEffect transition="in" filter="wipe(up)">
                                      <p:cBhvr>
                                        <p:cTn id="20"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356" grpId="0"/>
      <p:bldP spid="3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3" name="矩形"/>
          <p:cNvSpPr/>
          <p:nvPr/>
        </p:nvSpPr>
        <p:spPr>
          <a:xfrm>
            <a:off x="1424940" y="304800"/>
            <a:ext cx="385698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契税征收管理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64" name="矩形"/>
          <p:cNvSpPr/>
          <p:nvPr/>
        </p:nvSpPr>
        <p:spPr>
          <a:xfrm>
            <a:off x="5155565" y="1680209"/>
            <a:ext cx="188023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契税的征收管理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65" name="表格"/>
          <p:cNvGraphicFramePr>
            <a:graphicFrameLocks noGrp="1"/>
          </p:cNvGraphicFramePr>
          <p:nvPr/>
        </p:nvGraphicFramePr>
        <p:xfrm>
          <a:off x="1460499" y="2336165"/>
          <a:ext cx="9271000" cy="2522220"/>
        </p:xfrm>
        <a:graphic>
          <a:graphicData uri="http://schemas.openxmlformats.org/drawingml/2006/table">
            <a:tbl>
              <a:tblPr bandRow="1">
                <a:noFill/>
              </a:tblPr>
              <a:tblGrid>
                <a:gridCol w="2002155"/>
                <a:gridCol w="7268845"/>
              </a:tblGrid>
              <a:tr h="68580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具体规定</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899795">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纳税人签订土地、房屋权属转移合同的当天，或者纳税人取得其他具有土地、房屋权属转移合同性质凭证的当天</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58470">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纳税地点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土地、房屋所在地</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78155">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纳税申报</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纳税人应当在依法办理土地、房屋权属登记手续前申报缴纳契税</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 calcmode="lin" valueType="num">
                                      <p:cBhvr additive="base">
                                        <p:cTn id="7" dur="500"/>
                                        <p:tgtEl>
                                          <p:spTgt spid="364"/>
                                        </p:tgtEl>
                                        <p:attrNameLst>
                                          <p:attrName>ppt_y</p:attrName>
                                        </p:attrNameLst>
                                      </p:cBhvr>
                                      <p:tavLst>
                                        <p:tav tm="0">
                                          <p:val>
                                            <p:strVal val="#ppt_y+#ppt_h*1.125000"/>
                                          </p:val>
                                        </p:tav>
                                        <p:tav tm="100000">
                                          <p:val>
                                            <p:strVal val="#ppt_y"/>
                                          </p:val>
                                        </p:tav>
                                      </p:tavLst>
                                    </p:anim>
                                    <p:animEffect transition="in" filter="wipe(up)">
                                      <p:cBhvr>
                                        <p:cTn id="8" dur="500"/>
                                        <p:tgtEl>
                                          <p:spTgt spid="364"/>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65"/>
                                        </p:tgtEl>
                                        <p:attrNameLst>
                                          <p:attrName>style.visibility</p:attrName>
                                        </p:attrNameLst>
                                      </p:cBhvr>
                                      <p:to>
                                        <p:strVal val="visible"/>
                                      </p:to>
                                    </p:set>
                                    <p:animEffect transition="in" filter="strips(downLeft)">
                                      <p:cBhvr>
                                        <p:cTn id="13"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9"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370" name="矩形"/>
          <p:cNvSpPr/>
          <p:nvPr/>
        </p:nvSpPr>
        <p:spPr>
          <a:xfrm>
            <a:off x="4559300" y="3374389"/>
            <a:ext cx="3025775"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土地增值税法律制度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371"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第三节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9"/>
                                        </p:tgtEl>
                                        <p:attrNameLst>
                                          <p:attrName>style.visibility</p:attrName>
                                        </p:attrNameLst>
                                      </p:cBhvr>
                                      <p:to>
                                        <p:strVal val="visible"/>
                                      </p:to>
                                    </p:set>
                                    <p:anim calcmode="lin" valueType="num">
                                      <p:cBhvr>
                                        <p:cTn id="7" dur="500" fill="hold"/>
                                        <p:tgtEl>
                                          <p:spTgt spid="369"/>
                                        </p:tgtEl>
                                        <p:attrNameLst>
                                          <p:attrName>ppt_w</p:attrName>
                                        </p:attrNameLst>
                                      </p:cBhvr>
                                      <p:tavLst>
                                        <p:tav tm="0">
                                          <p:val>
                                            <p:fltVal val="0"/>
                                          </p:val>
                                        </p:tav>
                                        <p:tav tm="100000">
                                          <p:val>
                                            <p:strVal val="#ppt_w"/>
                                          </p:val>
                                        </p:tav>
                                      </p:tavLst>
                                    </p:anim>
                                    <p:anim calcmode="lin" valueType="num">
                                      <p:cBhvr>
                                        <p:cTn id="8" dur="500" fill="hold"/>
                                        <p:tgtEl>
                                          <p:spTgt spid="369"/>
                                        </p:tgtEl>
                                        <p:attrNameLst>
                                          <p:attrName>ppt_h</p:attrName>
                                        </p:attrNameLst>
                                      </p:cBhvr>
                                      <p:tavLst>
                                        <p:tav tm="0">
                                          <p:val>
                                            <p:fltVal val="0"/>
                                          </p:val>
                                        </p:tav>
                                        <p:tav tm="100000">
                                          <p:val>
                                            <p:strVal val="#ppt_h"/>
                                          </p:val>
                                        </p:tav>
                                      </p:tavLst>
                                    </p:anim>
                                    <p:animEffect transition="in" filter="fade">
                                      <p:cBhvr>
                                        <p:cTn id="9" dur="500"/>
                                        <p:tgtEl>
                                          <p:spTgt spid="36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500"/>
                                        <p:tgtEl>
                                          <p:spTgt spid="371"/>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370"/>
                                        </p:tgtEl>
                                        <p:attrNameLst>
                                          <p:attrName>style.visibility</p:attrName>
                                        </p:attrNameLst>
                                      </p:cBhvr>
                                      <p:to>
                                        <p:strVal val="visible"/>
                                      </p:to>
                                    </p:set>
                                    <p:animEffect transition="in" filter="fade">
                                      <p:cBhvr>
                                        <p:cTn id="17" dur="1000"/>
                                        <p:tgtEl>
                                          <p:spTgt spid="370"/>
                                        </p:tgtEl>
                                      </p:cBhvr>
                                    </p:animEffect>
                                    <p:anim calcmode="lin" valueType="num">
                                      <p:cBhvr>
                                        <p:cTn id="18" dur="1000" fill="hold"/>
                                        <p:tgtEl>
                                          <p:spTgt spid="370"/>
                                        </p:tgtEl>
                                        <p:attrNameLst>
                                          <p:attrName>ppt_x</p:attrName>
                                        </p:attrNameLst>
                                      </p:cBhvr>
                                      <p:tavLst>
                                        <p:tav tm="0">
                                          <p:val>
                                            <p:strVal val="#ppt_x"/>
                                          </p:val>
                                        </p:tav>
                                        <p:tav tm="100000">
                                          <p:val>
                                            <p:strVal val="#ppt_x"/>
                                          </p:val>
                                        </p:tav>
                                      </p:tavLst>
                                    </p:anim>
                                    <p:anim calcmode="lin" valueType="num">
                                      <p:cBhvr>
                                        <p:cTn id="19" dur="1000" fill="hold"/>
                                        <p:tgtEl>
                                          <p:spTgt spid="37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70"/>
                                        </p:tgtEl>
                                      </p:cBhvr>
                                    </p:animEffect>
                                    <p:animScale>
                                      <p:cBhvr>
                                        <p:cTn id="23" dur="250" autoRev="1" fill="hold"/>
                                        <p:tgtEl>
                                          <p:spTgt spid="3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370" grpId="0"/>
      <p:bldP spid="370" grpId="1"/>
      <p:bldP spid="37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75"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土地增值税纳税人与征税范围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79" name="组合"/>
          <p:cNvGrpSpPr/>
          <p:nvPr/>
        </p:nvGrpSpPr>
        <p:grpSpPr>
          <a:xfrm>
            <a:off x="2258695" y="1734185"/>
            <a:ext cx="2944494" cy="601980"/>
            <a:chOff x="2258695" y="1734185"/>
            <a:chExt cx="2944494" cy="601980"/>
          </a:xfrm>
        </p:grpSpPr>
        <p:sp>
          <p:nvSpPr>
            <p:cNvPr id="376" name="圆角矩形"/>
            <p:cNvSpPr/>
            <p:nvPr/>
          </p:nvSpPr>
          <p:spPr>
            <a:xfrm>
              <a:off x="2258695" y="1741169"/>
              <a:ext cx="294449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77" name="流程图: 离页连接符"/>
            <p:cNvSpPr/>
            <p:nvPr/>
          </p:nvSpPr>
          <p:spPr>
            <a:xfrm>
              <a:off x="2582545" y="173418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78" name="矩形"/>
            <p:cNvSpPr/>
            <p:nvPr/>
          </p:nvSpPr>
          <p:spPr>
            <a:xfrm>
              <a:off x="3644899" y="1774190"/>
              <a:ext cx="12592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80" name="矩形"/>
          <p:cNvSpPr/>
          <p:nvPr/>
        </p:nvSpPr>
        <p:spPr>
          <a:xfrm>
            <a:off x="2152015" y="2517775"/>
            <a:ext cx="6652260"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土地增值税的纳税人为转让（不包括出让）国有土地使用权、地上建筑物及其附着物（简称房地产）并取得收入的单位和个人。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83" name="组合"/>
          <p:cNvGrpSpPr/>
          <p:nvPr/>
        </p:nvGrpSpPr>
        <p:grpSpPr>
          <a:xfrm>
            <a:off x="2219325" y="3931285"/>
            <a:ext cx="8354060" cy="936624"/>
            <a:chOff x="2219325" y="3931285"/>
            <a:chExt cx="8354060" cy="936624"/>
          </a:xfrm>
        </p:grpSpPr>
        <p:sp>
          <p:nvSpPr>
            <p:cNvPr id="381" name="矩形"/>
            <p:cNvSpPr/>
            <p:nvPr/>
          </p:nvSpPr>
          <p:spPr>
            <a:xfrm>
              <a:off x="2219325" y="4376419"/>
              <a:ext cx="8354060"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房地产权属发生变更的，才会涉及缴纳土地增值税；权属未变更的，通常不征税。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82" name="矩形"/>
            <p:cNvSpPr/>
            <p:nvPr/>
          </p:nvSpPr>
          <p:spPr>
            <a:xfrm>
              <a:off x="2308225" y="3931285"/>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ppt_y</p:attrName>
                                        </p:attrNameLst>
                                      </p:cBhvr>
                                      <p:tavLst>
                                        <p:tav tm="0">
                                          <p:val>
                                            <p:strVal val="#ppt_y+#ppt_h*1.125000"/>
                                          </p:val>
                                        </p:tav>
                                        <p:tav tm="100000">
                                          <p:val>
                                            <p:strVal val="#ppt_y"/>
                                          </p:val>
                                        </p:tav>
                                      </p:tavLst>
                                    </p:anim>
                                    <p:animEffect transition="in" filter="wipe(up)">
                                      <p:cBhvr>
                                        <p:cTn id="8" dur="500"/>
                                        <p:tgtEl>
                                          <p:spTgt spid="37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80"/>
                                        </p:tgtEl>
                                        <p:attrNameLst>
                                          <p:attrName>style.visibility</p:attrName>
                                        </p:attrNameLst>
                                      </p:cBhvr>
                                      <p:to>
                                        <p:strVal val="visible"/>
                                      </p:to>
                                    </p:set>
                                    <p:anim calcmode="lin" valueType="num">
                                      <p:cBhvr additive="base">
                                        <p:cTn id="12" dur="500"/>
                                        <p:tgtEl>
                                          <p:spTgt spid="380"/>
                                        </p:tgtEl>
                                        <p:attrNameLst>
                                          <p:attrName>ppt_y</p:attrName>
                                        </p:attrNameLst>
                                      </p:cBhvr>
                                      <p:tavLst>
                                        <p:tav tm="0">
                                          <p:val>
                                            <p:strVal val="#ppt_y+#ppt_h*1.125000"/>
                                          </p:val>
                                        </p:tav>
                                        <p:tav tm="100000">
                                          <p:val>
                                            <p:strVal val="#ppt_y"/>
                                          </p:val>
                                        </p:tav>
                                      </p:tavLst>
                                    </p:anim>
                                    <p:animEffect transition="in" filter="wipe(up)">
                                      <p:cBhvr>
                                        <p:cTn id="13" dur="500"/>
                                        <p:tgtEl>
                                          <p:spTgt spid="380"/>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83"/>
                                        </p:tgtEl>
                                        <p:attrNameLst>
                                          <p:attrName>style.visibility</p:attrName>
                                        </p:attrNameLst>
                                      </p:cBhvr>
                                      <p:to>
                                        <p:strVal val="visible"/>
                                      </p:to>
                                    </p:set>
                                    <p:anim calcmode="lin" valueType="num">
                                      <p:cBhvr additive="base">
                                        <p:cTn id="17" dur="500"/>
                                        <p:tgtEl>
                                          <p:spTgt spid="383"/>
                                        </p:tgtEl>
                                        <p:attrNameLst>
                                          <p:attrName>ppt_y</p:attrName>
                                        </p:attrNameLst>
                                      </p:cBhvr>
                                      <p:tavLst>
                                        <p:tav tm="0">
                                          <p:val>
                                            <p:strVal val="#ppt_y+#ppt_h*1.125000"/>
                                          </p:val>
                                        </p:tav>
                                        <p:tav tm="100000">
                                          <p:val>
                                            <p:strVal val="#ppt_y"/>
                                          </p:val>
                                        </p:tav>
                                      </p:tavLst>
                                    </p:anim>
                                    <p:animEffect transition="in" filter="wipe(up)">
                                      <p:cBhvr>
                                        <p:cTn id="18"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P spid="380" grpId="0"/>
      <p:bldP spid="38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7"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土地增值税纳税人与征税范围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391" name="组合"/>
          <p:cNvGrpSpPr/>
          <p:nvPr/>
        </p:nvGrpSpPr>
        <p:grpSpPr>
          <a:xfrm>
            <a:off x="1042669" y="1247139"/>
            <a:ext cx="3270249" cy="601980"/>
            <a:chOff x="1042669" y="1247139"/>
            <a:chExt cx="3270249" cy="601980"/>
          </a:xfrm>
        </p:grpSpPr>
        <p:sp>
          <p:nvSpPr>
            <p:cNvPr id="388" name="圆角矩形"/>
            <p:cNvSpPr/>
            <p:nvPr/>
          </p:nvSpPr>
          <p:spPr>
            <a:xfrm>
              <a:off x="1042669" y="1254125"/>
              <a:ext cx="327024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89" name="流程图: 离页连接符"/>
            <p:cNvSpPr/>
            <p:nvPr/>
          </p:nvSpPr>
          <p:spPr>
            <a:xfrm>
              <a:off x="1366519" y="1247139"/>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90" name="矩形"/>
            <p:cNvSpPr/>
            <p:nvPr/>
          </p:nvSpPr>
          <p:spPr>
            <a:xfrm>
              <a:off x="2428875" y="128714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92" name="矩形"/>
          <p:cNvSpPr/>
          <p:nvPr/>
        </p:nvSpPr>
        <p:spPr>
          <a:xfrm>
            <a:off x="4425950" y="1367790"/>
            <a:ext cx="68198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对于土地增值税的征税范围，主要掌握征税项目、不征或免征项目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93" name="表格"/>
          <p:cNvGraphicFramePr>
            <a:graphicFrameLocks noGrp="1"/>
          </p:cNvGraphicFramePr>
          <p:nvPr/>
        </p:nvGraphicFramePr>
        <p:xfrm>
          <a:off x="270510" y="2036444"/>
          <a:ext cx="11650345" cy="4337685"/>
        </p:xfrm>
        <a:graphic>
          <a:graphicData uri="http://schemas.openxmlformats.org/drawingml/2006/table">
            <a:tbl>
              <a:tblPr bandRow="1">
                <a:noFill/>
              </a:tblPr>
              <a:tblGrid>
                <a:gridCol w="4117975"/>
                <a:gridCol w="5369560"/>
                <a:gridCol w="2162810"/>
              </a:tblGrid>
              <a:tr h="256540">
                <a:tc gridSpan="2">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征税、不征或免征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12445">
                <a:tc row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（1）土地使用权</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出让国有土地使用权（“一手市场”，销售方是国家，故不用交税）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转让国有土地使用权（“二手市场”）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4015">
                <a:tc row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（2）无偿赠与房地产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赠与直系亲属或承担直接赡养义务人② 公益性捐赠</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其他无偿赠与房地产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row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（3）房地产交换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个人之间互换自有居住用房地产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其他房地产交换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row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（4）合作建房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建成后转让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建成后自用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5905">
                <a:tc grid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（5）房地产抵债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grid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（6）出租、抵押、继承房地产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row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（7）企业整体改制、企业合并、企业分立，原企业将房地产转移、变更到新企业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原企业或新企业为房地产开发企业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338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原企业和新企业均不是房地产开发企业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grid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（8）房地产代建行为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6540">
                <a:tc gridSpan="2">
                  <a:txBody>
                    <a:bodyPr/>
                    <a:lstStyle/>
                    <a:p>
                      <a:pPr marL="0" indent="0" algn="l"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（9）房地产的重新评估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p:tgtEl>
                                          <p:spTgt spid="391"/>
                                        </p:tgtEl>
                                        <p:attrNameLst>
                                          <p:attrName>ppt_y</p:attrName>
                                        </p:attrNameLst>
                                      </p:cBhvr>
                                      <p:tavLst>
                                        <p:tav tm="0">
                                          <p:val>
                                            <p:strVal val="#ppt_y+#ppt_h*1.125000"/>
                                          </p:val>
                                        </p:tav>
                                        <p:tav tm="100000">
                                          <p:val>
                                            <p:strVal val="#ppt_y"/>
                                          </p:val>
                                        </p:tav>
                                      </p:tavLst>
                                    </p:anim>
                                    <p:animEffect transition="in" filter="wipe(up)">
                                      <p:cBhvr>
                                        <p:cTn id="8" dur="500"/>
                                        <p:tgtEl>
                                          <p:spTgt spid="39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92"/>
                                        </p:tgtEl>
                                        <p:attrNameLst>
                                          <p:attrName>style.visibility</p:attrName>
                                        </p:attrNameLst>
                                      </p:cBhvr>
                                      <p:to>
                                        <p:strVal val="visible"/>
                                      </p:to>
                                    </p:set>
                                    <p:anim calcmode="lin" valueType="num">
                                      <p:cBhvr additive="base">
                                        <p:cTn id="13" dur="500"/>
                                        <p:tgtEl>
                                          <p:spTgt spid="392"/>
                                        </p:tgtEl>
                                        <p:attrNameLst>
                                          <p:attrName>ppt_y</p:attrName>
                                        </p:attrNameLst>
                                      </p:cBhvr>
                                      <p:tavLst>
                                        <p:tav tm="0">
                                          <p:val>
                                            <p:strVal val="#ppt_y+#ppt_h*1.125000"/>
                                          </p:val>
                                        </p:tav>
                                        <p:tav tm="100000">
                                          <p:val>
                                            <p:strVal val="#ppt_y"/>
                                          </p:val>
                                        </p:tav>
                                      </p:tavLst>
                                    </p:anim>
                                    <p:animEffect transition="in" filter="wipe(up)">
                                      <p:cBhvr>
                                        <p:cTn id="14" dur="500"/>
                                        <p:tgtEl>
                                          <p:spTgt spid="39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93"/>
                                        </p:tgtEl>
                                        <p:attrNameLst>
                                          <p:attrName>style.visibility</p:attrName>
                                        </p:attrNameLst>
                                      </p:cBhvr>
                                      <p:to>
                                        <p:strVal val="visible"/>
                                      </p:to>
                                    </p:set>
                                    <p:animEffect transition="in" filter="checkerboard(across)">
                                      <p:cBhvr>
                                        <p:cTn id="19"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39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7"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土地增值税纳税人与征税范围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00" name="组合"/>
          <p:cNvGrpSpPr/>
          <p:nvPr/>
        </p:nvGrpSpPr>
        <p:grpSpPr>
          <a:xfrm>
            <a:off x="1399539" y="1460499"/>
            <a:ext cx="9201152" cy="529590"/>
            <a:chOff x="1399539" y="1460499"/>
            <a:chExt cx="9201152" cy="529590"/>
          </a:xfrm>
        </p:grpSpPr>
        <p:sp>
          <p:nvSpPr>
            <p:cNvPr id="398" name="矩形"/>
            <p:cNvSpPr/>
            <p:nvPr/>
          </p:nvSpPr>
          <p:spPr>
            <a:xfrm>
              <a:off x="1527174" y="1460499"/>
              <a:ext cx="8886192"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判断是否属于土地增值税的纳税人、是否征收或不征土地增值税</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99" name="剪去对角的矩形"/>
            <p:cNvSpPr/>
            <p:nvPr/>
          </p:nvSpPr>
          <p:spPr>
            <a:xfrm>
              <a:off x="1399539" y="1464309"/>
              <a:ext cx="9201152" cy="525780"/>
            </a:xfrm>
            <a:prstGeom prst="snip2DiagRect">
              <a:avLst>
                <a:gd name="adj1" fmla="val 0"/>
                <a:gd name="adj2" fmla="val 16217"/>
              </a:avLst>
            </a:prstGeom>
            <a:noFill/>
            <a:ln w="25400" cap="flat" cmpd="sng">
              <a:solidFill>
                <a:srgbClr val="4BACC6"/>
              </a:solidFill>
              <a:prstDash val="solid"/>
              <a:round/>
            </a:ln>
          </p:spPr>
          <p:txBody>
            <a:bodyPr rtlCol="0" anchor="ctr"/>
            <a:lstStyle/>
            <a:p>
              <a:pPr algn="ctr"/>
            </a:p>
          </p:txBody>
        </p:sp>
      </p:grpSp>
      <p:sp>
        <p:nvSpPr>
          <p:cNvPr id="401" name="矩形"/>
          <p:cNvSpPr/>
          <p:nvPr/>
        </p:nvSpPr>
        <p:spPr>
          <a:xfrm>
            <a:off x="668654" y="2231390"/>
            <a:ext cx="1086548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单选】根据土地增值税法律制度的规定，下列各项中，属于土地增值税纳税人的是（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A．出售房屋的企业	B．购买房屋的个人　　　C．出租房屋的个人	D．购买房屋的企业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02" name="矩形"/>
          <p:cNvSpPr/>
          <p:nvPr/>
        </p:nvSpPr>
        <p:spPr>
          <a:xfrm>
            <a:off x="668654" y="3094355"/>
            <a:ext cx="1074356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【解析】判断是否属于土地增值税纳税人时主要看两点：房地产权属是否发生转移；是否为“转让方”。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03" name="矩形"/>
          <p:cNvSpPr/>
          <p:nvPr/>
        </p:nvSpPr>
        <p:spPr>
          <a:xfrm>
            <a:off x="679450" y="4166235"/>
            <a:ext cx="10334624"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单选】下列各项中，应当征收土地增值税的是（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A．个人之间互换自有居住用房地产　　B．合作建房后转让　　C．房地产出租　　D．房地产代建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04" name="矩形"/>
          <p:cNvSpPr/>
          <p:nvPr/>
        </p:nvSpPr>
        <p:spPr>
          <a:xfrm>
            <a:off x="668654" y="5034915"/>
            <a:ext cx="13912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0"/>
                                        </p:tgtEl>
                                        <p:attrNameLst>
                                          <p:attrName>style.visibility</p:attrName>
                                        </p:attrNameLst>
                                      </p:cBhvr>
                                      <p:to>
                                        <p:strVal val="visible"/>
                                      </p:to>
                                    </p:set>
                                    <p:anim calcmode="lin" valueType="num">
                                      <p:cBhvr additive="base">
                                        <p:cTn id="7" dur="500"/>
                                        <p:tgtEl>
                                          <p:spTgt spid="400"/>
                                        </p:tgtEl>
                                        <p:attrNameLst>
                                          <p:attrName>ppt_y</p:attrName>
                                        </p:attrNameLst>
                                      </p:cBhvr>
                                      <p:tavLst>
                                        <p:tav tm="0">
                                          <p:val>
                                            <p:strVal val="#ppt_y+#ppt_h*1.125000"/>
                                          </p:val>
                                        </p:tav>
                                        <p:tav tm="100000">
                                          <p:val>
                                            <p:strVal val="#ppt_y"/>
                                          </p:val>
                                        </p:tav>
                                      </p:tavLst>
                                    </p:anim>
                                    <p:animEffect transition="in" filter="wipe(up)">
                                      <p:cBhvr>
                                        <p:cTn id="8" dur="500"/>
                                        <p:tgtEl>
                                          <p:spTgt spid="4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01"/>
                                        </p:tgtEl>
                                        <p:attrNameLst>
                                          <p:attrName>style.visibility</p:attrName>
                                        </p:attrNameLst>
                                      </p:cBhvr>
                                      <p:to>
                                        <p:strVal val="visible"/>
                                      </p:to>
                                    </p:set>
                                    <p:anim calcmode="lin" valueType="num">
                                      <p:cBhvr additive="base">
                                        <p:cTn id="13" dur="500"/>
                                        <p:tgtEl>
                                          <p:spTgt spid="401"/>
                                        </p:tgtEl>
                                        <p:attrNameLst>
                                          <p:attrName>ppt_y</p:attrName>
                                        </p:attrNameLst>
                                      </p:cBhvr>
                                      <p:tavLst>
                                        <p:tav tm="0">
                                          <p:val>
                                            <p:strVal val="#ppt_y+#ppt_h*1.125000"/>
                                          </p:val>
                                        </p:tav>
                                        <p:tav tm="100000">
                                          <p:val>
                                            <p:strVal val="#ppt_y"/>
                                          </p:val>
                                        </p:tav>
                                      </p:tavLst>
                                    </p:anim>
                                    <p:animEffect transition="in" filter="wipe(up)">
                                      <p:cBhvr>
                                        <p:cTn id="14" dur="500"/>
                                        <p:tgtEl>
                                          <p:spTgt spid="40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02"/>
                                        </p:tgtEl>
                                        <p:attrNameLst>
                                          <p:attrName>style.visibility</p:attrName>
                                        </p:attrNameLst>
                                      </p:cBhvr>
                                      <p:to>
                                        <p:strVal val="visible"/>
                                      </p:to>
                                    </p:set>
                                    <p:anim calcmode="lin" valueType="num">
                                      <p:cBhvr additive="base">
                                        <p:cTn id="19" dur="500"/>
                                        <p:tgtEl>
                                          <p:spTgt spid="402"/>
                                        </p:tgtEl>
                                        <p:attrNameLst>
                                          <p:attrName>ppt_y</p:attrName>
                                        </p:attrNameLst>
                                      </p:cBhvr>
                                      <p:tavLst>
                                        <p:tav tm="0">
                                          <p:val>
                                            <p:strVal val="#ppt_y+#ppt_h*1.125000"/>
                                          </p:val>
                                        </p:tav>
                                        <p:tav tm="100000">
                                          <p:val>
                                            <p:strVal val="#ppt_y"/>
                                          </p:val>
                                        </p:tav>
                                      </p:tavLst>
                                    </p:anim>
                                    <p:animEffect transition="in" filter="wipe(up)">
                                      <p:cBhvr>
                                        <p:cTn id="20" dur="500"/>
                                        <p:tgtEl>
                                          <p:spTgt spid="40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03"/>
                                        </p:tgtEl>
                                        <p:attrNameLst>
                                          <p:attrName>style.visibility</p:attrName>
                                        </p:attrNameLst>
                                      </p:cBhvr>
                                      <p:to>
                                        <p:strVal val="visible"/>
                                      </p:to>
                                    </p:set>
                                    <p:anim calcmode="lin" valueType="num">
                                      <p:cBhvr additive="base">
                                        <p:cTn id="25" dur="500"/>
                                        <p:tgtEl>
                                          <p:spTgt spid="403"/>
                                        </p:tgtEl>
                                        <p:attrNameLst>
                                          <p:attrName>ppt_y</p:attrName>
                                        </p:attrNameLst>
                                      </p:cBhvr>
                                      <p:tavLst>
                                        <p:tav tm="0">
                                          <p:val>
                                            <p:strVal val="#ppt_y+#ppt_h*1.125000"/>
                                          </p:val>
                                        </p:tav>
                                        <p:tav tm="100000">
                                          <p:val>
                                            <p:strVal val="#ppt_y"/>
                                          </p:val>
                                        </p:tav>
                                      </p:tavLst>
                                    </p:anim>
                                    <p:animEffect transition="in" filter="wipe(up)">
                                      <p:cBhvr>
                                        <p:cTn id="26" dur="500"/>
                                        <p:tgtEl>
                                          <p:spTgt spid="40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04"/>
                                        </p:tgtEl>
                                        <p:attrNameLst>
                                          <p:attrName>style.visibility</p:attrName>
                                        </p:attrNameLst>
                                      </p:cBhvr>
                                      <p:to>
                                        <p:strVal val="visible"/>
                                      </p:to>
                                    </p:set>
                                    <p:anim calcmode="lin" valueType="num">
                                      <p:cBhvr additive="base">
                                        <p:cTn id="31" dur="500"/>
                                        <p:tgtEl>
                                          <p:spTgt spid="404"/>
                                        </p:tgtEl>
                                        <p:attrNameLst>
                                          <p:attrName>ppt_y</p:attrName>
                                        </p:attrNameLst>
                                      </p:cBhvr>
                                      <p:tavLst>
                                        <p:tav tm="0">
                                          <p:val>
                                            <p:strVal val="#ppt_y+#ppt_h*1.125000"/>
                                          </p:val>
                                        </p:tav>
                                        <p:tav tm="100000">
                                          <p:val>
                                            <p:strVal val="#ppt_y"/>
                                          </p:val>
                                        </p:tav>
                                      </p:tavLst>
                                    </p:anim>
                                    <p:animEffect transition="in" filter="wipe(up)">
                                      <p:cBhvr>
                                        <p:cTn id="32"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animBg="1"/>
      <p:bldP spid="401" grpId="0"/>
      <p:bldP spid="402" grpId="0"/>
      <p:bldP spid="403" grpId="0"/>
      <p:bldP spid="40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8" name="矩形"/>
          <p:cNvSpPr/>
          <p:nvPr/>
        </p:nvSpPr>
        <p:spPr>
          <a:xfrm>
            <a:off x="1416050" y="304800"/>
            <a:ext cx="652653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土地增值税纳税人与征税范围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09" name="矩形"/>
          <p:cNvSpPr/>
          <p:nvPr/>
        </p:nvSpPr>
        <p:spPr>
          <a:xfrm>
            <a:off x="1889759" y="1530985"/>
            <a:ext cx="763333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单选】下列行为中，属于土地增值税征税范围的是（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A．政府向企业出让国有土地使用权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B．企业将闲置房产出租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C．企业之间交换房产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D．对房地产进行重新评估而产生的评估增值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10" name="矩形"/>
          <p:cNvSpPr/>
          <p:nvPr/>
        </p:nvSpPr>
        <p:spPr>
          <a:xfrm>
            <a:off x="1889759" y="3699510"/>
            <a:ext cx="13728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11" name="矩形"/>
          <p:cNvSpPr/>
          <p:nvPr/>
        </p:nvSpPr>
        <p:spPr>
          <a:xfrm>
            <a:off x="1889759" y="4349750"/>
            <a:ext cx="8696326" cy="368300"/>
          </a:xfrm>
          <a:prstGeom prst="rect">
            <a:avLst/>
          </a:prstGeom>
          <a:noFill/>
          <a:ln w="9525" cap="flat" cmpd="sng">
            <a:noFill/>
            <a:prstDash val="solid"/>
            <a:miter/>
          </a:ln>
        </p:spPr>
        <p:txBody>
          <a:bodyPr vert="horz" wrap="square" lIns="91440" tIns="45720" rIns="91440" bIns="45720" anchor="t" anchorCtr="0">
            <a:spAutoFit/>
          </a:bodyPr>
          <a:lstStyle/>
          <a:p>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判断】</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张某因父亲死亡继承其房屋，该行为应缴纳土地增值税。（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12" name="矩形"/>
          <p:cNvSpPr/>
          <p:nvPr/>
        </p:nvSpPr>
        <p:spPr>
          <a:xfrm>
            <a:off x="1889759" y="4768850"/>
            <a:ext cx="134746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ppt_h*1.125000"/>
                                          </p:val>
                                        </p:tav>
                                        <p:tav tm="100000">
                                          <p:val>
                                            <p:strVal val="#ppt_y"/>
                                          </p:val>
                                        </p:tav>
                                      </p:tavLst>
                                    </p:anim>
                                    <p:animEffect transition="in" filter="wipe(up)">
                                      <p:cBhvr>
                                        <p:cTn id="8" dur="500"/>
                                        <p:tgtEl>
                                          <p:spTgt spid="40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10"/>
                                        </p:tgtEl>
                                        <p:attrNameLst>
                                          <p:attrName>style.visibility</p:attrName>
                                        </p:attrNameLst>
                                      </p:cBhvr>
                                      <p:to>
                                        <p:strVal val="visible"/>
                                      </p:to>
                                    </p:set>
                                    <p:anim calcmode="lin" valueType="num">
                                      <p:cBhvr additive="base">
                                        <p:cTn id="13" dur="500"/>
                                        <p:tgtEl>
                                          <p:spTgt spid="410"/>
                                        </p:tgtEl>
                                        <p:attrNameLst>
                                          <p:attrName>ppt_y</p:attrName>
                                        </p:attrNameLst>
                                      </p:cBhvr>
                                      <p:tavLst>
                                        <p:tav tm="0">
                                          <p:val>
                                            <p:strVal val="#ppt_y+#ppt_h*1.125000"/>
                                          </p:val>
                                        </p:tav>
                                        <p:tav tm="100000">
                                          <p:val>
                                            <p:strVal val="#ppt_y"/>
                                          </p:val>
                                        </p:tav>
                                      </p:tavLst>
                                    </p:anim>
                                    <p:animEffect transition="in" filter="wipe(up)">
                                      <p:cBhvr>
                                        <p:cTn id="14" dur="500"/>
                                        <p:tgtEl>
                                          <p:spTgt spid="4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11"/>
                                        </p:tgtEl>
                                        <p:attrNameLst>
                                          <p:attrName>style.visibility</p:attrName>
                                        </p:attrNameLst>
                                      </p:cBhvr>
                                      <p:to>
                                        <p:strVal val="visible"/>
                                      </p:to>
                                    </p:set>
                                    <p:anim calcmode="lin" valueType="num">
                                      <p:cBhvr additive="base">
                                        <p:cTn id="19" dur="500"/>
                                        <p:tgtEl>
                                          <p:spTgt spid="411"/>
                                        </p:tgtEl>
                                        <p:attrNameLst>
                                          <p:attrName>ppt_y</p:attrName>
                                        </p:attrNameLst>
                                      </p:cBhvr>
                                      <p:tavLst>
                                        <p:tav tm="0">
                                          <p:val>
                                            <p:strVal val="#ppt_y+#ppt_h*1.125000"/>
                                          </p:val>
                                        </p:tav>
                                        <p:tav tm="100000">
                                          <p:val>
                                            <p:strVal val="#ppt_y"/>
                                          </p:val>
                                        </p:tav>
                                      </p:tavLst>
                                    </p:anim>
                                    <p:animEffect transition="in" filter="wipe(up)">
                                      <p:cBhvr>
                                        <p:cTn id="20" dur="500"/>
                                        <p:tgtEl>
                                          <p:spTgt spid="4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12"/>
                                        </p:tgtEl>
                                        <p:attrNameLst>
                                          <p:attrName>style.visibility</p:attrName>
                                        </p:attrNameLst>
                                      </p:cBhvr>
                                      <p:to>
                                        <p:strVal val="visible"/>
                                      </p:to>
                                    </p:set>
                                    <p:anim calcmode="lin" valueType="num">
                                      <p:cBhvr additive="base">
                                        <p:cTn id="25" dur="500"/>
                                        <p:tgtEl>
                                          <p:spTgt spid="412"/>
                                        </p:tgtEl>
                                        <p:attrNameLst>
                                          <p:attrName>ppt_y</p:attrName>
                                        </p:attrNameLst>
                                      </p:cBhvr>
                                      <p:tavLst>
                                        <p:tav tm="0">
                                          <p:val>
                                            <p:strVal val="#ppt_y+#ppt_h*1.125000"/>
                                          </p:val>
                                        </p:tav>
                                        <p:tav tm="100000">
                                          <p:val>
                                            <p:strVal val="#ppt_y"/>
                                          </p:val>
                                        </p:tav>
                                      </p:tavLst>
                                    </p:anim>
                                    <p:animEffect transition="in" filter="wipe(up)">
                                      <p:cBhvr>
                                        <p:cTn id="26"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p:bldP spid="410" grpId="0"/>
      <p:bldP spid="411" grpId="0"/>
      <p:bldP spid="4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 name="矩形"/>
          <p:cNvSpPr/>
          <p:nvPr/>
        </p:nvSpPr>
        <p:spPr>
          <a:xfrm>
            <a:off x="1424940" y="304800"/>
            <a:ext cx="53771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：房产税纳税人与征税范围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5" name="组合"/>
          <p:cNvGrpSpPr/>
          <p:nvPr/>
        </p:nvGrpSpPr>
        <p:grpSpPr>
          <a:xfrm>
            <a:off x="1553210" y="1212850"/>
            <a:ext cx="2990215" cy="601980"/>
            <a:chOff x="1553210" y="1212850"/>
            <a:chExt cx="2990215" cy="601980"/>
          </a:xfrm>
        </p:grpSpPr>
        <p:sp>
          <p:nvSpPr>
            <p:cNvPr id="52" name="圆角矩形"/>
            <p:cNvSpPr/>
            <p:nvPr/>
          </p:nvSpPr>
          <p:spPr>
            <a:xfrm>
              <a:off x="1553210" y="1219835"/>
              <a:ext cx="299021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3" name="流程图: 离页连接符"/>
            <p:cNvSpPr/>
            <p:nvPr/>
          </p:nvSpPr>
          <p:spPr>
            <a:xfrm>
              <a:off x="1877060" y="121285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4" name="矩形"/>
            <p:cNvSpPr/>
            <p:nvPr/>
          </p:nvSpPr>
          <p:spPr>
            <a:xfrm>
              <a:off x="3010535" y="1256030"/>
              <a:ext cx="1259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6" name="矩形"/>
          <p:cNvSpPr/>
          <p:nvPr/>
        </p:nvSpPr>
        <p:spPr>
          <a:xfrm>
            <a:off x="1556385" y="1836420"/>
            <a:ext cx="888746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房产税的纳税人是指在我国城市、县城、建制镇和工矿区内（不包括农村）拥有房屋产权的单位和个人。包括产权所有人、经营管理单位、承典人、房产代管人或者使用人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7" name="表格"/>
          <p:cNvGraphicFramePr>
            <a:graphicFrameLocks noGrp="1"/>
          </p:cNvGraphicFramePr>
          <p:nvPr/>
        </p:nvGraphicFramePr>
        <p:xfrm>
          <a:off x="1556385" y="2880360"/>
          <a:ext cx="8867762" cy="3535680"/>
        </p:xfrm>
        <a:graphic>
          <a:graphicData uri="http://schemas.openxmlformats.org/drawingml/2006/table">
            <a:tbl>
              <a:tblPr bandRow="1">
                <a:noFill/>
              </a:tblPr>
              <a:tblGrid>
                <a:gridCol w="4601210"/>
                <a:gridCol w="4266552"/>
              </a:tblGrid>
              <a:tr h="31686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2885">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（1）产权属于国家所有的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经营管理单位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351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（2）产权属于集体和个人的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集体单位和个人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2885">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（3）产权出典的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承典人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351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（4）产权所有人、承典人不在房产所在地的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房产代管人或者使用人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（5）产权未确定以及租典纠纷未解决的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房产代管人或者使用人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46404">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（6）纳税单位和个人</a:t>
                      </a:r>
                      <a:r>
                        <a:rPr lang="zh-CN" altLang="en-US" sz="1600" b="0" i="0" u="none" strike="noStrike" kern="0" cap="none" spc="0" baseline="0">
                          <a:solidFill>
                            <a:schemeClr val="tx1"/>
                          </a:solidFill>
                          <a:effectLst>
                            <a:outerShdw blurRad="38100" dist="38100" dir="2700000" algn="tl">
                              <a:srgbClr val="000000">
                                <a:alpha val="43000"/>
                              </a:srgbClr>
                            </a:outerShdw>
                          </a:effectLst>
                          <a:latin typeface="微软雅黑" panose="020B0503020204020204" charset="-122"/>
                          <a:ea typeface="微软雅黑" panose="020B0503020204020204" charset="-122"/>
                          <a:cs typeface="微软雅黑" panose="020B0503020204020204" charset="-122"/>
                        </a:rPr>
                        <a:t>无租使用房</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产管理部门、免税单位及纳税单位的房产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使用人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351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（7）融资租赁房屋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承租人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2885">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（8）经营租赁房屋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出租人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3519">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（9）居民住宅区内业主共有的经营性房产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实际经营的代管人或使用人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up)">
                                      <p:cBhvr>
                                        <p:cTn id="8" dur="500"/>
                                        <p:tgtEl>
                                          <p:spTgt spid="5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p:tgtEl>
                                          <p:spTgt spid="56"/>
                                        </p:tgtEl>
                                        <p:attrNameLst>
                                          <p:attrName>ppt_y</p:attrName>
                                        </p:attrNameLst>
                                      </p:cBhvr>
                                      <p:tavLst>
                                        <p:tav tm="0">
                                          <p:val>
                                            <p:strVal val="#ppt_y+#ppt_h*1.125000"/>
                                          </p:val>
                                        </p:tav>
                                        <p:tav tm="100000">
                                          <p:val>
                                            <p:strVal val="#ppt_y"/>
                                          </p:val>
                                        </p:tav>
                                      </p:tavLst>
                                    </p:anim>
                                    <p:animEffect transition="in" filter="wipe(up)">
                                      <p:cBhvr>
                                        <p:cTn id="13" dur="500"/>
                                        <p:tgtEl>
                                          <p:spTgt spid="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6" name="矩形"/>
          <p:cNvSpPr/>
          <p:nvPr/>
        </p:nvSpPr>
        <p:spPr>
          <a:xfrm>
            <a:off x="1416050" y="304800"/>
            <a:ext cx="5168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土地增值税税收优惠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17" name="矩形"/>
          <p:cNvSpPr/>
          <p:nvPr/>
        </p:nvSpPr>
        <p:spPr>
          <a:xfrm>
            <a:off x="1619885" y="2204085"/>
            <a:ext cx="8951595"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（1）纳税人建造普通标准住宅出售，增值额未超过扣除项目金额20%的，免税；超过20%的，应按全部增值额缴纳土地增值税。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（2）企事业单位、社会团体以及其他组织转让旧房作为公共租赁住房房源且增值额未超过扣除项目金额20%的，免税。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（3）居民个人转让住房，免税。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（4）因城市实施规划、国家建设的需要依法征用、收回的房地产，免税。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（5）因城市实施规划、国家建设的需要而搬迁，由纳税人自行转让原房地产的，免税。</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strips(downLeft)">
                                      <p:cBhvr>
                                        <p:cTn id="7"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21" name="矩形"/>
          <p:cNvSpPr/>
          <p:nvPr/>
        </p:nvSpPr>
        <p:spPr>
          <a:xfrm>
            <a:off x="1416050" y="304800"/>
            <a:ext cx="5168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土地增值税税收优惠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24" name="组合"/>
          <p:cNvGrpSpPr/>
          <p:nvPr/>
        </p:nvGrpSpPr>
        <p:grpSpPr>
          <a:xfrm>
            <a:off x="1415415" y="1306195"/>
            <a:ext cx="8423275" cy="529590"/>
            <a:chOff x="1415415" y="1306195"/>
            <a:chExt cx="8423275" cy="529590"/>
          </a:xfrm>
        </p:grpSpPr>
        <p:sp>
          <p:nvSpPr>
            <p:cNvPr id="422" name="矩形"/>
            <p:cNvSpPr/>
            <p:nvPr/>
          </p:nvSpPr>
          <p:spPr>
            <a:xfrm>
              <a:off x="1543050" y="1306195"/>
              <a:ext cx="809053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判断是否属于土地增值税免税项目、免税项目的具体规定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23" name="剪去对角的矩形"/>
            <p:cNvSpPr/>
            <p:nvPr/>
          </p:nvSpPr>
          <p:spPr>
            <a:xfrm>
              <a:off x="1415415" y="1310005"/>
              <a:ext cx="8423275" cy="525780"/>
            </a:xfrm>
            <a:prstGeom prst="snip2DiagRect">
              <a:avLst>
                <a:gd name="adj1" fmla="val 0"/>
                <a:gd name="adj2" fmla="val 16212"/>
              </a:avLst>
            </a:prstGeom>
            <a:noFill/>
            <a:ln w="25400" cap="flat" cmpd="sng">
              <a:solidFill>
                <a:srgbClr val="4BACC6"/>
              </a:solidFill>
              <a:prstDash val="solid"/>
              <a:round/>
            </a:ln>
          </p:spPr>
          <p:txBody>
            <a:bodyPr rtlCol="0" anchor="ctr"/>
            <a:lstStyle/>
            <a:p>
              <a:pPr algn="ctr"/>
            </a:p>
          </p:txBody>
        </p:sp>
      </p:grpSp>
      <p:sp>
        <p:nvSpPr>
          <p:cNvPr id="425" name="矩形"/>
          <p:cNvSpPr/>
          <p:nvPr/>
        </p:nvSpPr>
        <p:spPr>
          <a:xfrm>
            <a:off x="440690" y="1999615"/>
            <a:ext cx="1123315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单选】根据土地增值税法律制度的规定，下列各项中，不属于土地增值税免税项目的是（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A．居民个人转让住房　　　　　　　　　　B．因国家建设需要被政府批准收回的土地使用权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C．企业出售闲置办公用房　　　　　　　　D．因城市规划需要被政府批准征用的房产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26" name="矩形"/>
          <p:cNvSpPr/>
          <p:nvPr/>
        </p:nvSpPr>
        <p:spPr>
          <a:xfrm>
            <a:off x="440690" y="3342005"/>
            <a:ext cx="145542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27" name="矩形"/>
          <p:cNvSpPr/>
          <p:nvPr/>
        </p:nvSpPr>
        <p:spPr>
          <a:xfrm>
            <a:off x="414020" y="3846195"/>
            <a:ext cx="10981689"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单选】纳税人建造普通标准住宅出售，增值额未超过扣除项目金额一定比例的，免征土地增值税，该比例是（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A．5%    　 B．10%     　C．20%     　D．30%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28" name="矩形"/>
          <p:cNvSpPr/>
          <p:nvPr/>
        </p:nvSpPr>
        <p:spPr>
          <a:xfrm>
            <a:off x="414020" y="5184140"/>
            <a:ext cx="1528445" cy="35814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500"/>
                                        <p:tgtEl>
                                          <p:spTgt spid="424"/>
                                        </p:tgtEl>
                                        <p:attrNameLst>
                                          <p:attrName>ppt_y</p:attrName>
                                        </p:attrNameLst>
                                      </p:cBhvr>
                                      <p:tavLst>
                                        <p:tav tm="0">
                                          <p:val>
                                            <p:strVal val="#ppt_y+#ppt_h*1.125000"/>
                                          </p:val>
                                        </p:tav>
                                        <p:tav tm="100000">
                                          <p:val>
                                            <p:strVal val="#ppt_y"/>
                                          </p:val>
                                        </p:tav>
                                      </p:tavLst>
                                    </p:anim>
                                    <p:animEffect transition="in" filter="wipe(up)">
                                      <p:cBhvr>
                                        <p:cTn id="8" dur="500"/>
                                        <p:tgtEl>
                                          <p:spTgt spid="4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25"/>
                                        </p:tgtEl>
                                        <p:attrNameLst>
                                          <p:attrName>style.visibility</p:attrName>
                                        </p:attrNameLst>
                                      </p:cBhvr>
                                      <p:to>
                                        <p:strVal val="visible"/>
                                      </p:to>
                                    </p:set>
                                    <p:anim calcmode="lin" valueType="num">
                                      <p:cBhvr additive="base">
                                        <p:cTn id="13" dur="500"/>
                                        <p:tgtEl>
                                          <p:spTgt spid="425"/>
                                        </p:tgtEl>
                                        <p:attrNameLst>
                                          <p:attrName>ppt_y</p:attrName>
                                        </p:attrNameLst>
                                      </p:cBhvr>
                                      <p:tavLst>
                                        <p:tav tm="0">
                                          <p:val>
                                            <p:strVal val="#ppt_y+#ppt_h*1.125000"/>
                                          </p:val>
                                        </p:tav>
                                        <p:tav tm="100000">
                                          <p:val>
                                            <p:strVal val="#ppt_y"/>
                                          </p:val>
                                        </p:tav>
                                      </p:tavLst>
                                    </p:anim>
                                    <p:animEffect transition="in" filter="wipe(up)">
                                      <p:cBhvr>
                                        <p:cTn id="14" dur="500"/>
                                        <p:tgtEl>
                                          <p:spTgt spid="42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26"/>
                                        </p:tgtEl>
                                        <p:attrNameLst>
                                          <p:attrName>style.visibility</p:attrName>
                                        </p:attrNameLst>
                                      </p:cBhvr>
                                      <p:to>
                                        <p:strVal val="visible"/>
                                      </p:to>
                                    </p:set>
                                    <p:anim calcmode="lin" valueType="num">
                                      <p:cBhvr additive="base">
                                        <p:cTn id="19" dur="500"/>
                                        <p:tgtEl>
                                          <p:spTgt spid="426"/>
                                        </p:tgtEl>
                                        <p:attrNameLst>
                                          <p:attrName>ppt_y</p:attrName>
                                        </p:attrNameLst>
                                      </p:cBhvr>
                                      <p:tavLst>
                                        <p:tav tm="0">
                                          <p:val>
                                            <p:strVal val="#ppt_y+#ppt_h*1.125000"/>
                                          </p:val>
                                        </p:tav>
                                        <p:tav tm="100000">
                                          <p:val>
                                            <p:strVal val="#ppt_y"/>
                                          </p:val>
                                        </p:tav>
                                      </p:tavLst>
                                    </p:anim>
                                    <p:animEffect transition="in" filter="wipe(up)">
                                      <p:cBhvr>
                                        <p:cTn id="20" dur="500"/>
                                        <p:tgtEl>
                                          <p:spTgt spid="42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27"/>
                                        </p:tgtEl>
                                        <p:attrNameLst>
                                          <p:attrName>style.visibility</p:attrName>
                                        </p:attrNameLst>
                                      </p:cBhvr>
                                      <p:to>
                                        <p:strVal val="visible"/>
                                      </p:to>
                                    </p:set>
                                    <p:anim calcmode="lin" valueType="num">
                                      <p:cBhvr additive="base">
                                        <p:cTn id="25" dur="500"/>
                                        <p:tgtEl>
                                          <p:spTgt spid="427"/>
                                        </p:tgtEl>
                                        <p:attrNameLst>
                                          <p:attrName>ppt_y</p:attrName>
                                        </p:attrNameLst>
                                      </p:cBhvr>
                                      <p:tavLst>
                                        <p:tav tm="0">
                                          <p:val>
                                            <p:strVal val="#ppt_y+#ppt_h*1.125000"/>
                                          </p:val>
                                        </p:tav>
                                        <p:tav tm="100000">
                                          <p:val>
                                            <p:strVal val="#ppt_y"/>
                                          </p:val>
                                        </p:tav>
                                      </p:tavLst>
                                    </p:anim>
                                    <p:animEffect transition="in" filter="wipe(up)">
                                      <p:cBhvr>
                                        <p:cTn id="26" dur="500"/>
                                        <p:tgtEl>
                                          <p:spTgt spid="42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28"/>
                                        </p:tgtEl>
                                        <p:attrNameLst>
                                          <p:attrName>style.visibility</p:attrName>
                                        </p:attrNameLst>
                                      </p:cBhvr>
                                      <p:to>
                                        <p:strVal val="visible"/>
                                      </p:to>
                                    </p:set>
                                    <p:anim calcmode="lin" valueType="num">
                                      <p:cBhvr additive="base">
                                        <p:cTn id="31" dur="500"/>
                                        <p:tgtEl>
                                          <p:spTgt spid="428"/>
                                        </p:tgtEl>
                                        <p:attrNameLst>
                                          <p:attrName>ppt_y</p:attrName>
                                        </p:attrNameLst>
                                      </p:cBhvr>
                                      <p:tavLst>
                                        <p:tav tm="0">
                                          <p:val>
                                            <p:strVal val="#ppt_y+#ppt_h*1.125000"/>
                                          </p:val>
                                        </p:tav>
                                        <p:tav tm="100000">
                                          <p:val>
                                            <p:strVal val="#ppt_y"/>
                                          </p:val>
                                        </p:tav>
                                      </p:tavLst>
                                    </p:anim>
                                    <p:animEffect transition="in" filter="wipe(up)">
                                      <p:cBhvr>
                                        <p:cTn id="32"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animBg="1"/>
      <p:bldP spid="425" grpId="0"/>
      <p:bldP spid="426" grpId="0"/>
      <p:bldP spid="427" grpId="0"/>
      <p:bldP spid="4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32" name="矩形"/>
          <p:cNvSpPr/>
          <p:nvPr/>
        </p:nvSpPr>
        <p:spPr>
          <a:xfrm>
            <a:off x="1416050" y="304800"/>
            <a:ext cx="51689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土地增值税税收优惠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33" name="矩形"/>
          <p:cNvSpPr/>
          <p:nvPr/>
        </p:nvSpPr>
        <p:spPr>
          <a:xfrm>
            <a:off x="1123315" y="1339850"/>
            <a:ext cx="998283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单选】根据土地增值税法律制度的规定，下列各项中，免征土地增值税的是（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A．由一方出地，另一方出资金，企业双方合作建房，建成后转让的房地产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B．因城市实施规划、国家建设的需要而搬迁，企业自行转让原房地产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C．企业之间交换房地产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D．企业以房地产抵债而发生权属转移的房地产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4" name="矩形"/>
          <p:cNvSpPr/>
          <p:nvPr/>
        </p:nvSpPr>
        <p:spPr>
          <a:xfrm>
            <a:off x="1123315" y="3508375"/>
            <a:ext cx="140081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5" name="矩形"/>
          <p:cNvSpPr/>
          <p:nvPr/>
        </p:nvSpPr>
        <p:spPr>
          <a:xfrm>
            <a:off x="1118870" y="3992880"/>
            <a:ext cx="995362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判断】纳税人建造普通标准住宅出售，增值额超过扣除项目金额20%的，应按全部增值额计算缴纳土地增值税。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6" name="矩形"/>
          <p:cNvSpPr/>
          <p:nvPr/>
        </p:nvSpPr>
        <p:spPr>
          <a:xfrm>
            <a:off x="1118870" y="4914900"/>
            <a:ext cx="139890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p:tgtEl>
                                          <p:spTgt spid="433"/>
                                        </p:tgtEl>
                                        <p:attrNameLst>
                                          <p:attrName>ppt_y</p:attrName>
                                        </p:attrNameLst>
                                      </p:cBhvr>
                                      <p:tavLst>
                                        <p:tav tm="0">
                                          <p:val>
                                            <p:strVal val="#ppt_y+#ppt_h*1.125000"/>
                                          </p:val>
                                        </p:tav>
                                        <p:tav tm="100000">
                                          <p:val>
                                            <p:strVal val="#ppt_y"/>
                                          </p:val>
                                        </p:tav>
                                      </p:tavLst>
                                    </p:anim>
                                    <p:animEffect transition="in" filter="wipe(up)">
                                      <p:cBhvr>
                                        <p:cTn id="8" dur="500"/>
                                        <p:tgtEl>
                                          <p:spTgt spid="43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34"/>
                                        </p:tgtEl>
                                        <p:attrNameLst>
                                          <p:attrName>style.visibility</p:attrName>
                                        </p:attrNameLst>
                                      </p:cBhvr>
                                      <p:to>
                                        <p:strVal val="visible"/>
                                      </p:to>
                                    </p:set>
                                    <p:anim calcmode="lin" valueType="num">
                                      <p:cBhvr additive="base">
                                        <p:cTn id="13" dur="500"/>
                                        <p:tgtEl>
                                          <p:spTgt spid="434"/>
                                        </p:tgtEl>
                                        <p:attrNameLst>
                                          <p:attrName>ppt_y</p:attrName>
                                        </p:attrNameLst>
                                      </p:cBhvr>
                                      <p:tavLst>
                                        <p:tav tm="0">
                                          <p:val>
                                            <p:strVal val="#ppt_y+#ppt_h*1.125000"/>
                                          </p:val>
                                        </p:tav>
                                        <p:tav tm="100000">
                                          <p:val>
                                            <p:strVal val="#ppt_y"/>
                                          </p:val>
                                        </p:tav>
                                      </p:tavLst>
                                    </p:anim>
                                    <p:animEffect transition="in" filter="wipe(up)">
                                      <p:cBhvr>
                                        <p:cTn id="14" dur="500"/>
                                        <p:tgtEl>
                                          <p:spTgt spid="43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35"/>
                                        </p:tgtEl>
                                        <p:attrNameLst>
                                          <p:attrName>style.visibility</p:attrName>
                                        </p:attrNameLst>
                                      </p:cBhvr>
                                      <p:to>
                                        <p:strVal val="visible"/>
                                      </p:to>
                                    </p:set>
                                    <p:anim calcmode="lin" valueType="num">
                                      <p:cBhvr additive="base">
                                        <p:cTn id="19" dur="500"/>
                                        <p:tgtEl>
                                          <p:spTgt spid="435"/>
                                        </p:tgtEl>
                                        <p:attrNameLst>
                                          <p:attrName>ppt_y</p:attrName>
                                        </p:attrNameLst>
                                      </p:cBhvr>
                                      <p:tavLst>
                                        <p:tav tm="0">
                                          <p:val>
                                            <p:strVal val="#ppt_y+#ppt_h*1.125000"/>
                                          </p:val>
                                        </p:tav>
                                        <p:tav tm="100000">
                                          <p:val>
                                            <p:strVal val="#ppt_y"/>
                                          </p:val>
                                        </p:tav>
                                      </p:tavLst>
                                    </p:anim>
                                    <p:animEffect transition="in" filter="wipe(up)">
                                      <p:cBhvr>
                                        <p:cTn id="20" dur="500"/>
                                        <p:tgtEl>
                                          <p:spTgt spid="43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36"/>
                                        </p:tgtEl>
                                        <p:attrNameLst>
                                          <p:attrName>style.visibility</p:attrName>
                                        </p:attrNameLst>
                                      </p:cBhvr>
                                      <p:to>
                                        <p:strVal val="visible"/>
                                      </p:to>
                                    </p:set>
                                    <p:anim calcmode="lin" valueType="num">
                                      <p:cBhvr additive="base">
                                        <p:cTn id="25" dur="500"/>
                                        <p:tgtEl>
                                          <p:spTgt spid="436"/>
                                        </p:tgtEl>
                                        <p:attrNameLst>
                                          <p:attrName>ppt_y</p:attrName>
                                        </p:attrNameLst>
                                      </p:cBhvr>
                                      <p:tavLst>
                                        <p:tav tm="0">
                                          <p:val>
                                            <p:strVal val="#ppt_y+#ppt_h*1.125000"/>
                                          </p:val>
                                        </p:tav>
                                        <p:tav tm="100000">
                                          <p:val>
                                            <p:strVal val="#ppt_y"/>
                                          </p:val>
                                        </p:tav>
                                      </p:tavLst>
                                    </p:anim>
                                    <p:animEffect transition="in" filter="wipe(up)">
                                      <p:cBhvr>
                                        <p:cTn id="26"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p:bldP spid="434" grpId="0"/>
      <p:bldP spid="435" grpId="0"/>
      <p:bldP spid="4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40"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土地增值税计税依据与税率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44" name="组合"/>
          <p:cNvGrpSpPr/>
          <p:nvPr/>
        </p:nvGrpSpPr>
        <p:grpSpPr>
          <a:xfrm>
            <a:off x="580390" y="2118360"/>
            <a:ext cx="3270249" cy="601980"/>
            <a:chOff x="580390" y="2118360"/>
            <a:chExt cx="3270249" cy="601980"/>
          </a:xfrm>
        </p:grpSpPr>
        <p:sp>
          <p:nvSpPr>
            <p:cNvPr id="441" name="圆角矩形"/>
            <p:cNvSpPr/>
            <p:nvPr/>
          </p:nvSpPr>
          <p:spPr>
            <a:xfrm>
              <a:off x="580390" y="2125345"/>
              <a:ext cx="3270249"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42" name="流程图: 离页连接符"/>
            <p:cNvSpPr/>
            <p:nvPr/>
          </p:nvSpPr>
          <p:spPr>
            <a:xfrm>
              <a:off x="904240" y="211836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43" name="矩形"/>
            <p:cNvSpPr/>
            <p:nvPr/>
          </p:nvSpPr>
          <p:spPr>
            <a:xfrm>
              <a:off x="1966595" y="2158365"/>
              <a:ext cx="1614804" cy="520064"/>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计税依据</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45" name="矩形"/>
          <p:cNvSpPr/>
          <p:nvPr/>
        </p:nvSpPr>
        <p:spPr>
          <a:xfrm>
            <a:off x="438149" y="2703195"/>
            <a:ext cx="437705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土地增值税的计税依据是纳税人转让房地产所取得的增值额。其计算公式如下：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增值额=不含增值税收入−扣除项目金额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46" name="矩形"/>
          <p:cNvSpPr/>
          <p:nvPr/>
        </p:nvSpPr>
        <p:spPr>
          <a:xfrm>
            <a:off x="497839" y="4208145"/>
            <a:ext cx="30740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1．新开发房地产的扣除项目</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447" name="对象"/>
          <p:cNvGraphicFramePr/>
          <p:nvPr/>
        </p:nvGraphicFramePr>
        <p:xfrm>
          <a:off x="4668520" y="978535"/>
          <a:ext cx="7225666" cy="5765165"/>
        </p:xfrm>
        <a:graphic>
          <a:graphicData uri="http://schemas.openxmlformats.org/presentationml/2006/ole">
            <mc:AlternateContent xmlns:mc="http://schemas.openxmlformats.org/markup-compatibility/2006">
              <mc:Choice xmlns:v="urn:schemas-microsoft-com:vml" Requires="v">
                <p:oleObj spid="_x0000_s4099" name="package" r:id="rId2" imgW="6456680" imgH="5508625" progId="package">
                  <p:embed/>
                </p:oleObj>
              </mc:Choice>
              <mc:Fallback>
                <p:oleObj name="package" r:id="rId2" imgW="6456680" imgH="5508625" progId="package">
                  <p:embed/>
                  <p:pic>
                    <p:nvPicPr>
                      <p:cNvPr id="0" name="对象"/>
                      <p:cNvPicPr/>
                      <p:nvPr/>
                    </p:nvPicPr>
                    <p:blipFill>
                      <a:blip r:embed="rId3" cstate="print"/>
                      <a:stretch>
                        <a:fillRect/>
                      </a:stretch>
                    </p:blipFill>
                    <p:spPr>
                      <a:xfrm>
                        <a:off x="4668520" y="978535"/>
                        <a:ext cx="7225666" cy="5765165"/>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500"/>
                                        <p:tgtEl>
                                          <p:spTgt spid="444"/>
                                        </p:tgtEl>
                                        <p:attrNameLst>
                                          <p:attrName>ppt_y</p:attrName>
                                        </p:attrNameLst>
                                      </p:cBhvr>
                                      <p:tavLst>
                                        <p:tav tm="0">
                                          <p:val>
                                            <p:strVal val="#ppt_y+#ppt_h*1.125000"/>
                                          </p:val>
                                        </p:tav>
                                        <p:tav tm="100000">
                                          <p:val>
                                            <p:strVal val="#ppt_y"/>
                                          </p:val>
                                        </p:tav>
                                      </p:tavLst>
                                    </p:anim>
                                    <p:animEffect transition="in" filter="wipe(up)">
                                      <p:cBhvr>
                                        <p:cTn id="8" dur="500"/>
                                        <p:tgtEl>
                                          <p:spTgt spid="44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45"/>
                                        </p:tgtEl>
                                        <p:attrNameLst>
                                          <p:attrName>style.visibility</p:attrName>
                                        </p:attrNameLst>
                                      </p:cBhvr>
                                      <p:to>
                                        <p:strVal val="visible"/>
                                      </p:to>
                                    </p:set>
                                    <p:anim calcmode="lin" valueType="num">
                                      <p:cBhvr additive="base">
                                        <p:cTn id="12" dur="500"/>
                                        <p:tgtEl>
                                          <p:spTgt spid="445"/>
                                        </p:tgtEl>
                                        <p:attrNameLst>
                                          <p:attrName>ppt_y</p:attrName>
                                        </p:attrNameLst>
                                      </p:cBhvr>
                                      <p:tavLst>
                                        <p:tav tm="0">
                                          <p:val>
                                            <p:strVal val="#ppt_y+#ppt_h*1.125000"/>
                                          </p:val>
                                        </p:tav>
                                        <p:tav tm="100000">
                                          <p:val>
                                            <p:strVal val="#ppt_y"/>
                                          </p:val>
                                        </p:tav>
                                      </p:tavLst>
                                    </p:anim>
                                    <p:animEffect transition="in" filter="wipe(up)">
                                      <p:cBhvr>
                                        <p:cTn id="13" dur="500"/>
                                        <p:tgtEl>
                                          <p:spTgt spid="44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46"/>
                                        </p:tgtEl>
                                        <p:attrNameLst>
                                          <p:attrName>style.visibility</p:attrName>
                                        </p:attrNameLst>
                                      </p:cBhvr>
                                      <p:to>
                                        <p:strVal val="visible"/>
                                      </p:to>
                                    </p:set>
                                    <p:anim calcmode="lin" valueType="num">
                                      <p:cBhvr additive="base">
                                        <p:cTn id="17" dur="500"/>
                                        <p:tgtEl>
                                          <p:spTgt spid="446"/>
                                        </p:tgtEl>
                                        <p:attrNameLst>
                                          <p:attrName>ppt_y</p:attrName>
                                        </p:attrNameLst>
                                      </p:cBhvr>
                                      <p:tavLst>
                                        <p:tav tm="0">
                                          <p:val>
                                            <p:strVal val="#ppt_y+#ppt_h*1.125000"/>
                                          </p:val>
                                        </p:tav>
                                        <p:tav tm="100000">
                                          <p:val>
                                            <p:strVal val="#ppt_y"/>
                                          </p:val>
                                        </p:tav>
                                      </p:tavLst>
                                    </p:anim>
                                    <p:animEffect transition="in" filter="wipe(up)">
                                      <p:cBhvr>
                                        <p:cTn id="18" dur="500"/>
                                        <p:tgtEl>
                                          <p:spTgt spid="44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47"/>
                                        </p:tgtEl>
                                        <p:attrNameLst>
                                          <p:attrName>style.visibility</p:attrName>
                                        </p:attrNameLst>
                                      </p:cBhvr>
                                      <p:to>
                                        <p:strVal val="visible"/>
                                      </p:to>
                                    </p:set>
                                    <p:animEffect transition="in" filter="checkerboard(across)">
                                      <p:cBhvr>
                                        <p:cTn id="23"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animBg="1"/>
      <p:bldP spid="445" grpId="0"/>
      <p:bldP spid="44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1"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土地增值税计税依据与税率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54" name="组合"/>
          <p:cNvGrpSpPr/>
          <p:nvPr/>
        </p:nvGrpSpPr>
        <p:grpSpPr>
          <a:xfrm>
            <a:off x="1783080" y="1223010"/>
            <a:ext cx="8649969" cy="529590"/>
            <a:chOff x="1783080" y="1223010"/>
            <a:chExt cx="8649969" cy="529590"/>
          </a:xfrm>
        </p:grpSpPr>
        <p:sp>
          <p:nvSpPr>
            <p:cNvPr id="452" name="矩形"/>
            <p:cNvSpPr/>
            <p:nvPr/>
          </p:nvSpPr>
          <p:spPr>
            <a:xfrm>
              <a:off x="1910715" y="1223010"/>
              <a:ext cx="834326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新开发房地产扣除项目包括的内容、房地产开发费用的计算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53" name="剪去对角的矩形"/>
            <p:cNvSpPr/>
            <p:nvPr/>
          </p:nvSpPr>
          <p:spPr>
            <a:xfrm>
              <a:off x="1783080" y="1226820"/>
              <a:ext cx="8649969" cy="525779"/>
            </a:xfrm>
            <a:prstGeom prst="snip2DiagRect">
              <a:avLst>
                <a:gd name="adj1" fmla="val 0"/>
                <a:gd name="adj2" fmla="val 16939"/>
              </a:avLst>
            </a:prstGeom>
            <a:noFill/>
            <a:ln w="25400" cap="flat" cmpd="sng">
              <a:solidFill>
                <a:srgbClr val="4BACC6"/>
              </a:solidFill>
              <a:prstDash val="solid"/>
              <a:round/>
            </a:ln>
          </p:spPr>
          <p:txBody>
            <a:bodyPr rtlCol="0" anchor="ctr"/>
            <a:lstStyle/>
            <a:p>
              <a:pPr algn="ctr"/>
            </a:p>
          </p:txBody>
        </p:sp>
      </p:grpSp>
      <p:sp>
        <p:nvSpPr>
          <p:cNvPr id="455" name="矩形"/>
          <p:cNvSpPr/>
          <p:nvPr/>
        </p:nvSpPr>
        <p:spPr>
          <a:xfrm>
            <a:off x="843915" y="1854200"/>
            <a:ext cx="1042035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多选】根据土地增值税法律制度的规定，下列各项中，在计算土地增值税计税依据时，应列入房地产开发成本的有（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A．土地出让金	　B．前期工程费　　　C．耕地占用税	D．公共配套设施费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56" name="矩形"/>
          <p:cNvSpPr/>
          <p:nvPr/>
        </p:nvSpPr>
        <p:spPr>
          <a:xfrm>
            <a:off x="843915" y="3195954"/>
            <a:ext cx="1663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57" name="矩形"/>
          <p:cNvSpPr/>
          <p:nvPr/>
        </p:nvSpPr>
        <p:spPr>
          <a:xfrm>
            <a:off x="843915" y="3673475"/>
            <a:ext cx="10428605"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单选】根据土地增值税法律制度的规定，下列各项中，在计算土地增值税计税依据时不允许扣除的是（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A．在转让房地产时缴纳的城市维护建设税		B．纳税人为取得土地使用权所支付的地价款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C．土地征用及拆迁补偿费				D．超过贷款期限的利息部分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58" name="矩形"/>
          <p:cNvSpPr/>
          <p:nvPr/>
        </p:nvSpPr>
        <p:spPr>
          <a:xfrm>
            <a:off x="843915" y="5309235"/>
            <a:ext cx="1020254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【解析】超过国家规定上浮幅度的利息、超过贷款期限的利息和加罚的利息，不允许扣除。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 calcmode="lin" valueType="num">
                                      <p:cBhvr additive="base">
                                        <p:cTn id="7" dur="500"/>
                                        <p:tgtEl>
                                          <p:spTgt spid="454"/>
                                        </p:tgtEl>
                                        <p:attrNameLst>
                                          <p:attrName>ppt_y</p:attrName>
                                        </p:attrNameLst>
                                      </p:cBhvr>
                                      <p:tavLst>
                                        <p:tav tm="0">
                                          <p:val>
                                            <p:strVal val="#ppt_y+#ppt_h*1.125000"/>
                                          </p:val>
                                        </p:tav>
                                        <p:tav tm="100000">
                                          <p:val>
                                            <p:strVal val="#ppt_y"/>
                                          </p:val>
                                        </p:tav>
                                      </p:tavLst>
                                    </p:anim>
                                    <p:animEffect transition="in" filter="wipe(up)">
                                      <p:cBhvr>
                                        <p:cTn id="8" dur="500"/>
                                        <p:tgtEl>
                                          <p:spTgt spid="45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5"/>
                                        </p:tgtEl>
                                        <p:attrNameLst>
                                          <p:attrName>style.visibility</p:attrName>
                                        </p:attrNameLst>
                                      </p:cBhvr>
                                      <p:to>
                                        <p:strVal val="visible"/>
                                      </p:to>
                                    </p:set>
                                    <p:anim calcmode="lin" valueType="num">
                                      <p:cBhvr additive="base">
                                        <p:cTn id="13" dur="500"/>
                                        <p:tgtEl>
                                          <p:spTgt spid="455"/>
                                        </p:tgtEl>
                                        <p:attrNameLst>
                                          <p:attrName>ppt_y</p:attrName>
                                        </p:attrNameLst>
                                      </p:cBhvr>
                                      <p:tavLst>
                                        <p:tav tm="0">
                                          <p:val>
                                            <p:strVal val="#ppt_y+#ppt_h*1.125000"/>
                                          </p:val>
                                        </p:tav>
                                        <p:tav tm="100000">
                                          <p:val>
                                            <p:strVal val="#ppt_y"/>
                                          </p:val>
                                        </p:tav>
                                      </p:tavLst>
                                    </p:anim>
                                    <p:animEffect transition="in" filter="wipe(up)">
                                      <p:cBhvr>
                                        <p:cTn id="14" dur="500"/>
                                        <p:tgtEl>
                                          <p:spTgt spid="45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56"/>
                                        </p:tgtEl>
                                        <p:attrNameLst>
                                          <p:attrName>style.visibility</p:attrName>
                                        </p:attrNameLst>
                                      </p:cBhvr>
                                      <p:to>
                                        <p:strVal val="visible"/>
                                      </p:to>
                                    </p:set>
                                    <p:anim calcmode="lin" valueType="num">
                                      <p:cBhvr additive="base">
                                        <p:cTn id="19" dur="500"/>
                                        <p:tgtEl>
                                          <p:spTgt spid="456"/>
                                        </p:tgtEl>
                                        <p:attrNameLst>
                                          <p:attrName>ppt_y</p:attrName>
                                        </p:attrNameLst>
                                      </p:cBhvr>
                                      <p:tavLst>
                                        <p:tav tm="0">
                                          <p:val>
                                            <p:strVal val="#ppt_y+#ppt_h*1.125000"/>
                                          </p:val>
                                        </p:tav>
                                        <p:tav tm="100000">
                                          <p:val>
                                            <p:strVal val="#ppt_y"/>
                                          </p:val>
                                        </p:tav>
                                      </p:tavLst>
                                    </p:anim>
                                    <p:animEffect transition="in" filter="wipe(up)">
                                      <p:cBhvr>
                                        <p:cTn id="20" dur="500"/>
                                        <p:tgtEl>
                                          <p:spTgt spid="45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57"/>
                                        </p:tgtEl>
                                        <p:attrNameLst>
                                          <p:attrName>style.visibility</p:attrName>
                                        </p:attrNameLst>
                                      </p:cBhvr>
                                      <p:to>
                                        <p:strVal val="visible"/>
                                      </p:to>
                                    </p:set>
                                    <p:anim calcmode="lin" valueType="num">
                                      <p:cBhvr additive="base">
                                        <p:cTn id="25" dur="500"/>
                                        <p:tgtEl>
                                          <p:spTgt spid="457"/>
                                        </p:tgtEl>
                                        <p:attrNameLst>
                                          <p:attrName>ppt_y</p:attrName>
                                        </p:attrNameLst>
                                      </p:cBhvr>
                                      <p:tavLst>
                                        <p:tav tm="0">
                                          <p:val>
                                            <p:strVal val="#ppt_y+#ppt_h*1.125000"/>
                                          </p:val>
                                        </p:tav>
                                        <p:tav tm="100000">
                                          <p:val>
                                            <p:strVal val="#ppt_y"/>
                                          </p:val>
                                        </p:tav>
                                      </p:tavLst>
                                    </p:anim>
                                    <p:animEffect transition="in" filter="wipe(up)">
                                      <p:cBhvr>
                                        <p:cTn id="26" dur="500"/>
                                        <p:tgtEl>
                                          <p:spTgt spid="45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58"/>
                                        </p:tgtEl>
                                        <p:attrNameLst>
                                          <p:attrName>style.visibility</p:attrName>
                                        </p:attrNameLst>
                                      </p:cBhvr>
                                      <p:to>
                                        <p:strVal val="visible"/>
                                      </p:to>
                                    </p:set>
                                    <p:anim calcmode="lin" valueType="num">
                                      <p:cBhvr additive="base">
                                        <p:cTn id="31" dur="500"/>
                                        <p:tgtEl>
                                          <p:spTgt spid="458"/>
                                        </p:tgtEl>
                                        <p:attrNameLst>
                                          <p:attrName>ppt_y</p:attrName>
                                        </p:attrNameLst>
                                      </p:cBhvr>
                                      <p:tavLst>
                                        <p:tav tm="0">
                                          <p:val>
                                            <p:strVal val="#ppt_y+#ppt_h*1.125000"/>
                                          </p:val>
                                        </p:tav>
                                        <p:tav tm="100000">
                                          <p:val>
                                            <p:strVal val="#ppt_y"/>
                                          </p:val>
                                        </p:tav>
                                      </p:tavLst>
                                    </p:anim>
                                    <p:animEffect transition="in" filter="wipe(up)">
                                      <p:cBhvr>
                                        <p:cTn id="3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455" grpId="0"/>
      <p:bldP spid="456" grpId="0"/>
      <p:bldP spid="457" grpId="0"/>
      <p:bldP spid="45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2"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土地增值税计税依据与税率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63" name="矩形"/>
          <p:cNvSpPr/>
          <p:nvPr/>
        </p:nvSpPr>
        <p:spPr>
          <a:xfrm>
            <a:off x="636905" y="1130935"/>
            <a:ext cx="10845799"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开发一项房地产项目，取得土地使用权支付的金额为1 000万元，发生开发成本6 000万元，发生开发费用2 000万元，其中利息支出900万元无法提供金融机构贷款利息证明。已知当地房地产开发费用的计算扣除比例为10%。甲公司计算缴纳土地增值税时，可以扣除的房地产开发费用的下列计算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A．2000−900=1100万元				B．6000×10%=600万元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C．2000×10%=200万元				D．（1000+6000）×10%=700万元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4" name="矩形"/>
          <p:cNvSpPr/>
          <p:nvPr/>
        </p:nvSpPr>
        <p:spPr>
          <a:xfrm>
            <a:off x="639445" y="3642995"/>
            <a:ext cx="10843260"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注意，房地产开发费用并不是按照实际发生金额扣除，而是按照规定的公式计算扣除。利息支出不能按转让房地产项目计算分摊或不能提供金融机构证明的，允许扣除的房地产开发费用=（取得土地使用权所支付的金额+房地产开发成本）×10%=（1 000+6 000）×10%=700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思路拓展】如果条件改为“利息支出900万元，能够按转让房地产项目计算分摊，且可以提供金融机构证明。已知当地房地产开发费用的计算扣除比例为5%”。则可以扣除的房地产开发费用=900+（1 000+ 6 000）×5%=1 250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3"/>
                                        </p:tgtEl>
                                        <p:attrNameLst>
                                          <p:attrName>style.visibility</p:attrName>
                                        </p:attrNameLst>
                                      </p:cBhvr>
                                      <p:to>
                                        <p:strVal val="visible"/>
                                      </p:to>
                                    </p:set>
                                    <p:anim calcmode="lin" valueType="num">
                                      <p:cBhvr additive="base">
                                        <p:cTn id="7" dur="500"/>
                                        <p:tgtEl>
                                          <p:spTgt spid="463"/>
                                        </p:tgtEl>
                                        <p:attrNameLst>
                                          <p:attrName>ppt_y</p:attrName>
                                        </p:attrNameLst>
                                      </p:cBhvr>
                                      <p:tavLst>
                                        <p:tav tm="0">
                                          <p:val>
                                            <p:strVal val="#ppt_y+#ppt_h*1.125000"/>
                                          </p:val>
                                        </p:tav>
                                        <p:tav tm="100000">
                                          <p:val>
                                            <p:strVal val="#ppt_y"/>
                                          </p:val>
                                        </p:tav>
                                      </p:tavLst>
                                    </p:anim>
                                    <p:animEffect transition="in" filter="wipe(up)">
                                      <p:cBhvr>
                                        <p:cTn id="8" dur="500"/>
                                        <p:tgtEl>
                                          <p:spTgt spid="46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64"/>
                                        </p:tgtEl>
                                        <p:attrNameLst>
                                          <p:attrName>style.visibility</p:attrName>
                                        </p:attrNameLst>
                                      </p:cBhvr>
                                      <p:to>
                                        <p:strVal val="visible"/>
                                      </p:to>
                                    </p:set>
                                    <p:anim calcmode="lin" valueType="num">
                                      <p:cBhvr additive="base">
                                        <p:cTn id="13" dur="500"/>
                                        <p:tgtEl>
                                          <p:spTgt spid="464"/>
                                        </p:tgtEl>
                                        <p:attrNameLst>
                                          <p:attrName>ppt_y</p:attrName>
                                        </p:attrNameLst>
                                      </p:cBhvr>
                                      <p:tavLst>
                                        <p:tav tm="0">
                                          <p:val>
                                            <p:strVal val="#ppt_y+#ppt_h*1.125000"/>
                                          </p:val>
                                        </p:tav>
                                        <p:tav tm="100000">
                                          <p:val>
                                            <p:strVal val="#ppt_y"/>
                                          </p:val>
                                        </p:tav>
                                      </p:tavLst>
                                    </p:anim>
                                    <p:animEffect transition="in" filter="wipe(up)">
                                      <p:cBhvr>
                                        <p:cTn id="14"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P spid="46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5"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土地增值税计税依据与税率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66" name="矩形"/>
          <p:cNvSpPr/>
          <p:nvPr/>
        </p:nvSpPr>
        <p:spPr>
          <a:xfrm>
            <a:off x="1790699" y="1118870"/>
            <a:ext cx="261238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2．旧房地产的扣除项目</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467" name="对象"/>
          <p:cNvGraphicFramePr/>
          <p:nvPr/>
        </p:nvGraphicFramePr>
        <p:xfrm>
          <a:off x="1790700" y="1550035"/>
          <a:ext cx="8365490" cy="2799079"/>
        </p:xfrm>
        <a:graphic>
          <a:graphicData uri="http://schemas.openxmlformats.org/presentationml/2006/ole">
            <mc:AlternateContent xmlns:mc="http://schemas.openxmlformats.org/markup-compatibility/2006">
              <mc:Choice xmlns:v="urn:schemas-microsoft-com:vml" Requires="v">
                <p:oleObj spid="_x0000_s5124" name="package" r:id="rId2" imgW="5642610" imgH="1895475" progId="package">
                  <p:embed/>
                </p:oleObj>
              </mc:Choice>
              <mc:Fallback>
                <p:oleObj name="package" r:id="rId2" imgW="5642610" imgH="1895475" progId="package">
                  <p:embed/>
                  <p:pic>
                    <p:nvPicPr>
                      <p:cNvPr id="0" name="对象"/>
                      <p:cNvPicPr/>
                      <p:nvPr/>
                    </p:nvPicPr>
                    <p:blipFill>
                      <a:blip r:embed="rId3" cstate="print"/>
                      <a:stretch>
                        <a:fillRect/>
                      </a:stretch>
                    </p:blipFill>
                    <p:spPr>
                      <a:xfrm>
                        <a:off x="1790700" y="1550035"/>
                        <a:ext cx="8365490" cy="2799079"/>
                      </a:xfrm>
                      <a:prstGeom prst="rect">
                        <a:avLst/>
                      </a:prstGeom>
                      <a:noFill/>
                      <a:ln w="9525" cap="flat" cmpd="sng">
                        <a:noFill/>
                        <a:prstDash val="solid"/>
                        <a:miter/>
                      </a:ln>
                    </p:spPr>
                  </p:pic>
                </p:oleObj>
              </mc:Fallback>
            </mc:AlternateContent>
          </a:graphicData>
        </a:graphic>
      </p:graphicFrame>
      <p:graphicFrame>
        <p:nvGraphicFramePr>
          <p:cNvPr id="468" name="对象"/>
          <p:cNvGraphicFramePr/>
          <p:nvPr/>
        </p:nvGraphicFramePr>
        <p:xfrm>
          <a:off x="1790700" y="4418965"/>
          <a:ext cx="9048750" cy="2021205"/>
        </p:xfrm>
        <a:graphic>
          <a:graphicData uri="http://schemas.openxmlformats.org/presentationml/2006/ole">
            <mc:AlternateContent xmlns:mc="http://schemas.openxmlformats.org/markup-compatibility/2006">
              <mc:Choice xmlns:v="urn:schemas-microsoft-com:vml" Requires="v">
                <p:oleObj spid="_x0000_s5125" name="package" r:id="rId4" imgW="5553075" imgH="1249045" progId="package">
                  <p:embed/>
                </p:oleObj>
              </mc:Choice>
              <mc:Fallback>
                <p:oleObj name="package" r:id="rId4" imgW="5553075" imgH="1249045" progId="package">
                  <p:embed/>
                  <p:pic>
                    <p:nvPicPr>
                      <p:cNvPr id="0" name="对象"/>
                      <p:cNvPicPr/>
                      <p:nvPr/>
                    </p:nvPicPr>
                    <p:blipFill>
                      <a:blip r:embed="rId5" cstate="print"/>
                      <a:stretch>
                        <a:fillRect/>
                      </a:stretch>
                    </p:blipFill>
                    <p:spPr>
                      <a:xfrm>
                        <a:off x="1790700" y="4418965"/>
                        <a:ext cx="9048750" cy="2021205"/>
                      </a:xfrm>
                      <a:prstGeom prst="rect">
                        <a:avLst/>
                      </a:prstGeom>
                      <a:noFill/>
                      <a:ln w="9525" cap="flat" cmpd="sng">
                        <a:noFill/>
                        <a:prstDash val="solid"/>
                        <a:miter/>
                      </a:ln>
                    </p:spPr>
                  </p:pic>
                </p:oleObj>
              </mc:Fallback>
            </mc:AlternateContent>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additive="base">
                                        <p:cTn id="7" dur="500"/>
                                        <p:tgtEl>
                                          <p:spTgt spid="466"/>
                                        </p:tgtEl>
                                        <p:attrNameLst>
                                          <p:attrName>ppt_y</p:attrName>
                                        </p:attrNameLst>
                                      </p:cBhvr>
                                      <p:tavLst>
                                        <p:tav tm="0">
                                          <p:val>
                                            <p:strVal val="#ppt_y+#ppt_h*1.125000"/>
                                          </p:val>
                                        </p:tav>
                                        <p:tav tm="100000">
                                          <p:val>
                                            <p:strVal val="#ppt_y"/>
                                          </p:val>
                                        </p:tav>
                                      </p:tavLst>
                                    </p:anim>
                                    <p:animEffect transition="in" filter="wipe(up)">
                                      <p:cBhvr>
                                        <p:cTn id="8" dur="500"/>
                                        <p:tgtEl>
                                          <p:spTgt spid="466"/>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67"/>
                                        </p:tgtEl>
                                        <p:attrNameLst>
                                          <p:attrName>style.visibility</p:attrName>
                                        </p:attrNameLst>
                                      </p:cBhvr>
                                      <p:to>
                                        <p:strVal val="visible"/>
                                      </p:to>
                                    </p:set>
                                    <p:animEffect transition="in" filter="strips(downLeft)">
                                      <p:cBhvr>
                                        <p:cTn id="13" dur="500"/>
                                        <p:tgtEl>
                                          <p:spTgt spid="46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68"/>
                                        </p:tgtEl>
                                        <p:attrNameLst>
                                          <p:attrName>style.visibility</p:attrName>
                                        </p:attrNameLst>
                                      </p:cBhvr>
                                      <p:to>
                                        <p:strVal val="visible"/>
                                      </p:to>
                                    </p:set>
                                    <p:animEffect transition="in" filter="strips(downLeft)">
                                      <p:cBhvr>
                                        <p:cTn id="18"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2"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土地增值税计税依据与税率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75" name="组合"/>
          <p:cNvGrpSpPr/>
          <p:nvPr/>
        </p:nvGrpSpPr>
        <p:grpSpPr>
          <a:xfrm>
            <a:off x="1525270" y="1240789"/>
            <a:ext cx="7374891" cy="529589"/>
            <a:chOff x="1525270" y="1240789"/>
            <a:chExt cx="7374891" cy="529589"/>
          </a:xfrm>
        </p:grpSpPr>
        <p:sp>
          <p:nvSpPr>
            <p:cNvPr id="473" name="矩形"/>
            <p:cNvSpPr/>
            <p:nvPr/>
          </p:nvSpPr>
          <p:spPr>
            <a:xfrm>
              <a:off x="1652905" y="1240789"/>
              <a:ext cx="706754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旧房地产扣除项目包括的内容、评估价格的计算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74" name="剪去对角的矩形"/>
            <p:cNvSpPr/>
            <p:nvPr/>
          </p:nvSpPr>
          <p:spPr>
            <a:xfrm>
              <a:off x="1525270" y="1244599"/>
              <a:ext cx="7374891" cy="525779"/>
            </a:xfrm>
            <a:prstGeom prst="snip2DiagRect">
              <a:avLst>
                <a:gd name="adj1" fmla="val 0"/>
                <a:gd name="adj2" fmla="val 17055"/>
              </a:avLst>
            </a:prstGeom>
            <a:noFill/>
            <a:ln w="25400" cap="flat" cmpd="sng">
              <a:solidFill>
                <a:srgbClr val="4BACC6"/>
              </a:solidFill>
              <a:prstDash val="solid"/>
              <a:round/>
            </a:ln>
          </p:spPr>
          <p:txBody>
            <a:bodyPr rtlCol="0" anchor="ctr"/>
            <a:lstStyle/>
            <a:p>
              <a:pPr algn="ctr"/>
            </a:p>
          </p:txBody>
        </p:sp>
      </p:grpSp>
      <p:sp>
        <p:nvSpPr>
          <p:cNvPr id="476" name="矩形"/>
          <p:cNvSpPr/>
          <p:nvPr/>
        </p:nvSpPr>
        <p:spPr>
          <a:xfrm>
            <a:off x="532765" y="1881505"/>
            <a:ext cx="1120711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多选】根据土地增值税法律制度的规定，纳税人转让旧房及建筑物，在计算土地增值税时，准予扣除的项目有（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A．转让环节缴纳的税金	B．取得土地使用权所支付的地价款　　C．评估价格	　D．重置成本</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7" name="矩形"/>
          <p:cNvSpPr/>
          <p:nvPr/>
        </p:nvSpPr>
        <p:spPr>
          <a:xfrm>
            <a:off x="532765" y="3059430"/>
            <a:ext cx="643064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【解析】准予扣除的是“评估价格”，而不是“重置成本”。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8" name="矩形"/>
          <p:cNvSpPr/>
          <p:nvPr/>
        </p:nvSpPr>
        <p:spPr>
          <a:xfrm>
            <a:off x="532765" y="4025900"/>
            <a:ext cx="11202035" cy="1337945"/>
          </a:xfrm>
          <a:prstGeom prst="rect">
            <a:avLst/>
          </a:prstGeom>
          <a:noFill/>
          <a:ln w="9525" cap="flat" cmpd="sng">
            <a:noFill/>
            <a:prstDash val="solid"/>
            <a:miter/>
          </a:ln>
        </p:spPr>
        <p:txBody>
          <a:bodyPr vert="horz" wrap="square" lIns="91440" tIns="45720" rIns="91440" bIns="45720" anchor="t" anchorCtr="0">
            <a:spAutoFit/>
          </a:bodyPr>
          <a:lstStyle/>
          <a:p>
            <a:pPr>
              <a:lnSpc>
                <a:spcPct val="150000"/>
              </a:lnSpc>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单选】</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2018年5月甲公司转让一幢办公楼，该办公楼于2009年购入，购买价为1 250万元。当月由政府批准设立的房地产评估机构评定并经当地税务机关确认，该办公楼的重置成本价为2 000万元，成新度折扣率为七成。在计算甲公司该业务土地增值税计税依据时，准予扣除的评估价格是（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9" name="矩形"/>
          <p:cNvSpPr/>
          <p:nvPr/>
        </p:nvSpPr>
        <p:spPr>
          <a:xfrm>
            <a:off x="532765" y="5212715"/>
            <a:ext cx="770699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【解析】评估价格=重置成本价×成新度折扣率=2 000×70%=1 400万元。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75"/>
                                        </p:tgtEl>
                                        <p:attrNameLst>
                                          <p:attrName>style.visibility</p:attrName>
                                        </p:attrNameLst>
                                      </p:cBhvr>
                                      <p:to>
                                        <p:strVal val="visible"/>
                                      </p:to>
                                    </p:set>
                                    <p:anim calcmode="lin" valueType="num">
                                      <p:cBhvr additive="base">
                                        <p:cTn id="7" dur="500"/>
                                        <p:tgtEl>
                                          <p:spTgt spid="475"/>
                                        </p:tgtEl>
                                        <p:attrNameLst>
                                          <p:attrName>ppt_y</p:attrName>
                                        </p:attrNameLst>
                                      </p:cBhvr>
                                      <p:tavLst>
                                        <p:tav tm="0">
                                          <p:val>
                                            <p:strVal val="#ppt_y+#ppt_h*1.125000"/>
                                          </p:val>
                                        </p:tav>
                                        <p:tav tm="100000">
                                          <p:val>
                                            <p:strVal val="#ppt_y"/>
                                          </p:val>
                                        </p:tav>
                                      </p:tavLst>
                                    </p:anim>
                                    <p:animEffect transition="in" filter="wipe(up)">
                                      <p:cBhvr>
                                        <p:cTn id="8" dur="500"/>
                                        <p:tgtEl>
                                          <p:spTgt spid="47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76"/>
                                        </p:tgtEl>
                                        <p:attrNameLst>
                                          <p:attrName>style.visibility</p:attrName>
                                        </p:attrNameLst>
                                      </p:cBhvr>
                                      <p:to>
                                        <p:strVal val="visible"/>
                                      </p:to>
                                    </p:set>
                                    <p:anim calcmode="lin" valueType="num">
                                      <p:cBhvr additive="base">
                                        <p:cTn id="13" dur="500"/>
                                        <p:tgtEl>
                                          <p:spTgt spid="476"/>
                                        </p:tgtEl>
                                        <p:attrNameLst>
                                          <p:attrName>ppt_y</p:attrName>
                                        </p:attrNameLst>
                                      </p:cBhvr>
                                      <p:tavLst>
                                        <p:tav tm="0">
                                          <p:val>
                                            <p:strVal val="#ppt_y+#ppt_h*1.125000"/>
                                          </p:val>
                                        </p:tav>
                                        <p:tav tm="100000">
                                          <p:val>
                                            <p:strVal val="#ppt_y"/>
                                          </p:val>
                                        </p:tav>
                                      </p:tavLst>
                                    </p:anim>
                                    <p:animEffect transition="in" filter="wipe(up)">
                                      <p:cBhvr>
                                        <p:cTn id="14" dur="500"/>
                                        <p:tgtEl>
                                          <p:spTgt spid="47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77"/>
                                        </p:tgtEl>
                                        <p:attrNameLst>
                                          <p:attrName>style.visibility</p:attrName>
                                        </p:attrNameLst>
                                      </p:cBhvr>
                                      <p:to>
                                        <p:strVal val="visible"/>
                                      </p:to>
                                    </p:set>
                                    <p:anim calcmode="lin" valueType="num">
                                      <p:cBhvr additive="base">
                                        <p:cTn id="19" dur="500"/>
                                        <p:tgtEl>
                                          <p:spTgt spid="477"/>
                                        </p:tgtEl>
                                        <p:attrNameLst>
                                          <p:attrName>ppt_y</p:attrName>
                                        </p:attrNameLst>
                                      </p:cBhvr>
                                      <p:tavLst>
                                        <p:tav tm="0">
                                          <p:val>
                                            <p:strVal val="#ppt_y+#ppt_h*1.125000"/>
                                          </p:val>
                                        </p:tav>
                                        <p:tav tm="100000">
                                          <p:val>
                                            <p:strVal val="#ppt_y"/>
                                          </p:val>
                                        </p:tav>
                                      </p:tavLst>
                                    </p:anim>
                                    <p:animEffect transition="in" filter="wipe(up)">
                                      <p:cBhvr>
                                        <p:cTn id="20" dur="500"/>
                                        <p:tgtEl>
                                          <p:spTgt spid="47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78"/>
                                        </p:tgtEl>
                                        <p:attrNameLst>
                                          <p:attrName>style.visibility</p:attrName>
                                        </p:attrNameLst>
                                      </p:cBhvr>
                                      <p:to>
                                        <p:strVal val="visible"/>
                                      </p:to>
                                    </p:set>
                                    <p:anim calcmode="lin" valueType="num">
                                      <p:cBhvr additive="base">
                                        <p:cTn id="25" dur="500"/>
                                        <p:tgtEl>
                                          <p:spTgt spid="478"/>
                                        </p:tgtEl>
                                        <p:attrNameLst>
                                          <p:attrName>ppt_y</p:attrName>
                                        </p:attrNameLst>
                                      </p:cBhvr>
                                      <p:tavLst>
                                        <p:tav tm="0">
                                          <p:val>
                                            <p:strVal val="#ppt_y+#ppt_h*1.125000"/>
                                          </p:val>
                                        </p:tav>
                                        <p:tav tm="100000">
                                          <p:val>
                                            <p:strVal val="#ppt_y"/>
                                          </p:val>
                                        </p:tav>
                                      </p:tavLst>
                                    </p:anim>
                                    <p:animEffect transition="in" filter="wipe(up)">
                                      <p:cBhvr>
                                        <p:cTn id="26" dur="500"/>
                                        <p:tgtEl>
                                          <p:spTgt spid="47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79"/>
                                        </p:tgtEl>
                                        <p:attrNameLst>
                                          <p:attrName>style.visibility</p:attrName>
                                        </p:attrNameLst>
                                      </p:cBhvr>
                                      <p:to>
                                        <p:strVal val="visible"/>
                                      </p:to>
                                    </p:set>
                                    <p:anim calcmode="lin" valueType="num">
                                      <p:cBhvr additive="base">
                                        <p:cTn id="31" dur="500"/>
                                        <p:tgtEl>
                                          <p:spTgt spid="479"/>
                                        </p:tgtEl>
                                        <p:attrNameLst>
                                          <p:attrName>ppt_y</p:attrName>
                                        </p:attrNameLst>
                                      </p:cBhvr>
                                      <p:tavLst>
                                        <p:tav tm="0">
                                          <p:val>
                                            <p:strVal val="#ppt_y+#ppt_h*1.125000"/>
                                          </p:val>
                                        </p:tav>
                                        <p:tav tm="100000">
                                          <p:val>
                                            <p:strVal val="#ppt_y"/>
                                          </p:val>
                                        </p:tav>
                                      </p:tavLst>
                                    </p:anim>
                                    <p:animEffect transition="in" filter="wipe(up)">
                                      <p:cBhvr>
                                        <p:cTn id="32"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animBg="1"/>
      <p:bldP spid="476" grpId="0"/>
      <p:bldP spid="477" grpId="0"/>
      <p:bldP spid="478" grpId="0"/>
      <p:bldP spid="47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3"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土地增值税计税依据与税率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84" name="矩形"/>
          <p:cNvSpPr/>
          <p:nvPr/>
        </p:nvSpPr>
        <p:spPr>
          <a:xfrm>
            <a:off x="1577975" y="1411605"/>
            <a:ext cx="930719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2017年5月，某国有企业转让2009年5月在市区购置的一栋办公楼，取得收入10 000万元，签订产权转移书据，相关税费115万元，2009年购买时支付价款8 000万元，办公楼经税务机关认定的重置成本价为12 000万元，成新率70%。该企业在缴纳土地增值税时计算的增值额为（   ）万元。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A．400		B．1485　　　　C．1490	　　　D．200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85" name="矩形"/>
          <p:cNvSpPr/>
          <p:nvPr/>
        </p:nvSpPr>
        <p:spPr>
          <a:xfrm>
            <a:off x="1577975" y="3538220"/>
            <a:ext cx="9307830"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【解析】转让旧房，按评估价格扣除的扣除项目包括：① 取得土地使用权所支付的金额（本题中没有，不用计算）；② 房地产评估价格（评估价格=重置成本价×成新度折扣率=12 000×70%）；③ 相关税费（115万元）。增值额=收入−扣除项目金额=10 000−12 000×70%−115=1 485万元。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ppt_y</p:attrName>
                                        </p:attrNameLst>
                                      </p:cBhvr>
                                      <p:tavLst>
                                        <p:tav tm="0">
                                          <p:val>
                                            <p:strVal val="#ppt_y+#ppt_h*1.125000"/>
                                          </p:val>
                                        </p:tav>
                                        <p:tav tm="100000">
                                          <p:val>
                                            <p:strVal val="#ppt_y"/>
                                          </p:val>
                                        </p:tav>
                                      </p:tavLst>
                                    </p:anim>
                                    <p:animEffect transition="in" filter="wipe(up)">
                                      <p:cBhvr>
                                        <p:cTn id="8" dur="500"/>
                                        <p:tgtEl>
                                          <p:spTgt spid="48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85"/>
                                        </p:tgtEl>
                                        <p:attrNameLst>
                                          <p:attrName>style.visibility</p:attrName>
                                        </p:attrNameLst>
                                      </p:cBhvr>
                                      <p:to>
                                        <p:strVal val="visible"/>
                                      </p:to>
                                    </p:set>
                                    <p:anim calcmode="lin" valueType="num">
                                      <p:cBhvr additive="base">
                                        <p:cTn id="13" dur="500"/>
                                        <p:tgtEl>
                                          <p:spTgt spid="485"/>
                                        </p:tgtEl>
                                        <p:attrNameLst>
                                          <p:attrName>ppt_y</p:attrName>
                                        </p:attrNameLst>
                                      </p:cBhvr>
                                      <p:tavLst>
                                        <p:tav tm="0">
                                          <p:val>
                                            <p:strVal val="#ppt_y+#ppt_h*1.125000"/>
                                          </p:val>
                                        </p:tav>
                                        <p:tav tm="100000">
                                          <p:val>
                                            <p:strVal val="#ppt_y"/>
                                          </p:val>
                                        </p:tav>
                                      </p:tavLst>
                                    </p:anim>
                                    <p:animEffect transition="in" filter="wipe(up)">
                                      <p:cBhvr>
                                        <p:cTn id="14" dur="5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 grpId="0"/>
      <p:bldP spid="48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9"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土地增值税计税依据与税率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93" name="组合"/>
          <p:cNvGrpSpPr/>
          <p:nvPr/>
        </p:nvGrpSpPr>
        <p:grpSpPr>
          <a:xfrm>
            <a:off x="1611630" y="1347470"/>
            <a:ext cx="2681604" cy="601980"/>
            <a:chOff x="1611630" y="1347470"/>
            <a:chExt cx="2681604" cy="601980"/>
          </a:xfrm>
        </p:grpSpPr>
        <p:sp>
          <p:nvSpPr>
            <p:cNvPr id="490" name="圆角矩形"/>
            <p:cNvSpPr/>
            <p:nvPr/>
          </p:nvSpPr>
          <p:spPr>
            <a:xfrm>
              <a:off x="1611630" y="1354455"/>
              <a:ext cx="268160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91" name="流程图: 离页连接符"/>
            <p:cNvSpPr/>
            <p:nvPr/>
          </p:nvSpPr>
          <p:spPr>
            <a:xfrm>
              <a:off x="1935480" y="134747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92" name="矩形"/>
            <p:cNvSpPr/>
            <p:nvPr/>
          </p:nvSpPr>
          <p:spPr>
            <a:xfrm>
              <a:off x="2997835" y="1387475"/>
              <a:ext cx="903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税率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94" name="矩形"/>
          <p:cNvSpPr/>
          <p:nvPr/>
        </p:nvSpPr>
        <p:spPr>
          <a:xfrm>
            <a:off x="4356100" y="1927860"/>
            <a:ext cx="34791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土地增值税四级超率累进税率表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95" name="表格"/>
          <p:cNvGraphicFramePr>
            <a:graphicFrameLocks noGrp="1"/>
          </p:cNvGraphicFramePr>
          <p:nvPr/>
        </p:nvGraphicFramePr>
        <p:xfrm>
          <a:off x="1622425" y="2287270"/>
          <a:ext cx="8946513" cy="2197100"/>
        </p:xfrm>
        <a:graphic>
          <a:graphicData uri="http://schemas.openxmlformats.org/drawingml/2006/table">
            <a:tbl>
              <a:tblPr bandRow="1">
                <a:noFill/>
              </a:tblPr>
              <a:tblGrid>
                <a:gridCol w="1024890"/>
                <a:gridCol w="3445509"/>
                <a:gridCol w="2238374"/>
                <a:gridCol w="2237740"/>
              </a:tblGrid>
              <a:tr h="53975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级数</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增值额与扣除项目金额的比率</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税率（%）</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速算扣除系数（%）</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4655">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不超过50%的部分</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30</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0</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4020">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超过50%至100%的部分</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40</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5</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4655">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3</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超过100%至200%的部分</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50</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15</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4020">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4</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超过200%的部分</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60</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35</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498" name="组合"/>
          <p:cNvGrpSpPr/>
          <p:nvPr/>
        </p:nvGrpSpPr>
        <p:grpSpPr>
          <a:xfrm>
            <a:off x="1611630" y="4808855"/>
            <a:ext cx="5076825" cy="529590"/>
            <a:chOff x="1611630" y="4808855"/>
            <a:chExt cx="5076825" cy="529590"/>
          </a:xfrm>
        </p:grpSpPr>
        <p:sp>
          <p:nvSpPr>
            <p:cNvPr id="496" name="矩形"/>
            <p:cNvSpPr/>
            <p:nvPr/>
          </p:nvSpPr>
          <p:spPr>
            <a:xfrm>
              <a:off x="1739265" y="4808855"/>
              <a:ext cx="485076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土地增值税适用的税率形式</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97" name="剪去对角的矩形"/>
            <p:cNvSpPr/>
            <p:nvPr/>
          </p:nvSpPr>
          <p:spPr>
            <a:xfrm>
              <a:off x="1611630" y="4812665"/>
              <a:ext cx="5076825" cy="525780"/>
            </a:xfrm>
            <a:prstGeom prst="snip2DiagRect">
              <a:avLst>
                <a:gd name="adj1" fmla="val 0"/>
                <a:gd name="adj2" fmla="val 16689"/>
              </a:avLst>
            </a:prstGeom>
            <a:noFill/>
            <a:ln w="25400" cap="flat" cmpd="sng">
              <a:solidFill>
                <a:srgbClr val="4BACC6"/>
              </a:solidFill>
              <a:prstDash val="solid"/>
              <a:round/>
            </a:ln>
          </p:spPr>
          <p:txBody>
            <a:bodyPr rtlCol="0" anchor="ctr"/>
            <a:lstStyle/>
            <a:p>
              <a:pPr algn="ctr"/>
            </a:p>
          </p:txBody>
        </p:sp>
      </p:grpSp>
      <p:sp>
        <p:nvSpPr>
          <p:cNvPr id="499" name="矩形"/>
          <p:cNvSpPr/>
          <p:nvPr/>
        </p:nvSpPr>
        <p:spPr>
          <a:xfrm>
            <a:off x="1611630" y="5534025"/>
            <a:ext cx="493013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土地增值税实行四级超率累进税率。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00" name="矩形"/>
          <p:cNvSpPr/>
          <p:nvPr/>
        </p:nvSpPr>
        <p:spPr>
          <a:xfrm>
            <a:off x="6797040" y="5534025"/>
            <a:ext cx="132778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p:tgtEl>
                                          <p:spTgt spid="493"/>
                                        </p:tgtEl>
                                        <p:attrNameLst>
                                          <p:attrName>ppt_y</p:attrName>
                                        </p:attrNameLst>
                                      </p:cBhvr>
                                      <p:tavLst>
                                        <p:tav tm="0">
                                          <p:val>
                                            <p:strVal val="#ppt_y+#ppt_h*1.125000"/>
                                          </p:val>
                                        </p:tav>
                                        <p:tav tm="100000">
                                          <p:val>
                                            <p:strVal val="#ppt_y"/>
                                          </p:val>
                                        </p:tav>
                                      </p:tavLst>
                                    </p:anim>
                                    <p:animEffect transition="in" filter="wipe(up)">
                                      <p:cBhvr>
                                        <p:cTn id="8" dur="500"/>
                                        <p:tgtEl>
                                          <p:spTgt spid="49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94"/>
                                        </p:tgtEl>
                                        <p:attrNameLst>
                                          <p:attrName>style.visibility</p:attrName>
                                        </p:attrNameLst>
                                      </p:cBhvr>
                                      <p:to>
                                        <p:strVal val="visible"/>
                                      </p:to>
                                    </p:set>
                                    <p:anim calcmode="lin" valueType="num">
                                      <p:cBhvr additive="base">
                                        <p:cTn id="13" dur="500"/>
                                        <p:tgtEl>
                                          <p:spTgt spid="494"/>
                                        </p:tgtEl>
                                        <p:attrNameLst>
                                          <p:attrName>ppt_y</p:attrName>
                                        </p:attrNameLst>
                                      </p:cBhvr>
                                      <p:tavLst>
                                        <p:tav tm="0">
                                          <p:val>
                                            <p:strVal val="#ppt_y+#ppt_h*1.125000"/>
                                          </p:val>
                                        </p:tav>
                                        <p:tav tm="100000">
                                          <p:val>
                                            <p:strVal val="#ppt_y"/>
                                          </p:val>
                                        </p:tav>
                                      </p:tavLst>
                                    </p:anim>
                                    <p:animEffect transition="in" filter="wipe(up)">
                                      <p:cBhvr>
                                        <p:cTn id="14" dur="500"/>
                                        <p:tgtEl>
                                          <p:spTgt spid="49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95"/>
                                        </p:tgtEl>
                                        <p:attrNameLst>
                                          <p:attrName>style.visibility</p:attrName>
                                        </p:attrNameLst>
                                      </p:cBhvr>
                                      <p:to>
                                        <p:strVal val="visible"/>
                                      </p:to>
                                    </p:set>
                                    <p:animEffect transition="in" filter="checkerboard(across)">
                                      <p:cBhvr>
                                        <p:cTn id="19" dur="500"/>
                                        <p:tgtEl>
                                          <p:spTgt spid="49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98"/>
                                        </p:tgtEl>
                                        <p:attrNameLst>
                                          <p:attrName>style.visibility</p:attrName>
                                        </p:attrNameLst>
                                      </p:cBhvr>
                                      <p:to>
                                        <p:strVal val="visible"/>
                                      </p:to>
                                    </p:set>
                                    <p:anim calcmode="lin" valueType="num">
                                      <p:cBhvr additive="base">
                                        <p:cTn id="24" dur="500"/>
                                        <p:tgtEl>
                                          <p:spTgt spid="498"/>
                                        </p:tgtEl>
                                        <p:attrNameLst>
                                          <p:attrName>ppt_y</p:attrName>
                                        </p:attrNameLst>
                                      </p:cBhvr>
                                      <p:tavLst>
                                        <p:tav tm="0">
                                          <p:val>
                                            <p:strVal val="#ppt_y+#ppt_h*1.125000"/>
                                          </p:val>
                                        </p:tav>
                                        <p:tav tm="100000">
                                          <p:val>
                                            <p:strVal val="#ppt_y"/>
                                          </p:val>
                                        </p:tav>
                                      </p:tavLst>
                                    </p:anim>
                                    <p:animEffect transition="in" filter="wipe(up)">
                                      <p:cBhvr>
                                        <p:cTn id="25" dur="500"/>
                                        <p:tgtEl>
                                          <p:spTgt spid="49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499"/>
                                        </p:tgtEl>
                                        <p:attrNameLst>
                                          <p:attrName>style.visibility</p:attrName>
                                        </p:attrNameLst>
                                      </p:cBhvr>
                                      <p:to>
                                        <p:strVal val="visible"/>
                                      </p:to>
                                    </p:set>
                                    <p:anim calcmode="lin" valueType="num">
                                      <p:cBhvr additive="base">
                                        <p:cTn id="30" dur="500"/>
                                        <p:tgtEl>
                                          <p:spTgt spid="499"/>
                                        </p:tgtEl>
                                        <p:attrNameLst>
                                          <p:attrName>ppt_y</p:attrName>
                                        </p:attrNameLst>
                                      </p:cBhvr>
                                      <p:tavLst>
                                        <p:tav tm="0">
                                          <p:val>
                                            <p:strVal val="#ppt_y+#ppt_h*1.125000"/>
                                          </p:val>
                                        </p:tav>
                                        <p:tav tm="100000">
                                          <p:val>
                                            <p:strVal val="#ppt_y"/>
                                          </p:val>
                                        </p:tav>
                                      </p:tavLst>
                                    </p:anim>
                                    <p:animEffect transition="in" filter="wipe(up)">
                                      <p:cBhvr>
                                        <p:cTn id="31" dur="500"/>
                                        <p:tgtEl>
                                          <p:spTgt spid="49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500"/>
                                        </p:tgtEl>
                                        <p:attrNameLst>
                                          <p:attrName>style.visibility</p:attrName>
                                        </p:attrNameLst>
                                      </p:cBhvr>
                                      <p:to>
                                        <p:strVal val="visible"/>
                                      </p:to>
                                    </p:set>
                                    <p:anim calcmode="lin" valueType="num">
                                      <p:cBhvr additive="base">
                                        <p:cTn id="36" dur="500"/>
                                        <p:tgtEl>
                                          <p:spTgt spid="500"/>
                                        </p:tgtEl>
                                        <p:attrNameLst>
                                          <p:attrName>ppt_y</p:attrName>
                                        </p:attrNameLst>
                                      </p:cBhvr>
                                      <p:tavLst>
                                        <p:tav tm="0">
                                          <p:val>
                                            <p:strVal val="#ppt_y+#ppt_h*1.125000"/>
                                          </p:val>
                                        </p:tav>
                                        <p:tav tm="100000">
                                          <p:val>
                                            <p:strVal val="#ppt_y"/>
                                          </p:val>
                                        </p:tav>
                                      </p:tavLst>
                                    </p:anim>
                                    <p:animEffect transition="in" filter="wipe(up)">
                                      <p:cBhvr>
                                        <p:cTn id="37"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0" animBg="1"/>
      <p:bldP spid="494" grpId="0"/>
      <p:bldP spid="498" grpId="0" animBg="1"/>
      <p:bldP spid="499" grpId="0"/>
      <p:bldP spid="5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 name="矩形"/>
          <p:cNvSpPr/>
          <p:nvPr/>
        </p:nvSpPr>
        <p:spPr>
          <a:xfrm>
            <a:off x="1424940" y="304800"/>
            <a:ext cx="53771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：房产税纳税人与征税范围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5" name="组合"/>
          <p:cNvGrpSpPr/>
          <p:nvPr/>
        </p:nvGrpSpPr>
        <p:grpSpPr>
          <a:xfrm>
            <a:off x="1952625" y="1402080"/>
            <a:ext cx="8110855" cy="1070609"/>
            <a:chOff x="1952625" y="1402080"/>
            <a:chExt cx="8110855" cy="1070609"/>
          </a:xfrm>
        </p:grpSpPr>
        <p:sp>
          <p:nvSpPr>
            <p:cNvPr id="62" name="矩形"/>
            <p:cNvSpPr/>
            <p:nvPr/>
          </p:nvSpPr>
          <p:spPr>
            <a:xfrm>
              <a:off x="2939415" y="1414780"/>
              <a:ext cx="712406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房地产开发企业建造的商品房，在出售前不征收房产税；但对出售前房地产开发企业已使用或出租、出借的商品房应征收房产税。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3" name="矩形"/>
            <p:cNvSpPr/>
            <p:nvPr/>
          </p:nvSpPr>
          <p:spPr>
            <a:xfrm>
              <a:off x="1952625" y="1694180"/>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64" name="剪去对角的矩形"/>
            <p:cNvSpPr/>
            <p:nvPr/>
          </p:nvSpPr>
          <p:spPr>
            <a:xfrm>
              <a:off x="2941320" y="1402080"/>
              <a:ext cx="7115176" cy="1070609"/>
            </a:xfrm>
            <a:prstGeom prst="snip2DiagRect">
              <a:avLst>
                <a:gd name="adj1" fmla="val 0"/>
                <a:gd name="adj2" fmla="val 12296"/>
              </a:avLst>
            </a:prstGeom>
            <a:noFill/>
            <a:ln w="25400" cap="flat" cmpd="sng">
              <a:solidFill>
                <a:srgbClr val="00AAB7"/>
              </a:solidFill>
              <a:prstDash val="sysDash"/>
              <a:round/>
            </a:ln>
          </p:spPr>
          <p:txBody>
            <a:bodyPr rtlCol="0" anchor="ctr"/>
            <a:lstStyle/>
            <a:p>
              <a:pPr algn="ctr"/>
            </a:p>
          </p:txBody>
        </p:sp>
      </p:grpSp>
      <p:grpSp>
        <p:nvGrpSpPr>
          <p:cNvPr id="68" name="组合"/>
          <p:cNvGrpSpPr/>
          <p:nvPr/>
        </p:nvGrpSpPr>
        <p:grpSpPr>
          <a:xfrm>
            <a:off x="2486025" y="2860675"/>
            <a:ext cx="5004435" cy="542925"/>
            <a:chOff x="2486025" y="2860675"/>
            <a:chExt cx="5004435" cy="542925"/>
          </a:xfrm>
        </p:grpSpPr>
        <p:sp>
          <p:nvSpPr>
            <p:cNvPr id="66" name="矩形"/>
            <p:cNvSpPr/>
            <p:nvPr/>
          </p:nvSpPr>
          <p:spPr>
            <a:xfrm>
              <a:off x="2557144" y="2892425"/>
              <a:ext cx="480504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判断是否属于房产税纳税人</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67" name="剪去对角的矩形"/>
            <p:cNvSpPr/>
            <p:nvPr/>
          </p:nvSpPr>
          <p:spPr>
            <a:xfrm>
              <a:off x="2486025" y="2860675"/>
              <a:ext cx="5004435" cy="542925"/>
            </a:xfrm>
            <a:prstGeom prst="snip2DiagRect">
              <a:avLst>
                <a:gd name="adj1" fmla="val 0"/>
                <a:gd name="adj2" fmla="val 16513"/>
              </a:avLst>
            </a:prstGeom>
            <a:noFill/>
            <a:ln w="25400" cap="flat" cmpd="sng">
              <a:solidFill>
                <a:srgbClr val="4BACC6"/>
              </a:solidFill>
              <a:prstDash val="solid"/>
              <a:round/>
            </a:ln>
          </p:spPr>
          <p:txBody>
            <a:bodyPr rtlCol="0" anchor="ctr"/>
            <a:lstStyle/>
            <a:p>
              <a:pPr algn="ctr"/>
            </a:p>
          </p:txBody>
        </p:sp>
      </p:grpSp>
      <p:sp>
        <p:nvSpPr>
          <p:cNvPr id="69" name="矩形"/>
          <p:cNvSpPr/>
          <p:nvPr/>
        </p:nvSpPr>
        <p:spPr>
          <a:xfrm>
            <a:off x="1793875" y="3403600"/>
            <a:ext cx="894588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单选】关于房产税纳税人的下列表述中，不符合法律制度规定的是（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A．房屋出租的，承租人为纳税人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B．房屋产权所有人不在房产所在地的，房产代管人为纳税人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C．房屋产权属于国家的，其经营管理单位为纳税人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D．房屋产权未确定的，房产代管人为纳税人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0" name="矩形"/>
          <p:cNvSpPr/>
          <p:nvPr/>
        </p:nvSpPr>
        <p:spPr>
          <a:xfrm>
            <a:off x="1793875" y="5622925"/>
            <a:ext cx="13455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ppt_y</p:attrName>
                                        </p:attrNameLst>
                                      </p:cBhvr>
                                      <p:tavLst>
                                        <p:tav tm="0">
                                          <p:val>
                                            <p:strVal val="#ppt_y+#ppt_h*1.125000"/>
                                          </p:val>
                                        </p:tav>
                                        <p:tav tm="100000">
                                          <p:val>
                                            <p:strVal val="#ppt_y"/>
                                          </p:val>
                                        </p:tav>
                                      </p:tavLst>
                                    </p:anim>
                                    <p:animEffect transition="in" filter="wipe(up)">
                                      <p:cBhvr>
                                        <p:cTn id="8" dur="500"/>
                                        <p:tgtEl>
                                          <p:spTgt spid="6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p:tgtEl>
                                          <p:spTgt spid="68"/>
                                        </p:tgtEl>
                                        <p:attrNameLst>
                                          <p:attrName>ppt_y</p:attrName>
                                        </p:attrNameLst>
                                      </p:cBhvr>
                                      <p:tavLst>
                                        <p:tav tm="0">
                                          <p:val>
                                            <p:strVal val="#ppt_y+#ppt_h*1.125000"/>
                                          </p:val>
                                        </p:tav>
                                        <p:tav tm="100000">
                                          <p:val>
                                            <p:strVal val="#ppt_y"/>
                                          </p:val>
                                        </p:tav>
                                      </p:tavLst>
                                    </p:anim>
                                    <p:animEffect transition="in" filter="wipe(up)">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p:tgtEl>
                                          <p:spTgt spid="69"/>
                                        </p:tgtEl>
                                        <p:attrNameLst>
                                          <p:attrName>ppt_y</p:attrName>
                                        </p:attrNameLst>
                                      </p:cBhvr>
                                      <p:tavLst>
                                        <p:tav tm="0">
                                          <p:val>
                                            <p:strVal val="#ppt_y+#ppt_h*1.125000"/>
                                          </p:val>
                                        </p:tav>
                                        <p:tav tm="100000">
                                          <p:val>
                                            <p:strVal val="#ppt_y"/>
                                          </p:val>
                                        </p:tav>
                                      </p:tavLst>
                                    </p:anim>
                                    <p:animEffect transition="in" filter="wipe(up)">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p:tgtEl>
                                          <p:spTgt spid="70"/>
                                        </p:tgtEl>
                                        <p:attrNameLst>
                                          <p:attrName>ppt_y</p:attrName>
                                        </p:attrNameLst>
                                      </p:cBhvr>
                                      <p:tavLst>
                                        <p:tav tm="0">
                                          <p:val>
                                            <p:strVal val="#ppt_y+#ppt_h*1.125000"/>
                                          </p:val>
                                        </p:tav>
                                        <p:tav tm="100000">
                                          <p:val>
                                            <p:strVal val="#ppt_y"/>
                                          </p:val>
                                        </p:tav>
                                      </p:tavLst>
                                    </p:anim>
                                    <p:animEffect transition="in" filter="wipe(up)">
                                      <p:cBhvr>
                                        <p:cTn id="2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P spid="69" grpId="0"/>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04"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土地增值税应纳税额的计算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505" name="对象"/>
          <p:cNvGraphicFramePr/>
          <p:nvPr/>
        </p:nvGraphicFramePr>
        <p:xfrm>
          <a:off x="1709420" y="2369820"/>
          <a:ext cx="8693784" cy="2340610"/>
        </p:xfrm>
        <a:graphic>
          <a:graphicData uri="http://schemas.openxmlformats.org/presentationml/2006/ole">
            <mc:AlternateContent xmlns:mc="http://schemas.openxmlformats.org/markup-compatibility/2006">
              <mc:Choice xmlns:v="urn:schemas-microsoft-com:vml" Requires="v">
                <p:oleObj spid="_x0000_s6147" name="package" r:id="rId2" imgW="6642100" imgH="1790700" progId="package">
                  <p:embed/>
                </p:oleObj>
              </mc:Choice>
              <mc:Fallback>
                <p:oleObj name="package" r:id="rId2" imgW="6642100" imgH="1790700" progId="package">
                  <p:embed/>
                  <p:pic>
                    <p:nvPicPr>
                      <p:cNvPr id="0" name="对象"/>
                      <p:cNvPicPr/>
                      <p:nvPr/>
                    </p:nvPicPr>
                    <p:blipFill>
                      <a:blip r:embed="rId3" cstate="print"/>
                      <a:stretch>
                        <a:fillRect/>
                      </a:stretch>
                    </p:blipFill>
                    <p:spPr>
                      <a:xfrm>
                        <a:off x="1709420" y="2369820"/>
                        <a:ext cx="8693784" cy="2340610"/>
                      </a:xfrm>
                      <a:prstGeom prst="rect">
                        <a:avLst/>
                      </a:prstGeom>
                      <a:noFill/>
                      <a:ln w="9525" cap="flat" cmpd="sng">
                        <a:noFill/>
                        <a:prstDash val="solid"/>
                        <a:miter/>
                      </a:ln>
                    </p:spPr>
                  </p:pic>
                </p:oleObj>
              </mc:Fallback>
            </mc:AlternateContent>
          </a:graphicData>
        </a:graphic>
      </p:graphicFrame>
      <p:sp>
        <p:nvSpPr>
          <p:cNvPr id="506" name="矩形"/>
          <p:cNvSpPr/>
          <p:nvPr/>
        </p:nvSpPr>
        <p:spPr>
          <a:xfrm>
            <a:off x="4351020" y="1740535"/>
            <a:ext cx="3490594"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土地增值税应纳税额的计算步骤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 calcmode="lin" valueType="num">
                                      <p:cBhvr additive="base">
                                        <p:cTn id="7" dur="500"/>
                                        <p:tgtEl>
                                          <p:spTgt spid="506"/>
                                        </p:tgtEl>
                                        <p:attrNameLst>
                                          <p:attrName>ppt_y</p:attrName>
                                        </p:attrNameLst>
                                      </p:cBhvr>
                                      <p:tavLst>
                                        <p:tav tm="0">
                                          <p:val>
                                            <p:strVal val="#ppt_y+#ppt_h*1.125000"/>
                                          </p:val>
                                        </p:tav>
                                        <p:tav tm="100000">
                                          <p:val>
                                            <p:strVal val="#ppt_y"/>
                                          </p:val>
                                        </p:tav>
                                      </p:tavLst>
                                    </p:anim>
                                    <p:animEffect transition="in" filter="wipe(up)">
                                      <p:cBhvr>
                                        <p:cTn id="8" dur="500"/>
                                        <p:tgtEl>
                                          <p:spTgt spid="506"/>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505"/>
                                        </p:tgtEl>
                                        <p:attrNameLst>
                                          <p:attrName>style.visibility</p:attrName>
                                        </p:attrNameLst>
                                      </p:cBhvr>
                                      <p:to>
                                        <p:strVal val="visible"/>
                                      </p:to>
                                    </p:set>
                                    <p:animEffect transition="in" filter="strips(downLeft)">
                                      <p:cBhvr>
                                        <p:cTn id="13"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0" name="矩形"/>
          <p:cNvSpPr/>
          <p:nvPr/>
        </p:nvSpPr>
        <p:spPr>
          <a:xfrm>
            <a:off x="1416050" y="304800"/>
            <a:ext cx="60826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土地增值税应纳税额的计算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11" name="矩形"/>
          <p:cNvSpPr/>
          <p:nvPr/>
        </p:nvSpPr>
        <p:spPr>
          <a:xfrm>
            <a:off x="655320" y="1652270"/>
            <a:ext cx="11073130"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2017年6月甲公司销售自行开发的房地产项目，取得不含增值税销售收入10 000万元，准予从房地产转让收入中减除的扣除项目金额6 000万元。已知增值额超过扣除项目金额50%、未超过扣除项目金额100%的部分，税率为40%，速算扣除系数为5%。计算甲公司该笔业务应缴纳土地增值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A．（10 000−6 000）×40%+6 000×5%=1 900万元	B．10 000×40%=4 000万元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C．（10 000−6 000）×40%−6 000×5%=1 300万元	D．10 000×40%−6 000×5%=3 700万元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14" name="组合"/>
          <p:cNvGrpSpPr/>
          <p:nvPr/>
        </p:nvGrpSpPr>
        <p:grpSpPr>
          <a:xfrm>
            <a:off x="1530985" y="1128395"/>
            <a:ext cx="5076824" cy="529590"/>
            <a:chOff x="1530985" y="1128395"/>
            <a:chExt cx="5076824" cy="529590"/>
          </a:xfrm>
        </p:grpSpPr>
        <p:sp>
          <p:nvSpPr>
            <p:cNvPr id="512" name="矩形"/>
            <p:cNvSpPr/>
            <p:nvPr/>
          </p:nvSpPr>
          <p:spPr>
            <a:xfrm>
              <a:off x="1676400" y="1128395"/>
              <a:ext cx="481520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土地增值税应纳税额的计算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13" name="剪去对角的矩形"/>
            <p:cNvSpPr/>
            <p:nvPr/>
          </p:nvSpPr>
          <p:spPr>
            <a:xfrm>
              <a:off x="1530985" y="1132205"/>
              <a:ext cx="5076824" cy="525780"/>
            </a:xfrm>
            <a:prstGeom prst="snip2DiagRect">
              <a:avLst>
                <a:gd name="adj1" fmla="val 0"/>
                <a:gd name="adj2" fmla="val 15842"/>
              </a:avLst>
            </a:prstGeom>
            <a:noFill/>
            <a:ln w="25400" cap="flat" cmpd="sng">
              <a:solidFill>
                <a:srgbClr val="4BACC6"/>
              </a:solidFill>
              <a:prstDash val="solid"/>
              <a:round/>
            </a:ln>
          </p:spPr>
          <p:txBody>
            <a:bodyPr rtlCol="0" anchor="ctr"/>
            <a:lstStyle/>
            <a:p>
              <a:pPr algn="ctr"/>
            </a:p>
          </p:txBody>
        </p:sp>
      </p:grpSp>
      <p:sp>
        <p:nvSpPr>
          <p:cNvPr id="515" name="矩形"/>
          <p:cNvSpPr/>
          <p:nvPr/>
        </p:nvSpPr>
        <p:spPr>
          <a:xfrm>
            <a:off x="655320" y="6227444"/>
            <a:ext cx="130047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16" name="矩形"/>
          <p:cNvSpPr/>
          <p:nvPr/>
        </p:nvSpPr>
        <p:spPr>
          <a:xfrm>
            <a:off x="741680" y="4076700"/>
            <a:ext cx="10900409"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如果题目中只给出一个税率和速算扣除系数，土地增值税的计算可简化为两步：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第一步，计算增值额。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增值额=房地产转让收入−扣除项目金额=10 000−6 000=4 000万元。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第二步，计算应纳税额。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应纳税额=增值额×适用税率−扣除项目金额×速算扣除系数=4 000×40%−6 000×5%=1 300万元。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4"/>
                                        </p:tgtEl>
                                        <p:attrNameLst>
                                          <p:attrName>style.visibility</p:attrName>
                                        </p:attrNameLst>
                                      </p:cBhvr>
                                      <p:to>
                                        <p:strVal val="visible"/>
                                      </p:to>
                                    </p:set>
                                    <p:anim calcmode="lin" valueType="num">
                                      <p:cBhvr additive="base">
                                        <p:cTn id="7" dur="500"/>
                                        <p:tgtEl>
                                          <p:spTgt spid="514"/>
                                        </p:tgtEl>
                                        <p:attrNameLst>
                                          <p:attrName>ppt_y</p:attrName>
                                        </p:attrNameLst>
                                      </p:cBhvr>
                                      <p:tavLst>
                                        <p:tav tm="0">
                                          <p:val>
                                            <p:strVal val="#ppt_y+#ppt_h*1.125000"/>
                                          </p:val>
                                        </p:tav>
                                        <p:tav tm="100000">
                                          <p:val>
                                            <p:strVal val="#ppt_y"/>
                                          </p:val>
                                        </p:tav>
                                      </p:tavLst>
                                    </p:anim>
                                    <p:animEffect transition="in" filter="wipe(up)">
                                      <p:cBhvr>
                                        <p:cTn id="8" dur="500"/>
                                        <p:tgtEl>
                                          <p:spTgt spid="5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11"/>
                                        </p:tgtEl>
                                        <p:attrNameLst>
                                          <p:attrName>style.visibility</p:attrName>
                                        </p:attrNameLst>
                                      </p:cBhvr>
                                      <p:to>
                                        <p:strVal val="visible"/>
                                      </p:to>
                                    </p:set>
                                    <p:anim calcmode="lin" valueType="num">
                                      <p:cBhvr additive="base">
                                        <p:cTn id="13" dur="500"/>
                                        <p:tgtEl>
                                          <p:spTgt spid="511"/>
                                        </p:tgtEl>
                                        <p:attrNameLst>
                                          <p:attrName>ppt_y</p:attrName>
                                        </p:attrNameLst>
                                      </p:cBhvr>
                                      <p:tavLst>
                                        <p:tav tm="0">
                                          <p:val>
                                            <p:strVal val="#ppt_y+#ppt_h*1.125000"/>
                                          </p:val>
                                        </p:tav>
                                        <p:tav tm="100000">
                                          <p:val>
                                            <p:strVal val="#ppt_y"/>
                                          </p:val>
                                        </p:tav>
                                      </p:tavLst>
                                    </p:anim>
                                    <p:animEffect transition="in" filter="wipe(up)">
                                      <p:cBhvr>
                                        <p:cTn id="14" dur="500"/>
                                        <p:tgtEl>
                                          <p:spTgt spid="5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16"/>
                                        </p:tgtEl>
                                        <p:attrNameLst>
                                          <p:attrName>style.visibility</p:attrName>
                                        </p:attrNameLst>
                                      </p:cBhvr>
                                      <p:to>
                                        <p:strVal val="visible"/>
                                      </p:to>
                                    </p:set>
                                    <p:anim calcmode="lin" valueType="num">
                                      <p:cBhvr additive="base">
                                        <p:cTn id="19" dur="500"/>
                                        <p:tgtEl>
                                          <p:spTgt spid="516"/>
                                        </p:tgtEl>
                                        <p:attrNameLst>
                                          <p:attrName>ppt_y</p:attrName>
                                        </p:attrNameLst>
                                      </p:cBhvr>
                                      <p:tavLst>
                                        <p:tav tm="0">
                                          <p:val>
                                            <p:strVal val="#ppt_y+#ppt_h*1.125000"/>
                                          </p:val>
                                        </p:tav>
                                        <p:tav tm="100000">
                                          <p:val>
                                            <p:strVal val="#ppt_y"/>
                                          </p:val>
                                        </p:tav>
                                      </p:tavLst>
                                    </p:anim>
                                    <p:animEffect transition="in" filter="wipe(up)">
                                      <p:cBhvr>
                                        <p:cTn id="20" dur="500"/>
                                        <p:tgtEl>
                                          <p:spTgt spid="5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15"/>
                                        </p:tgtEl>
                                        <p:attrNameLst>
                                          <p:attrName>style.visibility</p:attrName>
                                        </p:attrNameLst>
                                      </p:cBhvr>
                                      <p:to>
                                        <p:strVal val="visible"/>
                                      </p:to>
                                    </p:set>
                                    <p:anim calcmode="lin" valueType="num">
                                      <p:cBhvr additive="base">
                                        <p:cTn id="25" dur="500"/>
                                        <p:tgtEl>
                                          <p:spTgt spid="515"/>
                                        </p:tgtEl>
                                        <p:attrNameLst>
                                          <p:attrName>ppt_y</p:attrName>
                                        </p:attrNameLst>
                                      </p:cBhvr>
                                      <p:tavLst>
                                        <p:tav tm="0">
                                          <p:val>
                                            <p:strVal val="#ppt_y+#ppt_h*1.125000"/>
                                          </p:val>
                                        </p:tav>
                                        <p:tav tm="100000">
                                          <p:val>
                                            <p:strVal val="#ppt_y"/>
                                          </p:val>
                                        </p:tav>
                                      </p:tavLst>
                                    </p:anim>
                                    <p:animEffect transition="in" filter="wipe(up)">
                                      <p:cBhvr>
                                        <p:cTn id="26"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p:bldP spid="514" grpId="0" animBg="1"/>
      <p:bldP spid="515" grpId="0"/>
      <p:bldP spid="51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20" name="矩形"/>
          <p:cNvSpPr/>
          <p:nvPr/>
        </p:nvSpPr>
        <p:spPr>
          <a:xfrm>
            <a:off x="1416050" y="304800"/>
            <a:ext cx="48158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土地增值税征收管理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24" name="组合"/>
          <p:cNvGrpSpPr/>
          <p:nvPr/>
        </p:nvGrpSpPr>
        <p:grpSpPr>
          <a:xfrm>
            <a:off x="1176020" y="1347470"/>
            <a:ext cx="5105399" cy="601980"/>
            <a:chOff x="1176020" y="1347470"/>
            <a:chExt cx="5105399" cy="601980"/>
          </a:xfrm>
        </p:grpSpPr>
        <p:sp>
          <p:nvSpPr>
            <p:cNvPr id="521" name="圆角矩形"/>
            <p:cNvSpPr/>
            <p:nvPr/>
          </p:nvSpPr>
          <p:spPr>
            <a:xfrm>
              <a:off x="1176020" y="1354455"/>
              <a:ext cx="510539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22" name="流程图: 离页连接符"/>
            <p:cNvSpPr/>
            <p:nvPr/>
          </p:nvSpPr>
          <p:spPr>
            <a:xfrm>
              <a:off x="1499870" y="134747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23" name="矩形"/>
            <p:cNvSpPr/>
            <p:nvPr/>
          </p:nvSpPr>
          <p:spPr>
            <a:xfrm>
              <a:off x="2562225" y="1387475"/>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纳税申报和纳税地点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25" name="矩形"/>
          <p:cNvSpPr/>
          <p:nvPr/>
        </p:nvSpPr>
        <p:spPr>
          <a:xfrm>
            <a:off x="1149350" y="2031999"/>
            <a:ext cx="89147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纳税人应在转让房地产合同签订后7日内，到房地产所在地主管税务机关办理纳税申报。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29" name="组合"/>
          <p:cNvGrpSpPr/>
          <p:nvPr/>
        </p:nvGrpSpPr>
        <p:grpSpPr>
          <a:xfrm>
            <a:off x="7446645" y="2554605"/>
            <a:ext cx="3304539" cy="601980"/>
            <a:chOff x="7446645" y="2554605"/>
            <a:chExt cx="3304539" cy="601980"/>
          </a:xfrm>
        </p:grpSpPr>
        <p:sp>
          <p:nvSpPr>
            <p:cNvPr id="526" name="圆角矩形"/>
            <p:cNvSpPr/>
            <p:nvPr/>
          </p:nvSpPr>
          <p:spPr>
            <a:xfrm>
              <a:off x="7446645" y="2561589"/>
              <a:ext cx="330453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27" name="流程图: 离页连接符"/>
            <p:cNvSpPr/>
            <p:nvPr/>
          </p:nvSpPr>
          <p:spPr>
            <a:xfrm>
              <a:off x="7770494" y="2554605"/>
              <a:ext cx="884554" cy="601979"/>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28" name="矩形"/>
            <p:cNvSpPr/>
            <p:nvPr/>
          </p:nvSpPr>
          <p:spPr>
            <a:xfrm>
              <a:off x="8832849" y="259461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纳税清算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530" name="表格"/>
          <p:cNvGraphicFramePr>
            <a:graphicFrameLocks noGrp="1"/>
          </p:cNvGraphicFramePr>
          <p:nvPr/>
        </p:nvGraphicFramePr>
        <p:xfrm>
          <a:off x="1113790" y="3326130"/>
          <a:ext cx="9859645" cy="2885440"/>
        </p:xfrm>
        <a:graphic>
          <a:graphicData uri="http://schemas.openxmlformats.org/drawingml/2006/table">
            <a:tbl>
              <a:tblPr bandRow="1">
                <a:noFill/>
              </a:tblPr>
              <a:tblGrid>
                <a:gridCol w="2370455"/>
                <a:gridCol w="7489190"/>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类型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清算条件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纳税人</a:t>
                      </a:r>
                      <a:r>
                        <a:rPr lang="zh-CN" altLang="en-US" sz="1600" b="0" i="0" u="none" strike="noStrike" kern="0" cap="none" spc="0" baseline="0">
                          <a:solidFill>
                            <a:srgbClr val="E4007F"/>
                          </a:solidFill>
                          <a:latin typeface="微软雅黑" panose="020B0503020204020204" charset="-122"/>
                          <a:ea typeface="微软雅黑" panose="020B0503020204020204" charset="-122"/>
                          <a:cs typeface="宋体" panose="02010600030101010101" pitchFamily="2" charset="-122"/>
                        </a:rPr>
                        <a:t>应当</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进行土地增值税清算的情形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（1）房地产开发项目全部竣工、完成销售的（2）整体转让未竣工决算房地产开发项目的（3）直接转让土地使用权的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788160">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税务机关</a:t>
                      </a:r>
                      <a:r>
                        <a:rPr lang="zh-CN" altLang="en-US" sz="1600" b="0" i="0" u="none" strike="noStrike" kern="0" cap="none" spc="0" baseline="0">
                          <a:solidFill>
                            <a:srgbClr val="E4007F"/>
                          </a:solidFill>
                          <a:latin typeface="微软雅黑" panose="020B0503020204020204" charset="-122"/>
                          <a:ea typeface="微软雅黑" panose="020B0503020204020204" charset="-122"/>
                          <a:cs typeface="宋体" panose="02010600030101010101" pitchFamily="2" charset="-122"/>
                        </a:rPr>
                        <a:t>可要求</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纳税人清算的情形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（1）已竣工验收的房地产开发项目，已转让的房地产建筑面积占整个项目可售建筑面积的比例在</a:t>
                      </a:r>
                      <a:r>
                        <a:rPr lang="en-US" altLang="zh-CN" sz="1600" b="0" i="0" u="none" strike="noStrike" kern="0" cap="none" spc="0" baseline="0">
                          <a:solidFill>
                            <a:srgbClr val="E4007F"/>
                          </a:solidFill>
                          <a:latin typeface="微软雅黑" panose="020B0503020204020204" charset="-122"/>
                          <a:ea typeface="微软雅黑" panose="020B0503020204020204" charset="-122"/>
                          <a:cs typeface="微软雅黑" panose="020B0503020204020204" charset="-122"/>
                        </a:rPr>
                        <a:t>85%以上</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，或虽未超过85%，但剩余的可售建筑面积已经出租或自用的（2）取得销售（预售）许可证</a:t>
                      </a:r>
                      <a:r>
                        <a:rPr lang="zh-CN" altLang="en-US" sz="1600" b="0" i="0" u="none" strike="noStrike" kern="0" cap="none" spc="0" baseline="0">
                          <a:solidFill>
                            <a:srgbClr val="E4007F"/>
                          </a:solidFill>
                          <a:latin typeface="微软雅黑" panose="020B0503020204020204" charset="-122"/>
                          <a:ea typeface="微软雅黑" panose="020B0503020204020204" charset="-122"/>
                          <a:cs typeface="微软雅黑" panose="020B0503020204020204" charset="-122"/>
                        </a:rPr>
                        <a:t>满3年</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仍未销售完毕的（3）纳税人申请注销税务登记但未办理土地增值税清算手续的（4）省级税务机关规定的其他情况</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24"/>
                                        </p:tgtEl>
                                        <p:attrNameLst>
                                          <p:attrName>style.visibility</p:attrName>
                                        </p:attrNameLst>
                                      </p:cBhvr>
                                      <p:to>
                                        <p:strVal val="visible"/>
                                      </p:to>
                                    </p:set>
                                    <p:anim calcmode="lin" valueType="num">
                                      <p:cBhvr additive="base">
                                        <p:cTn id="7" dur="500"/>
                                        <p:tgtEl>
                                          <p:spTgt spid="524"/>
                                        </p:tgtEl>
                                        <p:attrNameLst>
                                          <p:attrName>ppt_y</p:attrName>
                                        </p:attrNameLst>
                                      </p:cBhvr>
                                      <p:tavLst>
                                        <p:tav tm="0">
                                          <p:val>
                                            <p:strVal val="#ppt_y+#ppt_h*1.125000"/>
                                          </p:val>
                                        </p:tav>
                                        <p:tav tm="100000">
                                          <p:val>
                                            <p:strVal val="#ppt_y"/>
                                          </p:val>
                                        </p:tav>
                                      </p:tavLst>
                                    </p:anim>
                                    <p:animEffect transition="in" filter="wipe(up)">
                                      <p:cBhvr>
                                        <p:cTn id="8" dur="500"/>
                                        <p:tgtEl>
                                          <p:spTgt spid="52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5"/>
                                        </p:tgtEl>
                                        <p:attrNameLst>
                                          <p:attrName>style.visibility</p:attrName>
                                        </p:attrNameLst>
                                      </p:cBhvr>
                                      <p:to>
                                        <p:strVal val="visible"/>
                                      </p:to>
                                    </p:set>
                                    <p:anim calcmode="lin" valueType="num">
                                      <p:cBhvr additive="base">
                                        <p:cTn id="12" dur="500"/>
                                        <p:tgtEl>
                                          <p:spTgt spid="525"/>
                                        </p:tgtEl>
                                        <p:attrNameLst>
                                          <p:attrName>ppt_y</p:attrName>
                                        </p:attrNameLst>
                                      </p:cBhvr>
                                      <p:tavLst>
                                        <p:tav tm="0">
                                          <p:val>
                                            <p:strVal val="#ppt_y+#ppt_h*1.125000"/>
                                          </p:val>
                                        </p:tav>
                                        <p:tav tm="100000">
                                          <p:val>
                                            <p:strVal val="#ppt_y"/>
                                          </p:val>
                                        </p:tav>
                                      </p:tavLst>
                                    </p:anim>
                                    <p:animEffect transition="in" filter="wipe(up)">
                                      <p:cBhvr>
                                        <p:cTn id="13" dur="500"/>
                                        <p:tgtEl>
                                          <p:spTgt spid="52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29"/>
                                        </p:tgtEl>
                                        <p:attrNameLst>
                                          <p:attrName>style.visibility</p:attrName>
                                        </p:attrNameLst>
                                      </p:cBhvr>
                                      <p:to>
                                        <p:strVal val="visible"/>
                                      </p:to>
                                    </p:set>
                                    <p:anim calcmode="lin" valueType="num">
                                      <p:cBhvr additive="base">
                                        <p:cTn id="18" dur="500"/>
                                        <p:tgtEl>
                                          <p:spTgt spid="529"/>
                                        </p:tgtEl>
                                        <p:attrNameLst>
                                          <p:attrName>ppt_y</p:attrName>
                                        </p:attrNameLst>
                                      </p:cBhvr>
                                      <p:tavLst>
                                        <p:tav tm="0">
                                          <p:val>
                                            <p:strVal val="#ppt_y+#ppt_h*1.125000"/>
                                          </p:val>
                                        </p:tav>
                                        <p:tav tm="100000">
                                          <p:val>
                                            <p:strVal val="#ppt_y"/>
                                          </p:val>
                                        </p:tav>
                                      </p:tavLst>
                                    </p:anim>
                                    <p:animEffect transition="in" filter="wipe(up)">
                                      <p:cBhvr>
                                        <p:cTn id="19" dur="500"/>
                                        <p:tgtEl>
                                          <p:spTgt spid="52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30"/>
                                        </p:tgtEl>
                                        <p:attrNameLst>
                                          <p:attrName>style.visibility</p:attrName>
                                        </p:attrNameLst>
                                      </p:cBhvr>
                                      <p:to>
                                        <p:strVal val="visible"/>
                                      </p:to>
                                    </p:set>
                                    <p:animEffect transition="in" filter="checkerboard(across)">
                                      <p:cBhvr>
                                        <p:cTn id="24" dur="5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5" grpId="0"/>
      <p:bldP spid="5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34" name="矩形"/>
          <p:cNvSpPr/>
          <p:nvPr/>
        </p:nvSpPr>
        <p:spPr>
          <a:xfrm>
            <a:off x="1416050" y="304800"/>
            <a:ext cx="48158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土地增值税征收管理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37" name="组合"/>
          <p:cNvGrpSpPr/>
          <p:nvPr/>
        </p:nvGrpSpPr>
        <p:grpSpPr>
          <a:xfrm>
            <a:off x="2019935" y="1555115"/>
            <a:ext cx="8074026" cy="529590"/>
            <a:chOff x="2019935" y="1555115"/>
            <a:chExt cx="8074026" cy="529590"/>
          </a:xfrm>
        </p:grpSpPr>
        <p:sp>
          <p:nvSpPr>
            <p:cNvPr id="535" name="矩形"/>
            <p:cNvSpPr/>
            <p:nvPr/>
          </p:nvSpPr>
          <p:spPr>
            <a:xfrm>
              <a:off x="2165350" y="1555115"/>
              <a:ext cx="7927341"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辨析纳税人应当进行清算与税务机关可要求清算的情形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36" name="剪去对角的矩形"/>
            <p:cNvSpPr/>
            <p:nvPr/>
          </p:nvSpPr>
          <p:spPr>
            <a:xfrm>
              <a:off x="2019935" y="1558925"/>
              <a:ext cx="8074026" cy="525779"/>
            </a:xfrm>
            <a:prstGeom prst="snip2DiagRect">
              <a:avLst>
                <a:gd name="adj1" fmla="val 0"/>
                <a:gd name="adj2" fmla="val 15851"/>
              </a:avLst>
            </a:prstGeom>
            <a:noFill/>
            <a:ln w="25400" cap="flat" cmpd="sng">
              <a:solidFill>
                <a:srgbClr val="4BACC6"/>
              </a:solidFill>
              <a:prstDash val="solid"/>
              <a:round/>
            </a:ln>
          </p:spPr>
          <p:txBody>
            <a:bodyPr rtlCol="0" anchor="ctr"/>
            <a:lstStyle/>
            <a:p>
              <a:pPr algn="ctr"/>
            </a:p>
          </p:txBody>
        </p:sp>
      </p:grpSp>
      <p:sp>
        <p:nvSpPr>
          <p:cNvPr id="538" name="矩形"/>
          <p:cNvSpPr/>
          <p:nvPr/>
        </p:nvSpPr>
        <p:spPr>
          <a:xfrm>
            <a:off x="1842135" y="2196465"/>
            <a:ext cx="8368665"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单选】根据土地增值税法律制度的规定，下列情形中，不属于纳税人应当进行土地增值税清算的是（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A．直接转让土地使用权的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B．房地产开发项目全部竣工并完成销售的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C．整体转让未竣工决算房地产开发项目的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D．取得房地产销售（预售）许可证满3年尚未销售完毕的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39" name="矩形"/>
          <p:cNvSpPr/>
          <p:nvPr/>
        </p:nvSpPr>
        <p:spPr>
          <a:xfrm>
            <a:off x="1842135" y="4825365"/>
            <a:ext cx="14281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7"/>
                                        </p:tgtEl>
                                        <p:attrNameLst>
                                          <p:attrName>style.visibility</p:attrName>
                                        </p:attrNameLst>
                                      </p:cBhvr>
                                      <p:to>
                                        <p:strVal val="visible"/>
                                      </p:to>
                                    </p:set>
                                    <p:anim calcmode="lin" valueType="num">
                                      <p:cBhvr additive="base">
                                        <p:cTn id="7" dur="500"/>
                                        <p:tgtEl>
                                          <p:spTgt spid="537"/>
                                        </p:tgtEl>
                                        <p:attrNameLst>
                                          <p:attrName>ppt_y</p:attrName>
                                        </p:attrNameLst>
                                      </p:cBhvr>
                                      <p:tavLst>
                                        <p:tav tm="0">
                                          <p:val>
                                            <p:strVal val="#ppt_y+#ppt_h*1.125000"/>
                                          </p:val>
                                        </p:tav>
                                        <p:tav tm="100000">
                                          <p:val>
                                            <p:strVal val="#ppt_y"/>
                                          </p:val>
                                        </p:tav>
                                      </p:tavLst>
                                    </p:anim>
                                    <p:animEffect transition="in" filter="wipe(up)">
                                      <p:cBhvr>
                                        <p:cTn id="8" dur="500"/>
                                        <p:tgtEl>
                                          <p:spTgt spid="53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38"/>
                                        </p:tgtEl>
                                        <p:attrNameLst>
                                          <p:attrName>style.visibility</p:attrName>
                                        </p:attrNameLst>
                                      </p:cBhvr>
                                      <p:to>
                                        <p:strVal val="visible"/>
                                      </p:to>
                                    </p:set>
                                    <p:anim calcmode="lin" valueType="num">
                                      <p:cBhvr additive="base">
                                        <p:cTn id="13" dur="500"/>
                                        <p:tgtEl>
                                          <p:spTgt spid="538"/>
                                        </p:tgtEl>
                                        <p:attrNameLst>
                                          <p:attrName>ppt_y</p:attrName>
                                        </p:attrNameLst>
                                      </p:cBhvr>
                                      <p:tavLst>
                                        <p:tav tm="0">
                                          <p:val>
                                            <p:strVal val="#ppt_y+#ppt_h*1.125000"/>
                                          </p:val>
                                        </p:tav>
                                        <p:tav tm="100000">
                                          <p:val>
                                            <p:strVal val="#ppt_y"/>
                                          </p:val>
                                        </p:tav>
                                      </p:tavLst>
                                    </p:anim>
                                    <p:animEffect transition="in" filter="wipe(up)">
                                      <p:cBhvr>
                                        <p:cTn id="14" dur="500"/>
                                        <p:tgtEl>
                                          <p:spTgt spid="53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39"/>
                                        </p:tgtEl>
                                        <p:attrNameLst>
                                          <p:attrName>style.visibility</p:attrName>
                                        </p:attrNameLst>
                                      </p:cBhvr>
                                      <p:to>
                                        <p:strVal val="visible"/>
                                      </p:to>
                                    </p:set>
                                    <p:anim calcmode="lin" valueType="num">
                                      <p:cBhvr additive="base">
                                        <p:cTn id="19" dur="500"/>
                                        <p:tgtEl>
                                          <p:spTgt spid="539"/>
                                        </p:tgtEl>
                                        <p:attrNameLst>
                                          <p:attrName>ppt_y</p:attrName>
                                        </p:attrNameLst>
                                      </p:cBhvr>
                                      <p:tavLst>
                                        <p:tav tm="0">
                                          <p:val>
                                            <p:strVal val="#ppt_y+#ppt_h*1.125000"/>
                                          </p:val>
                                        </p:tav>
                                        <p:tav tm="100000">
                                          <p:val>
                                            <p:strVal val="#ppt_y"/>
                                          </p:val>
                                        </p:tav>
                                      </p:tavLst>
                                    </p:anim>
                                    <p:animEffect transition="in" filter="wipe(up)">
                                      <p:cBhvr>
                                        <p:cTn id="20"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0" animBg="1"/>
      <p:bldP spid="538" grpId="0"/>
      <p:bldP spid="53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3" name="矩形"/>
          <p:cNvSpPr/>
          <p:nvPr/>
        </p:nvSpPr>
        <p:spPr>
          <a:xfrm>
            <a:off x="1416050" y="304800"/>
            <a:ext cx="48158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土地增值税征收管理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47" name="组合"/>
          <p:cNvGrpSpPr/>
          <p:nvPr/>
        </p:nvGrpSpPr>
        <p:grpSpPr>
          <a:xfrm>
            <a:off x="1590675" y="1593215"/>
            <a:ext cx="5412741" cy="601980"/>
            <a:chOff x="1590675" y="1593215"/>
            <a:chExt cx="5412741" cy="601980"/>
          </a:xfrm>
        </p:grpSpPr>
        <p:sp>
          <p:nvSpPr>
            <p:cNvPr id="544" name="圆角矩形"/>
            <p:cNvSpPr/>
            <p:nvPr/>
          </p:nvSpPr>
          <p:spPr>
            <a:xfrm>
              <a:off x="1590675" y="1600200"/>
              <a:ext cx="541274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45" name="流程图: 离页连接符"/>
            <p:cNvSpPr/>
            <p:nvPr/>
          </p:nvSpPr>
          <p:spPr>
            <a:xfrm>
              <a:off x="1914525" y="159321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46" name="矩形"/>
            <p:cNvSpPr/>
            <p:nvPr/>
          </p:nvSpPr>
          <p:spPr>
            <a:xfrm>
              <a:off x="2976880" y="1633220"/>
              <a:ext cx="3748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土地增值税的核定征收</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48" name="矩形"/>
          <p:cNvSpPr/>
          <p:nvPr/>
        </p:nvSpPr>
        <p:spPr>
          <a:xfrm>
            <a:off x="1445894" y="2444115"/>
            <a:ext cx="9432289"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房地产开发企业有下列情形之一的，税务机关可以按规定核定征收土地增值税：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（1）依照法律、行政法规的规定应当设置但未设置账簿的。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（2）擅自销毁账簿或者拒不提供纳税资料的。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（3）虽设置账簿，但账目混乱或者成本资料、收入凭证、费用凭证残缺不全，难以确定转让收入或扣除项目金额的。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（4）符合土地增值税清算条件，未按照规定的期限办理清算手续，经税务机关责令限期清算，逾期仍不清算的。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（5）申报的计税依据明显偏低，又无正当理由的。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47"/>
                                        </p:tgtEl>
                                        <p:attrNameLst>
                                          <p:attrName>style.visibility</p:attrName>
                                        </p:attrNameLst>
                                      </p:cBhvr>
                                      <p:to>
                                        <p:strVal val="visible"/>
                                      </p:to>
                                    </p:set>
                                    <p:anim calcmode="lin" valueType="num">
                                      <p:cBhvr additive="base">
                                        <p:cTn id="7" dur="500"/>
                                        <p:tgtEl>
                                          <p:spTgt spid="547"/>
                                        </p:tgtEl>
                                        <p:attrNameLst>
                                          <p:attrName>ppt_y</p:attrName>
                                        </p:attrNameLst>
                                      </p:cBhvr>
                                      <p:tavLst>
                                        <p:tav tm="0">
                                          <p:val>
                                            <p:strVal val="#ppt_y+#ppt_h*1.125000"/>
                                          </p:val>
                                        </p:tav>
                                        <p:tav tm="100000">
                                          <p:val>
                                            <p:strVal val="#ppt_y"/>
                                          </p:val>
                                        </p:tav>
                                      </p:tavLst>
                                    </p:anim>
                                    <p:animEffect transition="in" filter="wipe(up)">
                                      <p:cBhvr>
                                        <p:cTn id="8" dur="500"/>
                                        <p:tgtEl>
                                          <p:spTgt spid="5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8"/>
                                        </p:tgtEl>
                                        <p:attrNameLst>
                                          <p:attrName>style.visibility</p:attrName>
                                        </p:attrNameLst>
                                      </p:cBhvr>
                                      <p:to>
                                        <p:strVal val="visible"/>
                                      </p:to>
                                    </p:set>
                                    <p:anim calcmode="lin" valueType="num">
                                      <p:cBhvr additive="base">
                                        <p:cTn id="13" dur="500"/>
                                        <p:tgtEl>
                                          <p:spTgt spid="548"/>
                                        </p:tgtEl>
                                        <p:attrNameLst>
                                          <p:attrName>ppt_y</p:attrName>
                                        </p:attrNameLst>
                                      </p:cBhvr>
                                      <p:tavLst>
                                        <p:tav tm="0">
                                          <p:val>
                                            <p:strVal val="#ppt_y+#ppt_h*1.125000"/>
                                          </p:val>
                                        </p:tav>
                                        <p:tav tm="100000">
                                          <p:val>
                                            <p:strVal val="#ppt_y"/>
                                          </p:val>
                                        </p:tav>
                                      </p:tavLst>
                                    </p:anim>
                                    <p:animEffect transition="in" filter="wipe(up)">
                                      <p:cBhvr>
                                        <p:cTn id="14"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animBg="1"/>
      <p:bldP spid="54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2" name="矩形"/>
          <p:cNvSpPr/>
          <p:nvPr/>
        </p:nvSpPr>
        <p:spPr>
          <a:xfrm>
            <a:off x="1416050" y="304800"/>
            <a:ext cx="48158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土地增值税征收管理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55" name="组合"/>
          <p:cNvGrpSpPr/>
          <p:nvPr/>
        </p:nvGrpSpPr>
        <p:grpSpPr>
          <a:xfrm>
            <a:off x="1913255" y="1605280"/>
            <a:ext cx="6653531" cy="1588770"/>
            <a:chOff x="1913255" y="1605280"/>
            <a:chExt cx="6653531" cy="1588770"/>
          </a:xfrm>
        </p:grpSpPr>
        <p:sp>
          <p:nvSpPr>
            <p:cNvPr id="553" name="矩形"/>
            <p:cNvSpPr/>
            <p:nvPr/>
          </p:nvSpPr>
          <p:spPr>
            <a:xfrm>
              <a:off x="2058669" y="1605280"/>
              <a:ext cx="6344285" cy="158877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判断是否属于核定征收土地增值税的情形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54" name="剪去对角的矩形"/>
            <p:cNvSpPr/>
            <p:nvPr/>
          </p:nvSpPr>
          <p:spPr>
            <a:xfrm>
              <a:off x="1913255" y="1609090"/>
              <a:ext cx="6653531" cy="525779"/>
            </a:xfrm>
            <a:prstGeom prst="snip2DiagRect">
              <a:avLst>
                <a:gd name="adj1" fmla="val 0"/>
                <a:gd name="adj2" fmla="val 17055"/>
              </a:avLst>
            </a:prstGeom>
            <a:noFill/>
            <a:ln w="25400" cap="flat" cmpd="sng">
              <a:solidFill>
                <a:srgbClr val="4BACC6"/>
              </a:solidFill>
              <a:prstDash val="solid"/>
              <a:round/>
            </a:ln>
          </p:spPr>
          <p:txBody>
            <a:bodyPr rtlCol="0" anchor="ctr"/>
            <a:lstStyle/>
            <a:p>
              <a:pPr algn="ctr"/>
            </a:p>
          </p:txBody>
        </p:sp>
      </p:grpSp>
      <p:sp>
        <p:nvSpPr>
          <p:cNvPr id="556" name="矩形"/>
          <p:cNvSpPr/>
          <p:nvPr/>
        </p:nvSpPr>
        <p:spPr>
          <a:xfrm>
            <a:off x="1701800" y="2261235"/>
            <a:ext cx="8462010"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多选】下列各项中，属于土地增值税核定征收的情形有（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A．依照法律、行政法规的规定应当设置但未设置账簿的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B．擅自销毁账簿或者拒不提供纳税资料的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C．虽设置账簿，但账目混乱或者成本资料、收入凭证、费用凭证残缺不全，难以确定转让收入或扣除项目金额的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D．申报的计税依据明显偏低，又无正当理由的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57" name="矩形"/>
          <p:cNvSpPr/>
          <p:nvPr/>
        </p:nvSpPr>
        <p:spPr>
          <a:xfrm>
            <a:off x="1701800" y="4845685"/>
            <a:ext cx="182499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500"/>
                                        <p:tgtEl>
                                          <p:spTgt spid="555"/>
                                        </p:tgtEl>
                                        <p:attrNameLst>
                                          <p:attrName>ppt_y</p:attrName>
                                        </p:attrNameLst>
                                      </p:cBhvr>
                                      <p:tavLst>
                                        <p:tav tm="0">
                                          <p:val>
                                            <p:strVal val="#ppt_y+#ppt_h*1.125000"/>
                                          </p:val>
                                        </p:tav>
                                        <p:tav tm="100000">
                                          <p:val>
                                            <p:strVal val="#ppt_y"/>
                                          </p:val>
                                        </p:tav>
                                      </p:tavLst>
                                    </p:anim>
                                    <p:animEffect transition="in" filter="wipe(up)">
                                      <p:cBhvr>
                                        <p:cTn id="8" dur="500"/>
                                        <p:tgtEl>
                                          <p:spTgt spid="55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56"/>
                                        </p:tgtEl>
                                        <p:attrNameLst>
                                          <p:attrName>style.visibility</p:attrName>
                                        </p:attrNameLst>
                                      </p:cBhvr>
                                      <p:to>
                                        <p:strVal val="visible"/>
                                      </p:to>
                                    </p:set>
                                    <p:anim calcmode="lin" valueType="num">
                                      <p:cBhvr additive="base">
                                        <p:cTn id="13" dur="500"/>
                                        <p:tgtEl>
                                          <p:spTgt spid="556"/>
                                        </p:tgtEl>
                                        <p:attrNameLst>
                                          <p:attrName>ppt_y</p:attrName>
                                        </p:attrNameLst>
                                      </p:cBhvr>
                                      <p:tavLst>
                                        <p:tav tm="0">
                                          <p:val>
                                            <p:strVal val="#ppt_y+#ppt_h*1.125000"/>
                                          </p:val>
                                        </p:tav>
                                        <p:tav tm="100000">
                                          <p:val>
                                            <p:strVal val="#ppt_y"/>
                                          </p:val>
                                        </p:tav>
                                      </p:tavLst>
                                    </p:anim>
                                    <p:animEffect transition="in" filter="wipe(up)">
                                      <p:cBhvr>
                                        <p:cTn id="14" dur="500"/>
                                        <p:tgtEl>
                                          <p:spTgt spid="55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57"/>
                                        </p:tgtEl>
                                        <p:attrNameLst>
                                          <p:attrName>style.visibility</p:attrName>
                                        </p:attrNameLst>
                                      </p:cBhvr>
                                      <p:to>
                                        <p:strVal val="visible"/>
                                      </p:to>
                                    </p:set>
                                    <p:anim calcmode="lin" valueType="num">
                                      <p:cBhvr additive="base">
                                        <p:cTn id="19" dur="500"/>
                                        <p:tgtEl>
                                          <p:spTgt spid="557"/>
                                        </p:tgtEl>
                                        <p:attrNameLst>
                                          <p:attrName>ppt_y</p:attrName>
                                        </p:attrNameLst>
                                      </p:cBhvr>
                                      <p:tavLst>
                                        <p:tav tm="0">
                                          <p:val>
                                            <p:strVal val="#ppt_y+#ppt_h*1.125000"/>
                                          </p:val>
                                        </p:tav>
                                        <p:tav tm="100000">
                                          <p:val>
                                            <p:strVal val="#ppt_y"/>
                                          </p:val>
                                        </p:tav>
                                      </p:tavLst>
                                    </p:anim>
                                    <p:animEffect transition="in" filter="wipe(up)">
                                      <p:cBhvr>
                                        <p:cTn id="20" dur="5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p:bldP spid="556" grpId="0"/>
      <p:bldP spid="55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1"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562" name="矩形"/>
          <p:cNvSpPr/>
          <p:nvPr/>
        </p:nvSpPr>
        <p:spPr>
          <a:xfrm>
            <a:off x="4342130" y="3392805"/>
            <a:ext cx="3460115"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城镇土地使用税法律制度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563"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第四节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61"/>
                                        </p:tgtEl>
                                        <p:attrNameLst>
                                          <p:attrName>style.visibility</p:attrName>
                                        </p:attrNameLst>
                                      </p:cBhvr>
                                      <p:to>
                                        <p:strVal val="visible"/>
                                      </p:to>
                                    </p:set>
                                    <p:anim calcmode="lin" valueType="num">
                                      <p:cBhvr>
                                        <p:cTn id="7" dur="500" fill="hold"/>
                                        <p:tgtEl>
                                          <p:spTgt spid="561"/>
                                        </p:tgtEl>
                                        <p:attrNameLst>
                                          <p:attrName>ppt_w</p:attrName>
                                        </p:attrNameLst>
                                      </p:cBhvr>
                                      <p:tavLst>
                                        <p:tav tm="0">
                                          <p:val>
                                            <p:fltVal val="0"/>
                                          </p:val>
                                        </p:tav>
                                        <p:tav tm="100000">
                                          <p:val>
                                            <p:strVal val="#ppt_w"/>
                                          </p:val>
                                        </p:tav>
                                      </p:tavLst>
                                    </p:anim>
                                    <p:anim calcmode="lin" valueType="num">
                                      <p:cBhvr>
                                        <p:cTn id="8" dur="500" fill="hold"/>
                                        <p:tgtEl>
                                          <p:spTgt spid="561"/>
                                        </p:tgtEl>
                                        <p:attrNameLst>
                                          <p:attrName>ppt_h</p:attrName>
                                        </p:attrNameLst>
                                      </p:cBhvr>
                                      <p:tavLst>
                                        <p:tav tm="0">
                                          <p:val>
                                            <p:fltVal val="0"/>
                                          </p:val>
                                        </p:tav>
                                        <p:tav tm="100000">
                                          <p:val>
                                            <p:strVal val="#ppt_h"/>
                                          </p:val>
                                        </p:tav>
                                      </p:tavLst>
                                    </p:anim>
                                    <p:animEffect transition="in" filter="fade">
                                      <p:cBhvr>
                                        <p:cTn id="9" dur="500"/>
                                        <p:tgtEl>
                                          <p:spTgt spid="5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63"/>
                                        </p:tgtEl>
                                        <p:attrNameLst>
                                          <p:attrName>style.visibility</p:attrName>
                                        </p:attrNameLst>
                                      </p:cBhvr>
                                      <p:to>
                                        <p:strVal val="visible"/>
                                      </p:to>
                                    </p:set>
                                    <p:animEffect transition="in" filter="fade">
                                      <p:cBhvr>
                                        <p:cTn id="13" dur="500"/>
                                        <p:tgtEl>
                                          <p:spTgt spid="563"/>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562"/>
                                        </p:tgtEl>
                                        <p:attrNameLst>
                                          <p:attrName>style.visibility</p:attrName>
                                        </p:attrNameLst>
                                      </p:cBhvr>
                                      <p:to>
                                        <p:strVal val="visible"/>
                                      </p:to>
                                    </p:set>
                                    <p:animEffect transition="in" filter="fade">
                                      <p:cBhvr>
                                        <p:cTn id="17" dur="1000"/>
                                        <p:tgtEl>
                                          <p:spTgt spid="562"/>
                                        </p:tgtEl>
                                      </p:cBhvr>
                                    </p:animEffect>
                                    <p:anim calcmode="lin" valueType="num">
                                      <p:cBhvr>
                                        <p:cTn id="18" dur="1000" fill="hold"/>
                                        <p:tgtEl>
                                          <p:spTgt spid="562"/>
                                        </p:tgtEl>
                                        <p:attrNameLst>
                                          <p:attrName>ppt_x</p:attrName>
                                        </p:attrNameLst>
                                      </p:cBhvr>
                                      <p:tavLst>
                                        <p:tav tm="0">
                                          <p:val>
                                            <p:strVal val="#ppt_x"/>
                                          </p:val>
                                        </p:tav>
                                        <p:tav tm="100000">
                                          <p:val>
                                            <p:strVal val="#ppt_x"/>
                                          </p:val>
                                        </p:tav>
                                      </p:tavLst>
                                    </p:anim>
                                    <p:anim calcmode="lin" valueType="num">
                                      <p:cBhvr>
                                        <p:cTn id="19" dur="1000" fill="hold"/>
                                        <p:tgtEl>
                                          <p:spTgt spid="56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562"/>
                                        </p:tgtEl>
                                      </p:cBhvr>
                                    </p:animEffect>
                                    <p:animScale>
                                      <p:cBhvr>
                                        <p:cTn id="23" dur="250" autoRev="1" fill="hold"/>
                                        <p:tgtEl>
                                          <p:spTgt spid="5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62" grpId="0"/>
      <p:bldP spid="562" grpId="1"/>
      <p:bldP spid="56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7" name="矩形"/>
          <p:cNvSpPr/>
          <p:nvPr/>
        </p:nvSpPr>
        <p:spPr>
          <a:xfrm>
            <a:off x="1416050" y="304800"/>
            <a:ext cx="66713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城镇土地使用税纳税人与征税范围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71" name="组合"/>
          <p:cNvGrpSpPr/>
          <p:nvPr/>
        </p:nvGrpSpPr>
        <p:grpSpPr>
          <a:xfrm>
            <a:off x="1718309" y="1440180"/>
            <a:ext cx="2977515" cy="601980"/>
            <a:chOff x="1718309" y="1440180"/>
            <a:chExt cx="2977515" cy="601980"/>
          </a:xfrm>
        </p:grpSpPr>
        <p:sp>
          <p:nvSpPr>
            <p:cNvPr id="568" name="圆角矩形"/>
            <p:cNvSpPr/>
            <p:nvPr/>
          </p:nvSpPr>
          <p:spPr>
            <a:xfrm>
              <a:off x="1718309" y="1447164"/>
              <a:ext cx="297751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69" name="流程图: 离页连接符"/>
            <p:cNvSpPr/>
            <p:nvPr/>
          </p:nvSpPr>
          <p:spPr>
            <a:xfrm>
              <a:off x="2042160" y="144018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70" name="矩形"/>
            <p:cNvSpPr/>
            <p:nvPr/>
          </p:nvSpPr>
          <p:spPr>
            <a:xfrm>
              <a:off x="3114675" y="1482725"/>
              <a:ext cx="1259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72" name="矩形"/>
          <p:cNvSpPr/>
          <p:nvPr/>
        </p:nvSpPr>
        <p:spPr>
          <a:xfrm>
            <a:off x="4930139" y="1283970"/>
            <a:ext cx="565721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城镇土地使用税的纳税人是指在城市、县城、建制镇、工矿区（不包括农村）范围内使用土地的单位和个人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573" name="表格"/>
          <p:cNvGraphicFramePr>
            <a:graphicFrameLocks noGrp="1"/>
          </p:cNvGraphicFramePr>
          <p:nvPr/>
        </p:nvGraphicFramePr>
        <p:xfrm>
          <a:off x="1718310" y="2432050"/>
          <a:ext cx="8857602" cy="1590670"/>
        </p:xfrm>
        <a:graphic>
          <a:graphicData uri="http://schemas.openxmlformats.org/drawingml/2006/table">
            <a:tbl>
              <a:tblPr bandRow="1">
                <a:noFill/>
              </a:tblPr>
              <a:tblGrid>
                <a:gridCol w="4615167"/>
                <a:gridCol w="4242435"/>
              </a:tblGrid>
              <a:tr h="318134">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8134">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（1）一般情况</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拥有土地使用权的单位或个人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8134">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（2）拥有土地使用权的纳税人不在房产所在地的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代管人或者实际使用人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8134">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（3）土地使用权未确定以及权属纠纷未解决的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实际使用人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8134">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（4）土地使用权共有的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共有各方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576" name="组合"/>
          <p:cNvGrpSpPr/>
          <p:nvPr/>
        </p:nvGrpSpPr>
        <p:grpSpPr>
          <a:xfrm>
            <a:off x="1718309" y="4324350"/>
            <a:ext cx="8354060" cy="1638934"/>
            <a:chOff x="1718309" y="4324350"/>
            <a:chExt cx="8354060" cy="1638934"/>
          </a:xfrm>
        </p:grpSpPr>
        <p:sp>
          <p:nvSpPr>
            <p:cNvPr id="574" name="矩形"/>
            <p:cNvSpPr/>
            <p:nvPr/>
          </p:nvSpPr>
          <p:spPr>
            <a:xfrm>
              <a:off x="1718309" y="4671695"/>
              <a:ext cx="835406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城镇土地使用税纳税人的前三项内容与房产税的规定基本相同，第（4）项不同。共有的房屋，由实际经营的代管人或者使用人缴纳房产税，而共有的土地，由共有各方分别纳税，注意区分。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5" name="矩形"/>
            <p:cNvSpPr/>
            <p:nvPr/>
          </p:nvSpPr>
          <p:spPr>
            <a:xfrm>
              <a:off x="1807209" y="4324350"/>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71"/>
                                        </p:tgtEl>
                                        <p:attrNameLst>
                                          <p:attrName>style.visibility</p:attrName>
                                        </p:attrNameLst>
                                      </p:cBhvr>
                                      <p:to>
                                        <p:strVal val="visible"/>
                                      </p:to>
                                    </p:set>
                                    <p:anim calcmode="lin" valueType="num">
                                      <p:cBhvr additive="base">
                                        <p:cTn id="7" dur="500"/>
                                        <p:tgtEl>
                                          <p:spTgt spid="571"/>
                                        </p:tgtEl>
                                        <p:attrNameLst>
                                          <p:attrName>ppt_y</p:attrName>
                                        </p:attrNameLst>
                                      </p:cBhvr>
                                      <p:tavLst>
                                        <p:tav tm="0">
                                          <p:val>
                                            <p:strVal val="#ppt_y+#ppt_h*1.125000"/>
                                          </p:val>
                                        </p:tav>
                                        <p:tav tm="100000">
                                          <p:val>
                                            <p:strVal val="#ppt_y"/>
                                          </p:val>
                                        </p:tav>
                                      </p:tavLst>
                                    </p:anim>
                                    <p:animEffect transition="in" filter="wipe(up)">
                                      <p:cBhvr>
                                        <p:cTn id="8" dur="500"/>
                                        <p:tgtEl>
                                          <p:spTgt spid="57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72"/>
                                        </p:tgtEl>
                                        <p:attrNameLst>
                                          <p:attrName>style.visibility</p:attrName>
                                        </p:attrNameLst>
                                      </p:cBhvr>
                                      <p:to>
                                        <p:strVal val="visible"/>
                                      </p:to>
                                    </p:set>
                                    <p:anim calcmode="lin" valueType="num">
                                      <p:cBhvr additive="base">
                                        <p:cTn id="12" dur="500"/>
                                        <p:tgtEl>
                                          <p:spTgt spid="572"/>
                                        </p:tgtEl>
                                        <p:attrNameLst>
                                          <p:attrName>ppt_y</p:attrName>
                                        </p:attrNameLst>
                                      </p:cBhvr>
                                      <p:tavLst>
                                        <p:tav tm="0">
                                          <p:val>
                                            <p:strVal val="#ppt_y+#ppt_h*1.125000"/>
                                          </p:val>
                                        </p:tav>
                                        <p:tav tm="100000">
                                          <p:val>
                                            <p:strVal val="#ppt_y"/>
                                          </p:val>
                                        </p:tav>
                                      </p:tavLst>
                                    </p:anim>
                                    <p:animEffect transition="in" filter="wipe(up)">
                                      <p:cBhvr>
                                        <p:cTn id="13" dur="500"/>
                                        <p:tgtEl>
                                          <p:spTgt spid="572"/>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573"/>
                                        </p:tgtEl>
                                        <p:attrNameLst>
                                          <p:attrName>style.visibility</p:attrName>
                                        </p:attrNameLst>
                                      </p:cBhvr>
                                      <p:to>
                                        <p:strVal val="visible"/>
                                      </p:to>
                                    </p:set>
                                    <p:animEffect transition="in" filter="strips(downLeft)">
                                      <p:cBhvr>
                                        <p:cTn id="17" dur="500"/>
                                        <p:tgtEl>
                                          <p:spTgt spid="57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76"/>
                                        </p:tgtEl>
                                        <p:attrNameLst>
                                          <p:attrName>style.visibility</p:attrName>
                                        </p:attrNameLst>
                                      </p:cBhvr>
                                      <p:to>
                                        <p:strVal val="visible"/>
                                      </p:to>
                                    </p:set>
                                    <p:anim calcmode="lin" valueType="num">
                                      <p:cBhvr additive="base">
                                        <p:cTn id="21" dur="500"/>
                                        <p:tgtEl>
                                          <p:spTgt spid="576"/>
                                        </p:tgtEl>
                                        <p:attrNameLst>
                                          <p:attrName>ppt_y</p:attrName>
                                        </p:attrNameLst>
                                      </p:cBhvr>
                                      <p:tavLst>
                                        <p:tav tm="0">
                                          <p:val>
                                            <p:strVal val="#ppt_y+#ppt_h*1.125000"/>
                                          </p:val>
                                        </p:tav>
                                        <p:tav tm="100000">
                                          <p:val>
                                            <p:strVal val="#ppt_y"/>
                                          </p:val>
                                        </p:tav>
                                      </p:tavLst>
                                    </p:anim>
                                    <p:animEffect transition="in" filter="wipe(up)">
                                      <p:cBhvr>
                                        <p:cTn id="22" dur="5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animBg="1"/>
      <p:bldP spid="572" grpId="0"/>
      <p:bldP spid="57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80" name="矩形"/>
          <p:cNvSpPr/>
          <p:nvPr/>
        </p:nvSpPr>
        <p:spPr>
          <a:xfrm>
            <a:off x="1416050" y="304800"/>
            <a:ext cx="66713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城镇土地使用税纳税人与征税范围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83" name="组合"/>
          <p:cNvGrpSpPr/>
          <p:nvPr/>
        </p:nvGrpSpPr>
        <p:grpSpPr>
          <a:xfrm>
            <a:off x="1924685" y="1506854"/>
            <a:ext cx="5834380" cy="529590"/>
            <a:chOff x="1924685" y="1506854"/>
            <a:chExt cx="5834380" cy="529590"/>
          </a:xfrm>
        </p:grpSpPr>
        <p:sp>
          <p:nvSpPr>
            <p:cNvPr id="581" name="矩形"/>
            <p:cNvSpPr/>
            <p:nvPr/>
          </p:nvSpPr>
          <p:spPr>
            <a:xfrm>
              <a:off x="2034540" y="1506854"/>
              <a:ext cx="554291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城镇土地使用税纳税人的具体规定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82" name="剪去对角的矩形"/>
            <p:cNvSpPr/>
            <p:nvPr/>
          </p:nvSpPr>
          <p:spPr>
            <a:xfrm>
              <a:off x="1924685" y="1510664"/>
              <a:ext cx="5834380" cy="525780"/>
            </a:xfrm>
            <a:prstGeom prst="snip2DiagRect">
              <a:avLst>
                <a:gd name="adj1" fmla="val 0"/>
                <a:gd name="adj2" fmla="val 15606"/>
              </a:avLst>
            </a:prstGeom>
            <a:noFill/>
            <a:ln w="25400" cap="flat" cmpd="sng">
              <a:solidFill>
                <a:srgbClr val="4BACC6"/>
              </a:solidFill>
              <a:prstDash val="solid"/>
              <a:round/>
            </a:ln>
          </p:spPr>
          <p:txBody>
            <a:bodyPr rtlCol="0" anchor="ctr"/>
            <a:lstStyle/>
            <a:p>
              <a:pPr algn="ctr"/>
            </a:p>
          </p:txBody>
        </p:sp>
      </p:grpSp>
      <p:sp>
        <p:nvSpPr>
          <p:cNvPr id="584" name="矩形"/>
          <p:cNvSpPr/>
          <p:nvPr/>
        </p:nvSpPr>
        <p:spPr>
          <a:xfrm>
            <a:off x="1678305" y="2213610"/>
            <a:ext cx="8544559"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多选】根据城镇土地使用税法律制度的规定，下列关于城镇土地使用税纳税人的表述中，正确的有（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A．城镇土地使用税由拥有土地使用权的单位和个人缴纳</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B．土地使用权共有的，共有各方均为纳税人，由共有各方分别纳税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C．土地使用权未确定或权属纠纷未解决的，由实际使用人纳税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D．拥有土地使用权的纳税人不在土地所在地的，由代管人或实际使用人纳税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5" name="矩形"/>
          <p:cNvSpPr/>
          <p:nvPr/>
        </p:nvSpPr>
        <p:spPr>
          <a:xfrm>
            <a:off x="1678305" y="4913630"/>
            <a:ext cx="180721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3"/>
                                        </p:tgtEl>
                                        <p:attrNameLst>
                                          <p:attrName>style.visibility</p:attrName>
                                        </p:attrNameLst>
                                      </p:cBhvr>
                                      <p:to>
                                        <p:strVal val="visible"/>
                                      </p:to>
                                    </p:set>
                                    <p:anim calcmode="lin" valueType="num">
                                      <p:cBhvr additive="base">
                                        <p:cTn id="7" dur="500"/>
                                        <p:tgtEl>
                                          <p:spTgt spid="583"/>
                                        </p:tgtEl>
                                        <p:attrNameLst>
                                          <p:attrName>ppt_y</p:attrName>
                                        </p:attrNameLst>
                                      </p:cBhvr>
                                      <p:tavLst>
                                        <p:tav tm="0">
                                          <p:val>
                                            <p:strVal val="#ppt_y+#ppt_h*1.125000"/>
                                          </p:val>
                                        </p:tav>
                                        <p:tav tm="100000">
                                          <p:val>
                                            <p:strVal val="#ppt_y"/>
                                          </p:val>
                                        </p:tav>
                                      </p:tavLst>
                                    </p:anim>
                                    <p:animEffect transition="in" filter="wipe(up)">
                                      <p:cBhvr>
                                        <p:cTn id="8" dur="500"/>
                                        <p:tgtEl>
                                          <p:spTgt spid="58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4"/>
                                        </p:tgtEl>
                                        <p:attrNameLst>
                                          <p:attrName>style.visibility</p:attrName>
                                        </p:attrNameLst>
                                      </p:cBhvr>
                                      <p:to>
                                        <p:strVal val="visible"/>
                                      </p:to>
                                    </p:set>
                                    <p:anim calcmode="lin" valueType="num">
                                      <p:cBhvr additive="base">
                                        <p:cTn id="13" dur="500"/>
                                        <p:tgtEl>
                                          <p:spTgt spid="584"/>
                                        </p:tgtEl>
                                        <p:attrNameLst>
                                          <p:attrName>ppt_y</p:attrName>
                                        </p:attrNameLst>
                                      </p:cBhvr>
                                      <p:tavLst>
                                        <p:tav tm="0">
                                          <p:val>
                                            <p:strVal val="#ppt_y+#ppt_h*1.125000"/>
                                          </p:val>
                                        </p:tav>
                                        <p:tav tm="100000">
                                          <p:val>
                                            <p:strVal val="#ppt_y"/>
                                          </p:val>
                                        </p:tav>
                                      </p:tavLst>
                                    </p:anim>
                                    <p:animEffect transition="in" filter="wipe(up)">
                                      <p:cBhvr>
                                        <p:cTn id="14" dur="500"/>
                                        <p:tgtEl>
                                          <p:spTgt spid="58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85"/>
                                        </p:tgtEl>
                                        <p:attrNameLst>
                                          <p:attrName>style.visibility</p:attrName>
                                        </p:attrNameLst>
                                      </p:cBhvr>
                                      <p:to>
                                        <p:strVal val="visible"/>
                                      </p:to>
                                    </p:set>
                                    <p:anim calcmode="lin" valueType="num">
                                      <p:cBhvr additive="base">
                                        <p:cTn id="19" dur="500"/>
                                        <p:tgtEl>
                                          <p:spTgt spid="585"/>
                                        </p:tgtEl>
                                        <p:attrNameLst>
                                          <p:attrName>ppt_y</p:attrName>
                                        </p:attrNameLst>
                                      </p:cBhvr>
                                      <p:tavLst>
                                        <p:tav tm="0">
                                          <p:val>
                                            <p:strVal val="#ppt_y+#ppt_h*1.125000"/>
                                          </p:val>
                                        </p:tav>
                                        <p:tav tm="100000">
                                          <p:val>
                                            <p:strVal val="#ppt_y"/>
                                          </p:val>
                                        </p:tav>
                                      </p:tavLst>
                                    </p:anim>
                                    <p:animEffect transition="in" filter="wipe(up)">
                                      <p:cBhvr>
                                        <p:cTn id="20"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p:bldP spid="584" grpId="0"/>
      <p:bldP spid="58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89" name="矩形"/>
          <p:cNvSpPr/>
          <p:nvPr/>
        </p:nvSpPr>
        <p:spPr>
          <a:xfrm>
            <a:off x="1416050" y="304800"/>
            <a:ext cx="66713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考点１：城镇土地使用税纳税人与征税范围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93" name="组合"/>
          <p:cNvGrpSpPr/>
          <p:nvPr/>
        </p:nvGrpSpPr>
        <p:grpSpPr>
          <a:xfrm>
            <a:off x="1353185" y="1404620"/>
            <a:ext cx="3312159" cy="601980"/>
            <a:chOff x="1353185" y="1404620"/>
            <a:chExt cx="3312159" cy="601980"/>
          </a:xfrm>
        </p:grpSpPr>
        <p:sp>
          <p:nvSpPr>
            <p:cNvPr id="590" name="圆角矩形"/>
            <p:cNvSpPr/>
            <p:nvPr/>
          </p:nvSpPr>
          <p:spPr>
            <a:xfrm>
              <a:off x="1353185" y="1411605"/>
              <a:ext cx="331215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91" name="流程图: 离页连接符"/>
            <p:cNvSpPr/>
            <p:nvPr/>
          </p:nvSpPr>
          <p:spPr>
            <a:xfrm>
              <a:off x="1652905" y="140462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92" name="矩形"/>
            <p:cNvSpPr/>
            <p:nvPr/>
          </p:nvSpPr>
          <p:spPr>
            <a:xfrm>
              <a:off x="2725419" y="144716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征收范围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94" name="矩形"/>
          <p:cNvSpPr/>
          <p:nvPr/>
        </p:nvSpPr>
        <p:spPr>
          <a:xfrm>
            <a:off x="4665345" y="1244600"/>
            <a:ext cx="3970654"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城镇土地使用税的征税范围是城市、县城、建制镇、工矿区范围内的土地。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597" name="组合"/>
          <p:cNvGrpSpPr/>
          <p:nvPr/>
        </p:nvGrpSpPr>
        <p:grpSpPr>
          <a:xfrm>
            <a:off x="1351279" y="2391409"/>
            <a:ext cx="6602730" cy="529590"/>
            <a:chOff x="1351279" y="2391409"/>
            <a:chExt cx="6602730" cy="529590"/>
          </a:xfrm>
        </p:grpSpPr>
        <p:sp>
          <p:nvSpPr>
            <p:cNvPr id="595" name="矩形"/>
            <p:cNvSpPr/>
            <p:nvPr/>
          </p:nvSpPr>
          <p:spPr>
            <a:xfrm>
              <a:off x="1461135" y="2391409"/>
              <a:ext cx="6348094"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判断是否属于城镇土地使用税的征税范围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96" name="剪去对角的矩形"/>
            <p:cNvSpPr/>
            <p:nvPr/>
          </p:nvSpPr>
          <p:spPr>
            <a:xfrm>
              <a:off x="1351279" y="2395220"/>
              <a:ext cx="6602730" cy="525779"/>
            </a:xfrm>
            <a:prstGeom prst="snip2DiagRect">
              <a:avLst>
                <a:gd name="adj1" fmla="val 0"/>
                <a:gd name="adj2" fmla="val 16449"/>
              </a:avLst>
            </a:prstGeom>
            <a:noFill/>
            <a:ln w="25400" cap="flat" cmpd="sng">
              <a:solidFill>
                <a:srgbClr val="4BACC6"/>
              </a:solidFill>
              <a:prstDash val="solid"/>
              <a:round/>
            </a:ln>
          </p:spPr>
          <p:txBody>
            <a:bodyPr rtlCol="0" anchor="ctr"/>
            <a:lstStyle/>
            <a:p>
              <a:pPr algn="ctr"/>
            </a:p>
          </p:txBody>
        </p:sp>
      </p:grpSp>
      <p:sp>
        <p:nvSpPr>
          <p:cNvPr id="598" name="矩形"/>
          <p:cNvSpPr/>
          <p:nvPr/>
        </p:nvSpPr>
        <p:spPr>
          <a:xfrm>
            <a:off x="1139190" y="2943225"/>
            <a:ext cx="10055860" cy="1753235"/>
          </a:xfrm>
          <a:prstGeom prst="rect">
            <a:avLst/>
          </a:prstGeom>
          <a:noFill/>
          <a:ln w="9525" cap="flat" cmpd="sng">
            <a:noFill/>
            <a:prstDash val="solid"/>
            <a:miter/>
          </a:ln>
        </p:spPr>
        <p:txBody>
          <a:bodyPr vert="horz" wrap="square" lIns="91440" tIns="45720" rIns="91440" bIns="45720" anchor="t" anchorCtr="0">
            <a:spAutoFit/>
          </a:bodyPr>
          <a:lstStyle/>
          <a:p>
            <a:pPr>
              <a:lnSpc>
                <a:spcPct val="150000"/>
              </a:lnSpc>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多选】</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根据城镇土地使用税法律制度的规定，下列各项中，属于城镇土地使用税征税范围的有（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集体所有的位于农村的土地</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集体所有的位于建制镇的土地</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国家所有的位于工矿区的土地</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集体所有的位于城市的土地</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99" name="矩形"/>
          <p:cNvSpPr/>
          <p:nvPr/>
        </p:nvSpPr>
        <p:spPr>
          <a:xfrm>
            <a:off x="1139190" y="4554220"/>
            <a:ext cx="962406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【解析】记住关键字“不包括农村”，其他不管是国家所有的土地，还是集体所有的土地，都属于城镇土地使用税的征税范围。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500"/>
                                        <p:tgtEl>
                                          <p:spTgt spid="593"/>
                                        </p:tgtEl>
                                        <p:attrNameLst>
                                          <p:attrName>ppt_y</p:attrName>
                                        </p:attrNameLst>
                                      </p:cBhvr>
                                      <p:tavLst>
                                        <p:tav tm="0">
                                          <p:val>
                                            <p:strVal val="#ppt_y+#ppt_h*1.125000"/>
                                          </p:val>
                                        </p:tav>
                                        <p:tav tm="100000">
                                          <p:val>
                                            <p:strVal val="#ppt_y"/>
                                          </p:val>
                                        </p:tav>
                                      </p:tavLst>
                                    </p:anim>
                                    <p:animEffect transition="in" filter="wipe(up)">
                                      <p:cBhvr>
                                        <p:cTn id="8" dur="500"/>
                                        <p:tgtEl>
                                          <p:spTgt spid="59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94"/>
                                        </p:tgtEl>
                                        <p:attrNameLst>
                                          <p:attrName>style.visibility</p:attrName>
                                        </p:attrNameLst>
                                      </p:cBhvr>
                                      <p:to>
                                        <p:strVal val="visible"/>
                                      </p:to>
                                    </p:set>
                                    <p:anim calcmode="lin" valueType="num">
                                      <p:cBhvr additive="base">
                                        <p:cTn id="13" dur="500"/>
                                        <p:tgtEl>
                                          <p:spTgt spid="594"/>
                                        </p:tgtEl>
                                        <p:attrNameLst>
                                          <p:attrName>ppt_y</p:attrName>
                                        </p:attrNameLst>
                                      </p:cBhvr>
                                      <p:tavLst>
                                        <p:tav tm="0">
                                          <p:val>
                                            <p:strVal val="#ppt_y+#ppt_h*1.125000"/>
                                          </p:val>
                                        </p:tav>
                                        <p:tav tm="100000">
                                          <p:val>
                                            <p:strVal val="#ppt_y"/>
                                          </p:val>
                                        </p:tav>
                                      </p:tavLst>
                                    </p:anim>
                                    <p:animEffect transition="in" filter="wipe(up)">
                                      <p:cBhvr>
                                        <p:cTn id="14" dur="500"/>
                                        <p:tgtEl>
                                          <p:spTgt spid="5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97"/>
                                        </p:tgtEl>
                                        <p:attrNameLst>
                                          <p:attrName>style.visibility</p:attrName>
                                        </p:attrNameLst>
                                      </p:cBhvr>
                                      <p:to>
                                        <p:strVal val="visible"/>
                                      </p:to>
                                    </p:set>
                                    <p:anim calcmode="lin" valueType="num">
                                      <p:cBhvr additive="base">
                                        <p:cTn id="19" dur="500"/>
                                        <p:tgtEl>
                                          <p:spTgt spid="597"/>
                                        </p:tgtEl>
                                        <p:attrNameLst>
                                          <p:attrName>ppt_y</p:attrName>
                                        </p:attrNameLst>
                                      </p:cBhvr>
                                      <p:tavLst>
                                        <p:tav tm="0">
                                          <p:val>
                                            <p:strVal val="#ppt_y+#ppt_h*1.125000"/>
                                          </p:val>
                                        </p:tav>
                                        <p:tav tm="100000">
                                          <p:val>
                                            <p:strVal val="#ppt_y"/>
                                          </p:val>
                                        </p:tav>
                                      </p:tavLst>
                                    </p:anim>
                                    <p:animEffect transition="in" filter="wipe(up)">
                                      <p:cBhvr>
                                        <p:cTn id="20" dur="500"/>
                                        <p:tgtEl>
                                          <p:spTgt spid="59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98"/>
                                        </p:tgtEl>
                                        <p:attrNameLst>
                                          <p:attrName>style.visibility</p:attrName>
                                        </p:attrNameLst>
                                      </p:cBhvr>
                                      <p:to>
                                        <p:strVal val="visible"/>
                                      </p:to>
                                    </p:set>
                                    <p:anim calcmode="lin" valueType="num">
                                      <p:cBhvr additive="base">
                                        <p:cTn id="25" dur="500"/>
                                        <p:tgtEl>
                                          <p:spTgt spid="598"/>
                                        </p:tgtEl>
                                        <p:attrNameLst>
                                          <p:attrName>ppt_y</p:attrName>
                                        </p:attrNameLst>
                                      </p:cBhvr>
                                      <p:tavLst>
                                        <p:tav tm="0">
                                          <p:val>
                                            <p:strVal val="#ppt_y+#ppt_h*1.125000"/>
                                          </p:val>
                                        </p:tav>
                                        <p:tav tm="100000">
                                          <p:val>
                                            <p:strVal val="#ppt_y"/>
                                          </p:val>
                                        </p:tav>
                                      </p:tavLst>
                                    </p:anim>
                                    <p:animEffect transition="in" filter="wipe(up)">
                                      <p:cBhvr>
                                        <p:cTn id="26" dur="500"/>
                                        <p:tgtEl>
                                          <p:spTgt spid="59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99"/>
                                        </p:tgtEl>
                                        <p:attrNameLst>
                                          <p:attrName>style.visibility</p:attrName>
                                        </p:attrNameLst>
                                      </p:cBhvr>
                                      <p:to>
                                        <p:strVal val="visible"/>
                                      </p:to>
                                    </p:set>
                                    <p:anim calcmode="lin" valueType="num">
                                      <p:cBhvr additive="base">
                                        <p:cTn id="31" dur="500"/>
                                        <p:tgtEl>
                                          <p:spTgt spid="599"/>
                                        </p:tgtEl>
                                        <p:attrNameLst>
                                          <p:attrName>ppt_y</p:attrName>
                                        </p:attrNameLst>
                                      </p:cBhvr>
                                      <p:tavLst>
                                        <p:tav tm="0">
                                          <p:val>
                                            <p:strVal val="#ppt_y+#ppt_h*1.125000"/>
                                          </p:val>
                                        </p:tav>
                                        <p:tav tm="100000">
                                          <p:val>
                                            <p:strVal val="#ppt_y"/>
                                          </p:val>
                                        </p:tav>
                                      </p:tavLst>
                                    </p:anim>
                                    <p:animEffect transition="in" filter="wipe(up)">
                                      <p:cBhvr>
                                        <p:cTn id="32" dur="5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P spid="594" grpId="0"/>
      <p:bldP spid="597" grpId="0" animBg="1"/>
      <p:bldP spid="598" grpId="0"/>
      <p:bldP spid="59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4" name="矩形"/>
          <p:cNvSpPr/>
          <p:nvPr/>
        </p:nvSpPr>
        <p:spPr>
          <a:xfrm>
            <a:off x="1424940" y="304800"/>
            <a:ext cx="53771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：房产税纳税人与征税范围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5" name="矩形"/>
          <p:cNvSpPr/>
          <p:nvPr/>
        </p:nvSpPr>
        <p:spPr>
          <a:xfrm>
            <a:off x="755650" y="1671955"/>
            <a:ext cx="10614025" cy="50673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判断】张某将个人拥有产权的房屋出典给李某，则李某为该房屋房产税的纳税人。（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6" name="矩形"/>
          <p:cNvSpPr/>
          <p:nvPr/>
        </p:nvSpPr>
        <p:spPr>
          <a:xfrm>
            <a:off x="755650" y="2186305"/>
            <a:ext cx="676719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【解析】张某属于出典人，李某属于承典人，由李某缴纳房产税。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7" name="矩形"/>
          <p:cNvSpPr/>
          <p:nvPr/>
        </p:nvSpPr>
        <p:spPr>
          <a:xfrm>
            <a:off x="755650" y="3471545"/>
            <a:ext cx="10542271" cy="50673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判断】房地产开发企业建造的商品房，出售前已使用的，不征收房产税。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8" name="矩形"/>
          <p:cNvSpPr/>
          <p:nvPr/>
        </p:nvSpPr>
        <p:spPr>
          <a:xfrm>
            <a:off x="755650" y="4031615"/>
            <a:ext cx="13646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ppt_y</p:attrName>
                                        </p:attrNameLst>
                                      </p:cBhvr>
                                      <p:tavLst>
                                        <p:tav tm="0">
                                          <p:val>
                                            <p:strVal val="#ppt_y+#ppt_h*1.125000"/>
                                          </p:val>
                                        </p:tav>
                                        <p:tav tm="100000">
                                          <p:val>
                                            <p:strVal val="#ppt_y"/>
                                          </p:val>
                                        </p:tav>
                                      </p:tavLst>
                                    </p:anim>
                                    <p:animEffect transition="in" filter="wipe(up)">
                                      <p:cBhvr>
                                        <p:cTn id="8" dur="500"/>
                                        <p:tgtEl>
                                          <p:spTgt spid="7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p:tgtEl>
                                          <p:spTgt spid="76"/>
                                        </p:tgtEl>
                                        <p:attrNameLst>
                                          <p:attrName>ppt_y</p:attrName>
                                        </p:attrNameLst>
                                      </p:cBhvr>
                                      <p:tavLst>
                                        <p:tav tm="0">
                                          <p:val>
                                            <p:strVal val="#ppt_y+#ppt_h*1.125000"/>
                                          </p:val>
                                        </p:tav>
                                        <p:tav tm="100000">
                                          <p:val>
                                            <p:strVal val="#ppt_y"/>
                                          </p:val>
                                        </p:tav>
                                      </p:tavLst>
                                    </p:anim>
                                    <p:animEffect transition="in" filter="wipe(up)">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p:tgtEl>
                                          <p:spTgt spid="77"/>
                                        </p:tgtEl>
                                        <p:attrNameLst>
                                          <p:attrName>ppt_y</p:attrName>
                                        </p:attrNameLst>
                                      </p:cBhvr>
                                      <p:tavLst>
                                        <p:tav tm="0">
                                          <p:val>
                                            <p:strVal val="#ppt_y+#ppt_h*1.125000"/>
                                          </p:val>
                                        </p:tav>
                                        <p:tav tm="100000">
                                          <p:val>
                                            <p:strVal val="#ppt_y"/>
                                          </p:val>
                                        </p:tav>
                                      </p:tavLst>
                                    </p:anim>
                                    <p:animEffect transition="in" filter="wipe(up)">
                                      <p:cBhvr>
                                        <p:cTn id="20" dur="500"/>
                                        <p:tgtEl>
                                          <p:spTgt spid="7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p:tgtEl>
                                          <p:spTgt spid="78"/>
                                        </p:tgtEl>
                                        <p:attrNameLst>
                                          <p:attrName>ppt_y</p:attrName>
                                        </p:attrNameLst>
                                      </p:cBhvr>
                                      <p:tavLst>
                                        <p:tav tm="0">
                                          <p:val>
                                            <p:strVal val="#ppt_y+#ppt_h*1.125000"/>
                                          </p:val>
                                        </p:tav>
                                        <p:tav tm="100000">
                                          <p:val>
                                            <p:strVal val="#ppt_y"/>
                                          </p:val>
                                        </p:tav>
                                      </p:tavLst>
                                    </p:anim>
                                    <p:animEffect transition="in" filter="wipe(up)">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3" name="矩形"/>
          <p:cNvSpPr/>
          <p:nvPr/>
        </p:nvSpPr>
        <p:spPr>
          <a:xfrm>
            <a:off x="1416050" y="304800"/>
            <a:ext cx="58115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考点２：城镇土地使用税税收优惠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07" name="组合"/>
          <p:cNvGrpSpPr/>
          <p:nvPr/>
        </p:nvGrpSpPr>
        <p:grpSpPr>
          <a:xfrm>
            <a:off x="2011045" y="1528445"/>
            <a:ext cx="3312160" cy="601980"/>
            <a:chOff x="2011045" y="1528445"/>
            <a:chExt cx="3312160" cy="601980"/>
          </a:xfrm>
        </p:grpSpPr>
        <p:sp>
          <p:nvSpPr>
            <p:cNvPr id="604" name="圆角矩形"/>
            <p:cNvSpPr/>
            <p:nvPr/>
          </p:nvSpPr>
          <p:spPr>
            <a:xfrm>
              <a:off x="2011045" y="1535430"/>
              <a:ext cx="331216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05" name="流程图: 离页连接符"/>
            <p:cNvSpPr/>
            <p:nvPr/>
          </p:nvSpPr>
          <p:spPr>
            <a:xfrm>
              <a:off x="2310765" y="152844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06" name="矩形"/>
            <p:cNvSpPr/>
            <p:nvPr/>
          </p:nvSpPr>
          <p:spPr>
            <a:xfrm>
              <a:off x="3383280" y="1570989"/>
              <a:ext cx="16148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基本优惠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08" name="矩形"/>
          <p:cNvSpPr/>
          <p:nvPr/>
        </p:nvSpPr>
        <p:spPr>
          <a:xfrm>
            <a:off x="1920240" y="2253615"/>
            <a:ext cx="7087235"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下列用地免征城镇土地使用税：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（1）国家机关、人民团体、军队、事业单位、老年服务机构（老年社会福利院、敬老院、老年服务中心、老年公寓等）自用的土地。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（2）市政街道、广场、绿化地带等公共用地。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（3）直接用于农、林、牧、渔业的生产用地。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（4）宗教寺庙、公园、名胜古迹自用的土地。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612" name="组合"/>
          <p:cNvGrpSpPr/>
          <p:nvPr/>
        </p:nvGrpSpPr>
        <p:grpSpPr>
          <a:xfrm>
            <a:off x="2018030" y="5072380"/>
            <a:ext cx="6510654" cy="529589"/>
            <a:chOff x="2018030" y="5072380"/>
            <a:chExt cx="6510654" cy="529589"/>
          </a:xfrm>
        </p:grpSpPr>
        <p:sp>
          <p:nvSpPr>
            <p:cNvPr id="609" name="矩形"/>
            <p:cNvSpPr/>
            <p:nvPr/>
          </p:nvSpPr>
          <p:spPr>
            <a:xfrm>
              <a:off x="3335654" y="5072380"/>
              <a:ext cx="5095240"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公园、名胜古迹内的索道公司经营用地，不免税。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10" name="矩形"/>
            <p:cNvSpPr/>
            <p:nvPr/>
          </p:nvSpPr>
          <p:spPr>
            <a:xfrm>
              <a:off x="2018030" y="5110480"/>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611" name="剪去对角的矩形"/>
            <p:cNvSpPr/>
            <p:nvPr/>
          </p:nvSpPr>
          <p:spPr>
            <a:xfrm>
              <a:off x="3159760" y="5095240"/>
              <a:ext cx="5368925" cy="506729"/>
            </a:xfrm>
            <a:prstGeom prst="snip2DiagRect">
              <a:avLst>
                <a:gd name="adj1" fmla="val 0"/>
                <a:gd name="adj2" fmla="val 10175"/>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07"/>
                                        </p:tgtEl>
                                        <p:attrNameLst>
                                          <p:attrName>style.visibility</p:attrName>
                                        </p:attrNameLst>
                                      </p:cBhvr>
                                      <p:to>
                                        <p:strVal val="visible"/>
                                      </p:to>
                                    </p:set>
                                    <p:anim calcmode="lin" valueType="num">
                                      <p:cBhvr additive="base">
                                        <p:cTn id="7" dur="500"/>
                                        <p:tgtEl>
                                          <p:spTgt spid="607"/>
                                        </p:tgtEl>
                                        <p:attrNameLst>
                                          <p:attrName>ppt_y</p:attrName>
                                        </p:attrNameLst>
                                      </p:cBhvr>
                                      <p:tavLst>
                                        <p:tav tm="0">
                                          <p:val>
                                            <p:strVal val="#ppt_y+#ppt_h*1.125000"/>
                                          </p:val>
                                        </p:tav>
                                        <p:tav tm="100000">
                                          <p:val>
                                            <p:strVal val="#ppt_y"/>
                                          </p:val>
                                        </p:tav>
                                      </p:tavLst>
                                    </p:anim>
                                    <p:animEffect transition="in" filter="wipe(up)">
                                      <p:cBhvr>
                                        <p:cTn id="8" dur="500"/>
                                        <p:tgtEl>
                                          <p:spTgt spid="60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08"/>
                                        </p:tgtEl>
                                        <p:attrNameLst>
                                          <p:attrName>style.visibility</p:attrName>
                                        </p:attrNameLst>
                                      </p:cBhvr>
                                      <p:to>
                                        <p:strVal val="visible"/>
                                      </p:to>
                                    </p:set>
                                    <p:anim calcmode="lin" valueType="num">
                                      <p:cBhvr additive="base">
                                        <p:cTn id="12" dur="500"/>
                                        <p:tgtEl>
                                          <p:spTgt spid="608"/>
                                        </p:tgtEl>
                                        <p:attrNameLst>
                                          <p:attrName>ppt_y</p:attrName>
                                        </p:attrNameLst>
                                      </p:cBhvr>
                                      <p:tavLst>
                                        <p:tav tm="0">
                                          <p:val>
                                            <p:strVal val="#ppt_y+#ppt_h*1.125000"/>
                                          </p:val>
                                        </p:tav>
                                        <p:tav tm="100000">
                                          <p:val>
                                            <p:strVal val="#ppt_y"/>
                                          </p:val>
                                        </p:tav>
                                      </p:tavLst>
                                    </p:anim>
                                    <p:animEffect transition="in" filter="wipe(up)">
                                      <p:cBhvr>
                                        <p:cTn id="13" dur="500"/>
                                        <p:tgtEl>
                                          <p:spTgt spid="60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12"/>
                                        </p:tgtEl>
                                        <p:attrNameLst>
                                          <p:attrName>style.visibility</p:attrName>
                                        </p:attrNameLst>
                                      </p:cBhvr>
                                      <p:to>
                                        <p:strVal val="visible"/>
                                      </p:to>
                                    </p:set>
                                    <p:anim calcmode="lin" valueType="num">
                                      <p:cBhvr additive="base">
                                        <p:cTn id="17" dur="500"/>
                                        <p:tgtEl>
                                          <p:spTgt spid="612"/>
                                        </p:tgtEl>
                                        <p:attrNameLst>
                                          <p:attrName>ppt_y</p:attrName>
                                        </p:attrNameLst>
                                      </p:cBhvr>
                                      <p:tavLst>
                                        <p:tav tm="0">
                                          <p:val>
                                            <p:strVal val="#ppt_y+#ppt_h*1.125000"/>
                                          </p:val>
                                        </p:tav>
                                        <p:tav tm="100000">
                                          <p:val>
                                            <p:strVal val="#ppt_y"/>
                                          </p:val>
                                        </p:tav>
                                      </p:tavLst>
                                    </p:anim>
                                    <p:animEffect transition="in" filter="wipe(up)">
                                      <p:cBhvr>
                                        <p:cTn id="18"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p:bldP spid="608" grpId="0"/>
      <p:bldP spid="6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6" name="矩形"/>
          <p:cNvSpPr/>
          <p:nvPr/>
        </p:nvSpPr>
        <p:spPr>
          <a:xfrm>
            <a:off x="1416050" y="304800"/>
            <a:ext cx="58115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城镇土地使用税税收优惠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20" name="组合"/>
          <p:cNvGrpSpPr/>
          <p:nvPr/>
        </p:nvGrpSpPr>
        <p:grpSpPr>
          <a:xfrm>
            <a:off x="1495425" y="1151889"/>
            <a:ext cx="3312160" cy="601980"/>
            <a:chOff x="1495425" y="1151889"/>
            <a:chExt cx="3312160" cy="601980"/>
          </a:xfrm>
        </p:grpSpPr>
        <p:sp>
          <p:nvSpPr>
            <p:cNvPr id="617" name="圆角矩形"/>
            <p:cNvSpPr/>
            <p:nvPr/>
          </p:nvSpPr>
          <p:spPr>
            <a:xfrm>
              <a:off x="1495425" y="1158875"/>
              <a:ext cx="331216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18" name="流程图: 离页连接符"/>
            <p:cNvSpPr/>
            <p:nvPr/>
          </p:nvSpPr>
          <p:spPr>
            <a:xfrm>
              <a:off x="1795145" y="115188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19" name="矩形"/>
            <p:cNvSpPr/>
            <p:nvPr/>
          </p:nvSpPr>
          <p:spPr>
            <a:xfrm>
              <a:off x="2867660" y="1194434"/>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特殊优惠</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21" name="矩形"/>
          <p:cNvSpPr/>
          <p:nvPr/>
        </p:nvSpPr>
        <p:spPr>
          <a:xfrm>
            <a:off x="5260340" y="1513204"/>
            <a:ext cx="300164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城镇土地使用税的特殊优惠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622" name="表格"/>
          <p:cNvGraphicFramePr>
            <a:graphicFrameLocks noGrp="1"/>
          </p:cNvGraphicFramePr>
          <p:nvPr/>
        </p:nvGraphicFramePr>
        <p:xfrm>
          <a:off x="399415" y="2009140"/>
          <a:ext cx="11408410" cy="4450713"/>
        </p:xfrm>
        <a:graphic>
          <a:graphicData uri="http://schemas.openxmlformats.org/drawingml/2006/table">
            <a:tbl>
              <a:tblPr bandRow="1">
                <a:noFill/>
              </a:tblPr>
              <a:tblGrid>
                <a:gridCol w="2424430"/>
                <a:gridCol w="7849870"/>
                <a:gridCol w="1134110"/>
              </a:tblGrid>
              <a:tr h="347980">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免税/征税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8149">
                <a:tc rowSpan="2">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（1）无偿使用土地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免税单位无偿使用纳税单位的土地</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（如公安、海关使用铁路、民航等单位的土地）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0416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纳税单位无偿使用免税单位的土地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04165">
                <a:tc rowSpan="2">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（2）企业的铁路专用线、公路等用地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在企业厂区以外、与社会公用地段未加隔离的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0416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在企业厂区以内的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9420">
                <a:tc rowSpan="2">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（3）火电厂</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厂区围墙外的灰场、输灰管、输油（气）管道、铁路专用线用地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0416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厂区围墙外的其他用地和厂区围墙内的用地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57225">
                <a:tc rowSpan="2">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（4）民航机场用地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机场飞行区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（包括跑道、滑行道、停机坪、安全带、夜航灯光区）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用地、场内外通信导航设施用地、飞行区四周排水防洪设施用地、机场道路中的场外道路用地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0896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机场道路中的场内道路用地、机场工作区用地</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（包括候机楼、停车场、办公、生产和维修用地）</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、生活区用地、绿化用地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8149">
                <a:tc rowSpan="2">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（5）林业系统用地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育林地、运材道、防火道、防火设施用地，森林公园、自然保护区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0416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其他生产</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（如厂房）</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、办公、生活区用地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20"/>
                                        </p:tgtEl>
                                        <p:attrNameLst>
                                          <p:attrName>style.visibility</p:attrName>
                                        </p:attrNameLst>
                                      </p:cBhvr>
                                      <p:to>
                                        <p:strVal val="visible"/>
                                      </p:to>
                                    </p:set>
                                    <p:anim calcmode="lin" valueType="num">
                                      <p:cBhvr additive="base">
                                        <p:cTn id="7" dur="500"/>
                                        <p:tgtEl>
                                          <p:spTgt spid="620"/>
                                        </p:tgtEl>
                                        <p:attrNameLst>
                                          <p:attrName>ppt_y</p:attrName>
                                        </p:attrNameLst>
                                      </p:cBhvr>
                                      <p:tavLst>
                                        <p:tav tm="0">
                                          <p:val>
                                            <p:strVal val="#ppt_y+#ppt_h*1.125000"/>
                                          </p:val>
                                        </p:tav>
                                        <p:tav tm="100000">
                                          <p:val>
                                            <p:strVal val="#ppt_y"/>
                                          </p:val>
                                        </p:tav>
                                      </p:tavLst>
                                    </p:anim>
                                    <p:animEffect transition="in" filter="wipe(up)">
                                      <p:cBhvr>
                                        <p:cTn id="8" dur="500"/>
                                        <p:tgtEl>
                                          <p:spTgt spid="6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1"/>
                                        </p:tgtEl>
                                        <p:attrNameLst>
                                          <p:attrName>style.visibility</p:attrName>
                                        </p:attrNameLst>
                                      </p:cBhvr>
                                      <p:to>
                                        <p:strVal val="visible"/>
                                      </p:to>
                                    </p:set>
                                    <p:anim calcmode="lin" valueType="num">
                                      <p:cBhvr additive="base">
                                        <p:cTn id="13" dur="500"/>
                                        <p:tgtEl>
                                          <p:spTgt spid="621"/>
                                        </p:tgtEl>
                                        <p:attrNameLst>
                                          <p:attrName>ppt_y</p:attrName>
                                        </p:attrNameLst>
                                      </p:cBhvr>
                                      <p:tavLst>
                                        <p:tav tm="0">
                                          <p:val>
                                            <p:strVal val="#ppt_y+#ppt_h*1.125000"/>
                                          </p:val>
                                        </p:tav>
                                        <p:tav tm="100000">
                                          <p:val>
                                            <p:strVal val="#ppt_y"/>
                                          </p:val>
                                        </p:tav>
                                      </p:tavLst>
                                    </p:anim>
                                    <p:animEffect transition="in" filter="wipe(up)">
                                      <p:cBhvr>
                                        <p:cTn id="14" dur="500"/>
                                        <p:tgtEl>
                                          <p:spTgt spid="62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22"/>
                                        </p:tgtEl>
                                        <p:attrNameLst>
                                          <p:attrName>style.visibility</p:attrName>
                                        </p:attrNameLst>
                                      </p:cBhvr>
                                      <p:to>
                                        <p:strVal val="visible"/>
                                      </p:to>
                                    </p:set>
                                    <p:animEffect transition="in" filter="checkerboard(across)">
                                      <p:cBhvr>
                                        <p:cTn id="19" dur="5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0" animBg="1"/>
      <p:bldP spid="6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6" name="矩形"/>
          <p:cNvSpPr/>
          <p:nvPr/>
        </p:nvSpPr>
        <p:spPr>
          <a:xfrm>
            <a:off x="1416050" y="304800"/>
            <a:ext cx="58115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城镇土地使用税税收优惠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627" name="表格"/>
          <p:cNvGraphicFramePr>
            <a:graphicFrameLocks noGrp="1"/>
          </p:cNvGraphicFramePr>
          <p:nvPr/>
        </p:nvGraphicFramePr>
        <p:xfrm>
          <a:off x="600075" y="1535430"/>
          <a:ext cx="10920729" cy="4171941"/>
        </p:xfrm>
        <a:graphic>
          <a:graphicData uri="http://schemas.openxmlformats.org/drawingml/2006/table">
            <a:tbl>
              <a:tblPr bandRow="1">
                <a:noFill/>
              </a:tblPr>
              <a:tblGrid>
                <a:gridCol w="2320925"/>
                <a:gridCol w="7133590"/>
                <a:gridCol w="1466214"/>
              </a:tblGrid>
              <a:tr h="46354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免税/征税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（6）盐场、盐矿用地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盐场的盐滩、盐矿的矿井用地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其他生产</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（如厂房）</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、办公、生活区用地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（7）供电部门、水电站用地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供电部门的输电线路用地、变电站用地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供电部门、水电站的生产</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（包括坝内、坝外式厂房）</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、办公、生活区用地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（8）水利设施用地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水利设施及其管护用地</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（如水库库区、大坝、堤防、灌渠、泵站等）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其他生产</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（如厂房）</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、办公、生活区用地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（9）交通部门港口用地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港口的码头用地</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（包括岸边码头、伸入水中的浮码头、堤岸、堤坝、校桥等）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354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checkerboard(across)">
                                      <p:cBhvr>
                                        <p:cTn id="7" dur="500"/>
                                        <p:tgtEl>
                                          <p:spTgt spid="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31" name="矩形"/>
          <p:cNvSpPr/>
          <p:nvPr/>
        </p:nvSpPr>
        <p:spPr>
          <a:xfrm>
            <a:off x="1416050" y="304800"/>
            <a:ext cx="581152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城镇土地使用税税收优惠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34" name="组合"/>
          <p:cNvGrpSpPr/>
          <p:nvPr/>
        </p:nvGrpSpPr>
        <p:grpSpPr>
          <a:xfrm>
            <a:off x="1958975" y="1249680"/>
            <a:ext cx="6828791" cy="529590"/>
            <a:chOff x="1958975" y="1249680"/>
            <a:chExt cx="6828791" cy="529590"/>
          </a:xfrm>
        </p:grpSpPr>
        <p:sp>
          <p:nvSpPr>
            <p:cNvPr id="632" name="矩形"/>
            <p:cNvSpPr/>
            <p:nvPr/>
          </p:nvSpPr>
          <p:spPr>
            <a:xfrm>
              <a:off x="2068830" y="1249680"/>
              <a:ext cx="6628766"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辨析城镇土地使用税的征税项目与免税项目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33" name="剪去对角的矩形"/>
            <p:cNvSpPr/>
            <p:nvPr/>
          </p:nvSpPr>
          <p:spPr>
            <a:xfrm>
              <a:off x="1958975" y="1253489"/>
              <a:ext cx="6828791" cy="525780"/>
            </a:xfrm>
            <a:prstGeom prst="snip2DiagRect">
              <a:avLst>
                <a:gd name="adj1" fmla="val 0"/>
                <a:gd name="adj2" fmla="val 15606"/>
              </a:avLst>
            </a:prstGeom>
            <a:noFill/>
            <a:ln w="25400" cap="flat" cmpd="sng">
              <a:solidFill>
                <a:srgbClr val="4BACC6"/>
              </a:solidFill>
              <a:prstDash val="solid"/>
              <a:round/>
            </a:ln>
          </p:spPr>
          <p:txBody>
            <a:bodyPr rtlCol="0" anchor="ctr"/>
            <a:lstStyle/>
            <a:p>
              <a:pPr algn="ctr"/>
            </a:p>
          </p:txBody>
        </p:sp>
      </p:grpSp>
      <p:sp>
        <p:nvSpPr>
          <p:cNvPr id="635" name="矩形"/>
          <p:cNvSpPr/>
          <p:nvPr/>
        </p:nvSpPr>
        <p:spPr>
          <a:xfrm>
            <a:off x="1757044" y="1877695"/>
            <a:ext cx="870585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单选】根据城镇土地使用税法律制度的规定，下列城市用地中，不属于城镇土地使用税免税项目的是（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A．公园自用的土地　　　　　　　　B．市政街道公共用地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C．国家机关自用的土地　　　　　　D．企业生活区用地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36" name="矩形"/>
          <p:cNvSpPr/>
          <p:nvPr/>
        </p:nvSpPr>
        <p:spPr>
          <a:xfrm>
            <a:off x="1757044" y="3648710"/>
            <a:ext cx="131000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37" name="矩形"/>
          <p:cNvSpPr/>
          <p:nvPr/>
        </p:nvSpPr>
        <p:spPr>
          <a:xfrm>
            <a:off x="1753870" y="4079240"/>
            <a:ext cx="870585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单选】根据城镇土地使用税法律制度的规定，下列用地中，免予缴纳城镇土地使用税的是（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A．港口的码头用地　　　　　　　　　　　B．邮政部门坐落在县城内的土地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C．水电站的发电厂房用地　　　　　　　　D．火电厂厂区围墙内的用地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38" name="矩形"/>
          <p:cNvSpPr/>
          <p:nvPr/>
        </p:nvSpPr>
        <p:spPr>
          <a:xfrm>
            <a:off x="1757044" y="5850255"/>
            <a:ext cx="132270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anim calcmode="lin" valueType="num">
                                      <p:cBhvr additive="base">
                                        <p:cTn id="7" dur="500"/>
                                        <p:tgtEl>
                                          <p:spTgt spid="634"/>
                                        </p:tgtEl>
                                        <p:attrNameLst>
                                          <p:attrName>ppt_y</p:attrName>
                                        </p:attrNameLst>
                                      </p:cBhvr>
                                      <p:tavLst>
                                        <p:tav tm="0">
                                          <p:val>
                                            <p:strVal val="#ppt_y+#ppt_h*1.125000"/>
                                          </p:val>
                                        </p:tav>
                                        <p:tav tm="100000">
                                          <p:val>
                                            <p:strVal val="#ppt_y"/>
                                          </p:val>
                                        </p:tav>
                                      </p:tavLst>
                                    </p:anim>
                                    <p:animEffect transition="in" filter="wipe(up)">
                                      <p:cBhvr>
                                        <p:cTn id="8" dur="500"/>
                                        <p:tgtEl>
                                          <p:spTgt spid="63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35"/>
                                        </p:tgtEl>
                                        <p:attrNameLst>
                                          <p:attrName>style.visibility</p:attrName>
                                        </p:attrNameLst>
                                      </p:cBhvr>
                                      <p:to>
                                        <p:strVal val="visible"/>
                                      </p:to>
                                    </p:set>
                                    <p:anim calcmode="lin" valueType="num">
                                      <p:cBhvr additive="base">
                                        <p:cTn id="13" dur="500"/>
                                        <p:tgtEl>
                                          <p:spTgt spid="635"/>
                                        </p:tgtEl>
                                        <p:attrNameLst>
                                          <p:attrName>ppt_y</p:attrName>
                                        </p:attrNameLst>
                                      </p:cBhvr>
                                      <p:tavLst>
                                        <p:tav tm="0">
                                          <p:val>
                                            <p:strVal val="#ppt_y+#ppt_h*1.125000"/>
                                          </p:val>
                                        </p:tav>
                                        <p:tav tm="100000">
                                          <p:val>
                                            <p:strVal val="#ppt_y"/>
                                          </p:val>
                                        </p:tav>
                                      </p:tavLst>
                                    </p:anim>
                                    <p:animEffect transition="in" filter="wipe(up)">
                                      <p:cBhvr>
                                        <p:cTn id="14" dur="500"/>
                                        <p:tgtEl>
                                          <p:spTgt spid="63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36"/>
                                        </p:tgtEl>
                                        <p:attrNameLst>
                                          <p:attrName>style.visibility</p:attrName>
                                        </p:attrNameLst>
                                      </p:cBhvr>
                                      <p:to>
                                        <p:strVal val="visible"/>
                                      </p:to>
                                    </p:set>
                                    <p:anim calcmode="lin" valueType="num">
                                      <p:cBhvr additive="base">
                                        <p:cTn id="19" dur="500"/>
                                        <p:tgtEl>
                                          <p:spTgt spid="636"/>
                                        </p:tgtEl>
                                        <p:attrNameLst>
                                          <p:attrName>ppt_y</p:attrName>
                                        </p:attrNameLst>
                                      </p:cBhvr>
                                      <p:tavLst>
                                        <p:tav tm="0">
                                          <p:val>
                                            <p:strVal val="#ppt_y+#ppt_h*1.125000"/>
                                          </p:val>
                                        </p:tav>
                                        <p:tav tm="100000">
                                          <p:val>
                                            <p:strVal val="#ppt_y"/>
                                          </p:val>
                                        </p:tav>
                                      </p:tavLst>
                                    </p:anim>
                                    <p:animEffect transition="in" filter="wipe(up)">
                                      <p:cBhvr>
                                        <p:cTn id="20" dur="500"/>
                                        <p:tgtEl>
                                          <p:spTgt spid="63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37"/>
                                        </p:tgtEl>
                                        <p:attrNameLst>
                                          <p:attrName>style.visibility</p:attrName>
                                        </p:attrNameLst>
                                      </p:cBhvr>
                                      <p:to>
                                        <p:strVal val="visible"/>
                                      </p:to>
                                    </p:set>
                                    <p:anim calcmode="lin" valueType="num">
                                      <p:cBhvr additive="base">
                                        <p:cTn id="25" dur="500"/>
                                        <p:tgtEl>
                                          <p:spTgt spid="637"/>
                                        </p:tgtEl>
                                        <p:attrNameLst>
                                          <p:attrName>ppt_y</p:attrName>
                                        </p:attrNameLst>
                                      </p:cBhvr>
                                      <p:tavLst>
                                        <p:tav tm="0">
                                          <p:val>
                                            <p:strVal val="#ppt_y+#ppt_h*1.125000"/>
                                          </p:val>
                                        </p:tav>
                                        <p:tav tm="100000">
                                          <p:val>
                                            <p:strVal val="#ppt_y"/>
                                          </p:val>
                                        </p:tav>
                                      </p:tavLst>
                                    </p:anim>
                                    <p:animEffect transition="in" filter="wipe(up)">
                                      <p:cBhvr>
                                        <p:cTn id="26" dur="500"/>
                                        <p:tgtEl>
                                          <p:spTgt spid="63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38"/>
                                        </p:tgtEl>
                                        <p:attrNameLst>
                                          <p:attrName>style.visibility</p:attrName>
                                        </p:attrNameLst>
                                      </p:cBhvr>
                                      <p:to>
                                        <p:strVal val="visible"/>
                                      </p:to>
                                    </p:set>
                                    <p:anim calcmode="lin" valueType="num">
                                      <p:cBhvr additive="base">
                                        <p:cTn id="31" dur="500"/>
                                        <p:tgtEl>
                                          <p:spTgt spid="638"/>
                                        </p:tgtEl>
                                        <p:attrNameLst>
                                          <p:attrName>ppt_y</p:attrName>
                                        </p:attrNameLst>
                                      </p:cBhvr>
                                      <p:tavLst>
                                        <p:tav tm="0">
                                          <p:val>
                                            <p:strVal val="#ppt_y+#ppt_h*1.125000"/>
                                          </p:val>
                                        </p:tav>
                                        <p:tav tm="100000">
                                          <p:val>
                                            <p:strVal val="#ppt_y"/>
                                          </p:val>
                                        </p:tav>
                                      </p:tavLst>
                                    </p:anim>
                                    <p:animEffect transition="in" filter="wipe(up)">
                                      <p:cBhvr>
                                        <p:cTn id="32" dur="5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P spid="635" grpId="0"/>
      <p:bldP spid="636" grpId="0"/>
      <p:bldP spid="637" grpId="0"/>
      <p:bldP spid="6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42" name="矩形"/>
          <p:cNvSpPr/>
          <p:nvPr/>
        </p:nvSpPr>
        <p:spPr>
          <a:xfrm>
            <a:off x="1416050" y="304800"/>
            <a:ext cx="90951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城镇土地使用税计税依据、税率与应纳税额的计算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43" name="矩形"/>
          <p:cNvSpPr/>
          <p:nvPr/>
        </p:nvSpPr>
        <p:spPr>
          <a:xfrm>
            <a:off x="2173605" y="1487805"/>
            <a:ext cx="747013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年应纳税额=</a:t>
            </a:r>
            <a:r>
              <a:rPr lang="zh-CN" altLang="en-US" sz="1800" b="0" i="0" u="sng"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实际占用应税土地面积（平方米）</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sng"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适用税额（元/平方米）</a:t>
            </a:r>
            <a:endParaRPr lang="zh-CN" altLang="en-US" sz="1800" b="0" i="0" u="sng"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44" name="直线连接线"/>
          <p:cNvCxnSpPr/>
          <p:nvPr/>
        </p:nvCxnSpPr>
        <p:spPr>
          <a:xfrm>
            <a:off x="4921249" y="1903095"/>
            <a:ext cx="1587" cy="407035"/>
          </a:xfrm>
          <a:prstGeom prst="straightConnector1">
            <a:avLst/>
          </a:prstGeom>
          <a:noFill/>
          <a:ln w="19050" cap="flat" cmpd="sng">
            <a:solidFill>
              <a:srgbClr val="05212E"/>
            </a:solidFill>
            <a:prstDash val="solid"/>
            <a:round/>
            <a:tailEnd type="arrow" w="med" len="med"/>
          </a:ln>
        </p:spPr>
      </p:cxnSp>
      <p:cxnSp>
        <p:nvCxnSpPr>
          <p:cNvPr id="645" name="直线连接线"/>
          <p:cNvCxnSpPr/>
          <p:nvPr/>
        </p:nvCxnSpPr>
        <p:spPr>
          <a:xfrm>
            <a:off x="8345804" y="1903095"/>
            <a:ext cx="1587" cy="407035"/>
          </a:xfrm>
          <a:prstGeom prst="straightConnector1">
            <a:avLst/>
          </a:prstGeom>
          <a:noFill/>
          <a:ln w="19050" cap="flat" cmpd="sng">
            <a:solidFill>
              <a:srgbClr val="05212E"/>
            </a:solidFill>
            <a:prstDash val="solid"/>
            <a:round/>
            <a:tailEnd type="arrow" w="med" len="med"/>
          </a:ln>
        </p:spPr>
      </p:cxnSp>
      <p:sp>
        <p:nvSpPr>
          <p:cNvPr id="646" name="矩形"/>
          <p:cNvSpPr/>
          <p:nvPr/>
        </p:nvSpPr>
        <p:spPr>
          <a:xfrm>
            <a:off x="4311015" y="2357120"/>
            <a:ext cx="122110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计税依据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7" name="矩形"/>
          <p:cNvSpPr/>
          <p:nvPr/>
        </p:nvSpPr>
        <p:spPr>
          <a:xfrm>
            <a:off x="7799705" y="2357120"/>
            <a:ext cx="122110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定额税率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51" name="组合"/>
          <p:cNvGrpSpPr/>
          <p:nvPr/>
        </p:nvGrpSpPr>
        <p:grpSpPr>
          <a:xfrm>
            <a:off x="1074420" y="3082925"/>
            <a:ext cx="10130153" cy="2576829"/>
            <a:chOff x="1074420" y="3082925"/>
            <a:chExt cx="10130153" cy="2576829"/>
          </a:xfrm>
        </p:grpSpPr>
        <p:sp>
          <p:nvSpPr>
            <p:cNvPr id="648" name="矩形"/>
            <p:cNvSpPr/>
            <p:nvPr/>
          </p:nvSpPr>
          <p:spPr>
            <a:xfrm>
              <a:off x="2432684" y="3082925"/>
              <a:ext cx="8752204"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城镇土地使用税的计税依据是纳税人实际占用的土地面积，具体按以下办法确定：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（1）凡由省级人民政府确定的单位组织测定土地面积的，以测定的土地面积为准。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（2）尚未组织测定，但纳税人持有政府部门核发的土地使用证书的，以证书确定的土地面积为准。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（3）尚未核发土地使用证书的，应由纳税人据实申报土地面积进行纳税，待核发土地使用证书后再作调整。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49" name="矩形"/>
            <p:cNvSpPr/>
            <p:nvPr/>
          </p:nvSpPr>
          <p:spPr>
            <a:xfrm>
              <a:off x="1074420" y="4129405"/>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650" name="剪去对角的矩形"/>
            <p:cNvSpPr/>
            <p:nvPr/>
          </p:nvSpPr>
          <p:spPr>
            <a:xfrm>
              <a:off x="2167889" y="3105785"/>
              <a:ext cx="9036684" cy="2553969"/>
            </a:xfrm>
            <a:prstGeom prst="snip2DiagRect">
              <a:avLst>
                <a:gd name="adj1" fmla="val 0"/>
                <a:gd name="adj2" fmla="val 10574"/>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43"/>
                                        </p:tgtEl>
                                        <p:attrNameLst>
                                          <p:attrName>style.visibility</p:attrName>
                                        </p:attrNameLst>
                                      </p:cBhvr>
                                      <p:to>
                                        <p:strVal val="visible"/>
                                      </p:to>
                                    </p:set>
                                    <p:anim calcmode="lin" valueType="num">
                                      <p:cBhvr additive="base">
                                        <p:cTn id="7" dur="500"/>
                                        <p:tgtEl>
                                          <p:spTgt spid="643"/>
                                        </p:tgtEl>
                                        <p:attrNameLst>
                                          <p:attrName>ppt_y</p:attrName>
                                        </p:attrNameLst>
                                      </p:cBhvr>
                                      <p:tavLst>
                                        <p:tav tm="0">
                                          <p:val>
                                            <p:strVal val="#ppt_y+#ppt_h*1.125000"/>
                                          </p:val>
                                        </p:tav>
                                        <p:tav tm="100000">
                                          <p:val>
                                            <p:strVal val="#ppt_y"/>
                                          </p:val>
                                        </p:tav>
                                      </p:tavLst>
                                    </p:anim>
                                    <p:animEffect transition="in" filter="wipe(up)">
                                      <p:cBhvr>
                                        <p:cTn id="8" dur="500"/>
                                        <p:tgtEl>
                                          <p:spTgt spid="64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44"/>
                                        </p:tgtEl>
                                        <p:attrNameLst>
                                          <p:attrName>style.visibility</p:attrName>
                                        </p:attrNameLst>
                                      </p:cBhvr>
                                      <p:to>
                                        <p:strVal val="visible"/>
                                      </p:to>
                                    </p:set>
                                    <p:anim calcmode="lin" valueType="num">
                                      <p:cBhvr additive="base">
                                        <p:cTn id="13" dur="500"/>
                                        <p:tgtEl>
                                          <p:spTgt spid="644"/>
                                        </p:tgtEl>
                                        <p:attrNameLst>
                                          <p:attrName>ppt_y</p:attrName>
                                        </p:attrNameLst>
                                      </p:cBhvr>
                                      <p:tavLst>
                                        <p:tav tm="0">
                                          <p:val>
                                            <p:strVal val="#ppt_y+#ppt_h*1.125000"/>
                                          </p:val>
                                        </p:tav>
                                        <p:tav tm="100000">
                                          <p:val>
                                            <p:strVal val="#ppt_y"/>
                                          </p:val>
                                        </p:tav>
                                      </p:tavLst>
                                    </p:anim>
                                    <p:animEffect transition="in" filter="wipe(up)">
                                      <p:cBhvr>
                                        <p:cTn id="14" dur="500"/>
                                        <p:tgtEl>
                                          <p:spTgt spid="64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46"/>
                                        </p:tgtEl>
                                        <p:attrNameLst>
                                          <p:attrName>style.visibility</p:attrName>
                                        </p:attrNameLst>
                                      </p:cBhvr>
                                      <p:to>
                                        <p:strVal val="visible"/>
                                      </p:to>
                                    </p:set>
                                    <p:anim calcmode="lin" valueType="num">
                                      <p:cBhvr additive="base">
                                        <p:cTn id="19" dur="500"/>
                                        <p:tgtEl>
                                          <p:spTgt spid="646"/>
                                        </p:tgtEl>
                                        <p:attrNameLst>
                                          <p:attrName>ppt_y</p:attrName>
                                        </p:attrNameLst>
                                      </p:cBhvr>
                                      <p:tavLst>
                                        <p:tav tm="0">
                                          <p:val>
                                            <p:strVal val="#ppt_y+#ppt_h*1.125000"/>
                                          </p:val>
                                        </p:tav>
                                        <p:tav tm="100000">
                                          <p:val>
                                            <p:strVal val="#ppt_y"/>
                                          </p:val>
                                        </p:tav>
                                      </p:tavLst>
                                    </p:anim>
                                    <p:animEffect transition="in" filter="wipe(up)">
                                      <p:cBhvr>
                                        <p:cTn id="20" dur="500"/>
                                        <p:tgtEl>
                                          <p:spTgt spid="64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45"/>
                                        </p:tgtEl>
                                        <p:attrNameLst>
                                          <p:attrName>style.visibility</p:attrName>
                                        </p:attrNameLst>
                                      </p:cBhvr>
                                      <p:to>
                                        <p:strVal val="visible"/>
                                      </p:to>
                                    </p:set>
                                    <p:anim calcmode="lin" valueType="num">
                                      <p:cBhvr additive="base">
                                        <p:cTn id="25" dur="500"/>
                                        <p:tgtEl>
                                          <p:spTgt spid="645"/>
                                        </p:tgtEl>
                                        <p:attrNameLst>
                                          <p:attrName>ppt_y</p:attrName>
                                        </p:attrNameLst>
                                      </p:cBhvr>
                                      <p:tavLst>
                                        <p:tav tm="0">
                                          <p:val>
                                            <p:strVal val="#ppt_y+#ppt_h*1.125000"/>
                                          </p:val>
                                        </p:tav>
                                        <p:tav tm="100000">
                                          <p:val>
                                            <p:strVal val="#ppt_y"/>
                                          </p:val>
                                        </p:tav>
                                      </p:tavLst>
                                    </p:anim>
                                    <p:animEffect transition="in" filter="wipe(up)">
                                      <p:cBhvr>
                                        <p:cTn id="26" dur="500"/>
                                        <p:tgtEl>
                                          <p:spTgt spid="64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47"/>
                                        </p:tgtEl>
                                        <p:attrNameLst>
                                          <p:attrName>style.visibility</p:attrName>
                                        </p:attrNameLst>
                                      </p:cBhvr>
                                      <p:to>
                                        <p:strVal val="visible"/>
                                      </p:to>
                                    </p:set>
                                    <p:anim calcmode="lin" valueType="num">
                                      <p:cBhvr additive="base">
                                        <p:cTn id="31" dur="500"/>
                                        <p:tgtEl>
                                          <p:spTgt spid="647"/>
                                        </p:tgtEl>
                                        <p:attrNameLst>
                                          <p:attrName>ppt_y</p:attrName>
                                        </p:attrNameLst>
                                      </p:cBhvr>
                                      <p:tavLst>
                                        <p:tav tm="0">
                                          <p:val>
                                            <p:strVal val="#ppt_y+#ppt_h*1.125000"/>
                                          </p:val>
                                        </p:tav>
                                        <p:tav tm="100000">
                                          <p:val>
                                            <p:strVal val="#ppt_y"/>
                                          </p:val>
                                        </p:tav>
                                      </p:tavLst>
                                    </p:anim>
                                    <p:animEffect transition="in" filter="wipe(up)">
                                      <p:cBhvr>
                                        <p:cTn id="32" dur="500"/>
                                        <p:tgtEl>
                                          <p:spTgt spid="64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51"/>
                                        </p:tgtEl>
                                        <p:attrNameLst>
                                          <p:attrName>style.visibility</p:attrName>
                                        </p:attrNameLst>
                                      </p:cBhvr>
                                      <p:to>
                                        <p:strVal val="visible"/>
                                      </p:to>
                                    </p:set>
                                    <p:animEffect transition="in" filter="strips(downLeft)">
                                      <p:cBhvr>
                                        <p:cTn id="37" dur="500"/>
                                        <p:tgtEl>
                                          <p:spTgt spid="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 grpId="0"/>
      <p:bldP spid="644" grpId="0" animBg="1"/>
      <p:bldP spid="645" grpId="0" animBg="1"/>
      <p:bldP spid="646" grpId="0"/>
      <p:bldP spid="647" grpId="0"/>
      <p:bldP spid="65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5" name="矩形"/>
          <p:cNvSpPr/>
          <p:nvPr/>
        </p:nvSpPr>
        <p:spPr>
          <a:xfrm>
            <a:off x="1416050" y="304800"/>
            <a:ext cx="90951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城镇土地使用税计税依据、税率与应纳税额的计算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58" name="组合"/>
          <p:cNvGrpSpPr/>
          <p:nvPr/>
        </p:nvGrpSpPr>
        <p:grpSpPr>
          <a:xfrm>
            <a:off x="1497330" y="1123950"/>
            <a:ext cx="7081520" cy="529590"/>
            <a:chOff x="1497330" y="1123950"/>
            <a:chExt cx="7081520" cy="529590"/>
          </a:xfrm>
        </p:grpSpPr>
        <p:sp>
          <p:nvSpPr>
            <p:cNvPr id="656" name="矩形"/>
            <p:cNvSpPr/>
            <p:nvPr/>
          </p:nvSpPr>
          <p:spPr>
            <a:xfrm>
              <a:off x="1607185" y="1123950"/>
              <a:ext cx="6875144"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城镇土地使用税的计税依据、应纳税额的计算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57" name="剪去对角的矩形"/>
            <p:cNvSpPr/>
            <p:nvPr/>
          </p:nvSpPr>
          <p:spPr>
            <a:xfrm>
              <a:off x="1497330" y="1127760"/>
              <a:ext cx="7081520" cy="525779"/>
            </a:xfrm>
            <a:prstGeom prst="snip2DiagRect">
              <a:avLst>
                <a:gd name="adj1" fmla="val 0"/>
                <a:gd name="adj2" fmla="val 15726"/>
              </a:avLst>
            </a:prstGeom>
            <a:noFill/>
            <a:ln w="25400" cap="flat" cmpd="sng">
              <a:solidFill>
                <a:srgbClr val="4BACC6"/>
              </a:solidFill>
              <a:prstDash val="solid"/>
              <a:round/>
            </a:ln>
          </p:spPr>
          <p:txBody>
            <a:bodyPr rtlCol="0" anchor="ctr"/>
            <a:lstStyle/>
            <a:p>
              <a:pPr algn="ctr"/>
            </a:p>
          </p:txBody>
        </p:sp>
      </p:grpSp>
      <p:sp>
        <p:nvSpPr>
          <p:cNvPr id="659" name="矩形"/>
          <p:cNvSpPr/>
          <p:nvPr/>
        </p:nvSpPr>
        <p:spPr>
          <a:xfrm>
            <a:off x="424180" y="1687830"/>
            <a:ext cx="1113790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多选】根据城镇土地使用税法律制度的规定，下列各项中，可以作为城镇土地使用税计税依据的有（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A．省政府确定的单位测定的面积　　　　　　　　　　　　B．土地使用证书确定的面积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C．由纳税人申报的面积为准，核发土地使用证后作调整　　D．税务部门规定的面积</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60" name="矩形"/>
          <p:cNvSpPr/>
          <p:nvPr/>
        </p:nvSpPr>
        <p:spPr>
          <a:xfrm>
            <a:off x="424180" y="3392805"/>
            <a:ext cx="162623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61" name="矩形"/>
          <p:cNvSpPr/>
          <p:nvPr/>
        </p:nvSpPr>
        <p:spPr>
          <a:xfrm>
            <a:off x="424180" y="3761105"/>
            <a:ext cx="1138936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贸易公司位于市区，实际占地面积为5 000平方米，其中办公区占地4 000平方米，生活区占地1 000平方米，甲贸易公司还有一处位于农村的仓库，实际面积为1 500平方米。已知城镇土地使用税适用税率每平方米税额为5元。计算甲贸易公司全年应缴纳城镇土地使用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A．4000×5=20000元　　　　　　　　B．（5000+1500）×5=32500元</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C．5000×5=25000元　　　　　　　　D．（4000+1500）×5=27500元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62" name="矩形"/>
          <p:cNvSpPr/>
          <p:nvPr/>
        </p:nvSpPr>
        <p:spPr>
          <a:xfrm>
            <a:off x="424180" y="5784850"/>
            <a:ext cx="709929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【解析】位于“农村”的仓库，不属于城镇土地使用税的征税范围。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58"/>
                                        </p:tgtEl>
                                        <p:attrNameLst>
                                          <p:attrName>style.visibility</p:attrName>
                                        </p:attrNameLst>
                                      </p:cBhvr>
                                      <p:to>
                                        <p:strVal val="visible"/>
                                      </p:to>
                                    </p:set>
                                    <p:anim calcmode="lin" valueType="num">
                                      <p:cBhvr additive="base">
                                        <p:cTn id="7" dur="500"/>
                                        <p:tgtEl>
                                          <p:spTgt spid="658"/>
                                        </p:tgtEl>
                                        <p:attrNameLst>
                                          <p:attrName>ppt_y</p:attrName>
                                        </p:attrNameLst>
                                      </p:cBhvr>
                                      <p:tavLst>
                                        <p:tav tm="0">
                                          <p:val>
                                            <p:strVal val="#ppt_y+#ppt_h*1.125000"/>
                                          </p:val>
                                        </p:tav>
                                        <p:tav tm="100000">
                                          <p:val>
                                            <p:strVal val="#ppt_y"/>
                                          </p:val>
                                        </p:tav>
                                      </p:tavLst>
                                    </p:anim>
                                    <p:animEffect transition="in" filter="wipe(up)">
                                      <p:cBhvr>
                                        <p:cTn id="8" dur="500"/>
                                        <p:tgtEl>
                                          <p:spTgt spid="65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59"/>
                                        </p:tgtEl>
                                        <p:attrNameLst>
                                          <p:attrName>style.visibility</p:attrName>
                                        </p:attrNameLst>
                                      </p:cBhvr>
                                      <p:to>
                                        <p:strVal val="visible"/>
                                      </p:to>
                                    </p:set>
                                    <p:anim calcmode="lin" valueType="num">
                                      <p:cBhvr additive="base">
                                        <p:cTn id="13" dur="500"/>
                                        <p:tgtEl>
                                          <p:spTgt spid="659"/>
                                        </p:tgtEl>
                                        <p:attrNameLst>
                                          <p:attrName>ppt_y</p:attrName>
                                        </p:attrNameLst>
                                      </p:cBhvr>
                                      <p:tavLst>
                                        <p:tav tm="0">
                                          <p:val>
                                            <p:strVal val="#ppt_y+#ppt_h*1.125000"/>
                                          </p:val>
                                        </p:tav>
                                        <p:tav tm="100000">
                                          <p:val>
                                            <p:strVal val="#ppt_y"/>
                                          </p:val>
                                        </p:tav>
                                      </p:tavLst>
                                    </p:anim>
                                    <p:animEffect transition="in" filter="wipe(up)">
                                      <p:cBhvr>
                                        <p:cTn id="14" dur="500"/>
                                        <p:tgtEl>
                                          <p:spTgt spid="65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60"/>
                                        </p:tgtEl>
                                        <p:attrNameLst>
                                          <p:attrName>style.visibility</p:attrName>
                                        </p:attrNameLst>
                                      </p:cBhvr>
                                      <p:to>
                                        <p:strVal val="visible"/>
                                      </p:to>
                                    </p:set>
                                    <p:anim calcmode="lin" valueType="num">
                                      <p:cBhvr additive="base">
                                        <p:cTn id="19" dur="500"/>
                                        <p:tgtEl>
                                          <p:spTgt spid="660"/>
                                        </p:tgtEl>
                                        <p:attrNameLst>
                                          <p:attrName>ppt_y</p:attrName>
                                        </p:attrNameLst>
                                      </p:cBhvr>
                                      <p:tavLst>
                                        <p:tav tm="0">
                                          <p:val>
                                            <p:strVal val="#ppt_y+#ppt_h*1.125000"/>
                                          </p:val>
                                        </p:tav>
                                        <p:tav tm="100000">
                                          <p:val>
                                            <p:strVal val="#ppt_y"/>
                                          </p:val>
                                        </p:tav>
                                      </p:tavLst>
                                    </p:anim>
                                    <p:animEffect transition="in" filter="wipe(up)">
                                      <p:cBhvr>
                                        <p:cTn id="20" dur="500"/>
                                        <p:tgtEl>
                                          <p:spTgt spid="66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61"/>
                                        </p:tgtEl>
                                        <p:attrNameLst>
                                          <p:attrName>style.visibility</p:attrName>
                                        </p:attrNameLst>
                                      </p:cBhvr>
                                      <p:to>
                                        <p:strVal val="visible"/>
                                      </p:to>
                                    </p:set>
                                    <p:anim calcmode="lin" valueType="num">
                                      <p:cBhvr additive="base">
                                        <p:cTn id="25" dur="500"/>
                                        <p:tgtEl>
                                          <p:spTgt spid="661"/>
                                        </p:tgtEl>
                                        <p:attrNameLst>
                                          <p:attrName>ppt_y</p:attrName>
                                        </p:attrNameLst>
                                      </p:cBhvr>
                                      <p:tavLst>
                                        <p:tav tm="0">
                                          <p:val>
                                            <p:strVal val="#ppt_y+#ppt_h*1.125000"/>
                                          </p:val>
                                        </p:tav>
                                        <p:tav tm="100000">
                                          <p:val>
                                            <p:strVal val="#ppt_y"/>
                                          </p:val>
                                        </p:tav>
                                      </p:tavLst>
                                    </p:anim>
                                    <p:animEffect transition="in" filter="wipe(up)">
                                      <p:cBhvr>
                                        <p:cTn id="26" dur="500"/>
                                        <p:tgtEl>
                                          <p:spTgt spid="66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62"/>
                                        </p:tgtEl>
                                        <p:attrNameLst>
                                          <p:attrName>style.visibility</p:attrName>
                                        </p:attrNameLst>
                                      </p:cBhvr>
                                      <p:to>
                                        <p:strVal val="visible"/>
                                      </p:to>
                                    </p:set>
                                    <p:anim calcmode="lin" valueType="num">
                                      <p:cBhvr additive="base">
                                        <p:cTn id="31" dur="500"/>
                                        <p:tgtEl>
                                          <p:spTgt spid="662"/>
                                        </p:tgtEl>
                                        <p:attrNameLst>
                                          <p:attrName>ppt_y</p:attrName>
                                        </p:attrNameLst>
                                      </p:cBhvr>
                                      <p:tavLst>
                                        <p:tav tm="0">
                                          <p:val>
                                            <p:strVal val="#ppt_y+#ppt_h*1.125000"/>
                                          </p:val>
                                        </p:tav>
                                        <p:tav tm="100000">
                                          <p:val>
                                            <p:strVal val="#ppt_y"/>
                                          </p:val>
                                        </p:tav>
                                      </p:tavLst>
                                    </p:anim>
                                    <p:animEffect transition="in" filter="wipe(up)">
                                      <p:cBhvr>
                                        <p:cTn id="32" dur="500"/>
                                        <p:tgtEl>
                                          <p:spTgt spid="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animBg="1"/>
      <p:bldP spid="659" grpId="0"/>
      <p:bldP spid="660" grpId="0"/>
      <p:bldP spid="661" grpId="0"/>
      <p:bldP spid="662"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66" name="矩形"/>
          <p:cNvSpPr/>
          <p:nvPr/>
        </p:nvSpPr>
        <p:spPr>
          <a:xfrm>
            <a:off x="1416050" y="304800"/>
            <a:ext cx="909510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城镇土地使用税计税依据、税率与应纳税额的计算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67" name="矩形"/>
          <p:cNvSpPr/>
          <p:nvPr/>
        </p:nvSpPr>
        <p:spPr>
          <a:xfrm>
            <a:off x="1221739" y="1087755"/>
            <a:ext cx="9777731"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单选】甲房地产开发企业开发一住宅项目，实际占地面积12 000平方米，建筑面积24 000平方米，容积率为2，甲房地产开发企业缴纳的城镇土地使用税的计税依据为（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A．24000平方米		B．12000平方米　　　C．36000平方米	　D．18000平方米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68" name="矩形"/>
          <p:cNvSpPr/>
          <p:nvPr/>
        </p:nvSpPr>
        <p:spPr>
          <a:xfrm>
            <a:off x="1221739" y="2340610"/>
            <a:ext cx="8354060"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【解析】城镇土地使用税的计税依据是纳税人实际占用的土地面积。【答案】B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69" name="矩形"/>
          <p:cNvSpPr/>
          <p:nvPr/>
        </p:nvSpPr>
        <p:spPr>
          <a:xfrm>
            <a:off x="1221739" y="2828290"/>
            <a:ext cx="9777096"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甲、乙两家企业共有一项土地使用权，土地面积为1 500平方米，甲、乙两家企业的实际占用比例为3∶2。已知该土地适用的城镇土地使用税税额为每平方米5元。关于甲、乙企业共有该土地应缴纳的城镇土地使用税，下列处理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A．甲企业应缴纳的城镇土地使用税=1 500×3/5× 5=4 500元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B．甲企业应缴纳的城镇土地使用税=1 500×5=7 500元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C．乙企业应缴纳的城镇土地使用税=1 500×2/5×5= 3 000元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D．乙企业应缴纳的城镇土地使用税=1 500×5=7 500元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70" name="矩形"/>
          <p:cNvSpPr/>
          <p:nvPr/>
        </p:nvSpPr>
        <p:spPr>
          <a:xfrm>
            <a:off x="1221739" y="5684520"/>
            <a:ext cx="899985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【解析】土地使用权共有的，由共有各方按实际使用土地面积占总面积的比例分别纳税。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67"/>
                                        </p:tgtEl>
                                        <p:attrNameLst>
                                          <p:attrName>style.visibility</p:attrName>
                                        </p:attrNameLst>
                                      </p:cBhvr>
                                      <p:to>
                                        <p:strVal val="visible"/>
                                      </p:to>
                                    </p:set>
                                    <p:anim calcmode="lin" valueType="num">
                                      <p:cBhvr additive="base">
                                        <p:cTn id="7" dur="500"/>
                                        <p:tgtEl>
                                          <p:spTgt spid="667"/>
                                        </p:tgtEl>
                                        <p:attrNameLst>
                                          <p:attrName>ppt_y</p:attrName>
                                        </p:attrNameLst>
                                      </p:cBhvr>
                                      <p:tavLst>
                                        <p:tav tm="0">
                                          <p:val>
                                            <p:strVal val="#ppt_y+#ppt_h*1.125000"/>
                                          </p:val>
                                        </p:tav>
                                        <p:tav tm="100000">
                                          <p:val>
                                            <p:strVal val="#ppt_y"/>
                                          </p:val>
                                        </p:tav>
                                      </p:tavLst>
                                    </p:anim>
                                    <p:animEffect transition="in" filter="wipe(up)">
                                      <p:cBhvr>
                                        <p:cTn id="8" dur="500"/>
                                        <p:tgtEl>
                                          <p:spTgt spid="66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68"/>
                                        </p:tgtEl>
                                        <p:attrNameLst>
                                          <p:attrName>style.visibility</p:attrName>
                                        </p:attrNameLst>
                                      </p:cBhvr>
                                      <p:to>
                                        <p:strVal val="visible"/>
                                      </p:to>
                                    </p:set>
                                    <p:anim calcmode="lin" valueType="num">
                                      <p:cBhvr additive="base">
                                        <p:cTn id="13" dur="500"/>
                                        <p:tgtEl>
                                          <p:spTgt spid="668"/>
                                        </p:tgtEl>
                                        <p:attrNameLst>
                                          <p:attrName>ppt_y</p:attrName>
                                        </p:attrNameLst>
                                      </p:cBhvr>
                                      <p:tavLst>
                                        <p:tav tm="0">
                                          <p:val>
                                            <p:strVal val="#ppt_y+#ppt_h*1.125000"/>
                                          </p:val>
                                        </p:tav>
                                        <p:tav tm="100000">
                                          <p:val>
                                            <p:strVal val="#ppt_y"/>
                                          </p:val>
                                        </p:tav>
                                      </p:tavLst>
                                    </p:anim>
                                    <p:animEffect transition="in" filter="wipe(up)">
                                      <p:cBhvr>
                                        <p:cTn id="14" dur="500"/>
                                        <p:tgtEl>
                                          <p:spTgt spid="66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69"/>
                                        </p:tgtEl>
                                        <p:attrNameLst>
                                          <p:attrName>style.visibility</p:attrName>
                                        </p:attrNameLst>
                                      </p:cBhvr>
                                      <p:to>
                                        <p:strVal val="visible"/>
                                      </p:to>
                                    </p:set>
                                    <p:anim calcmode="lin" valueType="num">
                                      <p:cBhvr additive="base">
                                        <p:cTn id="19" dur="500"/>
                                        <p:tgtEl>
                                          <p:spTgt spid="669"/>
                                        </p:tgtEl>
                                        <p:attrNameLst>
                                          <p:attrName>ppt_y</p:attrName>
                                        </p:attrNameLst>
                                      </p:cBhvr>
                                      <p:tavLst>
                                        <p:tav tm="0">
                                          <p:val>
                                            <p:strVal val="#ppt_y+#ppt_h*1.125000"/>
                                          </p:val>
                                        </p:tav>
                                        <p:tav tm="100000">
                                          <p:val>
                                            <p:strVal val="#ppt_y"/>
                                          </p:val>
                                        </p:tav>
                                      </p:tavLst>
                                    </p:anim>
                                    <p:animEffect transition="in" filter="wipe(up)">
                                      <p:cBhvr>
                                        <p:cTn id="20" dur="500"/>
                                        <p:tgtEl>
                                          <p:spTgt spid="66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70"/>
                                        </p:tgtEl>
                                        <p:attrNameLst>
                                          <p:attrName>style.visibility</p:attrName>
                                        </p:attrNameLst>
                                      </p:cBhvr>
                                      <p:to>
                                        <p:strVal val="visible"/>
                                      </p:to>
                                    </p:set>
                                    <p:anim calcmode="lin" valueType="num">
                                      <p:cBhvr additive="base">
                                        <p:cTn id="25" dur="500"/>
                                        <p:tgtEl>
                                          <p:spTgt spid="670"/>
                                        </p:tgtEl>
                                        <p:attrNameLst>
                                          <p:attrName>ppt_y</p:attrName>
                                        </p:attrNameLst>
                                      </p:cBhvr>
                                      <p:tavLst>
                                        <p:tav tm="0">
                                          <p:val>
                                            <p:strVal val="#ppt_y+#ppt_h*1.125000"/>
                                          </p:val>
                                        </p:tav>
                                        <p:tav tm="100000">
                                          <p:val>
                                            <p:strVal val="#ppt_y"/>
                                          </p:val>
                                        </p:tav>
                                      </p:tavLst>
                                    </p:anim>
                                    <p:animEffect transition="in" filter="wipe(up)">
                                      <p:cBhvr>
                                        <p:cTn id="26"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p:bldP spid="668" grpId="0"/>
      <p:bldP spid="669" grpId="0"/>
      <p:bldP spid="670"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4" name="矩形"/>
          <p:cNvSpPr/>
          <p:nvPr/>
        </p:nvSpPr>
        <p:spPr>
          <a:xfrm>
            <a:off x="1416050" y="304800"/>
            <a:ext cx="53854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城镇土地使用税征收管理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78" name="组合"/>
          <p:cNvGrpSpPr/>
          <p:nvPr/>
        </p:nvGrpSpPr>
        <p:grpSpPr>
          <a:xfrm>
            <a:off x="1416050" y="1238885"/>
            <a:ext cx="4765041" cy="601980"/>
            <a:chOff x="1416050" y="1238885"/>
            <a:chExt cx="4765041" cy="601980"/>
          </a:xfrm>
        </p:grpSpPr>
        <p:sp>
          <p:nvSpPr>
            <p:cNvPr id="675" name="圆角矩形"/>
            <p:cNvSpPr/>
            <p:nvPr/>
          </p:nvSpPr>
          <p:spPr>
            <a:xfrm>
              <a:off x="1416050" y="1245870"/>
              <a:ext cx="4765041"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76" name="流程图: 离页连接符"/>
            <p:cNvSpPr/>
            <p:nvPr/>
          </p:nvSpPr>
          <p:spPr>
            <a:xfrm>
              <a:off x="1715770" y="123888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77" name="矩形"/>
            <p:cNvSpPr/>
            <p:nvPr/>
          </p:nvSpPr>
          <p:spPr>
            <a:xfrm>
              <a:off x="2788285" y="1281430"/>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79" name="矩形"/>
          <p:cNvSpPr/>
          <p:nvPr/>
        </p:nvSpPr>
        <p:spPr>
          <a:xfrm>
            <a:off x="4283075" y="1905634"/>
            <a:ext cx="362521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城镇土地使用税纳税义务发生时间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680" name="表格"/>
          <p:cNvGraphicFramePr>
            <a:graphicFrameLocks noGrp="1"/>
          </p:cNvGraphicFramePr>
          <p:nvPr/>
        </p:nvGraphicFramePr>
        <p:xfrm>
          <a:off x="1121410" y="2291715"/>
          <a:ext cx="9949814" cy="3291840"/>
        </p:xfrm>
        <a:graphic>
          <a:graphicData uri="http://schemas.openxmlformats.org/drawingml/2006/table">
            <a:tbl>
              <a:tblPr bandRow="1">
                <a:noFill/>
              </a:tblPr>
              <a:tblGrid>
                <a:gridCol w="4140199"/>
                <a:gridCol w="5809615"/>
              </a:tblGrid>
              <a:tr h="341813">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纳税义务发生时间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74808">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（1）购置新建商品房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自房屋交付使用之次月起计算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2928">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（2）购置存量房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自办理房屋权属转移、变更登记手续，房地产权属登记机关签发房屋权属证书之次月起计算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73525">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（3）出租、出借房产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自交付出租、出借房产之次月起计算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2928">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（4）以出让或转让方式有偿取得土地使用权</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自合同约定交付土地时间之次月起计算；合同未约定交付土地时间的，自合同签订之次月起计算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74808">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（5）新征用的耕地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自批准征用之日起满1年时开始计算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74173">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（6）新征用的非耕地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自批准征用次月起计算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683" name="组合"/>
          <p:cNvGrpSpPr/>
          <p:nvPr/>
        </p:nvGrpSpPr>
        <p:grpSpPr>
          <a:xfrm>
            <a:off x="1005839" y="5663565"/>
            <a:ext cx="10489565" cy="891540"/>
            <a:chOff x="1005839" y="5663565"/>
            <a:chExt cx="10489565" cy="891540"/>
          </a:xfrm>
        </p:grpSpPr>
        <p:sp>
          <p:nvSpPr>
            <p:cNvPr id="681" name="矩形"/>
            <p:cNvSpPr/>
            <p:nvPr/>
          </p:nvSpPr>
          <p:spPr>
            <a:xfrm>
              <a:off x="2155825" y="5663565"/>
              <a:ext cx="933957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纳税人占用耕地从事非农业建设，需要缴纳耕地占用税。为避免对一块土地同时征收耕地占用税和城镇土地使用税，对新征用的耕地，从批准征用之日起满1年后征收城镇土地使用税。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82" name="矩形"/>
            <p:cNvSpPr/>
            <p:nvPr/>
          </p:nvSpPr>
          <p:spPr>
            <a:xfrm>
              <a:off x="1005839" y="5991225"/>
              <a:ext cx="1138554"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8"/>
                                        </p:tgtEl>
                                        <p:attrNameLst>
                                          <p:attrName>style.visibility</p:attrName>
                                        </p:attrNameLst>
                                      </p:cBhvr>
                                      <p:to>
                                        <p:strVal val="visible"/>
                                      </p:to>
                                    </p:set>
                                    <p:anim calcmode="lin" valueType="num">
                                      <p:cBhvr additive="base">
                                        <p:cTn id="7" dur="500"/>
                                        <p:tgtEl>
                                          <p:spTgt spid="678"/>
                                        </p:tgtEl>
                                        <p:attrNameLst>
                                          <p:attrName>ppt_y</p:attrName>
                                        </p:attrNameLst>
                                      </p:cBhvr>
                                      <p:tavLst>
                                        <p:tav tm="0">
                                          <p:val>
                                            <p:strVal val="#ppt_y+#ppt_h*1.125000"/>
                                          </p:val>
                                        </p:tav>
                                        <p:tav tm="100000">
                                          <p:val>
                                            <p:strVal val="#ppt_y"/>
                                          </p:val>
                                        </p:tav>
                                      </p:tavLst>
                                    </p:anim>
                                    <p:animEffect transition="in" filter="wipe(up)">
                                      <p:cBhvr>
                                        <p:cTn id="8" dur="500"/>
                                        <p:tgtEl>
                                          <p:spTgt spid="67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79"/>
                                        </p:tgtEl>
                                        <p:attrNameLst>
                                          <p:attrName>style.visibility</p:attrName>
                                        </p:attrNameLst>
                                      </p:cBhvr>
                                      <p:to>
                                        <p:strVal val="visible"/>
                                      </p:to>
                                    </p:set>
                                    <p:anim calcmode="lin" valueType="num">
                                      <p:cBhvr additive="base">
                                        <p:cTn id="12" dur="500"/>
                                        <p:tgtEl>
                                          <p:spTgt spid="679"/>
                                        </p:tgtEl>
                                        <p:attrNameLst>
                                          <p:attrName>ppt_y</p:attrName>
                                        </p:attrNameLst>
                                      </p:cBhvr>
                                      <p:tavLst>
                                        <p:tav tm="0">
                                          <p:val>
                                            <p:strVal val="#ppt_y+#ppt_h*1.125000"/>
                                          </p:val>
                                        </p:tav>
                                        <p:tav tm="100000">
                                          <p:val>
                                            <p:strVal val="#ppt_y"/>
                                          </p:val>
                                        </p:tav>
                                      </p:tavLst>
                                    </p:anim>
                                    <p:animEffect transition="in" filter="wipe(up)">
                                      <p:cBhvr>
                                        <p:cTn id="13" dur="500"/>
                                        <p:tgtEl>
                                          <p:spTgt spid="679"/>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680"/>
                                        </p:tgtEl>
                                        <p:attrNameLst>
                                          <p:attrName>style.visibility</p:attrName>
                                        </p:attrNameLst>
                                      </p:cBhvr>
                                      <p:to>
                                        <p:strVal val="visible"/>
                                      </p:to>
                                    </p:set>
                                    <p:animEffect transition="in" filter="strips(downLeft)">
                                      <p:cBhvr>
                                        <p:cTn id="17" dur="500"/>
                                        <p:tgtEl>
                                          <p:spTgt spid="680"/>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83"/>
                                        </p:tgtEl>
                                        <p:attrNameLst>
                                          <p:attrName>style.visibility</p:attrName>
                                        </p:attrNameLst>
                                      </p:cBhvr>
                                      <p:to>
                                        <p:strVal val="visible"/>
                                      </p:to>
                                    </p:set>
                                    <p:anim calcmode="lin" valueType="num">
                                      <p:cBhvr additive="base">
                                        <p:cTn id="21" dur="500"/>
                                        <p:tgtEl>
                                          <p:spTgt spid="683"/>
                                        </p:tgtEl>
                                        <p:attrNameLst>
                                          <p:attrName>ppt_y</p:attrName>
                                        </p:attrNameLst>
                                      </p:cBhvr>
                                      <p:tavLst>
                                        <p:tav tm="0">
                                          <p:val>
                                            <p:strVal val="#ppt_y+#ppt_h*1.125000"/>
                                          </p:val>
                                        </p:tav>
                                        <p:tav tm="100000">
                                          <p:val>
                                            <p:strVal val="#ppt_y"/>
                                          </p:val>
                                        </p:tav>
                                      </p:tavLst>
                                    </p:anim>
                                    <p:animEffect transition="in" filter="wipe(up)">
                                      <p:cBhvr>
                                        <p:cTn id="22" dur="500"/>
                                        <p:tgtEl>
                                          <p:spTgt spid="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 grpId="0" animBg="1"/>
      <p:bldP spid="679" grpId="0"/>
      <p:bldP spid="68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87" name="矩形"/>
          <p:cNvSpPr/>
          <p:nvPr/>
        </p:nvSpPr>
        <p:spPr>
          <a:xfrm>
            <a:off x="1416050" y="304800"/>
            <a:ext cx="53854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城镇土地使用税征收管理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90" name="组合"/>
          <p:cNvGrpSpPr/>
          <p:nvPr/>
        </p:nvGrpSpPr>
        <p:grpSpPr>
          <a:xfrm>
            <a:off x="1666239" y="1363980"/>
            <a:ext cx="5317490" cy="529590"/>
            <a:chOff x="1666239" y="1363980"/>
            <a:chExt cx="5317490" cy="529590"/>
          </a:xfrm>
        </p:grpSpPr>
        <p:sp>
          <p:nvSpPr>
            <p:cNvPr id="688" name="矩形"/>
            <p:cNvSpPr/>
            <p:nvPr/>
          </p:nvSpPr>
          <p:spPr>
            <a:xfrm>
              <a:off x="1776095" y="1363980"/>
              <a:ext cx="519747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纳税义务发生时间的具体规定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89" name="剪去对角的矩形"/>
            <p:cNvSpPr/>
            <p:nvPr/>
          </p:nvSpPr>
          <p:spPr>
            <a:xfrm>
              <a:off x="1666239" y="1367790"/>
              <a:ext cx="5317490" cy="525779"/>
            </a:xfrm>
            <a:prstGeom prst="snip2DiagRect">
              <a:avLst>
                <a:gd name="adj1" fmla="val 0"/>
                <a:gd name="adj2" fmla="val 14879"/>
              </a:avLst>
            </a:prstGeom>
            <a:noFill/>
            <a:ln w="25400" cap="flat" cmpd="sng">
              <a:solidFill>
                <a:srgbClr val="4BACC6"/>
              </a:solidFill>
              <a:prstDash val="solid"/>
              <a:round/>
            </a:ln>
          </p:spPr>
          <p:txBody>
            <a:bodyPr rtlCol="0" anchor="ctr"/>
            <a:lstStyle/>
            <a:p>
              <a:pPr algn="ctr"/>
            </a:p>
          </p:txBody>
        </p:sp>
      </p:grpSp>
      <p:sp>
        <p:nvSpPr>
          <p:cNvPr id="691" name="矩形"/>
          <p:cNvSpPr/>
          <p:nvPr/>
        </p:nvSpPr>
        <p:spPr>
          <a:xfrm>
            <a:off x="1442720" y="2062480"/>
            <a:ext cx="9316720"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多选】根据城镇土地使用税法律制度的规定，下列关于城镇土地使用税纳税义务发生时间的表述中，正确的有（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A．纳税人购置新建商品房，自房屋交付使用之次月起缴纳城镇土地使用税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B．纳税人以出让方式有偿取得土地使用权，应从合同约定交付土地时间的次月起缴纳城镇土地使用税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C．纳税人新征用的耕地，自批准征用之日起满1年时开始缴纳城镇土地使用税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D．纳税人新征用的非耕地，自批准征用次月起缴纳城镇土地使用税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92" name="矩形"/>
          <p:cNvSpPr/>
          <p:nvPr/>
        </p:nvSpPr>
        <p:spPr>
          <a:xfrm>
            <a:off x="1442720" y="5062220"/>
            <a:ext cx="188848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90"/>
                                        </p:tgtEl>
                                        <p:attrNameLst>
                                          <p:attrName>style.visibility</p:attrName>
                                        </p:attrNameLst>
                                      </p:cBhvr>
                                      <p:to>
                                        <p:strVal val="visible"/>
                                      </p:to>
                                    </p:set>
                                    <p:anim calcmode="lin" valueType="num">
                                      <p:cBhvr additive="base">
                                        <p:cTn id="7" dur="500"/>
                                        <p:tgtEl>
                                          <p:spTgt spid="690"/>
                                        </p:tgtEl>
                                        <p:attrNameLst>
                                          <p:attrName>ppt_y</p:attrName>
                                        </p:attrNameLst>
                                      </p:cBhvr>
                                      <p:tavLst>
                                        <p:tav tm="0">
                                          <p:val>
                                            <p:strVal val="#ppt_y+#ppt_h*1.125000"/>
                                          </p:val>
                                        </p:tav>
                                        <p:tav tm="100000">
                                          <p:val>
                                            <p:strVal val="#ppt_y"/>
                                          </p:val>
                                        </p:tav>
                                      </p:tavLst>
                                    </p:anim>
                                    <p:animEffect transition="in" filter="wipe(up)">
                                      <p:cBhvr>
                                        <p:cTn id="8" dur="500"/>
                                        <p:tgtEl>
                                          <p:spTgt spid="69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91"/>
                                        </p:tgtEl>
                                        <p:attrNameLst>
                                          <p:attrName>style.visibility</p:attrName>
                                        </p:attrNameLst>
                                      </p:cBhvr>
                                      <p:to>
                                        <p:strVal val="visible"/>
                                      </p:to>
                                    </p:set>
                                    <p:anim calcmode="lin" valueType="num">
                                      <p:cBhvr additive="base">
                                        <p:cTn id="13" dur="500"/>
                                        <p:tgtEl>
                                          <p:spTgt spid="691"/>
                                        </p:tgtEl>
                                        <p:attrNameLst>
                                          <p:attrName>ppt_y</p:attrName>
                                        </p:attrNameLst>
                                      </p:cBhvr>
                                      <p:tavLst>
                                        <p:tav tm="0">
                                          <p:val>
                                            <p:strVal val="#ppt_y+#ppt_h*1.125000"/>
                                          </p:val>
                                        </p:tav>
                                        <p:tav tm="100000">
                                          <p:val>
                                            <p:strVal val="#ppt_y"/>
                                          </p:val>
                                        </p:tav>
                                      </p:tavLst>
                                    </p:anim>
                                    <p:animEffect transition="in" filter="wipe(up)">
                                      <p:cBhvr>
                                        <p:cTn id="14" dur="500"/>
                                        <p:tgtEl>
                                          <p:spTgt spid="69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92"/>
                                        </p:tgtEl>
                                        <p:attrNameLst>
                                          <p:attrName>style.visibility</p:attrName>
                                        </p:attrNameLst>
                                      </p:cBhvr>
                                      <p:to>
                                        <p:strVal val="visible"/>
                                      </p:to>
                                    </p:set>
                                    <p:anim calcmode="lin" valueType="num">
                                      <p:cBhvr additive="base">
                                        <p:cTn id="19" dur="500"/>
                                        <p:tgtEl>
                                          <p:spTgt spid="692"/>
                                        </p:tgtEl>
                                        <p:attrNameLst>
                                          <p:attrName>ppt_y</p:attrName>
                                        </p:attrNameLst>
                                      </p:cBhvr>
                                      <p:tavLst>
                                        <p:tav tm="0">
                                          <p:val>
                                            <p:strVal val="#ppt_y+#ppt_h*1.125000"/>
                                          </p:val>
                                        </p:tav>
                                        <p:tav tm="100000">
                                          <p:val>
                                            <p:strVal val="#ppt_y"/>
                                          </p:val>
                                        </p:tav>
                                      </p:tavLst>
                                    </p:anim>
                                    <p:animEffect transition="in" filter="wipe(up)">
                                      <p:cBhvr>
                                        <p:cTn id="20" dur="5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 grpId="0" animBg="1"/>
      <p:bldP spid="691" grpId="0"/>
      <p:bldP spid="69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6" name="矩形"/>
          <p:cNvSpPr/>
          <p:nvPr/>
        </p:nvSpPr>
        <p:spPr>
          <a:xfrm>
            <a:off x="1416050" y="304800"/>
            <a:ext cx="53854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城镇土地使用税征收管理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00" name="组合"/>
          <p:cNvGrpSpPr/>
          <p:nvPr/>
        </p:nvGrpSpPr>
        <p:grpSpPr>
          <a:xfrm>
            <a:off x="1549400" y="1790064"/>
            <a:ext cx="3290570" cy="601980"/>
            <a:chOff x="1549400" y="1790064"/>
            <a:chExt cx="3290570" cy="601980"/>
          </a:xfrm>
        </p:grpSpPr>
        <p:sp>
          <p:nvSpPr>
            <p:cNvPr id="697" name="圆角矩形"/>
            <p:cNvSpPr/>
            <p:nvPr/>
          </p:nvSpPr>
          <p:spPr>
            <a:xfrm>
              <a:off x="1549400" y="1797050"/>
              <a:ext cx="329057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98" name="流程图: 离页连接符"/>
            <p:cNvSpPr/>
            <p:nvPr/>
          </p:nvSpPr>
          <p:spPr>
            <a:xfrm>
              <a:off x="1849120" y="1790064"/>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99" name="矩形"/>
            <p:cNvSpPr/>
            <p:nvPr/>
          </p:nvSpPr>
          <p:spPr>
            <a:xfrm>
              <a:off x="2921635" y="1832609"/>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纳税地点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01" name="矩形"/>
          <p:cNvSpPr/>
          <p:nvPr/>
        </p:nvSpPr>
        <p:spPr>
          <a:xfrm>
            <a:off x="4995545" y="1906905"/>
            <a:ext cx="375348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城镇土地使用税在土地所在地缴纳。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705" name="组合"/>
          <p:cNvGrpSpPr/>
          <p:nvPr/>
        </p:nvGrpSpPr>
        <p:grpSpPr>
          <a:xfrm>
            <a:off x="1549400" y="3964940"/>
            <a:ext cx="3290570" cy="601980"/>
            <a:chOff x="1549400" y="3226435"/>
            <a:chExt cx="3290570" cy="601980"/>
          </a:xfrm>
        </p:grpSpPr>
        <p:sp>
          <p:nvSpPr>
            <p:cNvPr id="702" name="圆角矩形"/>
            <p:cNvSpPr/>
            <p:nvPr/>
          </p:nvSpPr>
          <p:spPr>
            <a:xfrm>
              <a:off x="1549400" y="3233420"/>
              <a:ext cx="329057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03" name="流程图: 离页连接符"/>
            <p:cNvSpPr/>
            <p:nvPr/>
          </p:nvSpPr>
          <p:spPr>
            <a:xfrm>
              <a:off x="1849120" y="322643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04" name="矩形"/>
            <p:cNvSpPr/>
            <p:nvPr/>
          </p:nvSpPr>
          <p:spPr>
            <a:xfrm>
              <a:off x="2921635" y="326898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纳税期限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06" name="矩形"/>
          <p:cNvSpPr/>
          <p:nvPr/>
        </p:nvSpPr>
        <p:spPr>
          <a:xfrm>
            <a:off x="4934585" y="3808730"/>
            <a:ext cx="563435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城镇土地使用税实行按年计算、分期缴纳的征收方法，具体纳税期限由省、自治区、直辖市人民政府确定。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00"/>
                                        </p:tgtEl>
                                        <p:attrNameLst>
                                          <p:attrName>style.visibility</p:attrName>
                                        </p:attrNameLst>
                                      </p:cBhvr>
                                      <p:to>
                                        <p:strVal val="visible"/>
                                      </p:to>
                                    </p:set>
                                    <p:anim calcmode="lin" valueType="num">
                                      <p:cBhvr additive="base">
                                        <p:cTn id="7" dur="500"/>
                                        <p:tgtEl>
                                          <p:spTgt spid="700"/>
                                        </p:tgtEl>
                                        <p:attrNameLst>
                                          <p:attrName>ppt_y</p:attrName>
                                        </p:attrNameLst>
                                      </p:cBhvr>
                                      <p:tavLst>
                                        <p:tav tm="0">
                                          <p:val>
                                            <p:strVal val="#ppt_y+#ppt_h*1.125000"/>
                                          </p:val>
                                        </p:tav>
                                        <p:tav tm="100000">
                                          <p:val>
                                            <p:strVal val="#ppt_y"/>
                                          </p:val>
                                        </p:tav>
                                      </p:tavLst>
                                    </p:anim>
                                    <p:animEffect transition="in" filter="wipe(up)">
                                      <p:cBhvr>
                                        <p:cTn id="8" dur="500"/>
                                        <p:tgtEl>
                                          <p:spTgt spid="7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01"/>
                                        </p:tgtEl>
                                        <p:attrNameLst>
                                          <p:attrName>style.visibility</p:attrName>
                                        </p:attrNameLst>
                                      </p:cBhvr>
                                      <p:to>
                                        <p:strVal val="visible"/>
                                      </p:to>
                                    </p:set>
                                    <p:anim calcmode="lin" valueType="num">
                                      <p:cBhvr additive="base">
                                        <p:cTn id="13" dur="500"/>
                                        <p:tgtEl>
                                          <p:spTgt spid="701"/>
                                        </p:tgtEl>
                                        <p:attrNameLst>
                                          <p:attrName>ppt_y</p:attrName>
                                        </p:attrNameLst>
                                      </p:cBhvr>
                                      <p:tavLst>
                                        <p:tav tm="0">
                                          <p:val>
                                            <p:strVal val="#ppt_y+#ppt_h*1.125000"/>
                                          </p:val>
                                        </p:tav>
                                        <p:tav tm="100000">
                                          <p:val>
                                            <p:strVal val="#ppt_y"/>
                                          </p:val>
                                        </p:tav>
                                      </p:tavLst>
                                    </p:anim>
                                    <p:animEffect transition="in" filter="wipe(up)">
                                      <p:cBhvr>
                                        <p:cTn id="14" dur="500"/>
                                        <p:tgtEl>
                                          <p:spTgt spid="70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05"/>
                                        </p:tgtEl>
                                        <p:attrNameLst>
                                          <p:attrName>style.visibility</p:attrName>
                                        </p:attrNameLst>
                                      </p:cBhvr>
                                      <p:to>
                                        <p:strVal val="visible"/>
                                      </p:to>
                                    </p:set>
                                    <p:anim calcmode="lin" valueType="num">
                                      <p:cBhvr additive="base">
                                        <p:cTn id="19" dur="500"/>
                                        <p:tgtEl>
                                          <p:spTgt spid="705"/>
                                        </p:tgtEl>
                                        <p:attrNameLst>
                                          <p:attrName>ppt_y</p:attrName>
                                        </p:attrNameLst>
                                      </p:cBhvr>
                                      <p:tavLst>
                                        <p:tav tm="0">
                                          <p:val>
                                            <p:strVal val="#ppt_y+#ppt_h*1.125000"/>
                                          </p:val>
                                        </p:tav>
                                        <p:tav tm="100000">
                                          <p:val>
                                            <p:strVal val="#ppt_y"/>
                                          </p:val>
                                        </p:tav>
                                      </p:tavLst>
                                    </p:anim>
                                    <p:animEffect transition="in" filter="wipe(up)">
                                      <p:cBhvr>
                                        <p:cTn id="20" dur="500"/>
                                        <p:tgtEl>
                                          <p:spTgt spid="70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06"/>
                                        </p:tgtEl>
                                        <p:attrNameLst>
                                          <p:attrName>style.visibility</p:attrName>
                                        </p:attrNameLst>
                                      </p:cBhvr>
                                      <p:to>
                                        <p:strVal val="visible"/>
                                      </p:to>
                                    </p:set>
                                    <p:anim calcmode="lin" valueType="num">
                                      <p:cBhvr additive="base">
                                        <p:cTn id="25" dur="500"/>
                                        <p:tgtEl>
                                          <p:spTgt spid="706"/>
                                        </p:tgtEl>
                                        <p:attrNameLst>
                                          <p:attrName>ppt_y</p:attrName>
                                        </p:attrNameLst>
                                      </p:cBhvr>
                                      <p:tavLst>
                                        <p:tav tm="0">
                                          <p:val>
                                            <p:strVal val="#ppt_y+#ppt_h*1.125000"/>
                                          </p:val>
                                        </p:tav>
                                        <p:tav tm="100000">
                                          <p:val>
                                            <p:strVal val="#ppt_y"/>
                                          </p:val>
                                        </p:tav>
                                      </p:tavLst>
                                    </p:anim>
                                    <p:animEffect transition="in" filter="wipe(up)">
                                      <p:cBhvr>
                                        <p:cTn id="26"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0" animBg="1"/>
      <p:bldP spid="701" grpId="0"/>
      <p:bldP spid="705" grpId="0" animBg="1"/>
      <p:bldP spid="70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 name="矩形"/>
          <p:cNvSpPr/>
          <p:nvPr/>
        </p:nvSpPr>
        <p:spPr>
          <a:xfrm>
            <a:off x="1424940" y="304800"/>
            <a:ext cx="53771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：房产税纳税人与征税范围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6" name="组合"/>
          <p:cNvGrpSpPr/>
          <p:nvPr/>
        </p:nvGrpSpPr>
        <p:grpSpPr>
          <a:xfrm>
            <a:off x="1224280" y="1159510"/>
            <a:ext cx="3432810" cy="601980"/>
            <a:chOff x="1224280" y="1159510"/>
            <a:chExt cx="3432810" cy="601980"/>
          </a:xfrm>
        </p:grpSpPr>
        <p:sp>
          <p:nvSpPr>
            <p:cNvPr id="83" name="圆角矩形"/>
            <p:cNvSpPr/>
            <p:nvPr/>
          </p:nvSpPr>
          <p:spPr>
            <a:xfrm>
              <a:off x="1224280" y="1166495"/>
              <a:ext cx="343281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4" name="流程图: 离页连接符"/>
            <p:cNvSpPr/>
            <p:nvPr/>
          </p:nvSpPr>
          <p:spPr>
            <a:xfrm>
              <a:off x="1548129" y="115951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5" name="矩形"/>
            <p:cNvSpPr/>
            <p:nvPr/>
          </p:nvSpPr>
          <p:spPr>
            <a:xfrm>
              <a:off x="2681605" y="120269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征税范围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7" name="矩形"/>
          <p:cNvSpPr/>
          <p:nvPr/>
        </p:nvSpPr>
        <p:spPr>
          <a:xfrm>
            <a:off x="1054100" y="1767205"/>
            <a:ext cx="1002411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的征税范围为城市、县城、建制镇和工矿区（不包括农村）的房屋。包括与房屋相连的建筑，如室内游泳池、地下室、地下停车场等，但不包括独立于房屋之外的建筑物，如围墙、烟囱、水塔、菜窖、室外游泳池等。</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90" name="组合"/>
          <p:cNvGrpSpPr/>
          <p:nvPr/>
        </p:nvGrpSpPr>
        <p:grpSpPr>
          <a:xfrm>
            <a:off x="5734050" y="2820670"/>
            <a:ext cx="5248275" cy="542925"/>
            <a:chOff x="5734050" y="2820670"/>
            <a:chExt cx="5248275" cy="542925"/>
          </a:xfrm>
        </p:grpSpPr>
        <p:sp>
          <p:nvSpPr>
            <p:cNvPr id="88" name="矩形"/>
            <p:cNvSpPr/>
            <p:nvPr/>
          </p:nvSpPr>
          <p:spPr>
            <a:xfrm>
              <a:off x="5805169" y="2852420"/>
              <a:ext cx="508508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判断是否属于房产税征税范围</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89" name="剪去对角的矩形"/>
            <p:cNvSpPr/>
            <p:nvPr/>
          </p:nvSpPr>
          <p:spPr>
            <a:xfrm>
              <a:off x="5734050" y="2820670"/>
              <a:ext cx="5248275" cy="542925"/>
            </a:xfrm>
            <a:prstGeom prst="snip2DiagRect">
              <a:avLst>
                <a:gd name="adj1" fmla="val 0"/>
                <a:gd name="adj2" fmla="val 15824"/>
              </a:avLst>
            </a:prstGeom>
            <a:noFill/>
            <a:ln w="25400" cap="flat" cmpd="sng">
              <a:solidFill>
                <a:srgbClr val="4BACC6"/>
              </a:solidFill>
              <a:prstDash val="solid"/>
              <a:round/>
            </a:ln>
          </p:spPr>
          <p:txBody>
            <a:bodyPr rtlCol="0" anchor="ctr"/>
            <a:lstStyle/>
            <a:p>
              <a:pPr algn="ctr"/>
            </a:p>
          </p:txBody>
        </p:sp>
      </p:grpSp>
      <p:sp>
        <p:nvSpPr>
          <p:cNvPr id="91" name="矩形"/>
          <p:cNvSpPr/>
          <p:nvPr/>
        </p:nvSpPr>
        <p:spPr>
          <a:xfrm>
            <a:off x="875029" y="3392805"/>
            <a:ext cx="1038733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单选】根据房产税法律制度的规定，下列房屋中，不属于房产税征税范围的是（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A．建制镇的房屋	B．农村的房屋		C．县城的房屋	　　　D．城市的房屋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2" name="矩形"/>
          <p:cNvSpPr/>
          <p:nvPr/>
        </p:nvSpPr>
        <p:spPr>
          <a:xfrm>
            <a:off x="875029" y="4326255"/>
            <a:ext cx="133730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3" name="矩形"/>
          <p:cNvSpPr/>
          <p:nvPr/>
        </p:nvSpPr>
        <p:spPr>
          <a:xfrm>
            <a:off x="875029" y="4652645"/>
            <a:ext cx="1022159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多选】根据房产税法律制度的规定，下列各项中，不属于房产税征税范围的有（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A．室内游泳池		B．烟囱　　　　　　C．水塔		D．菜窖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4" name="矩形"/>
          <p:cNvSpPr/>
          <p:nvPr/>
        </p:nvSpPr>
        <p:spPr>
          <a:xfrm>
            <a:off x="875029" y="5586095"/>
            <a:ext cx="174434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97" name="组合"/>
          <p:cNvGrpSpPr/>
          <p:nvPr/>
        </p:nvGrpSpPr>
        <p:grpSpPr>
          <a:xfrm>
            <a:off x="925830" y="5920740"/>
            <a:ext cx="10565765" cy="491489"/>
            <a:chOff x="925830" y="5920740"/>
            <a:chExt cx="10565765" cy="491489"/>
          </a:xfrm>
        </p:grpSpPr>
        <p:sp>
          <p:nvSpPr>
            <p:cNvPr id="95" name="矩形"/>
            <p:cNvSpPr/>
            <p:nvPr/>
          </p:nvSpPr>
          <p:spPr>
            <a:xfrm>
              <a:off x="2061210" y="5920740"/>
              <a:ext cx="9430386"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房产税的征税范围，记住两点：第一必须是房（包括与房屋相连的建筑）；第二不包括农村。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6" name="矩形"/>
            <p:cNvSpPr/>
            <p:nvPr/>
          </p:nvSpPr>
          <p:spPr>
            <a:xfrm>
              <a:off x="925830" y="6051550"/>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ppt_y</p:attrName>
                                        </p:attrNameLst>
                                      </p:cBhvr>
                                      <p:tavLst>
                                        <p:tav tm="0">
                                          <p:val>
                                            <p:strVal val="#ppt_y+#ppt_h*1.125000"/>
                                          </p:val>
                                        </p:tav>
                                        <p:tav tm="100000">
                                          <p:val>
                                            <p:strVal val="#ppt_y"/>
                                          </p:val>
                                        </p:tav>
                                      </p:tavLst>
                                    </p:anim>
                                    <p:animEffect transition="in" filter="wipe(up)">
                                      <p:cBhvr>
                                        <p:cTn id="8" dur="500"/>
                                        <p:tgtEl>
                                          <p:spTgt spid="8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p:tgtEl>
                                          <p:spTgt spid="87"/>
                                        </p:tgtEl>
                                        <p:attrNameLst>
                                          <p:attrName>ppt_y</p:attrName>
                                        </p:attrNameLst>
                                      </p:cBhvr>
                                      <p:tavLst>
                                        <p:tav tm="0">
                                          <p:val>
                                            <p:strVal val="#ppt_y+#ppt_h*1.125000"/>
                                          </p:val>
                                        </p:tav>
                                        <p:tav tm="100000">
                                          <p:val>
                                            <p:strVal val="#ppt_y"/>
                                          </p:val>
                                        </p:tav>
                                      </p:tavLst>
                                    </p:anim>
                                    <p:animEffect transition="in" filter="wipe(up)">
                                      <p:cBhvr>
                                        <p:cTn id="14" dur="5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p:tgtEl>
                                          <p:spTgt spid="90"/>
                                        </p:tgtEl>
                                        <p:attrNameLst>
                                          <p:attrName>ppt_y</p:attrName>
                                        </p:attrNameLst>
                                      </p:cBhvr>
                                      <p:tavLst>
                                        <p:tav tm="0">
                                          <p:val>
                                            <p:strVal val="#ppt_y+#ppt_h*1.125000"/>
                                          </p:val>
                                        </p:tav>
                                        <p:tav tm="100000">
                                          <p:val>
                                            <p:strVal val="#ppt_y"/>
                                          </p:val>
                                        </p:tav>
                                      </p:tavLst>
                                    </p:anim>
                                    <p:animEffect transition="in" filter="wipe(up)">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p:tgtEl>
                                          <p:spTgt spid="91"/>
                                        </p:tgtEl>
                                        <p:attrNameLst>
                                          <p:attrName>ppt_y</p:attrName>
                                        </p:attrNameLst>
                                      </p:cBhvr>
                                      <p:tavLst>
                                        <p:tav tm="0">
                                          <p:val>
                                            <p:strVal val="#ppt_y+#ppt_h*1.125000"/>
                                          </p:val>
                                        </p:tav>
                                        <p:tav tm="100000">
                                          <p:val>
                                            <p:strVal val="#ppt_y"/>
                                          </p:val>
                                        </p:tav>
                                      </p:tavLst>
                                    </p:anim>
                                    <p:animEffect transition="in" filter="wipe(up)">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p:tgtEl>
                                          <p:spTgt spid="92"/>
                                        </p:tgtEl>
                                        <p:attrNameLst>
                                          <p:attrName>ppt_y</p:attrName>
                                        </p:attrNameLst>
                                      </p:cBhvr>
                                      <p:tavLst>
                                        <p:tav tm="0">
                                          <p:val>
                                            <p:strVal val="#ppt_y+#ppt_h*1.125000"/>
                                          </p:val>
                                        </p:tav>
                                        <p:tav tm="100000">
                                          <p:val>
                                            <p:strVal val="#ppt_y"/>
                                          </p:val>
                                        </p:tav>
                                      </p:tavLst>
                                    </p:anim>
                                    <p:animEffect transition="in" filter="wipe(up)">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500"/>
                                        <p:tgtEl>
                                          <p:spTgt spid="93"/>
                                        </p:tgtEl>
                                        <p:attrNameLst>
                                          <p:attrName>ppt_y</p:attrName>
                                        </p:attrNameLst>
                                      </p:cBhvr>
                                      <p:tavLst>
                                        <p:tav tm="0">
                                          <p:val>
                                            <p:strVal val="#ppt_y+#ppt_h*1.125000"/>
                                          </p:val>
                                        </p:tav>
                                        <p:tav tm="100000">
                                          <p:val>
                                            <p:strVal val="#ppt_y"/>
                                          </p:val>
                                        </p:tav>
                                      </p:tavLst>
                                    </p:anim>
                                    <p:animEffect transition="in" filter="wipe(up)">
                                      <p:cBhvr>
                                        <p:cTn id="38" dur="500"/>
                                        <p:tgtEl>
                                          <p:spTgt spid="9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additive="base">
                                        <p:cTn id="43" dur="500"/>
                                        <p:tgtEl>
                                          <p:spTgt spid="94"/>
                                        </p:tgtEl>
                                        <p:attrNameLst>
                                          <p:attrName>ppt_y</p:attrName>
                                        </p:attrNameLst>
                                      </p:cBhvr>
                                      <p:tavLst>
                                        <p:tav tm="0">
                                          <p:val>
                                            <p:strVal val="#ppt_y+#ppt_h*1.125000"/>
                                          </p:val>
                                        </p:tav>
                                        <p:tav tm="100000">
                                          <p:val>
                                            <p:strVal val="#ppt_y"/>
                                          </p:val>
                                        </p:tav>
                                      </p:tavLst>
                                    </p:anim>
                                    <p:animEffect transition="in" filter="wipe(up)">
                                      <p:cBhvr>
                                        <p:cTn id="44" dur="500"/>
                                        <p:tgtEl>
                                          <p:spTgt spid="9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500"/>
                                        <p:tgtEl>
                                          <p:spTgt spid="97"/>
                                        </p:tgtEl>
                                        <p:attrNameLst>
                                          <p:attrName>ppt_y</p:attrName>
                                        </p:attrNameLst>
                                      </p:cBhvr>
                                      <p:tavLst>
                                        <p:tav tm="0">
                                          <p:val>
                                            <p:strVal val="#ppt_y+#ppt_h*1.125000"/>
                                          </p:val>
                                        </p:tav>
                                        <p:tav tm="100000">
                                          <p:val>
                                            <p:strVal val="#ppt_y"/>
                                          </p:val>
                                        </p:tav>
                                      </p:tavLst>
                                    </p:anim>
                                    <p:animEffect transition="in" filter="wipe(up)">
                                      <p:cBhvr>
                                        <p:cTn id="5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90" grpId="0" animBg="1"/>
      <p:bldP spid="91" grpId="0"/>
      <p:bldP spid="92" grpId="0"/>
      <p:bldP spid="93" grpId="0"/>
      <p:bldP spid="94" grpId="0"/>
      <p:bldP spid="9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0"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711" name="矩形"/>
          <p:cNvSpPr/>
          <p:nvPr/>
        </p:nvSpPr>
        <p:spPr>
          <a:xfrm>
            <a:off x="4831080" y="3392805"/>
            <a:ext cx="2482849"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车船税法律制度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712"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第五节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10"/>
                                        </p:tgtEl>
                                        <p:attrNameLst>
                                          <p:attrName>style.visibility</p:attrName>
                                        </p:attrNameLst>
                                      </p:cBhvr>
                                      <p:to>
                                        <p:strVal val="visible"/>
                                      </p:to>
                                    </p:set>
                                    <p:anim calcmode="lin" valueType="num">
                                      <p:cBhvr>
                                        <p:cTn id="7" dur="500" fill="hold"/>
                                        <p:tgtEl>
                                          <p:spTgt spid="710"/>
                                        </p:tgtEl>
                                        <p:attrNameLst>
                                          <p:attrName>ppt_w</p:attrName>
                                        </p:attrNameLst>
                                      </p:cBhvr>
                                      <p:tavLst>
                                        <p:tav tm="0">
                                          <p:val>
                                            <p:fltVal val="0"/>
                                          </p:val>
                                        </p:tav>
                                        <p:tav tm="100000">
                                          <p:val>
                                            <p:strVal val="#ppt_w"/>
                                          </p:val>
                                        </p:tav>
                                      </p:tavLst>
                                    </p:anim>
                                    <p:anim calcmode="lin" valueType="num">
                                      <p:cBhvr>
                                        <p:cTn id="8" dur="500" fill="hold"/>
                                        <p:tgtEl>
                                          <p:spTgt spid="710"/>
                                        </p:tgtEl>
                                        <p:attrNameLst>
                                          <p:attrName>ppt_h</p:attrName>
                                        </p:attrNameLst>
                                      </p:cBhvr>
                                      <p:tavLst>
                                        <p:tav tm="0">
                                          <p:val>
                                            <p:fltVal val="0"/>
                                          </p:val>
                                        </p:tav>
                                        <p:tav tm="100000">
                                          <p:val>
                                            <p:strVal val="#ppt_h"/>
                                          </p:val>
                                        </p:tav>
                                      </p:tavLst>
                                    </p:anim>
                                    <p:animEffect transition="in" filter="fade">
                                      <p:cBhvr>
                                        <p:cTn id="9" dur="500"/>
                                        <p:tgtEl>
                                          <p:spTgt spid="7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12"/>
                                        </p:tgtEl>
                                        <p:attrNameLst>
                                          <p:attrName>style.visibility</p:attrName>
                                        </p:attrNameLst>
                                      </p:cBhvr>
                                      <p:to>
                                        <p:strVal val="visible"/>
                                      </p:to>
                                    </p:set>
                                    <p:animEffect transition="in" filter="fade">
                                      <p:cBhvr>
                                        <p:cTn id="13" dur="500"/>
                                        <p:tgtEl>
                                          <p:spTgt spid="712"/>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711"/>
                                        </p:tgtEl>
                                        <p:attrNameLst>
                                          <p:attrName>style.visibility</p:attrName>
                                        </p:attrNameLst>
                                      </p:cBhvr>
                                      <p:to>
                                        <p:strVal val="visible"/>
                                      </p:to>
                                    </p:set>
                                    <p:animEffect transition="in" filter="fade">
                                      <p:cBhvr>
                                        <p:cTn id="17" dur="1000"/>
                                        <p:tgtEl>
                                          <p:spTgt spid="711"/>
                                        </p:tgtEl>
                                      </p:cBhvr>
                                    </p:animEffect>
                                    <p:anim calcmode="lin" valueType="num">
                                      <p:cBhvr>
                                        <p:cTn id="18" dur="1000" fill="hold"/>
                                        <p:tgtEl>
                                          <p:spTgt spid="711"/>
                                        </p:tgtEl>
                                        <p:attrNameLst>
                                          <p:attrName>ppt_x</p:attrName>
                                        </p:attrNameLst>
                                      </p:cBhvr>
                                      <p:tavLst>
                                        <p:tav tm="0">
                                          <p:val>
                                            <p:strVal val="#ppt_x"/>
                                          </p:val>
                                        </p:tav>
                                        <p:tav tm="100000">
                                          <p:val>
                                            <p:strVal val="#ppt_x"/>
                                          </p:val>
                                        </p:tav>
                                      </p:tavLst>
                                    </p:anim>
                                    <p:anim calcmode="lin" valueType="num">
                                      <p:cBhvr>
                                        <p:cTn id="19" dur="1000" fill="hold"/>
                                        <p:tgtEl>
                                          <p:spTgt spid="7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711"/>
                                        </p:tgtEl>
                                      </p:cBhvr>
                                    </p:animEffect>
                                    <p:animScale>
                                      <p:cBhvr>
                                        <p:cTn id="23" dur="250" autoRev="1" fill="hold"/>
                                        <p:tgtEl>
                                          <p:spTgt spid="7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0" animBg="1"/>
      <p:bldP spid="711" grpId="0"/>
      <p:bldP spid="711" grpId="1"/>
      <p:bldP spid="71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6" name="矩形"/>
          <p:cNvSpPr/>
          <p:nvPr/>
        </p:nvSpPr>
        <p:spPr>
          <a:xfrm>
            <a:off x="1416050" y="304800"/>
            <a:ext cx="64795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车船税纳税人、征税范围与税目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17" name="矩形"/>
          <p:cNvSpPr/>
          <p:nvPr/>
        </p:nvSpPr>
        <p:spPr>
          <a:xfrm>
            <a:off x="4030980" y="1485899"/>
            <a:ext cx="413067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车船税纳税人、征税范围与税目的内容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718" name="对象"/>
          <p:cNvGraphicFramePr/>
          <p:nvPr/>
        </p:nvGraphicFramePr>
        <p:xfrm>
          <a:off x="932180" y="2054225"/>
          <a:ext cx="10328910" cy="2448560"/>
        </p:xfrm>
        <a:graphic>
          <a:graphicData uri="http://schemas.openxmlformats.org/presentationml/2006/ole">
            <mc:AlternateContent xmlns:mc="http://schemas.openxmlformats.org/markup-compatibility/2006">
              <mc:Choice xmlns:v="urn:schemas-microsoft-com:vml" Requires="v">
                <p:oleObj spid="_x0000_s7171" name="package" r:id="rId2" imgW="6367145" imgH="1516380" progId="package">
                  <p:embed/>
                </p:oleObj>
              </mc:Choice>
              <mc:Fallback>
                <p:oleObj name="package" r:id="rId2" imgW="6367145" imgH="1516380" progId="package">
                  <p:embed/>
                  <p:pic>
                    <p:nvPicPr>
                      <p:cNvPr id="0" name="对象"/>
                      <p:cNvPicPr/>
                      <p:nvPr/>
                    </p:nvPicPr>
                    <p:blipFill>
                      <a:blip r:embed="rId3" cstate="print"/>
                      <a:stretch>
                        <a:fillRect/>
                      </a:stretch>
                    </p:blipFill>
                    <p:spPr>
                      <a:xfrm>
                        <a:off x="932180" y="2054225"/>
                        <a:ext cx="10328910" cy="2448560"/>
                      </a:xfrm>
                      <a:prstGeom prst="rect">
                        <a:avLst/>
                      </a:prstGeom>
                      <a:noFill/>
                      <a:ln w="9525" cap="flat" cmpd="sng">
                        <a:noFill/>
                        <a:prstDash val="solid"/>
                        <a:miter/>
                      </a:ln>
                    </p:spPr>
                  </p:pic>
                </p:oleObj>
              </mc:Fallback>
            </mc:AlternateContent>
          </a:graphicData>
        </a:graphic>
      </p:graphicFrame>
      <p:grpSp>
        <p:nvGrpSpPr>
          <p:cNvPr id="722" name="组合"/>
          <p:cNvGrpSpPr/>
          <p:nvPr/>
        </p:nvGrpSpPr>
        <p:grpSpPr>
          <a:xfrm>
            <a:off x="1109980" y="5052060"/>
            <a:ext cx="10130155" cy="1024255"/>
            <a:chOff x="1109980" y="5052060"/>
            <a:chExt cx="10130155" cy="1024255"/>
          </a:xfrm>
        </p:grpSpPr>
        <p:sp>
          <p:nvSpPr>
            <p:cNvPr id="719" name="矩形"/>
            <p:cNvSpPr/>
            <p:nvPr/>
          </p:nvSpPr>
          <p:spPr>
            <a:xfrm>
              <a:off x="2361565" y="5082540"/>
              <a:ext cx="875220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征税范围不包括：① 电动汽车；② 火车；③ 地铁列车；④ 拖拉机；⑤ 电动自行车；⑥ 燃料电池汽车；⑦ 临时入境的外国车船和港、澳、台车船。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20" name="矩形"/>
            <p:cNvSpPr/>
            <p:nvPr/>
          </p:nvSpPr>
          <p:spPr>
            <a:xfrm>
              <a:off x="1109980" y="5320030"/>
              <a:ext cx="91884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721" name="剪去对角的矩形"/>
            <p:cNvSpPr/>
            <p:nvPr/>
          </p:nvSpPr>
          <p:spPr>
            <a:xfrm>
              <a:off x="2203450" y="5052060"/>
              <a:ext cx="9036684" cy="1024255"/>
            </a:xfrm>
            <a:prstGeom prst="snip2DiagRect">
              <a:avLst>
                <a:gd name="adj1" fmla="val 0"/>
                <a:gd name="adj2" fmla="val 10310"/>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7"/>
                                        </p:tgtEl>
                                        <p:attrNameLst>
                                          <p:attrName>style.visibility</p:attrName>
                                        </p:attrNameLst>
                                      </p:cBhvr>
                                      <p:to>
                                        <p:strVal val="visible"/>
                                      </p:to>
                                    </p:set>
                                    <p:anim calcmode="lin" valueType="num">
                                      <p:cBhvr additive="base">
                                        <p:cTn id="7" dur="500"/>
                                        <p:tgtEl>
                                          <p:spTgt spid="717"/>
                                        </p:tgtEl>
                                        <p:attrNameLst>
                                          <p:attrName>ppt_y</p:attrName>
                                        </p:attrNameLst>
                                      </p:cBhvr>
                                      <p:tavLst>
                                        <p:tav tm="0">
                                          <p:val>
                                            <p:strVal val="#ppt_y+#ppt_h*1.125000"/>
                                          </p:val>
                                        </p:tav>
                                        <p:tav tm="100000">
                                          <p:val>
                                            <p:strVal val="#ppt_y"/>
                                          </p:val>
                                        </p:tav>
                                      </p:tavLst>
                                    </p:anim>
                                    <p:animEffect transition="in" filter="wipe(up)">
                                      <p:cBhvr>
                                        <p:cTn id="8" dur="500"/>
                                        <p:tgtEl>
                                          <p:spTgt spid="717"/>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18"/>
                                        </p:tgtEl>
                                        <p:attrNameLst>
                                          <p:attrName>style.visibility</p:attrName>
                                        </p:attrNameLst>
                                      </p:cBhvr>
                                      <p:to>
                                        <p:strVal val="visible"/>
                                      </p:to>
                                    </p:set>
                                    <p:animEffect transition="in" filter="checkerboard(across)">
                                      <p:cBhvr>
                                        <p:cTn id="13" dur="500"/>
                                        <p:tgtEl>
                                          <p:spTgt spid="71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22"/>
                                        </p:tgtEl>
                                        <p:attrNameLst>
                                          <p:attrName>style.visibility</p:attrName>
                                        </p:attrNameLst>
                                      </p:cBhvr>
                                      <p:to>
                                        <p:strVal val="visible"/>
                                      </p:to>
                                    </p:set>
                                    <p:anim calcmode="lin" valueType="num">
                                      <p:cBhvr additive="base">
                                        <p:cTn id="18" dur="500"/>
                                        <p:tgtEl>
                                          <p:spTgt spid="722"/>
                                        </p:tgtEl>
                                        <p:attrNameLst>
                                          <p:attrName>ppt_y</p:attrName>
                                        </p:attrNameLst>
                                      </p:cBhvr>
                                      <p:tavLst>
                                        <p:tav tm="0">
                                          <p:val>
                                            <p:strVal val="#ppt_y+#ppt_h*1.125000"/>
                                          </p:val>
                                        </p:tav>
                                        <p:tav tm="100000">
                                          <p:val>
                                            <p:strVal val="#ppt_y"/>
                                          </p:val>
                                        </p:tav>
                                      </p:tavLst>
                                    </p:anim>
                                    <p:animEffect transition="in" filter="wipe(up)">
                                      <p:cBhvr>
                                        <p:cTn id="19" dur="5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 grpId="0"/>
      <p:bldP spid="7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26" name="矩形"/>
          <p:cNvSpPr/>
          <p:nvPr/>
        </p:nvSpPr>
        <p:spPr>
          <a:xfrm>
            <a:off x="1416050" y="304800"/>
            <a:ext cx="64795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车船税纳税人、征税范围与税目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727" name="对象"/>
          <p:cNvGraphicFramePr/>
          <p:nvPr/>
        </p:nvGraphicFramePr>
        <p:xfrm>
          <a:off x="1185545" y="1804035"/>
          <a:ext cx="9821545" cy="4606925"/>
        </p:xfrm>
        <a:graphic>
          <a:graphicData uri="http://schemas.openxmlformats.org/presentationml/2006/ole">
            <mc:AlternateContent xmlns:mc="http://schemas.openxmlformats.org/markup-compatibility/2006">
              <mc:Choice xmlns:v="urn:schemas-microsoft-com:vml" Requires="v">
                <p:oleObj spid="_x0000_s8195" name="package" r:id="rId2" imgW="6389370" imgH="2999740" progId="package">
                  <p:embed/>
                </p:oleObj>
              </mc:Choice>
              <mc:Fallback>
                <p:oleObj name="package" r:id="rId2" imgW="6389370" imgH="2999740" progId="package">
                  <p:embed/>
                  <p:pic>
                    <p:nvPicPr>
                      <p:cNvPr id="0" name="对象"/>
                      <p:cNvPicPr/>
                      <p:nvPr/>
                    </p:nvPicPr>
                    <p:blipFill>
                      <a:blip r:embed="rId3" cstate="print"/>
                      <a:stretch>
                        <a:fillRect/>
                      </a:stretch>
                    </p:blipFill>
                    <p:spPr>
                      <a:xfrm>
                        <a:off x="1185545" y="1804035"/>
                        <a:ext cx="9821545" cy="4606925"/>
                      </a:xfrm>
                      <a:prstGeom prst="rect">
                        <a:avLst/>
                      </a:prstGeom>
                      <a:noFill/>
                      <a:ln w="9525" cap="flat" cmpd="sng">
                        <a:noFill/>
                        <a:prstDash val="solid"/>
                        <a:miter/>
                      </a:ln>
                    </p:spPr>
                  </p:pic>
                </p:oleObj>
              </mc:Fallback>
            </mc:AlternateContent>
          </a:graphicData>
        </a:graphic>
      </p:graphicFrame>
      <p:sp>
        <p:nvSpPr>
          <p:cNvPr id="728" name="矩形"/>
          <p:cNvSpPr/>
          <p:nvPr/>
        </p:nvSpPr>
        <p:spPr>
          <a:xfrm>
            <a:off x="4030980" y="1255394"/>
            <a:ext cx="413067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车船税纳税人、征税范围与税目的内容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28"/>
                                        </p:tgtEl>
                                        <p:attrNameLst>
                                          <p:attrName>style.visibility</p:attrName>
                                        </p:attrNameLst>
                                      </p:cBhvr>
                                      <p:to>
                                        <p:strVal val="visible"/>
                                      </p:to>
                                    </p:set>
                                    <p:anim calcmode="lin" valueType="num">
                                      <p:cBhvr additive="base">
                                        <p:cTn id="7" dur="500"/>
                                        <p:tgtEl>
                                          <p:spTgt spid="728"/>
                                        </p:tgtEl>
                                        <p:attrNameLst>
                                          <p:attrName>ppt_y</p:attrName>
                                        </p:attrNameLst>
                                      </p:cBhvr>
                                      <p:tavLst>
                                        <p:tav tm="0">
                                          <p:val>
                                            <p:strVal val="#ppt_y+#ppt_h*1.125000"/>
                                          </p:val>
                                        </p:tav>
                                        <p:tav tm="100000">
                                          <p:val>
                                            <p:strVal val="#ppt_y"/>
                                          </p:val>
                                        </p:tav>
                                      </p:tavLst>
                                    </p:anim>
                                    <p:animEffect transition="in" filter="wipe(up)">
                                      <p:cBhvr>
                                        <p:cTn id="8" dur="500"/>
                                        <p:tgtEl>
                                          <p:spTgt spid="728"/>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727"/>
                                        </p:tgtEl>
                                        <p:attrNameLst>
                                          <p:attrName>style.visibility</p:attrName>
                                        </p:attrNameLst>
                                      </p:cBhvr>
                                      <p:to>
                                        <p:strVal val="visible"/>
                                      </p:to>
                                    </p:set>
                                    <p:animEffect transition="in" filter="strips(downLeft)">
                                      <p:cBhvr>
                                        <p:cTn id="13" dur="5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2" name="矩形"/>
          <p:cNvSpPr/>
          <p:nvPr/>
        </p:nvSpPr>
        <p:spPr>
          <a:xfrm>
            <a:off x="1416050" y="304800"/>
            <a:ext cx="64795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车船税纳税人、征税范围与税目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35" name="组合"/>
          <p:cNvGrpSpPr/>
          <p:nvPr/>
        </p:nvGrpSpPr>
        <p:grpSpPr>
          <a:xfrm>
            <a:off x="1915160" y="1372870"/>
            <a:ext cx="8082280" cy="529590"/>
            <a:chOff x="1915160" y="1372870"/>
            <a:chExt cx="8082280" cy="529590"/>
          </a:xfrm>
        </p:grpSpPr>
        <p:sp>
          <p:nvSpPr>
            <p:cNvPr id="733" name="矩形"/>
            <p:cNvSpPr/>
            <p:nvPr/>
          </p:nvSpPr>
          <p:spPr>
            <a:xfrm>
              <a:off x="2025015" y="1372870"/>
              <a:ext cx="795718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判断是否属于车船税纳税人、是否属于车船税征税范围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34" name="剪去对角的矩形"/>
            <p:cNvSpPr/>
            <p:nvPr/>
          </p:nvSpPr>
          <p:spPr>
            <a:xfrm>
              <a:off x="1915160" y="1376680"/>
              <a:ext cx="8082280" cy="525780"/>
            </a:xfrm>
            <a:prstGeom prst="snip2DiagRect">
              <a:avLst>
                <a:gd name="adj1" fmla="val 0"/>
                <a:gd name="adj2" fmla="val 15611"/>
              </a:avLst>
            </a:prstGeom>
            <a:noFill/>
            <a:ln w="25400" cap="flat" cmpd="sng">
              <a:solidFill>
                <a:srgbClr val="4BACC6"/>
              </a:solidFill>
              <a:prstDash val="solid"/>
              <a:round/>
            </a:ln>
          </p:spPr>
          <p:txBody>
            <a:bodyPr rtlCol="0" anchor="ctr"/>
            <a:lstStyle/>
            <a:p>
              <a:pPr algn="ctr"/>
            </a:p>
          </p:txBody>
        </p:sp>
      </p:grpSp>
      <p:sp>
        <p:nvSpPr>
          <p:cNvPr id="736" name="矩形"/>
          <p:cNvSpPr/>
          <p:nvPr/>
        </p:nvSpPr>
        <p:spPr>
          <a:xfrm>
            <a:off x="1685925" y="1975484"/>
            <a:ext cx="761492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多选】下列纳税主体中，属于车船税纳税人的有（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A．在中国境内拥有并使用船舶的国有企业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B．在中国境内拥有并使用车辆的外籍个人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C．在中国境内拥有并使用船舶的内地居民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D．在中国境内拥有并使用车辆的外国企业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37" name="矩形"/>
          <p:cNvSpPr/>
          <p:nvPr/>
        </p:nvSpPr>
        <p:spPr>
          <a:xfrm>
            <a:off x="6884670" y="3775709"/>
            <a:ext cx="18249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38" name="矩形"/>
          <p:cNvSpPr/>
          <p:nvPr/>
        </p:nvSpPr>
        <p:spPr>
          <a:xfrm>
            <a:off x="1685925" y="4287520"/>
            <a:ext cx="704151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多选】下列不属于车船税征税范围的有（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A．摩托车	B．电动小汽车　　　C．火车	D．拖拉机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39" name="矩形"/>
          <p:cNvSpPr/>
          <p:nvPr/>
        </p:nvSpPr>
        <p:spPr>
          <a:xfrm>
            <a:off x="1664970" y="5256530"/>
            <a:ext cx="18249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35"/>
                                        </p:tgtEl>
                                        <p:attrNameLst>
                                          <p:attrName>style.visibility</p:attrName>
                                        </p:attrNameLst>
                                      </p:cBhvr>
                                      <p:to>
                                        <p:strVal val="visible"/>
                                      </p:to>
                                    </p:set>
                                    <p:anim calcmode="lin" valueType="num">
                                      <p:cBhvr additive="base">
                                        <p:cTn id="7" dur="500"/>
                                        <p:tgtEl>
                                          <p:spTgt spid="735"/>
                                        </p:tgtEl>
                                        <p:attrNameLst>
                                          <p:attrName>ppt_y</p:attrName>
                                        </p:attrNameLst>
                                      </p:cBhvr>
                                      <p:tavLst>
                                        <p:tav tm="0">
                                          <p:val>
                                            <p:strVal val="#ppt_y+#ppt_h*1.125000"/>
                                          </p:val>
                                        </p:tav>
                                        <p:tav tm="100000">
                                          <p:val>
                                            <p:strVal val="#ppt_y"/>
                                          </p:val>
                                        </p:tav>
                                      </p:tavLst>
                                    </p:anim>
                                    <p:animEffect transition="in" filter="wipe(up)">
                                      <p:cBhvr>
                                        <p:cTn id="8" dur="500"/>
                                        <p:tgtEl>
                                          <p:spTgt spid="73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36"/>
                                        </p:tgtEl>
                                        <p:attrNameLst>
                                          <p:attrName>style.visibility</p:attrName>
                                        </p:attrNameLst>
                                      </p:cBhvr>
                                      <p:to>
                                        <p:strVal val="visible"/>
                                      </p:to>
                                    </p:set>
                                    <p:anim calcmode="lin" valueType="num">
                                      <p:cBhvr additive="base">
                                        <p:cTn id="13" dur="500"/>
                                        <p:tgtEl>
                                          <p:spTgt spid="736"/>
                                        </p:tgtEl>
                                        <p:attrNameLst>
                                          <p:attrName>ppt_y</p:attrName>
                                        </p:attrNameLst>
                                      </p:cBhvr>
                                      <p:tavLst>
                                        <p:tav tm="0">
                                          <p:val>
                                            <p:strVal val="#ppt_y+#ppt_h*1.125000"/>
                                          </p:val>
                                        </p:tav>
                                        <p:tav tm="100000">
                                          <p:val>
                                            <p:strVal val="#ppt_y"/>
                                          </p:val>
                                        </p:tav>
                                      </p:tavLst>
                                    </p:anim>
                                    <p:animEffect transition="in" filter="wipe(up)">
                                      <p:cBhvr>
                                        <p:cTn id="14" dur="500"/>
                                        <p:tgtEl>
                                          <p:spTgt spid="73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37"/>
                                        </p:tgtEl>
                                        <p:attrNameLst>
                                          <p:attrName>style.visibility</p:attrName>
                                        </p:attrNameLst>
                                      </p:cBhvr>
                                      <p:to>
                                        <p:strVal val="visible"/>
                                      </p:to>
                                    </p:set>
                                    <p:anim calcmode="lin" valueType="num">
                                      <p:cBhvr additive="base">
                                        <p:cTn id="19" dur="500"/>
                                        <p:tgtEl>
                                          <p:spTgt spid="737"/>
                                        </p:tgtEl>
                                        <p:attrNameLst>
                                          <p:attrName>ppt_y</p:attrName>
                                        </p:attrNameLst>
                                      </p:cBhvr>
                                      <p:tavLst>
                                        <p:tav tm="0">
                                          <p:val>
                                            <p:strVal val="#ppt_y+#ppt_h*1.125000"/>
                                          </p:val>
                                        </p:tav>
                                        <p:tav tm="100000">
                                          <p:val>
                                            <p:strVal val="#ppt_y"/>
                                          </p:val>
                                        </p:tav>
                                      </p:tavLst>
                                    </p:anim>
                                    <p:animEffect transition="in" filter="wipe(up)">
                                      <p:cBhvr>
                                        <p:cTn id="20" dur="500"/>
                                        <p:tgtEl>
                                          <p:spTgt spid="73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38"/>
                                        </p:tgtEl>
                                        <p:attrNameLst>
                                          <p:attrName>style.visibility</p:attrName>
                                        </p:attrNameLst>
                                      </p:cBhvr>
                                      <p:to>
                                        <p:strVal val="visible"/>
                                      </p:to>
                                    </p:set>
                                    <p:anim calcmode="lin" valueType="num">
                                      <p:cBhvr additive="base">
                                        <p:cTn id="25" dur="500"/>
                                        <p:tgtEl>
                                          <p:spTgt spid="738"/>
                                        </p:tgtEl>
                                        <p:attrNameLst>
                                          <p:attrName>ppt_y</p:attrName>
                                        </p:attrNameLst>
                                      </p:cBhvr>
                                      <p:tavLst>
                                        <p:tav tm="0">
                                          <p:val>
                                            <p:strVal val="#ppt_y+#ppt_h*1.125000"/>
                                          </p:val>
                                        </p:tav>
                                        <p:tav tm="100000">
                                          <p:val>
                                            <p:strVal val="#ppt_y"/>
                                          </p:val>
                                        </p:tav>
                                      </p:tavLst>
                                    </p:anim>
                                    <p:animEffect transition="in" filter="wipe(up)">
                                      <p:cBhvr>
                                        <p:cTn id="26" dur="500"/>
                                        <p:tgtEl>
                                          <p:spTgt spid="73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39"/>
                                        </p:tgtEl>
                                        <p:attrNameLst>
                                          <p:attrName>style.visibility</p:attrName>
                                        </p:attrNameLst>
                                      </p:cBhvr>
                                      <p:to>
                                        <p:strVal val="visible"/>
                                      </p:to>
                                    </p:set>
                                    <p:anim calcmode="lin" valueType="num">
                                      <p:cBhvr additive="base">
                                        <p:cTn id="31" dur="500"/>
                                        <p:tgtEl>
                                          <p:spTgt spid="739"/>
                                        </p:tgtEl>
                                        <p:attrNameLst>
                                          <p:attrName>ppt_y</p:attrName>
                                        </p:attrNameLst>
                                      </p:cBhvr>
                                      <p:tavLst>
                                        <p:tav tm="0">
                                          <p:val>
                                            <p:strVal val="#ppt_y+#ppt_h*1.125000"/>
                                          </p:val>
                                        </p:tav>
                                        <p:tav tm="100000">
                                          <p:val>
                                            <p:strVal val="#ppt_y"/>
                                          </p:val>
                                        </p:tav>
                                      </p:tavLst>
                                    </p:anim>
                                    <p:animEffect transition="in" filter="wipe(up)">
                                      <p:cBhvr>
                                        <p:cTn id="32" dur="5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animBg="1"/>
      <p:bldP spid="736" grpId="0"/>
      <p:bldP spid="737" grpId="0"/>
      <p:bldP spid="738" grpId="0"/>
      <p:bldP spid="739"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43" name="矩形"/>
          <p:cNvSpPr/>
          <p:nvPr/>
        </p:nvSpPr>
        <p:spPr>
          <a:xfrm>
            <a:off x="1416050" y="304800"/>
            <a:ext cx="64795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车船税纳税人、征税范围与税目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44" name="矩形"/>
          <p:cNvSpPr/>
          <p:nvPr/>
        </p:nvSpPr>
        <p:spPr>
          <a:xfrm>
            <a:off x="1479549" y="1591310"/>
            <a:ext cx="9124951"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判断】甲钢铁厂依法不需要在车船登记管理部门登记的在单位内部场所行驶的机动车辆，属于车船税的征税范围。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45" name="矩形"/>
          <p:cNvSpPr/>
          <p:nvPr/>
        </p:nvSpPr>
        <p:spPr>
          <a:xfrm>
            <a:off x="1479549" y="2513330"/>
            <a:ext cx="14363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46" name="矩形"/>
          <p:cNvSpPr/>
          <p:nvPr/>
        </p:nvSpPr>
        <p:spPr>
          <a:xfrm>
            <a:off x="1467485" y="3131820"/>
            <a:ext cx="895921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多选】根据车船税法律制度的规定，下列各项中，属于车船税征税范围的有（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A．地铁列车	B．游艇　　　　　C．两轮摩托车		D．拖拉机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47" name="矩形"/>
          <p:cNvSpPr/>
          <p:nvPr/>
        </p:nvSpPr>
        <p:spPr>
          <a:xfrm>
            <a:off x="1467485" y="4469765"/>
            <a:ext cx="156400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additive="base">
                                        <p:cTn id="7" dur="500"/>
                                        <p:tgtEl>
                                          <p:spTgt spid="744"/>
                                        </p:tgtEl>
                                        <p:attrNameLst>
                                          <p:attrName>ppt_y</p:attrName>
                                        </p:attrNameLst>
                                      </p:cBhvr>
                                      <p:tavLst>
                                        <p:tav tm="0">
                                          <p:val>
                                            <p:strVal val="#ppt_y+#ppt_h*1.125000"/>
                                          </p:val>
                                        </p:tav>
                                        <p:tav tm="100000">
                                          <p:val>
                                            <p:strVal val="#ppt_y"/>
                                          </p:val>
                                        </p:tav>
                                      </p:tavLst>
                                    </p:anim>
                                    <p:animEffect transition="in" filter="wipe(up)">
                                      <p:cBhvr>
                                        <p:cTn id="8" dur="500"/>
                                        <p:tgtEl>
                                          <p:spTgt spid="74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45"/>
                                        </p:tgtEl>
                                        <p:attrNameLst>
                                          <p:attrName>style.visibility</p:attrName>
                                        </p:attrNameLst>
                                      </p:cBhvr>
                                      <p:to>
                                        <p:strVal val="visible"/>
                                      </p:to>
                                    </p:set>
                                    <p:anim calcmode="lin" valueType="num">
                                      <p:cBhvr additive="base">
                                        <p:cTn id="13" dur="500"/>
                                        <p:tgtEl>
                                          <p:spTgt spid="745"/>
                                        </p:tgtEl>
                                        <p:attrNameLst>
                                          <p:attrName>ppt_y</p:attrName>
                                        </p:attrNameLst>
                                      </p:cBhvr>
                                      <p:tavLst>
                                        <p:tav tm="0">
                                          <p:val>
                                            <p:strVal val="#ppt_y+#ppt_h*1.125000"/>
                                          </p:val>
                                        </p:tav>
                                        <p:tav tm="100000">
                                          <p:val>
                                            <p:strVal val="#ppt_y"/>
                                          </p:val>
                                        </p:tav>
                                      </p:tavLst>
                                    </p:anim>
                                    <p:animEffect transition="in" filter="wipe(up)">
                                      <p:cBhvr>
                                        <p:cTn id="14" dur="500"/>
                                        <p:tgtEl>
                                          <p:spTgt spid="74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46"/>
                                        </p:tgtEl>
                                        <p:attrNameLst>
                                          <p:attrName>style.visibility</p:attrName>
                                        </p:attrNameLst>
                                      </p:cBhvr>
                                      <p:to>
                                        <p:strVal val="visible"/>
                                      </p:to>
                                    </p:set>
                                    <p:anim calcmode="lin" valueType="num">
                                      <p:cBhvr additive="base">
                                        <p:cTn id="19" dur="500"/>
                                        <p:tgtEl>
                                          <p:spTgt spid="746"/>
                                        </p:tgtEl>
                                        <p:attrNameLst>
                                          <p:attrName>ppt_y</p:attrName>
                                        </p:attrNameLst>
                                      </p:cBhvr>
                                      <p:tavLst>
                                        <p:tav tm="0">
                                          <p:val>
                                            <p:strVal val="#ppt_y+#ppt_h*1.125000"/>
                                          </p:val>
                                        </p:tav>
                                        <p:tav tm="100000">
                                          <p:val>
                                            <p:strVal val="#ppt_y"/>
                                          </p:val>
                                        </p:tav>
                                      </p:tavLst>
                                    </p:anim>
                                    <p:animEffect transition="in" filter="wipe(up)">
                                      <p:cBhvr>
                                        <p:cTn id="20" dur="500"/>
                                        <p:tgtEl>
                                          <p:spTgt spid="74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47"/>
                                        </p:tgtEl>
                                        <p:attrNameLst>
                                          <p:attrName>style.visibility</p:attrName>
                                        </p:attrNameLst>
                                      </p:cBhvr>
                                      <p:to>
                                        <p:strVal val="visible"/>
                                      </p:to>
                                    </p:set>
                                    <p:anim calcmode="lin" valueType="num">
                                      <p:cBhvr additive="base">
                                        <p:cTn id="25" dur="500"/>
                                        <p:tgtEl>
                                          <p:spTgt spid="747"/>
                                        </p:tgtEl>
                                        <p:attrNameLst>
                                          <p:attrName>ppt_y</p:attrName>
                                        </p:attrNameLst>
                                      </p:cBhvr>
                                      <p:tavLst>
                                        <p:tav tm="0">
                                          <p:val>
                                            <p:strVal val="#ppt_y+#ppt_h*1.125000"/>
                                          </p:val>
                                        </p:tav>
                                        <p:tav tm="100000">
                                          <p:val>
                                            <p:strVal val="#ppt_y"/>
                                          </p:val>
                                        </p:tav>
                                      </p:tavLst>
                                    </p:anim>
                                    <p:animEffect transition="in" filter="wipe(up)">
                                      <p:cBhvr>
                                        <p:cTn id="26" dur="500"/>
                                        <p:tgtEl>
                                          <p:spTgt spid="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p:bldP spid="745" grpId="0"/>
      <p:bldP spid="746" grpId="0"/>
      <p:bldP spid="747"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1" name="矩形"/>
          <p:cNvSpPr/>
          <p:nvPr/>
        </p:nvSpPr>
        <p:spPr>
          <a:xfrm>
            <a:off x="1416050" y="304800"/>
            <a:ext cx="46996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车船税税收优惠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52" name="矩形"/>
          <p:cNvSpPr/>
          <p:nvPr/>
        </p:nvSpPr>
        <p:spPr>
          <a:xfrm>
            <a:off x="1089660" y="1410335"/>
            <a:ext cx="10166985"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下列车船免征车船税：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（1）捕捞、养殖渔船。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（2）军队、武装警察部队专用车船。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（3）警用车船。是指公安机关、国家安全机关、监狱、劳动教养管理机关和人民法院、人民检察院领取警用牌照的车辆和执行警务的专用船舶。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（4）悬挂应急救援专用号牌的国家综合性消防救援车辆和国家综合性消防救援船舶。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（5）依照法律规定应当予以免税的外国驻华使领馆、国际组织驻华代表机构及其有关人员的车船。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（6）纯电动商用车、插电式（含增程式）混合动力汽车、燃料电池商用车。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755" name="组合"/>
          <p:cNvGrpSpPr/>
          <p:nvPr/>
        </p:nvGrpSpPr>
        <p:grpSpPr>
          <a:xfrm>
            <a:off x="906145" y="4980940"/>
            <a:ext cx="10489565" cy="891540"/>
            <a:chOff x="906145" y="4980940"/>
            <a:chExt cx="10489565" cy="891540"/>
          </a:xfrm>
        </p:grpSpPr>
        <p:sp>
          <p:nvSpPr>
            <p:cNvPr id="753" name="矩形"/>
            <p:cNvSpPr/>
            <p:nvPr/>
          </p:nvSpPr>
          <p:spPr>
            <a:xfrm>
              <a:off x="2056129" y="4980940"/>
              <a:ext cx="933958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注意这里免税的是纯电动“商用车”和燃料电池“商用车”，而不是“乘用车”。纯电动乘用车和燃料电池乘用车不属于车船税的征税范围，不征收车船税。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4" name="矩形"/>
            <p:cNvSpPr/>
            <p:nvPr/>
          </p:nvSpPr>
          <p:spPr>
            <a:xfrm>
              <a:off x="906145" y="5308599"/>
              <a:ext cx="1138554"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52"/>
                                        </p:tgtEl>
                                        <p:attrNameLst>
                                          <p:attrName>style.visibility</p:attrName>
                                        </p:attrNameLst>
                                      </p:cBhvr>
                                      <p:to>
                                        <p:strVal val="visible"/>
                                      </p:to>
                                    </p:set>
                                    <p:anim calcmode="lin" valueType="num">
                                      <p:cBhvr additive="base">
                                        <p:cTn id="7" dur="500"/>
                                        <p:tgtEl>
                                          <p:spTgt spid="752"/>
                                        </p:tgtEl>
                                        <p:attrNameLst>
                                          <p:attrName>ppt_y</p:attrName>
                                        </p:attrNameLst>
                                      </p:cBhvr>
                                      <p:tavLst>
                                        <p:tav tm="0">
                                          <p:val>
                                            <p:strVal val="#ppt_y+#ppt_h*1.125000"/>
                                          </p:val>
                                        </p:tav>
                                        <p:tav tm="100000">
                                          <p:val>
                                            <p:strVal val="#ppt_y"/>
                                          </p:val>
                                        </p:tav>
                                      </p:tavLst>
                                    </p:anim>
                                    <p:animEffect transition="in" filter="wipe(up)">
                                      <p:cBhvr>
                                        <p:cTn id="8" dur="500"/>
                                        <p:tgtEl>
                                          <p:spTgt spid="75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55"/>
                                        </p:tgtEl>
                                        <p:attrNameLst>
                                          <p:attrName>style.visibility</p:attrName>
                                        </p:attrNameLst>
                                      </p:cBhvr>
                                      <p:to>
                                        <p:strVal val="visible"/>
                                      </p:to>
                                    </p:set>
                                    <p:anim calcmode="lin" valueType="num">
                                      <p:cBhvr additive="base">
                                        <p:cTn id="13" dur="500"/>
                                        <p:tgtEl>
                                          <p:spTgt spid="755"/>
                                        </p:tgtEl>
                                        <p:attrNameLst>
                                          <p:attrName>ppt_y</p:attrName>
                                        </p:attrNameLst>
                                      </p:cBhvr>
                                      <p:tavLst>
                                        <p:tav tm="0">
                                          <p:val>
                                            <p:strVal val="#ppt_y+#ppt_h*1.125000"/>
                                          </p:val>
                                        </p:tav>
                                        <p:tav tm="100000">
                                          <p:val>
                                            <p:strVal val="#ppt_y"/>
                                          </p:val>
                                        </p:tav>
                                      </p:tavLst>
                                    </p:anim>
                                    <p:animEffect transition="in" filter="wipe(up)">
                                      <p:cBhvr>
                                        <p:cTn id="14" dur="5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0"/>
      <p:bldP spid="75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9" name="矩形"/>
          <p:cNvSpPr/>
          <p:nvPr/>
        </p:nvSpPr>
        <p:spPr>
          <a:xfrm>
            <a:off x="1416050" y="304800"/>
            <a:ext cx="46996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车船税税收优惠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62" name="组合"/>
          <p:cNvGrpSpPr/>
          <p:nvPr/>
        </p:nvGrpSpPr>
        <p:grpSpPr>
          <a:xfrm>
            <a:off x="1300480" y="1346200"/>
            <a:ext cx="6960236" cy="525780"/>
            <a:chOff x="1300480" y="1346200"/>
            <a:chExt cx="6960236" cy="525780"/>
          </a:xfrm>
        </p:grpSpPr>
        <p:sp>
          <p:nvSpPr>
            <p:cNvPr id="760" name="矩形"/>
            <p:cNvSpPr/>
            <p:nvPr/>
          </p:nvSpPr>
          <p:spPr>
            <a:xfrm>
              <a:off x="1369060" y="1346200"/>
              <a:ext cx="6878956"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辨析车船税征税项目、不征税项目和免税项目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61" name="剪去对角的矩形"/>
            <p:cNvSpPr/>
            <p:nvPr/>
          </p:nvSpPr>
          <p:spPr>
            <a:xfrm>
              <a:off x="1300480" y="1346200"/>
              <a:ext cx="6960236" cy="525780"/>
            </a:xfrm>
            <a:prstGeom prst="snip2DiagRect">
              <a:avLst>
                <a:gd name="adj1" fmla="val 0"/>
                <a:gd name="adj2" fmla="val 15000"/>
              </a:avLst>
            </a:prstGeom>
            <a:noFill/>
            <a:ln w="25400" cap="flat" cmpd="sng">
              <a:solidFill>
                <a:srgbClr val="4BACC6"/>
              </a:solidFill>
              <a:prstDash val="solid"/>
              <a:round/>
            </a:ln>
          </p:spPr>
          <p:txBody>
            <a:bodyPr rtlCol="0" anchor="ctr"/>
            <a:lstStyle/>
            <a:p>
              <a:pPr algn="ctr"/>
            </a:p>
          </p:txBody>
        </p:sp>
      </p:grpSp>
      <p:sp>
        <p:nvSpPr>
          <p:cNvPr id="763" name="矩形"/>
          <p:cNvSpPr/>
          <p:nvPr/>
        </p:nvSpPr>
        <p:spPr>
          <a:xfrm>
            <a:off x="1089025" y="2019935"/>
            <a:ext cx="1017206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单选】根据车船税法律制度的规定，下列车船中，应缴纳车船税的是（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A．商用客车	B．捕捞渔船　　　C．警用车船	D．养殖渔船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64" name="矩形"/>
          <p:cNvSpPr/>
          <p:nvPr/>
        </p:nvSpPr>
        <p:spPr>
          <a:xfrm>
            <a:off x="1089025" y="2941955"/>
            <a:ext cx="146367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65" name="矩形"/>
          <p:cNvSpPr/>
          <p:nvPr/>
        </p:nvSpPr>
        <p:spPr>
          <a:xfrm>
            <a:off x="1089025" y="3434714"/>
            <a:ext cx="817499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单选】下列各项中，免征车船税的是（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A．家庭自用的纯电动乘用车　　　　　　B．国有企业的公用汽油动力乘用车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C．外国驻华使领馆的自用商务车　　　　 D．个体工商户自用摩托车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66" name="矩形"/>
          <p:cNvSpPr/>
          <p:nvPr/>
        </p:nvSpPr>
        <p:spPr>
          <a:xfrm>
            <a:off x="1089025" y="4648200"/>
            <a:ext cx="633920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【解析】选项A，纯电动乘用车属于不征税，而非“免税”。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62"/>
                                        </p:tgtEl>
                                        <p:attrNameLst>
                                          <p:attrName>style.visibility</p:attrName>
                                        </p:attrNameLst>
                                      </p:cBhvr>
                                      <p:to>
                                        <p:strVal val="visible"/>
                                      </p:to>
                                    </p:set>
                                    <p:anim calcmode="lin" valueType="num">
                                      <p:cBhvr additive="base">
                                        <p:cTn id="7" dur="500"/>
                                        <p:tgtEl>
                                          <p:spTgt spid="762"/>
                                        </p:tgtEl>
                                        <p:attrNameLst>
                                          <p:attrName>ppt_y</p:attrName>
                                        </p:attrNameLst>
                                      </p:cBhvr>
                                      <p:tavLst>
                                        <p:tav tm="0">
                                          <p:val>
                                            <p:strVal val="#ppt_y+#ppt_h*1.125000"/>
                                          </p:val>
                                        </p:tav>
                                        <p:tav tm="100000">
                                          <p:val>
                                            <p:strVal val="#ppt_y"/>
                                          </p:val>
                                        </p:tav>
                                      </p:tavLst>
                                    </p:anim>
                                    <p:animEffect transition="in" filter="wipe(up)">
                                      <p:cBhvr>
                                        <p:cTn id="8" dur="500"/>
                                        <p:tgtEl>
                                          <p:spTgt spid="76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63"/>
                                        </p:tgtEl>
                                        <p:attrNameLst>
                                          <p:attrName>style.visibility</p:attrName>
                                        </p:attrNameLst>
                                      </p:cBhvr>
                                      <p:to>
                                        <p:strVal val="visible"/>
                                      </p:to>
                                    </p:set>
                                    <p:anim calcmode="lin" valueType="num">
                                      <p:cBhvr additive="base">
                                        <p:cTn id="13" dur="500"/>
                                        <p:tgtEl>
                                          <p:spTgt spid="763"/>
                                        </p:tgtEl>
                                        <p:attrNameLst>
                                          <p:attrName>ppt_y</p:attrName>
                                        </p:attrNameLst>
                                      </p:cBhvr>
                                      <p:tavLst>
                                        <p:tav tm="0">
                                          <p:val>
                                            <p:strVal val="#ppt_y+#ppt_h*1.125000"/>
                                          </p:val>
                                        </p:tav>
                                        <p:tav tm="100000">
                                          <p:val>
                                            <p:strVal val="#ppt_y"/>
                                          </p:val>
                                        </p:tav>
                                      </p:tavLst>
                                    </p:anim>
                                    <p:animEffect transition="in" filter="wipe(up)">
                                      <p:cBhvr>
                                        <p:cTn id="14" dur="500"/>
                                        <p:tgtEl>
                                          <p:spTgt spid="76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64"/>
                                        </p:tgtEl>
                                        <p:attrNameLst>
                                          <p:attrName>style.visibility</p:attrName>
                                        </p:attrNameLst>
                                      </p:cBhvr>
                                      <p:to>
                                        <p:strVal val="visible"/>
                                      </p:to>
                                    </p:set>
                                    <p:anim calcmode="lin" valueType="num">
                                      <p:cBhvr additive="base">
                                        <p:cTn id="19" dur="500"/>
                                        <p:tgtEl>
                                          <p:spTgt spid="764"/>
                                        </p:tgtEl>
                                        <p:attrNameLst>
                                          <p:attrName>ppt_y</p:attrName>
                                        </p:attrNameLst>
                                      </p:cBhvr>
                                      <p:tavLst>
                                        <p:tav tm="0">
                                          <p:val>
                                            <p:strVal val="#ppt_y+#ppt_h*1.125000"/>
                                          </p:val>
                                        </p:tav>
                                        <p:tav tm="100000">
                                          <p:val>
                                            <p:strVal val="#ppt_y"/>
                                          </p:val>
                                        </p:tav>
                                      </p:tavLst>
                                    </p:anim>
                                    <p:animEffect transition="in" filter="wipe(up)">
                                      <p:cBhvr>
                                        <p:cTn id="20" dur="500"/>
                                        <p:tgtEl>
                                          <p:spTgt spid="76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65"/>
                                        </p:tgtEl>
                                        <p:attrNameLst>
                                          <p:attrName>style.visibility</p:attrName>
                                        </p:attrNameLst>
                                      </p:cBhvr>
                                      <p:to>
                                        <p:strVal val="visible"/>
                                      </p:to>
                                    </p:set>
                                    <p:anim calcmode="lin" valueType="num">
                                      <p:cBhvr additive="base">
                                        <p:cTn id="25" dur="500"/>
                                        <p:tgtEl>
                                          <p:spTgt spid="765"/>
                                        </p:tgtEl>
                                        <p:attrNameLst>
                                          <p:attrName>ppt_y</p:attrName>
                                        </p:attrNameLst>
                                      </p:cBhvr>
                                      <p:tavLst>
                                        <p:tav tm="0">
                                          <p:val>
                                            <p:strVal val="#ppt_y+#ppt_h*1.125000"/>
                                          </p:val>
                                        </p:tav>
                                        <p:tav tm="100000">
                                          <p:val>
                                            <p:strVal val="#ppt_y"/>
                                          </p:val>
                                        </p:tav>
                                      </p:tavLst>
                                    </p:anim>
                                    <p:animEffect transition="in" filter="wipe(up)">
                                      <p:cBhvr>
                                        <p:cTn id="26" dur="500"/>
                                        <p:tgtEl>
                                          <p:spTgt spid="76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66"/>
                                        </p:tgtEl>
                                        <p:attrNameLst>
                                          <p:attrName>style.visibility</p:attrName>
                                        </p:attrNameLst>
                                      </p:cBhvr>
                                      <p:to>
                                        <p:strVal val="visible"/>
                                      </p:to>
                                    </p:set>
                                    <p:anim calcmode="lin" valueType="num">
                                      <p:cBhvr additive="base">
                                        <p:cTn id="31" dur="500"/>
                                        <p:tgtEl>
                                          <p:spTgt spid="766"/>
                                        </p:tgtEl>
                                        <p:attrNameLst>
                                          <p:attrName>ppt_y</p:attrName>
                                        </p:attrNameLst>
                                      </p:cBhvr>
                                      <p:tavLst>
                                        <p:tav tm="0">
                                          <p:val>
                                            <p:strVal val="#ppt_y+#ppt_h*1.125000"/>
                                          </p:val>
                                        </p:tav>
                                        <p:tav tm="100000">
                                          <p:val>
                                            <p:strVal val="#ppt_y"/>
                                          </p:val>
                                        </p:tav>
                                      </p:tavLst>
                                    </p:anim>
                                    <p:animEffect transition="in" filter="wipe(up)">
                                      <p:cBhvr>
                                        <p:cTn id="32" dur="5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 grpId="0" animBg="1"/>
      <p:bldP spid="763" grpId="0"/>
      <p:bldP spid="764" grpId="0"/>
      <p:bldP spid="765" grpId="0"/>
      <p:bldP spid="766"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0" name="矩形"/>
          <p:cNvSpPr/>
          <p:nvPr/>
        </p:nvSpPr>
        <p:spPr>
          <a:xfrm>
            <a:off x="1416050" y="304800"/>
            <a:ext cx="80016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车船税计税依据、税率与应纳税额的计算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71" name="矩形"/>
          <p:cNvSpPr/>
          <p:nvPr/>
        </p:nvSpPr>
        <p:spPr>
          <a:xfrm>
            <a:off x="1524000" y="1010920"/>
            <a:ext cx="876427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车船税采用有幅度的定额税率，即对各类车船分别规定一个最低到最高限度的年税额。故车船税的定额税率也称为“年基准税额”。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72" name="矩形"/>
          <p:cNvSpPr/>
          <p:nvPr/>
        </p:nvSpPr>
        <p:spPr>
          <a:xfrm>
            <a:off x="4201795" y="1993900"/>
            <a:ext cx="368109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车船税计税依据、应纳税额的计算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773" name="表格"/>
          <p:cNvGraphicFramePr>
            <a:graphicFrameLocks noGrp="1"/>
          </p:cNvGraphicFramePr>
          <p:nvPr/>
        </p:nvGraphicFramePr>
        <p:xfrm>
          <a:off x="855979" y="2562860"/>
          <a:ext cx="10373360" cy="3803904"/>
        </p:xfrm>
        <a:graphic>
          <a:graphicData uri="http://schemas.openxmlformats.org/drawingml/2006/table">
            <a:tbl>
              <a:tblPr bandRow="1">
                <a:noFill/>
              </a:tblPr>
              <a:tblGrid>
                <a:gridCol w="492125"/>
                <a:gridCol w="1061085"/>
                <a:gridCol w="868045"/>
                <a:gridCol w="1755140"/>
                <a:gridCol w="4030980"/>
                <a:gridCol w="2165985"/>
              </a:tblGrid>
              <a:tr h="292100">
                <a:tc gridSpan="3">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税目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计税单位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应纳税额的计算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备注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rowSpan="6">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乘用车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3">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每辆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3">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辆数</a:t>
                      </a: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适用年基准税额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3">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摩托车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商用车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客车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货车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a:noFill/>
                    </a:lnB>
                  </a:tcPr>
                </a:tc>
                <a:tc rowSpan="3">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整备质量每吨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整备质量吨位数</a:t>
                      </a: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适用年基准税额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842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挂车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整备质量吨位数</a:t>
                      </a: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×适用年基准税额×50%</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挂车按照货车税额的50%计算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其他车辆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整备质量吨位数</a:t>
                      </a: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适用年基准税额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rowSpan="4">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拖船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3">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净吨位每吨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净吨位数</a:t>
                      </a: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×适用年基准税额×50%</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拖船、非机动驳船分别按照机动船舶税额的50%计算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842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非机动驳船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其他机动船舶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净吨位数</a:t>
                      </a: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适用年基准税额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210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游艇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艇身长度每米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艇身长度</a:t>
                      </a: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适用年基准税额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71"/>
                                        </p:tgtEl>
                                        <p:attrNameLst>
                                          <p:attrName>style.visibility</p:attrName>
                                        </p:attrNameLst>
                                      </p:cBhvr>
                                      <p:to>
                                        <p:strVal val="visible"/>
                                      </p:to>
                                    </p:set>
                                    <p:anim calcmode="lin" valueType="num">
                                      <p:cBhvr additive="base">
                                        <p:cTn id="7" dur="500"/>
                                        <p:tgtEl>
                                          <p:spTgt spid="771"/>
                                        </p:tgtEl>
                                        <p:attrNameLst>
                                          <p:attrName>ppt_y</p:attrName>
                                        </p:attrNameLst>
                                      </p:cBhvr>
                                      <p:tavLst>
                                        <p:tav tm="0">
                                          <p:val>
                                            <p:strVal val="#ppt_y+#ppt_h*1.125000"/>
                                          </p:val>
                                        </p:tav>
                                        <p:tav tm="100000">
                                          <p:val>
                                            <p:strVal val="#ppt_y"/>
                                          </p:val>
                                        </p:tav>
                                      </p:tavLst>
                                    </p:anim>
                                    <p:animEffect transition="in" filter="wipe(up)">
                                      <p:cBhvr>
                                        <p:cTn id="8" dur="500"/>
                                        <p:tgtEl>
                                          <p:spTgt spid="77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72"/>
                                        </p:tgtEl>
                                        <p:attrNameLst>
                                          <p:attrName>style.visibility</p:attrName>
                                        </p:attrNameLst>
                                      </p:cBhvr>
                                      <p:to>
                                        <p:strVal val="visible"/>
                                      </p:to>
                                    </p:set>
                                    <p:anim calcmode="lin" valueType="num">
                                      <p:cBhvr additive="base">
                                        <p:cTn id="13" dur="500"/>
                                        <p:tgtEl>
                                          <p:spTgt spid="772"/>
                                        </p:tgtEl>
                                        <p:attrNameLst>
                                          <p:attrName>ppt_y</p:attrName>
                                        </p:attrNameLst>
                                      </p:cBhvr>
                                      <p:tavLst>
                                        <p:tav tm="0">
                                          <p:val>
                                            <p:strVal val="#ppt_y+#ppt_h*1.125000"/>
                                          </p:val>
                                        </p:tav>
                                        <p:tav tm="100000">
                                          <p:val>
                                            <p:strVal val="#ppt_y"/>
                                          </p:val>
                                        </p:tav>
                                      </p:tavLst>
                                    </p:anim>
                                    <p:animEffect transition="in" filter="wipe(up)">
                                      <p:cBhvr>
                                        <p:cTn id="14" dur="500"/>
                                        <p:tgtEl>
                                          <p:spTgt spid="77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73"/>
                                        </p:tgtEl>
                                        <p:attrNameLst>
                                          <p:attrName>style.visibility</p:attrName>
                                        </p:attrNameLst>
                                      </p:cBhvr>
                                      <p:to>
                                        <p:strVal val="visible"/>
                                      </p:to>
                                    </p:set>
                                    <p:animEffect transition="in" filter="strips(downLeft)">
                                      <p:cBhvr>
                                        <p:cTn id="19" dur="500"/>
                                        <p:tgtEl>
                                          <p:spTgt spid="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 grpId="0"/>
      <p:bldP spid="77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780" name="组合"/>
          <p:cNvGrpSpPr/>
          <p:nvPr/>
        </p:nvGrpSpPr>
        <p:grpSpPr>
          <a:xfrm>
            <a:off x="772795" y="1062355"/>
            <a:ext cx="10646410" cy="3331210"/>
            <a:chOff x="772795" y="1062355"/>
            <a:chExt cx="10646410" cy="3331210"/>
          </a:xfrm>
        </p:grpSpPr>
        <p:sp>
          <p:nvSpPr>
            <p:cNvPr id="777" name="矩形"/>
            <p:cNvSpPr/>
            <p:nvPr/>
          </p:nvSpPr>
          <p:spPr>
            <a:xfrm>
              <a:off x="908050" y="1663065"/>
              <a:ext cx="10393043"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（1）购置的新车船，购置当年的应纳税额自纳税义务发生的当月起按月计算。计算公式为：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应纳税额=年应纳税额÷12×应纳税月份数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（2）在一个纳税年度内，已完税的车船被盗抢、报废、灭失的，可申请退还自被盗抢、报废、灭失月份起至该纳税年度终了期间的税款。（如3月份汽车被盗，可以申请退还3月至12月的税款。）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（3）已办理退税的被盗抢车船失而复得的，纳税人应当从公安机关出具相关证明的当月起计算缴纳车船税。（如3月份汽车被盗，9月份找回，9月至12月需要继续交车船税。）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78" name="矩形"/>
            <p:cNvSpPr/>
            <p:nvPr/>
          </p:nvSpPr>
          <p:spPr>
            <a:xfrm>
              <a:off x="10283824" y="1062355"/>
              <a:ext cx="918843"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779" name="剪去对角的矩形"/>
            <p:cNvSpPr/>
            <p:nvPr/>
          </p:nvSpPr>
          <p:spPr>
            <a:xfrm>
              <a:off x="772795" y="1632585"/>
              <a:ext cx="10646410" cy="2760980"/>
            </a:xfrm>
            <a:prstGeom prst="snip2DiagRect">
              <a:avLst>
                <a:gd name="adj1" fmla="val 0"/>
                <a:gd name="adj2" fmla="val 6518"/>
              </a:avLst>
            </a:prstGeom>
            <a:noFill/>
            <a:ln w="25400" cap="flat" cmpd="sng">
              <a:solidFill>
                <a:srgbClr val="00AAB7"/>
              </a:solidFill>
              <a:prstDash val="sysDash"/>
              <a:round/>
            </a:ln>
          </p:spPr>
          <p:txBody>
            <a:bodyPr rtlCol="0" anchor="ctr"/>
            <a:lstStyle/>
            <a:p>
              <a:pPr algn="ctr"/>
            </a:p>
          </p:txBody>
        </p:sp>
      </p:grpSp>
      <p:sp>
        <p:nvSpPr>
          <p:cNvPr id="781" name="矩形"/>
          <p:cNvSpPr/>
          <p:nvPr/>
        </p:nvSpPr>
        <p:spPr>
          <a:xfrm>
            <a:off x="1416050" y="304800"/>
            <a:ext cx="80016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车船税计税依据、税率与应纳税额的计算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85" name="组合"/>
          <p:cNvGrpSpPr/>
          <p:nvPr/>
        </p:nvGrpSpPr>
        <p:grpSpPr>
          <a:xfrm>
            <a:off x="811530" y="4676775"/>
            <a:ext cx="10593071" cy="1358900"/>
            <a:chOff x="811530" y="4676775"/>
            <a:chExt cx="10593071" cy="1358900"/>
          </a:xfrm>
        </p:grpSpPr>
        <p:sp>
          <p:nvSpPr>
            <p:cNvPr id="782" name="矩形"/>
            <p:cNvSpPr/>
            <p:nvPr/>
          </p:nvSpPr>
          <p:spPr>
            <a:xfrm>
              <a:off x="1961515" y="4676775"/>
              <a:ext cx="9339580"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拉人的车一般以“辆数”为计税依据，拉货及其他用途的车一般以“整备质量吨位数”为计税依据；游艇是以“艇身长度”为计税依据，其他船均是以“净吨位数”为计税依据。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83" name="矩形"/>
            <p:cNvSpPr/>
            <p:nvPr/>
          </p:nvSpPr>
          <p:spPr>
            <a:xfrm>
              <a:off x="811530" y="5004435"/>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784" name="矩形"/>
            <p:cNvSpPr/>
            <p:nvPr/>
          </p:nvSpPr>
          <p:spPr>
            <a:xfrm>
              <a:off x="1961515" y="5677535"/>
              <a:ext cx="9443086"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无论是新购置，还是丢失，都是从“当月”开始算，当月开始计税或者当月开始算退税。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checkerboard(across)">
                                      <p:cBhvr>
                                        <p:cTn id="7" dur="500"/>
                                        <p:tgtEl>
                                          <p:spTgt spid="78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85"/>
                                        </p:tgtEl>
                                        <p:attrNameLst>
                                          <p:attrName>style.visibility</p:attrName>
                                        </p:attrNameLst>
                                      </p:cBhvr>
                                      <p:to>
                                        <p:strVal val="visible"/>
                                      </p:to>
                                    </p:set>
                                    <p:anim calcmode="lin" valueType="num">
                                      <p:cBhvr additive="base">
                                        <p:cTn id="12" dur="500"/>
                                        <p:tgtEl>
                                          <p:spTgt spid="785"/>
                                        </p:tgtEl>
                                        <p:attrNameLst>
                                          <p:attrName>ppt_y</p:attrName>
                                        </p:attrNameLst>
                                      </p:cBhvr>
                                      <p:tavLst>
                                        <p:tav tm="0">
                                          <p:val>
                                            <p:strVal val="#ppt_y+#ppt_h*1.125000"/>
                                          </p:val>
                                        </p:tav>
                                        <p:tav tm="100000">
                                          <p:val>
                                            <p:strVal val="#ppt_y"/>
                                          </p:val>
                                        </p:tav>
                                      </p:tavLst>
                                    </p:anim>
                                    <p:animEffect transition="in" filter="wipe(up)">
                                      <p:cBhvr>
                                        <p:cTn id="13" dur="500"/>
                                        <p:tgtEl>
                                          <p:spTgt spid="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animBg="1"/>
      <p:bldP spid="78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9" name="矩形"/>
          <p:cNvSpPr/>
          <p:nvPr/>
        </p:nvSpPr>
        <p:spPr>
          <a:xfrm>
            <a:off x="1416050" y="304800"/>
            <a:ext cx="80016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车船税计税依据、税率与应纳税额的计算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92" name="组合"/>
          <p:cNvGrpSpPr/>
          <p:nvPr/>
        </p:nvGrpSpPr>
        <p:grpSpPr>
          <a:xfrm>
            <a:off x="1184910" y="1355090"/>
            <a:ext cx="9361169" cy="525780"/>
            <a:chOff x="1184910" y="1355090"/>
            <a:chExt cx="9361169" cy="525780"/>
          </a:xfrm>
        </p:grpSpPr>
        <p:sp>
          <p:nvSpPr>
            <p:cNvPr id="790" name="矩形"/>
            <p:cNvSpPr/>
            <p:nvPr/>
          </p:nvSpPr>
          <p:spPr>
            <a:xfrm>
              <a:off x="1253490" y="1355090"/>
              <a:ext cx="9158606"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车船税的税率形式、各类车船的计税依据、车船税应纳税额的计算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91" name="剪去对角的矩形"/>
            <p:cNvSpPr/>
            <p:nvPr/>
          </p:nvSpPr>
          <p:spPr>
            <a:xfrm>
              <a:off x="1184910" y="1355090"/>
              <a:ext cx="9361169" cy="525780"/>
            </a:xfrm>
            <a:prstGeom prst="snip2DiagRect">
              <a:avLst>
                <a:gd name="adj1" fmla="val 0"/>
                <a:gd name="adj2" fmla="val 14888"/>
              </a:avLst>
            </a:prstGeom>
            <a:noFill/>
            <a:ln w="25400" cap="flat" cmpd="sng">
              <a:solidFill>
                <a:srgbClr val="4BACC6"/>
              </a:solidFill>
              <a:prstDash val="solid"/>
              <a:round/>
            </a:ln>
          </p:spPr>
          <p:txBody>
            <a:bodyPr rtlCol="0" anchor="ctr"/>
            <a:lstStyle/>
            <a:p>
              <a:pPr algn="ctr"/>
            </a:p>
          </p:txBody>
        </p:sp>
      </p:grpSp>
      <p:sp>
        <p:nvSpPr>
          <p:cNvPr id="793" name="矩形"/>
          <p:cNvSpPr/>
          <p:nvPr/>
        </p:nvSpPr>
        <p:spPr>
          <a:xfrm>
            <a:off x="936625" y="2054225"/>
            <a:ext cx="612140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单选】我国车船税的税率形式是（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A．地区差别比例税率　　　　　B．有幅度的比例税率</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C．有幅度的定额税率　　　　　D．全国统一的定额税率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94" name="矩形"/>
          <p:cNvSpPr/>
          <p:nvPr/>
        </p:nvSpPr>
        <p:spPr>
          <a:xfrm>
            <a:off x="936625" y="3329940"/>
            <a:ext cx="13728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95" name="矩形"/>
          <p:cNvSpPr/>
          <p:nvPr/>
        </p:nvSpPr>
        <p:spPr>
          <a:xfrm>
            <a:off x="936625" y="3839210"/>
            <a:ext cx="10546079"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单选】根据车船税法律制度的规定，下列各项中，属于非机动驳船计税依据的是（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A．艇身长度	B．整备质量吨位数　　　　C．净吨位数	　D．辆数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96" name="矩形"/>
          <p:cNvSpPr/>
          <p:nvPr/>
        </p:nvSpPr>
        <p:spPr>
          <a:xfrm>
            <a:off x="936625" y="4743450"/>
            <a:ext cx="137287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92"/>
                                        </p:tgtEl>
                                        <p:attrNameLst>
                                          <p:attrName>style.visibility</p:attrName>
                                        </p:attrNameLst>
                                      </p:cBhvr>
                                      <p:to>
                                        <p:strVal val="visible"/>
                                      </p:to>
                                    </p:set>
                                    <p:anim calcmode="lin" valueType="num">
                                      <p:cBhvr additive="base">
                                        <p:cTn id="7" dur="500"/>
                                        <p:tgtEl>
                                          <p:spTgt spid="792"/>
                                        </p:tgtEl>
                                        <p:attrNameLst>
                                          <p:attrName>ppt_y</p:attrName>
                                        </p:attrNameLst>
                                      </p:cBhvr>
                                      <p:tavLst>
                                        <p:tav tm="0">
                                          <p:val>
                                            <p:strVal val="#ppt_y+#ppt_h*1.125000"/>
                                          </p:val>
                                        </p:tav>
                                        <p:tav tm="100000">
                                          <p:val>
                                            <p:strVal val="#ppt_y"/>
                                          </p:val>
                                        </p:tav>
                                      </p:tavLst>
                                    </p:anim>
                                    <p:animEffect transition="in" filter="wipe(up)">
                                      <p:cBhvr>
                                        <p:cTn id="8" dur="500"/>
                                        <p:tgtEl>
                                          <p:spTgt spid="79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93"/>
                                        </p:tgtEl>
                                        <p:attrNameLst>
                                          <p:attrName>style.visibility</p:attrName>
                                        </p:attrNameLst>
                                      </p:cBhvr>
                                      <p:to>
                                        <p:strVal val="visible"/>
                                      </p:to>
                                    </p:set>
                                    <p:anim calcmode="lin" valueType="num">
                                      <p:cBhvr additive="base">
                                        <p:cTn id="13" dur="500"/>
                                        <p:tgtEl>
                                          <p:spTgt spid="793"/>
                                        </p:tgtEl>
                                        <p:attrNameLst>
                                          <p:attrName>ppt_y</p:attrName>
                                        </p:attrNameLst>
                                      </p:cBhvr>
                                      <p:tavLst>
                                        <p:tav tm="0">
                                          <p:val>
                                            <p:strVal val="#ppt_y+#ppt_h*1.125000"/>
                                          </p:val>
                                        </p:tav>
                                        <p:tav tm="100000">
                                          <p:val>
                                            <p:strVal val="#ppt_y"/>
                                          </p:val>
                                        </p:tav>
                                      </p:tavLst>
                                    </p:anim>
                                    <p:animEffect transition="in" filter="wipe(up)">
                                      <p:cBhvr>
                                        <p:cTn id="14" dur="500"/>
                                        <p:tgtEl>
                                          <p:spTgt spid="79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94"/>
                                        </p:tgtEl>
                                        <p:attrNameLst>
                                          <p:attrName>style.visibility</p:attrName>
                                        </p:attrNameLst>
                                      </p:cBhvr>
                                      <p:to>
                                        <p:strVal val="visible"/>
                                      </p:to>
                                    </p:set>
                                    <p:anim calcmode="lin" valueType="num">
                                      <p:cBhvr additive="base">
                                        <p:cTn id="19" dur="500"/>
                                        <p:tgtEl>
                                          <p:spTgt spid="794"/>
                                        </p:tgtEl>
                                        <p:attrNameLst>
                                          <p:attrName>ppt_y</p:attrName>
                                        </p:attrNameLst>
                                      </p:cBhvr>
                                      <p:tavLst>
                                        <p:tav tm="0">
                                          <p:val>
                                            <p:strVal val="#ppt_y+#ppt_h*1.125000"/>
                                          </p:val>
                                        </p:tav>
                                        <p:tav tm="100000">
                                          <p:val>
                                            <p:strVal val="#ppt_y"/>
                                          </p:val>
                                        </p:tav>
                                      </p:tavLst>
                                    </p:anim>
                                    <p:animEffect transition="in" filter="wipe(up)">
                                      <p:cBhvr>
                                        <p:cTn id="20" dur="500"/>
                                        <p:tgtEl>
                                          <p:spTgt spid="79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95"/>
                                        </p:tgtEl>
                                        <p:attrNameLst>
                                          <p:attrName>style.visibility</p:attrName>
                                        </p:attrNameLst>
                                      </p:cBhvr>
                                      <p:to>
                                        <p:strVal val="visible"/>
                                      </p:to>
                                    </p:set>
                                    <p:anim calcmode="lin" valueType="num">
                                      <p:cBhvr additive="base">
                                        <p:cTn id="25" dur="500"/>
                                        <p:tgtEl>
                                          <p:spTgt spid="795"/>
                                        </p:tgtEl>
                                        <p:attrNameLst>
                                          <p:attrName>ppt_y</p:attrName>
                                        </p:attrNameLst>
                                      </p:cBhvr>
                                      <p:tavLst>
                                        <p:tav tm="0">
                                          <p:val>
                                            <p:strVal val="#ppt_y+#ppt_h*1.125000"/>
                                          </p:val>
                                        </p:tav>
                                        <p:tav tm="100000">
                                          <p:val>
                                            <p:strVal val="#ppt_y"/>
                                          </p:val>
                                        </p:tav>
                                      </p:tavLst>
                                    </p:anim>
                                    <p:animEffect transition="in" filter="wipe(up)">
                                      <p:cBhvr>
                                        <p:cTn id="26" dur="500"/>
                                        <p:tgtEl>
                                          <p:spTgt spid="79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96"/>
                                        </p:tgtEl>
                                        <p:attrNameLst>
                                          <p:attrName>style.visibility</p:attrName>
                                        </p:attrNameLst>
                                      </p:cBhvr>
                                      <p:to>
                                        <p:strVal val="visible"/>
                                      </p:to>
                                    </p:set>
                                    <p:anim calcmode="lin" valueType="num">
                                      <p:cBhvr additive="base">
                                        <p:cTn id="31" dur="500"/>
                                        <p:tgtEl>
                                          <p:spTgt spid="796"/>
                                        </p:tgtEl>
                                        <p:attrNameLst>
                                          <p:attrName>ppt_y</p:attrName>
                                        </p:attrNameLst>
                                      </p:cBhvr>
                                      <p:tavLst>
                                        <p:tav tm="0">
                                          <p:val>
                                            <p:strVal val="#ppt_y+#ppt_h*1.125000"/>
                                          </p:val>
                                        </p:tav>
                                        <p:tav tm="100000">
                                          <p:val>
                                            <p:strVal val="#ppt_y"/>
                                          </p:val>
                                        </p:tav>
                                      </p:tavLst>
                                    </p:anim>
                                    <p:animEffect transition="in" filter="wipe(up)">
                                      <p:cBhvr>
                                        <p:cTn id="32" dur="500"/>
                                        <p:tgtEl>
                                          <p:spTgt spid="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nimBg="1"/>
      <p:bldP spid="793" grpId="0"/>
      <p:bldP spid="794" grpId="0"/>
      <p:bldP spid="795" grpId="0"/>
      <p:bldP spid="7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 name="矩形"/>
          <p:cNvSpPr/>
          <p:nvPr/>
        </p:nvSpPr>
        <p:spPr>
          <a:xfrm>
            <a:off x="1424940" y="304800"/>
            <a:ext cx="53771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考点２：房产税税收优惠</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2" name="矩形"/>
          <p:cNvSpPr/>
          <p:nvPr/>
        </p:nvSpPr>
        <p:spPr>
          <a:xfrm>
            <a:off x="818515" y="1117600"/>
            <a:ext cx="5334000" cy="3672840"/>
          </a:xfrm>
          <a:prstGeom prst="rect">
            <a:avLst/>
          </a:prstGeom>
          <a:noFill/>
          <a:ln w="12700" cap="flat" cmpd="sng">
            <a:solidFill>
              <a:srgbClr val="007F89"/>
            </a:solid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（１）国家机关、事业单位等</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①国家机关、人民团体、军队自用的房产，免税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②由国家财政部门拨付事业经费的单位（学校、托儿所、幼儿园、敬老院等）自用的房产，免税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③高校学生公寓，免税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④非营利性医疗机构、疾病控制机构和妇幼保健机构等卫生机构自用的房产，免税</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⑤老年服务机构自用的房产，免税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⑥公共租赁住房，免税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敲黑板</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】上述单位附属的工厂、商店、招待所，不免税</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3" name="矩形"/>
          <p:cNvSpPr/>
          <p:nvPr/>
        </p:nvSpPr>
        <p:spPr>
          <a:xfrm>
            <a:off x="6266180" y="1117600"/>
            <a:ext cx="5171440" cy="2601277"/>
          </a:xfrm>
          <a:prstGeom prst="rect">
            <a:avLst/>
          </a:prstGeom>
          <a:noFill/>
          <a:ln w="12700" cap="flat" cmpd="sng">
            <a:solidFill>
              <a:srgbClr val="007F89"/>
            </a:solid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（２）宗教寺庙、公园、名胜古迹</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宗教寺庙、公园、名胜古迹自用的房产（举行宗教仪式等的房屋，宗教人员使用的生活用屋，公园、名胜古迹内供公共参观游览的房屋及其管理单位的办公用房屋），免税</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【敲黑板】宗教寺庙、公园、名胜古迹中附设的营业单位，如影剧院、饮食部、茶社、照相馆等房产及出租房产，不免税</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4" name="矩形"/>
          <p:cNvSpPr/>
          <p:nvPr/>
        </p:nvSpPr>
        <p:spPr>
          <a:xfrm>
            <a:off x="6266180" y="3799205"/>
            <a:ext cx="5171440" cy="1529714"/>
          </a:xfrm>
          <a:prstGeom prst="rect">
            <a:avLst/>
          </a:prstGeom>
          <a:noFill/>
          <a:ln w="12700" cap="flat" cmpd="sng">
            <a:solidFill>
              <a:srgbClr val="007F89"/>
            </a:solid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（３）个人住房</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个人所有非营业用的房产，免税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【敲黑板】自己住的免税，出租的或营业用的（如小卖部），不免税</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5" name="左大括号"/>
          <p:cNvSpPr/>
          <p:nvPr/>
        </p:nvSpPr>
        <p:spPr>
          <a:xfrm rot="16200000">
            <a:off x="5841365" y="516255"/>
            <a:ext cx="561339" cy="10285094"/>
          </a:xfrm>
          <a:prstGeom prst="leftBrace">
            <a:avLst>
              <a:gd name="adj1" fmla="val 152686"/>
              <a:gd name="adj2" fmla="val 50000"/>
            </a:avLst>
          </a:prstGeom>
          <a:noFill/>
          <a:ln w="15240" cap="flat" cmpd="sng">
            <a:solidFill>
              <a:srgbClr val="0A3142"/>
            </a:solidFill>
            <a:prstDash val="solid"/>
            <a:round/>
          </a:ln>
        </p:spPr>
        <p:txBody>
          <a:bodyPr rtlCol="0" anchor="ctr"/>
          <a:lstStyle/>
          <a:p>
            <a:pPr algn="ctr"/>
          </a:p>
        </p:txBody>
      </p:sp>
      <p:sp>
        <p:nvSpPr>
          <p:cNvPr id="106" name="矩形"/>
          <p:cNvSpPr/>
          <p:nvPr/>
        </p:nvSpPr>
        <p:spPr>
          <a:xfrm>
            <a:off x="3824605" y="5835649"/>
            <a:ext cx="4595495" cy="784859"/>
          </a:xfrm>
          <a:prstGeom prst="rect">
            <a:avLst/>
          </a:prstGeom>
          <a:solidFill>
            <a:srgbClr val="007F89"/>
          </a:solid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　　　　　　　　看用途</a:t>
            </a:r>
            <a:b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br>
            <a: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自用：免　　出租：不免　　营业用：不免</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ppt_h*1.125000"/>
                                          </p:val>
                                        </p:tav>
                                        <p:tav tm="100000">
                                          <p:val>
                                            <p:strVal val="#ppt_y"/>
                                          </p:val>
                                        </p:tav>
                                      </p:tavLst>
                                    </p:anim>
                                    <p:animEffect transition="in" filter="wipe(up)">
                                      <p:cBhvr>
                                        <p:cTn id="8" dur="500"/>
                                        <p:tgtEl>
                                          <p:spTgt spid="10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additive="base">
                                        <p:cTn id="13" dur="500"/>
                                        <p:tgtEl>
                                          <p:spTgt spid="105"/>
                                        </p:tgtEl>
                                        <p:attrNameLst>
                                          <p:attrName>ppt_y</p:attrName>
                                        </p:attrNameLst>
                                      </p:cBhvr>
                                      <p:tavLst>
                                        <p:tav tm="0">
                                          <p:val>
                                            <p:strVal val="#ppt_y+#ppt_h*1.125000"/>
                                          </p:val>
                                        </p:tav>
                                        <p:tav tm="100000">
                                          <p:val>
                                            <p:strVal val="#ppt_y"/>
                                          </p:val>
                                        </p:tav>
                                      </p:tavLst>
                                    </p:anim>
                                    <p:animEffect transition="in" filter="wipe(up)">
                                      <p:cBhvr>
                                        <p:cTn id="14" dur="500"/>
                                        <p:tgtEl>
                                          <p:spTgt spid="10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p:tgtEl>
                                          <p:spTgt spid="102"/>
                                        </p:tgtEl>
                                        <p:attrNameLst>
                                          <p:attrName>ppt_y</p:attrName>
                                        </p:attrNameLst>
                                      </p:cBhvr>
                                      <p:tavLst>
                                        <p:tav tm="0">
                                          <p:val>
                                            <p:strVal val="#ppt_y+#ppt_h*1.125000"/>
                                          </p:val>
                                        </p:tav>
                                        <p:tav tm="100000">
                                          <p:val>
                                            <p:strVal val="#ppt_y"/>
                                          </p:val>
                                        </p:tav>
                                      </p:tavLst>
                                    </p:anim>
                                    <p:animEffect transition="in" filter="wipe(up)">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p:tgtEl>
                                          <p:spTgt spid="103"/>
                                        </p:tgtEl>
                                        <p:attrNameLst>
                                          <p:attrName>ppt_y</p:attrName>
                                        </p:attrNameLst>
                                      </p:cBhvr>
                                      <p:tavLst>
                                        <p:tav tm="0">
                                          <p:val>
                                            <p:strVal val="#ppt_y+#ppt_h*1.125000"/>
                                          </p:val>
                                        </p:tav>
                                        <p:tav tm="100000">
                                          <p:val>
                                            <p:strVal val="#ppt_y"/>
                                          </p:val>
                                        </p:tav>
                                      </p:tavLst>
                                    </p:anim>
                                    <p:animEffect transition="in" filter="wipe(up)">
                                      <p:cBhvr>
                                        <p:cTn id="26" dur="500"/>
                                        <p:tgtEl>
                                          <p:spTgt spid="10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500"/>
                                        <p:tgtEl>
                                          <p:spTgt spid="104"/>
                                        </p:tgtEl>
                                        <p:attrNameLst>
                                          <p:attrName>ppt_y</p:attrName>
                                        </p:attrNameLst>
                                      </p:cBhvr>
                                      <p:tavLst>
                                        <p:tav tm="0">
                                          <p:val>
                                            <p:strVal val="#ppt_y+#ppt_h*1.125000"/>
                                          </p:val>
                                        </p:tav>
                                        <p:tav tm="100000">
                                          <p:val>
                                            <p:strVal val="#ppt_y"/>
                                          </p:val>
                                        </p:tav>
                                      </p:tavLst>
                                    </p:anim>
                                    <p:animEffect transition="in" filter="wipe(up)">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00" name="矩形"/>
          <p:cNvSpPr/>
          <p:nvPr/>
        </p:nvSpPr>
        <p:spPr>
          <a:xfrm>
            <a:off x="1416050" y="304800"/>
            <a:ext cx="80016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车船税计税依据、税率与应纳税额的计算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01" name="矩形"/>
          <p:cNvSpPr/>
          <p:nvPr/>
        </p:nvSpPr>
        <p:spPr>
          <a:xfrm>
            <a:off x="1307464" y="1409065"/>
            <a:ext cx="9684385"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单选】甲公司2016年拥有机动船舶10艘，每艘净吨位为150吨，非机动驳船5艘，每艘净吨位为80吨。已知机动船舶适用年基准税额为每吨3元。计算甲公司当年应缴纳车船税税额的下列算式中，正确的是（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A．（10×150+5×80）×3=5 700元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B．10×150×3×50%+5×80×3=3 450元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C．（10×150+5×80）×3×50%=2 850元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D．10×150×3+5×80×3×50%=5 100元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02" name="矩形"/>
          <p:cNvSpPr/>
          <p:nvPr/>
        </p:nvSpPr>
        <p:spPr>
          <a:xfrm>
            <a:off x="1307464" y="4344670"/>
            <a:ext cx="559752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【解析】非机动驳船按机动船舶税额的50%计算。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01"/>
                                        </p:tgtEl>
                                        <p:attrNameLst>
                                          <p:attrName>style.visibility</p:attrName>
                                        </p:attrNameLst>
                                      </p:cBhvr>
                                      <p:to>
                                        <p:strVal val="visible"/>
                                      </p:to>
                                    </p:set>
                                    <p:anim calcmode="lin" valueType="num">
                                      <p:cBhvr additive="base">
                                        <p:cTn id="7" dur="500"/>
                                        <p:tgtEl>
                                          <p:spTgt spid="801"/>
                                        </p:tgtEl>
                                        <p:attrNameLst>
                                          <p:attrName>ppt_y</p:attrName>
                                        </p:attrNameLst>
                                      </p:cBhvr>
                                      <p:tavLst>
                                        <p:tav tm="0">
                                          <p:val>
                                            <p:strVal val="#ppt_y+#ppt_h*1.125000"/>
                                          </p:val>
                                        </p:tav>
                                        <p:tav tm="100000">
                                          <p:val>
                                            <p:strVal val="#ppt_y"/>
                                          </p:val>
                                        </p:tav>
                                      </p:tavLst>
                                    </p:anim>
                                    <p:animEffect transition="in" filter="wipe(up)">
                                      <p:cBhvr>
                                        <p:cTn id="8" dur="500"/>
                                        <p:tgtEl>
                                          <p:spTgt spid="8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02"/>
                                        </p:tgtEl>
                                        <p:attrNameLst>
                                          <p:attrName>style.visibility</p:attrName>
                                        </p:attrNameLst>
                                      </p:cBhvr>
                                      <p:to>
                                        <p:strVal val="visible"/>
                                      </p:to>
                                    </p:set>
                                    <p:anim calcmode="lin" valueType="num">
                                      <p:cBhvr additive="base">
                                        <p:cTn id="13" dur="500"/>
                                        <p:tgtEl>
                                          <p:spTgt spid="802"/>
                                        </p:tgtEl>
                                        <p:attrNameLst>
                                          <p:attrName>ppt_y</p:attrName>
                                        </p:attrNameLst>
                                      </p:cBhvr>
                                      <p:tavLst>
                                        <p:tav tm="0">
                                          <p:val>
                                            <p:strVal val="#ppt_y+#ppt_h*1.125000"/>
                                          </p:val>
                                        </p:tav>
                                        <p:tav tm="100000">
                                          <p:val>
                                            <p:strVal val="#ppt_y"/>
                                          </p:val>
                                        </p:tav>
                                      </p:tavLst>
                                    </p:anim>
                                    <p:animEffect transition="in" filter="wipe(up)">
                                      <p:cBhvr>
                                        <p:cTn id="14" dur="500"/>
                                        <p:tgtEl>
                                          <p:spTgt spid="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 grpId="0"/>
      <p:bldP spid="80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06" name="矩形"/>
          <p:cNvSpPr/>
          <p:nvPr/>
        </p:nvSpPr>
        <p:spPr>
          <a:xfrm>
            <a:off x="1416050" y="304800"/>
            <a:ext cx="800163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车船税计税依据、税率与应纳税额的计算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07" name="矩形"/>
          <p:cNvSpPr/>
          <p:nvPr/>
        </p:nvSpPr>
        <p:spPr>
          <a:xfrm>
            <a:off x="923925" y="1316990"/>
            <a:ext cx="1046226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单选】根据车船税法律制度的规定，下列各项中，以“辆数”为计税依据的是（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A．货车	B．轮式专用机械车　　　　C．乘用车	 D．专用作业车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08" name="矩形"/>
          <p:cNvSpPr/>
          <p:nvPr/>
        </p:nvSpPr>
        <p:spPr>
          <a:xfrm>
            <a:off x="923925" y="2292350"/>
            <a:ext cx="136461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09" name="矩形"/>
          <p:cNvSpPr/>
          <p:nvPr/>
        </p:nvSpPr>
        <p:spPr>
          <a:xfrm>
            <a:off x="916940" y="2820034"/>
            <a:ext cx="1029398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某企业2014年年初拥有小轿车2辆；当年4月，1辆小轿车被盗，已按照规定办理退税。通过公安机关的侦查，9月份被盗车辆失而复得，并取得公安机关的相关证明。已知当地小轿车车船税年税额为500元/辆。该企业2014年实际应缴纳的车船税下列计算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A．500×1=500元		   　B．500+500÷12×3=625元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C．500+500÷12×7=792元   　　　　D．500×2=1 000元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10" name="矩形"/>
          <p:cNvSpPr/>
          <p:nvPr/>
        </p:nvSpPr>
        <p:spPr>
          <a:xfrm>
            <a:off x="916940" y="4855210"/>
            <a:ext cx="10293349"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【解析】被盗的小轿车，应缴纳车船税的月份为1月至3月，9月至12月，共计7个月，应纳车船税=500÷12×7=292元；未丢失的小轿车，应纳车船税500元。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07"/>
                                        </p:tgtEl>
                                        <p:attrNameLst>
                                          <p:attrName>style.visibility</p:attrName>
                                        </p:attrNameLst>
                                      </p:cBhvr>
                                      <p:to>
                                        <p:strVal val="visible"/>
                                      </p:to>
                                    </p:set>
                                    <p:anim calcmode="lin" valueType="num">
                                      <p:cBhvr additive="base">
                                        <p:cTn id="7" dur="500"/>
                                        <p:tgtEl>
                                          <p:spTgt spid="807"/>
                                        </p:tgtEl>
                                        <p:attrNameLst>
                                          <p:attrName>ppt_y</p:attrName>
                                        </p:attrNameLst>
                                      </p:cBhvr>
                                      <p:tavLst>
                                        <p:tav tm="0">
                                          <p:val>
                                            <p:strVal val="#ppt_y+#ppt_h*1.125000"/>
                                          </p:val>
                                        </p:tav>
                                        <p:tav tm="100000">
                                          <p:val>
                                            <p:strVal val="#ppt_y"/>
                                          </p:val>
                                        </p:tav>
                                      </p:tavLst>
                                    </p:anim>
                                    <p:animEffect transition="in" filter="wipe(up)">
                                      <p:cBhvr>
                                        <p:cTn id="8" dur="500"/>
                                        <p:tgtEl>
                                          <p:spTgt spid="80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08"/>
                                        </p:tgtEl>
                                        <p:attrNameLst>
                                          <p:attrName>style.visibility</p:attrName>
                                        </p:attrNameLst>
                                      </p:cBhvr>
                                      <p:to>
                                        <p:strVal val="visible"/>
                                      </p:to>
                                    </p:set>
                                    <p:anim calcmode="lin" valueType="num">
                                      <p:cBhvr additive="base">
                                        <p:cTn id="13" dur="500"/>
                                        <p:tgtEl>
                                          <p:spTgt spid="808"/>
                                        </p:tgtEl>
                                        <p:attrNameLst>
                                          <p:attrName>ppt_y</p:attrName>
                                        </p:attrNameLst>
                                      </p:cBhvr>
                                      <p:tavLst>
                                        <p:tav tm="0">
                                          <p:val>
                                            <p:strVal val="#ppt_y+#ppt_h*1.125000"/>
                                          </p:val>
                                        </p:tav>
                                        <p:tav tm="100000">
                                          <p:val>
                                            <p:strVal val="#ppt_y"/>
                                          </p:val>
                                        </p:tav>
                                      </p:tavLst>
                                    </p:anim>
                                    <p:animEffect transition="in" filter="wipe(up)">
                                      <p:cBhvr>
                                        <p:cTn id="14" dur="500"/>
                                        <p:tgtEl>
                                          <p:spTgt spid="80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09"/>
                                        </p:tgtEl>
                                        <p:attrNameLst>
                                          <p:attrName>style.visibility</p:attrName>
                                        </p:attrNameLst>
                                      </p:cBhvr>
                                      <p:to>
                                        <p:strVal val="visible"/>
                                      </p:to>
                                    </p:set>
                                    <p:anim calcmode="lin" valueType="num">
                                      <p:cBhvr additive="base">
                                        <p:cTn id="19" dur="500"/>
                                        <p:tgtEl>
                                          <p:spTgt spid="809"/>
                                        </p:tgtEl>
                                        <p:attrNameLst>
                                          <p:attrName>ppt_y</p:attrName>
                                        </p:attrNameLst>
                                      </p:cBhvr>
                                      <p:tavLst>
                                        <p:tav tm="0">
                                          <p:val>
                                            <p:strVal val="#ppt_y+#ppt_h*1.125000"/>
                                          </p:val>
                                        </p:tav>
                                        <p:tav tm="100000">
                                          <p:val>
                                            <p:strVal val="#ppt_y"/>
                                          </p:val>
                                        </p:tav>
                                      </p:tavLst>
                                    </p:anim>
                                    <p:animEffect transition="in" filter="wipe(up)">
                                      <p:cBhvr>
                                        <p:cTn id="20" dur="500"/>
                                        <p:tgtEl>
                                          <p:spTgt spid="80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10"/>
                                        </p:tgtEl>
                                        <p:attrNameLst>
                                          <p:attrName>style.visibility</p:attrName>
                                        </p:attrNameLst>
                                      </p:cBhvr>
                                      <p:to>
                                        <p:strVal val="visible"/>
                                      </p:to>
                                    </p:set>
                                    <p:anim calcmode="lin" valueType="num">
                                      <p:cBhvr additive="base">
                                        <p:cTn id="25" dur="500"/>
                                        <p:tgtEl>
                                          <p:spTgt spid="810"/>
                                        </p:tgtEl>
                                        <p:attrNameLst>
                                          <p:attrName>ppt_y</p:attrName>
                                        </p:attrNameLst>
                                      </p:cBhvr>
                                      <p:tavLst>
                                        <p:tav tm="0">
                                          <p:val>
                                            <p:strVal val="#ppt_y+#ppt_h*1.125000"/>
                                          </p:val>
                                        </p:tav>
                                        <p:tav tm="100000">
                                          <p:val>
                                            <p:strVal val="#ppt_y"/>
                                          </p:val>
                                        </p:tav>
                                      </p:tavLst>
                                    </p:anim>
                                    <p:animEffect transition="in" filter="wipe(up)">
                                      <p:cBhvr>
                                        <p:cTn id="26" dur="5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p:bldP spid="808" grpId="0"/>
      <p:bldP spid="809" grpId="0"/>
      <p:bldP spid="810"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14" name="矩形"/>
          <p:cNvSpPr/>
          <p:nvPr/>
        </p:nvSpPr>
        <p:spPr>
          <a:xfrm>
            <a:off x="1416050" y="304800"/>
            <a:ext cx="41205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车船税征收管理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18" name="组合"/>
          <p:cNvGrpSpPr/>
          <p:nvPr/>
        </p:nvGrpSpPr>
        <p:grpSpPr>
          <a:xfrm>
            <a:off x="1441449" y="1417955"/>
            <a:ext cx="4664076" cy="601980"/>
            <a:chOff x="1441449" y="1417955"/>
            <a:chExt cx="4664076" cy="601980"/>
          </a:xfrm>
        </p:grpSpPr>
        <p:sp>
          <p:nvSpPr>
            <p:cNvPr id="815" name="圆角矩形"/>
            <p:cNvSpPr/>
            <p:nvPr/>
          </p:nvSpPr>
          <p:spPr>
            <a:xfrm>
              <a:off x="1441449" y="1417955"/>
              <a:ext cx="4664076"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16" name="流程图: 离页连接符"/>
            <p:cNvSpPr/>
            <p:nvPr/>
          </p:nvSpPr>
          <p:spPr>
            <a:xfrm>
              <a:off x="1765300" y="141795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17" name="矩形"/>
            <p:cNvSpPr/>
            <p:nvPr/>
          </p:nvSpPr>
          <p:spPr>
            <a:xfrm>
              <a:off x="2837815" y="1460500"/>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纳税义务发生时间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19" name="矩形"/>
          <p:cNvSpPr/>
          <p:nvPr/>
        </p:nvSpPr>
        <p:spPr>
          <a:xfrm>
            <a:off x="1416050" y="2168525"/>
            <a:ext cx="64757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车船税纳税义务发生时间为取得车船所有权或者管理权的当月。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822" name="组合"/>
          <p:cNvGrpSpPr/>
          <p:nvPr/>
        </p:nvGrpSpPr>
        <p:grpSpPr>
          <a:xfrm>
            <a:off x="1441449" y="2720975"/>
            <a:ext cx="6456680" cy="525780"/>
            <a:chOff x="1441449" y="2720975"/>
            <a:chExt cx="6456680" cy="525780"/>
          </a:xfrm>
        </p:grpSpPr>
        <p:sp>
          <p:nvSpPr>
            <p:cNvPr id="820" name="矩形"/>
            <p:cNvSpPr/>
            <p:nvPr/>
          </p:nvSpPr>
          <p:spPr>
            <a:xfrm>
              <a:off x="1570989" y="2720975"/>
              <a:ext cx="610425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判断纳税义务发生时间的表述是否正确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21" name="剪去对角的矩形"/>
            <p:cNvSpPr/>
            <p:nvPr/>
          </p:nvSpPr>
          <p:spPr>
            <a:xfrm>
              <a:off x="1441449" y="2720975"/>
              <a:ext cx="6456680" cy="525780"/>
            </a:xfrm>
            <a:prstGeom prst="snip2DiagRect">
              <a:avLst>
                <a:gd name="adj1" fmla="val 0"/>
                <a:gd name="adj2" fmla="val 13069"/>
              </a:avLst>
            </a:prstGeom>
            <a:noFill/>
            <a:ln w="25400" cap="flat" cmpd="sng">
              <a:solidFill>
                <a:srgbClr val="4BACC6"/>
              </a:solidFill>
              <a:prstDash val="solid"/>
              <a:round/>
            </a:ln>
          </p:spPr>
          <p:txBody>
            <a:bodyPr rtlCol="0" anchor="ctr"/>
            <a:lstStyle/>
            <a:p>
              <a:pPr algn="ctr"/>
            </a:p>
          </p:txBody>
        </p:sp>
      </p:grpSp>
      <p:sp>
        <p:nvSpPr>
          <p:cNvPr id="823" name="矩形"/>
          <p:cNvSpPr/>
          <p:nvPr/>
        </p:nvSpPr>
        <p:spPr>
          <a:xfrm>
            <a:off x="714375" y="3467100"/>
            <a:ext cx="9574530"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判断】车船税纳税义务发生时间为取得车船所有权或者管理权的当月。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24" name="矩形"/>
          <p:cNvSpPr/>
          <p:nvPr/>
        </p:nvSpPr>
        <p:spPr>
          <a:xfrm>
            <a:off x="714375" y="3846830"/>
            <a:ext cx="15817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25" name="矩形"/>
          <p:cNvSpPr/>
          <p:nvPr/>
        </p:nvSpPr>
        <p:spPr>
          <a:xfrm>
            <a:off x="714375" y="4277995"/>
            <a:ext cx="11019155" cy="50673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判断】购置的新车船，购置当年车船税的应纳税额自纳税义务发生的次月起按月计算。（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26" name="矩形"/>
          <p:cNvSpPr/>
          <p:nvPr/>
        </p:nvSpPr>
        <p:spPr>
          <a:xfrm>
            <a:off x="714375" y="4699635"/>
            <a:ext cx="957453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【解析】购置的新车船，购置当年车船税的应纳税额自纳税义务发生的“当月”起按月计算。</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18"/>
                                        </p:tgtEl>
                                        <p:attrNameLst>
                                          <p:attrName>style.visibility</p:attrName>
                                        </p:attrNameLst>
                                      </p:cBhvr>
                                      <p:to>
                                        <p:strVal val="visible"/>
                                      </p:to>
                                    </p:set>
                                    <p:anim calcmode="lin" valueType="num">
                                      <p:cBhvr additive="base">
                                        <p:cTn id="7" dur="500"/>
                                        <p:tgtEl>
                                          <p:spTgt spid="818"/>
                                        </p:tgtEl>
                                        <p:attrNameLst>
                                          <p:attrName>ppt_y</p:attrName>
                                        </p:attrNameLst>
                                      </p:cBhvr>
                                      <p:tavLst>
                                        <p:tav tm="0">
                                          <p:val>
                                            <p:strVal val="#ppt_y+#ppt_h*1.125000"/>
                                          </p:val>
                                        </p:tav>
                                        <p:tav tm="100000">
                                          <p:val>
                                            <p:strVal val="#ppt_y"/>
                                          </p:val>
                                        </p:tav>
                                      </p:tavLst>
                                    </p:anim>
                                    <p:animEffect transition="in" filter="wipe(up)">
                                      <p:cBhvr>
                                        <p:cTn id="8" dur="500"/>
                                        <p:tgtEl>
                                          <p:spTgt spid="81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19"/>
                                        </p:tgtEl>
                                        <p:attrNameLst>
                                          <p:attrName>style.visibility</p:attrName>
                                        </p:attrNameLst>
                                      </p:cBhvr>
                                      <p:to>
                                        <p:strVal val="visible"/>
                                      </p:to>
                                    </p:set>
                                    <p:anim calcmode="lin" valueType="num">
                                      <p:cBhvr additive="base">
                                        <p:cTn id="12" dur="500"/>
                                        <p:tgtEl>
                                          <p:spTgt spid="819"/>
                                        </p:tgtEl>
                                        <p:attrNameLst>
                                          <p:attrName>ppt_y</p:attrName>
                                        </p:attrNameLst>
                                      </p:cBhvr>
                                      <p:tavLst>
                                        <p:tav tm="0">
                                          <p:val>
                                            <p:strVal val="#ppt_y+#ppt_h*1.125000"/>
                                          </p:val>
                                        </p:tav>
                                        <p:tav tm="100000">
                                          <p:val>
                                            <p:strVal val="#ppt_y"/>
                                          </p:val>
                                        </p:tav>
                                      </p:tavLst>
                                    </p:anim>
                                    <p:animEffect transition="in" filter="wipe(up)">
                                      <p:cBhvr>
                                        <p:cTn id="13" dur="500"/>
                                        <p:tgtEl>
                                          <p:spTgt spid="81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22"/>
                                        </p:tgtEl>
                                        <p:attrNameLst>
                                          <p:attrName>style.visibility</p:attrName>
                                        </p:attrNameLst>
                                      </p:cBhvr>
                                      <p:to>
                                        <p:strVal val="visible"/>
                                      </p:to>
                                    </p:set>
                                    <p:anim calcmode="lin" valueType="num">
                                      <p:cBhvr additive="base">
                                        <p:cTn id="18" dur="500"/>
                                        <p:tgtEl>
                                          <p:spTgt spid="822"/>
                                        </p:tgtEl>
                                        <p:attrNameLst>
                                          <p:attrName>ppt_y</p:attrName>
                                        </p:attrNameLst>
                                      </p:cBhvr>
                                      <p:tavLst>
                                        <p:tav tm="0">
                                          <p:val>
                                            <p:strVal val="#ppt_y+#ppt_h*1.125000"/>
                                          </p:val>
                                        </p:tav>
                                        <p:tav tm="100000">
                                          <p:val>
                                            <p:strVal val="#ppt_y"/>
                                          </p:val>
                                        </p:tav>
                                      </p:tavLst>
                                    </p:anim>
                                    <p:animEffect transition="in" filter="wipe(up)">
                                      <p:cBhvr>
                                        <p:cTn id="19" dur="500"/>
                                        <p:tgtEl>
                                          <p:spTgt spid="82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23"/>
                                        </p:tgtEl>
                                        <p:attrNameLst>
                                          <p:attrName>style.visibility</p:attrName>
                                        </p:attrNameLst>
                                      </p:cBhvr>
                                      <p:to>
                                        <p:strVal val="visible"/>
                                      </p:to>
                                    </p:set>
                                    <p:anim calcmode="lin" valueType="num">
                                      <p:cBhvr additive="base">
                                        <p:cTn id="24" dur="500"/>
                                        <p:tgtEl>
                                          <p:spTgt spid="823"/>
                                        </p:tgtEl>
                                        <p:attrNameLst>
                                          <p:attrName>ppt_y</p:attrName>
                                        </p:attrNameLst>
                                      </p:cBhvr>
                                      <p:tavLst>
                                        <p:tav tm="0">
                                          <p:val>
                                            <p:strVal val="#ppt_y+#ppt_h*1.125000"/>
                                          </p:val>
                                        </p:tav>
                                        <p:tav tm="100000">
                                          <p:val>
                                            <p:strVal val="#ppt_y"/>
                                          </p:val>
                                        </p:tav>
                                      </p:tavLst>
                                    </p:anim>
                                    <p:animEffect transition="in" filter="wipe(up)">
                                      <p:cBhvr>
                                        <p:cTn id="25" dur="500"/>
                                        <p:tgtEl>
                                          <p:spTgt spid="82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24"/>
                                        </p:tgtEl>
                                        <p:attrNameLst>
                                          <p:attrName>style.visibility</p:attrName>
                                        </p:attrNameLst>
                                      </p:cBhvr>
                                      <p:to>
                                        <p:strVal val="visible"/>
                                      </p:to>
                                    </p:set>
                                    <p:anim calcmode="lin" valueType="num">
                                      <p:cBhvr additive="base">
                                        <p:cTn id="30" dur="500"/>
                                        <p:tgtEl>
                                          <p:spTgt spid="824"/>
                                        </p:tgtEl>
                                        <p:attrNameLst>
                                          <p:attrName>ppt_y</p:attrName>
                                        </p:attrNameLst>
                                      </p:cBhvr>
                                      <p:tavLst>
                                        <p:tav tm="0">
                                          <p:val>
                                            <p:strVal val="#ppt_y+#ppt_h*1.125000"/>
                                          </p:val>
                                        </p:tav>
                                        <p:tav tm="100000">
                                          <p:val>
                                            <p:strVal val="#ppt_y"/>
                                          </p:val>
                                        </p:tav>
                                      </p:tavLst>
                                    </p:anim>
                                    <p:animEffect transition="in" filter="wipe(up)">
                                      <p:cBhvr>
                                        <p:cTn id="31" dur="500"/>
                                        <p:tgtEl>
                                          <p:spTgt spid="82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825"/>
                                        </p:tgtEl>
                                        <p:attrNameLst>
                                          <p:attrName>style.visibility</p:attrName>
                                        </p:attrNameLst>
                                      </p:cBhvr>
                                      <p:to>
                                        <p:strVal val="visible"/>
                                      </p:to>
                                    </p:set>
                                    <p:anim calcmode="lin" valueType="num">
                                      <p:cBhvr additive="base">
                                        <p:cTn id="36" dur="500"/>
                                        <p:tgtEl>
                                          <p:spTgt spid="825"/>
                                        </p:tgtEl>
                                        <p:attrNameLst>
                                          <p:attrName>ppt_y</p:attrName>
                                        </p:attrNameLst>
                                      </p:cBhvr>
                                      <p:tavLst>
                                        <p:tav tm="0">
                                          <p:val>
                                            <p:strVal val="#ppt_y+#ppt_h*1.125000"/>
                                          </p:val>
                                        </p:tav>
                                        <p:tav tm="100000">
                                          <p:val>
                                            <p:strVal val="#ppt_y"/>
                                          </p:val>
                                        </p:tav>
                                      </p:tavLst>
                                    </p:anim>
                                    <p:animEffect transition="in" filter="wipe(up)">
                                      <p:cBhvr>
                                        <p:cTn id="37" dur="500"/>
                                        <p:tgtEl>
                                          <p:spTgt spid="82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26"/>
                                        </p:tgtEl>
                                        <p:attrNameLst>
                                          <p:attrName>style.visibility</p:attrName>
                                        </p:attrNameLst>
                                      </p:cBhvr>
                                      <p:to>
                                        <p:strVal val="visible"/>
                                      </p:to>
                                    </p:set>
                                    <p:anim calcmode="lin" valueType="num">
                                      <p:cBhvr additive="base">
                                        <p:cTn id="42" dur="500"/>
                                        <p:tgtEl>
                                          <p:spTgt spid="826"/>
                                        </p:tgtEl>
                                        <p:attrNameLst>
                                          <p:attrName>ppt_y</p:attrName>
                                        </p:attrNameLst>
                                      </p:cBhvr>
                                      <p:tavLst>
                                        <p:tav tm="0">
                                          <p:val>
                                            <p:strVal val="#ppt_y+#ppt_h*1.125000"/>
                                          </p:val>
                                        </p:tav>
                                        <p:tav tm="100000">
                                          <p:val>
                                            <p:strVal val="#ppt_y"/>
                                          </p:val>
                                        </p:tav>
                                      </p:tavLst>
                                    </p:anim>
                                    <p:animEffect transition="in" filter="wipe(up)">
                                      <p:cBhvr>
                                        <p:cTn id="43" dur="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 grpId="0" animBg="1"/>
      <p:bldP spid="819" grpId="0"/>
      <p:bldP spid="822" grpId="0" animBg="1"/>
      <p:bldP spid="823" grpId="0"/>
      <p:bldP spid="824" grpId="0"/>
      <p:bldP spid="825" grpId="0"/>
      <p:bldP spid="826"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30" name="矩形"/>
          <p:cNvSpPr/>
          <p:nvPr/>
        </p:nvSpPr>
        <p:spPr>
          <a:xfrm>
            <a:off x="1416050" y="304800"/>
            <a:ext cx="41205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车船税征收管理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34" name="组合"/>
          <p:cNvGrpSpPr/>
          <p:nvPr/>
        </p:nvGrpSpPr>
        <p:grpSpPr>
          <a:xfrm>
            <a:off x="1761489" y="1213485"/>
            <a:ext cx="3415664" cy="601980"/>
            <a:chOff x="1761489" y="1213485"/>
            <a:chExt cx="3415664" cy="601980"/>
          </a:xfrm>
        </p:grpSpPr>
        <p:sp>
          <p:nvSpPr>
            <p:cNvPr id="831" name="圆角矩形"/>
            <p:cNvSpPr/>
            <p:nvPr/>
          </p:nvSpPr>
          <p:spPr>
            <a:xfrm>
              <a:off x="1761489" y="1213485"/>
              <a:ext cx="341566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32" name="流程图: 离页连接符"/>
            <p:cNvSpPr/>
            <p:nvPr/>
          </p:nvSpPr>
          <p:spPr>
            <a:xfrm>
              <a:off x="2085339" y="121348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33" name="矩形"/>
            <p:cNvSpPr/>
            <p:nvPr/>
          </p:nvSpPr>
          <p:spPr>
            <a:xfrm>
              <a:off x="3157854" y="125603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纳税地点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35" name="矩形"/>
          <p:cNvSpPr/>
          <p:nvPr/>
        </p:nvSpPr>
        <p:spPr>
          <a:xfrm>
            <a:off x="1560195" y="1882775"/>
            <a:ext cx="798385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（1）纳税人自行申报缴纳车船税的，纳税地点为车船登记地。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（2）依法不需要办理登记的车船，纳税地点为车船的所有人或管理人所在地。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（3）扣缴义务人代收代缴车船税的，纳税地点为扣缴义务人所在地。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838" name="组合"/>
          <p:cNvGrpSpPr/>
          <p:nvPr/>
        </p:nvGrpSpPr>
        <p:grpSpPr>
          <a:xfrm>
            <a:off x="1769109" y="3387725"/>
            <a:ext cx="5629909" cy="525779"/>
            <a:chOff x="1769109" y="3387725"/>
            <a:chExt cx="5629909" cy="525779"/>
          </a:xfrm>
        </p:grpSpPr>
        <p:sp>
          <p:nvSpPr>
            <p:cNvPr id="836" name="矩形"/>
            <p:cNvSpPr/>
            <p:nvPr/>
          </p:nvSpPr>
          <p:spPr>
            <a:xfrm>
              <a:off x="1898649" y="3387725"/>
              <a:ext cx="532701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判断车船税的纳税地点是否正确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37" name="剪去对角的矩形"/>
            <p:cNvSpPr/>
            <p:nvPr/>
          </p:nvSpPr>
          <p:spPr>
            <a:xfrm>
              <a:off x="1769109" y="3387725"/>
              <a:ext cx="5629909" cy="525779"/>
            </a:xfrm>
            <a:prstGeom prst="snip2DiagRect">
              <a:avLst>
                <a:gd name="adj1" fmla="val 0"/>
                <a:gd name="adj2" fmla="val 12342"/>
              </a:avLst>
            </a:prstGeom>
            <a:noFill/>
            <a:ln w="25400" cap="flat" cmpd="sng">
              <a:solidFill>
                <a:srgbClr val="4BACC6"/>
              </a:solidFill>
              <a:prstDash val="solid"/>
              <a:round/>
            </a:ln>
          </p:spPr>
          <p:txBody>
            <a:bodyPr rtlCol="0" anchor="ctr"/>
            <a:lstStyle/>
            <a:p>
              <a:pPr algn="ctr"/>
            </a:p>
          </p:txBody>
        </p:sp>
      </p:grpSp>
      <p:sp>
        <p:nvSpPr>
          <p:cNvPr id="839" name="矩形"/>
          <p:cNvSpPr/>
          <p:nvPr/>
        </p:nvSpPr>
        <p:spPr>
          <a:xfrm>
            <a:off x="1560195" y="3920490"/>
            <a:ext cx="935990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多选】下列关于车船税纳税地点的表述中，正确的有（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A．依法不需要办理登记的车船，其车船税的纳税地点为车船的所有人或者管理人所在地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B．纳税人自行申报缴纳车船税的，纳税地点为车船登记地的主管税务机关所在地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C．要办理登记的车船，纳税地点为车船所在地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D．扣缴义务人代收代缴车船税的，纳税地点为扣缴义务人所在地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40" name="矩形"/>
          <p:cNvSpPr/>
          <p:nvPr/>
        </p:nvSpPr>
        <p:spPr>
          <a:xfrm>
            <a:off x="1560195" y="6089015"/>
            <a:ext cx="171640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34"/>
                                        </p:tgtEl>
                                        <p:attrNameLst>
                                          <p:attrName>style.visibility</p:attrName>
                                        </p:attrNameLst>
                                      </p:cBhvr>
                                      <p:to>
                                        <p:strVal val="visible"/>
                                      </p:to>
                                    </p:set>
                                    <p:anim calcmode="lin" valueType="num">
                                      <p:cBhvr additive="base">
                                        <p:cTn id="7" dur="500"/>
                                        <p:tgtEl>
                                          <p:spTgt spid="834"/>
                                        </p:tgtEl>
                                        <p:attrNameLst>
                                          <p:attrName>ppt_y</p:attrName>
                                        </p:attrNameLst>
                                      </p:cBhvr>
                                      <p:tavLst>
                                        <p:tav tm="0">
                                          <p:val>
                                            <p:strVal val="#ppt_y+#ppt_h*1.125000"/>
                                          </p:val>
                                        </p:tav>
                                        <p:tav tm="100000">
                                          <p:val>
                                            <p:strVal val="#ppt_y"/>
                                          </p:val>
                                        </p:tav>
                                      </p:tavLst>
                                    </p:anim>
                                    <p:animEffect transition="in" filter="wipe(up)">
                                      <p:cBhvr>
                                        <p:cTn id="8" dur="500"/>
                                        <p:tgtEl>
                                          <p:spTgt spid="83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35"/>
                                        </p:tgtEl>
                                        <p:attrNameLst>
                                          <p:attrName>style.visibility</p:attrName>
                                        </p:attrNameLst>
                                      </p:cBhvr>
                                      <p:to>
                                        <p:strVal val="visible"/>
                                      </p:to>
                                    </p:set>
                                    <p:anim calcmode="lin" valueType="num">
                                      <p:cBhvr additive="base">
                                        <p:cTn id="13" dur="500"/>
                                        <p:tgtEl>
                                          <p:spTgt spid="835"/>
                                        </p:tgtEl>
                                        <p:attrNameLst>
                                          <p:attrName>ppt_y</p:attrName>
                                        </p:attrNameLst>
                                      </p:cBhvr>
                                      <p:tavLst>
                                        <p:tav tm="0">
                                          <p:val>
                                            <p:strVal val="#ppt_y+#ppt_h*1.125000"/>
                                          </p:val>
                                        </p:tav>
                                        <p:tav tm="100000">
                                          <p:val>
                                            <p:strVal val="#ppt_y"/>
                                          </p:val>
                                        </p:tav>
                                      </p:tavLst>
                                    </p:anim>
                                    <p:animEffect transition="in" filter="wipe(up)">
                                      <p:cBhvr>
                                        <p:cTn id="14" dur="500"/>
                                        <p:tgtEl>
                                          <p:spTgt spid="83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38"/>
                                        </p:tgtEl>
                                        <p:attrNameLst>
                                          <p:attrName>style.visibility</p:attrName>
                                        </p:attrNameLst>
                                      </p:cBhvr>
                                      <p:to>
                                        <p:strVal val="visible"/>
                                      </p:to>
                                    </p:set>
                                    <p:anim calcmode="lin" valueType="num">
                                      <p:cBhvr additive="base">
                                        <p:cTn id="19" dur="500"/>
                                        <p:tgtEl>
                                          <p:spTgt spid="838"/>
                                        </p:tgtEl>
                                        <p:attrNameLst>
                                          <p:attrName>ppt_y</p:attrName>
                                        </p:attrNameLst>
                                      </p:cBhvr>
                                      <p:tavLst>
                                        <p:tav tm="0">
                                          <p:val>
                                            <p:strVal val="#ppt_y+#ppt_h*1.125000"/>
                                          </p:val>
                                        </p:tav>
                                        <p:tav tm="100000">
                                          <p:val>
                                            <p:strVal val="#ppt_y"/>
                                          </p:val>
                                        </p:tav>
                                      </p:tavLst>
                                    </p:anim>
                                    <p:animEffect transition="in" filter="wipe(up)">
                                      <p:cBhvr>
                                        <p:cTn id="20" dur="500"/>
                                        <p:tgtEl>
                                          <p:spTgt spid="83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39"/>
                                        </p:tgtEl>
                                        <p:attrNameLst>
                                          <p:attrName>style.visibility</p:attrName>
                                        </p:attrNameLst>
                                      </p:cBhvr>
                                      <p:to>
                                        <p:strVal val="visible"/>
                                      </p:to>
                                    </p:set>
                                    <p:anim calcmode="lin" valueType="num">
                                      <p:cBhvr additive="base">
                                        <p:cTn id="25" dur="500"/>
                                        <p:tgtEl>
                                          <p:spTgt spid="839"/>
                                        </p:tgtEl>
                                        <p:attrNameLst>
                                          <p:attrName>ppt_y</p:attrName>
                                        </p:attrNameLst>
                                      </p:cBhvr>
                                      <p:tavLst>
                                        <p:tav tm="0">
                                          <p:val>
                                            <p:strVal val="#ppt_y+#ppt_h*1.125000"/>
                                          </p:val>
                                        </p:tav>
                                        <p:tav tm="100000">
                                          <p:val>
                                            <p:strVal val="#ppt_y"/>
                                          </p:val>
                                        </p:tav>
                                      </p:tavLst>
                                    </p:anim>
                                    <p:animEffect transition="in" filter="wipe(up)">
                                      <p:cBhvr>
                                        <p:cTn id="26" dur="500"/>
                                        <p:tgtEl>
                                          <p:spTgt spid="83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40"/>
                                        </p:tgtEl>
                                        <p:attrNameLst>
                                          <p:attrName>style.visibility</p:attrName>
                                        </p:attrNameLst>
                                      </p:cBhvr>
                                      <p:to>
                                        <p:strVal val="visible"/>
                                      </p:to>
                                    </p:set>
                                    <p:anim calcmode="lin" valueType="num">
                                      <p:cBhvr additive="base">
                                        <p:cTn id="31" dur="500"/>
                                        <p:tgtEl>
                                          <p:spTgt spid="840"/>
                                        </p:tgtEl>
                                        <p:attrNameLst>
                                          <p:attrName>ppt_y</p:attrName>
                                        </p:attrNameLst>
                                      </p:cBhvr>
                                      <p:tavLst>
                                        <p:tav tm="0">
                                          <p:val>
                                            <p:strVal val="#ppt_y+#ppt_h*1.125000"/>
                                          </p:val>
                                        </p:tav>
                                        <p:tav tm="100000">
                                          <p:val>
                                            <p:strVal val="#ppt_y"/>
                                          </p:val>
                                        </p:tav>
                                      </p:tavLst>
                                    </p:anim>
                                    <p:animEffect transition="in" filter="wipe(up)">
                                      <p:cBhvr>
                                        <p:cTn id="32" dur="5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 grpId="0" animBg="1"/>
      <p:bldP spid="835" grpId="0"/>
      <p:bldP spid="838" grpId="0" animBg="1"/>
      <p:bldP spid="839" grpId="0"/>
      <p:bldP spid="840"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44" name="矩形"/>
          <p:cNvSpPr/>
          <p:nvPr/>
        </p:nvSpPr>
        <p:spPr>
          <a:xfrm>
            <a:off x="1416050" y="304800"/>
            <a:ext cx="41205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车船税征收管理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48" name="组合"/>
          <p:cNvGrpSpPr/>
          <p:nvPr/>
        </p:nvGrpSpPr>
        <p:grpSpPr>
          <a:xfrm>
            <a:off x="1859279" y="1302385"/>
            <a:ext cx="3343910" cy="601980"/>
            <a:chOff x="1859279" y="1302385"/>
            <a:chExt cx="3343910" cy="601980"/>
          </a:xfrm>
        </p:grpSpPr>
        <p:sp>
          <p:nvSpPr>
            <p:cNvPr id="845" name="圆角矩形"/>
            <p:cNvSpPr/>
            <p:nvPr/>
          </p:nvSpPr>
          <p:spPr>
            <a:xfrm>
              <a:off x="1859279" y="1302385"/>
              <a:ext cx="334391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46" name="流程图: 离页连接符"/>
            <p:cNvSpPr/>
            <p:nvPr/>
          </p:nvSpPr>
          <p:spPr>
            <a:xfrm>
              <a:off x="2183130" y="130238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47" name="矩形"/>
            <p:cNvSpPr/>
            <p:nvPr/>
          </p:nvSpPr>
          <p:spPr>
            <a:xfrm>
              <a:off x="3255644" y="134493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纳税申报</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49" name="矩形"/>
          <p:cNvSpPr/>
          <p:nvPr/>
        </p:nvSpPr>
        <p:spPr>
          <a:xfrm>
            <a:off x="1672590" y="1990725"/>
            <a:ext cx="8856345" cy="4091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（1）车船税按年申报，分月计算，一次性缴纳。</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（2）从事机动车第三者责任强制保险业务的保险机构为机动车车船税的扣缴义务人，应当在收取保险费时依法代收车船税，并出具代收税款凭证。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（3）纳税人没有按照规定期限缴纳车船税的，扣缴义务人在代收代缴税款时，可以一并代收代缴欠缴税款的滞纳金。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滞纳金=欠税金额×滞纳天数×0.5‰</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（4）扣缴义务人已代收代缴车船税的，纳税人不再向车辆登记地的主管税务机关申报缴纳车船税。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（5）没有扣缴义务人的，纳税人应当向主管税务机关自行申报缴纳车船税。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（6）已缴纳车船税的车船在同一纳税年度内办理转让过户的，不另纳税，也不退税。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48"/>
                                        </p:tgtEl>
                                        <p:attrNameLst>
                                          <p:attrName>style.visibility</p:attrName>
                                        </p:attrNameLst>
                                      </p:cBhvr>
                                      <p:to>
                                        <p:strVal val="visible"/>
                                      </p:to>
                                    </p:set>
                                    <p:anim calcmode="lin" valueType="num">
                                      <p:cBhvr additive="base">
                                        <p:cTn id="7" dur="500"/>
                                        <p:tgtEl>
                                          <p:spTgt spid="848"/>
                                        </p:tgtEl>
                                        <p:attrNameLst>
                                          <p:attrName>ppt_y</p:attrName>
                                        </p:attrNameLst>
                                      </p:cBhvr>
                                      <p:tavLst>
                                        <p:tav tm="0">
                                          <p:val>
                                            <p:strVal val="#ppt_y+#ppt_h*1.125000"/>
                                          </p:val>
                                        </p:tav>
                                        <p:tav tm="100000">
                                          <p:val>
                                            <p:strVal val="#ppt_y"/>
                                          </p:val>
                                        </p:tav>
                                      </p:tavLst>
                                    </p:anim>
                                    <p:animEffect transition="in" filter="wipe(up)">
                                      <p:cBhvr>
                                        <p:cTn id="8" dur="500"/>
                                        <p:tgtEl>
                                          <p:spTgt spid="848"/>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49"/>
                                        </p:tgtEl>
                                        <p:attrNameLst>
                                          <p:attrName>style.visibility</p:attrName>
                                        </p:attrNameLst>
                                      </p:cBhvr>
                                      <p:to>
                                        <p:strVal val="visible"/>
                                      </p:to>
                                    </p:set>
                                    <p:animEffect transition="in" filter="strips(downLeft)">
                                      <p:cBhvr>
                                        <p:cTn id="13" dur="500"/>
                                        <p:tgtEl>
                                          <p:spTgt spid="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animBg="1"/>
      <p:bldP spid="849"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53" name="矩形"/>
          <p:cNvSpPr/>
          <p:nvPr/>
        </p:nvSpPr>
        <p:spPr>
          <a:xfrm>
            <a:off x="1416050" y="304800"/>
            <a:ext cx="41205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车船税征收管理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58" name="组合"/>
          <p:cNvGrpSpPr/>
          <p:nvPr/>
        </p:nvGrpSpPr>
        <p:grpSpPr>
          <a:xfrm>
            <a:off x="1803400" y="1363345"/>
            <a:ext cx="8926192" cy="891540"/>
            <a:chOff x="1803400" y="1363345"/>
            <a:chExt cx="8926192" cy="891540"/>
          </a:xfrm>
        </p:grpSpPr>
        <p:grpSp>
          <p:nvGrpSpPr>
            <p:cNvPr id="856" name="组合"/>
            <p:cNvGrpSpPr/>
            <p:nvPr/>
          </p:nvGrpSpPr>
          <p:grpSpPr>
            <a:xfrm>
              <a:off x="1803400" y="1597024"/>
              <a:ext cx="471804" cy="471805"/>
              <a:chOff x="1803400" y="1597024"/>
              <a:chExt cx="471804" cy="471805"/>
            </a:xfrm>
          </p:grpSpPr>
          <p:sp>
            <p:nvSpPr>
              <p:cNvPr id="854" name="椭圆"/>
              <p:cNvSpPr/>
              <p:nvPr/>
            </p:nvSpPr>
            <p:spPr>
              <a:xfrm>
                <a:off x="1803400" y="1597024"/>
                <a:ext cx="471804" cy="471805"/>
              </a:xfrm>
              <a:prstGeom prst="ellipse">
                <a:avLst/>
              </a:prstGeom>
              <a:solidFill>
                <a:srgbClr val="43B2E2"/>
              </a:solidFill>
              <a:ln w="12700" cap="flat" cmpd="sng">
                <a:noFill/>
                <a:prstDash val="solid"/>
                <a:round/>
              </a:ln>
            </p:spPr>
            <p:txBody>
              <a:bodyPr rtlCol="0" anchor="ctr"/>
              <a:lstStyle/>
              <a:p>
                <a:pPr algn="ctr"/>
              </a:p>
            </p:txBody>
          </p:sp>
          <p:sp>
            <p:nvSpPr>
              <p:cNvPr id="855" name="矩形"/>
              <p:cNvSpPr/>
              <p:nvPr/>
            </p:nvSpPr>
            <p:spPr>
              <a:xfrm>
                <a:off x="1836419" y="1649094"/>
                <a:ext cx="2990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
          <p:nvSpPr>
            <p:cNvPr id="857" name="矩形"/>
            <p:cNvSpPr/>
            <p:nvPr/>
          </p:nvSpPr>
          <p:spPr>
            <a:xfrm>
              <a:off x="2265679" y="1363345"/>
              <a:ext cx="8463913"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李某拥有一辆小汽车，2019年1月李某缴纳了全年的车船税，4月李某将小汽车卖给张某。对于该辆小汽车，张某2019年不需要缴纳车船税，李某也不得申请退税。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grpSp>
        <p:nvGrpSpPr>
          <p:cNvPr id="861" name="组合"/>
          <p:cNvGrpSpPr/>
          <p:nvPr/>
        </p:nvGrpSpPr>
        <p:grpSpPr>
          <a:xfrm>
            <a:off x="958850" y="2459990"/>
            <a:ext cx="4393564" cy="525780"/>
            <a:chOff x="958850" y="2459990"/>
            <a:chExt cx="4393564" cy="525780"/>
          </a:xfrm>
        </p:grpSpPr>
        <p:sp>
          <p:nvSpPr>
            <p:cNvPr id="859" name="矩形"/>
            <p:cNvSpPr/>
            <p:nvPr/>
          </p:nvSpPr>
          <p:spPr>
            <a:xfrm>
              <a:off x="1088390" y="2459990"/>
              <a:ext cx="407733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纳税申报的具体规定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60" name="剪去对角的矩形"/>
            <p:cNvSpPr/>
            <p:nvPr/>
          </p:nvSpPr>
          <p:spPr>
            <a:xfrm>
              <a:off x="958850" y="2459990"/>
              <a:ext cx="4393564" cy="525780"/>
            </a:xfrm>
            <a:prstGeom prst="snip2DiagRect">
              <a:avLst>
                <a:gd name="adj1" fmla="val 0"/>
                <a:gd name="adj2" fmla="val 12578"/>
              </a:avLst>
            </a:prstGeom>
            <a:noFill/>
            <a:ln w="25400" cap="flat" cmpd="sng">
              <a:solidFill>
                <a:srgbClr val="4BACC6"/>
              </a:solidFill>
              <a:prstDash val="solid"/>
              <a:round/>
            </a:ln>
          </p:spPr>
          <p:txBody>
            <a:bodyPr rtlCol="0" anchor="ctr"/>
            <a:lstStyle/>
            <a:p>
              <a:pPr algn="ctr"/>
            </a:p>
          </p:txBody>
        </p:sp>
      </p:grpSp>
      <p:sp>
        <p:nvSpPr>
          <p:cNvPr id="862" name="矩形"/>
          <p:cNvSpPr/>
          <p:nvPr/>
        </p:nvSpPr>
        <p:spPr>
          <a:xfrm>
            <a:off x="741680" y="3098165"/>
            <a:ext cx="1100074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单选】根据车船税法律制度的规定，下列关于车船税纳税申报的表述中，不正确的是（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A．扣缴义务人已代收代缴车船税的，纳税人不再向车辆登记地的主管税务机关申报缴纳车船税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B．没有扣缴义务人的，纳税人应当向主管税务机关自行申报缴纳车船税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C．已缴纳车船税的车船在同一纳税年度内办理转让过户的，需要另外纳税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D．车船税按年申报，分月计算，一次性缴纳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63" name="矩形"/>
          <p:cNvSpPr/>
          <p:nvPr/>
        </p:nvSpPr>
        <p:spPr>
          <a:xfrm>
            <a:off x="741680" y="5266690"/>
            <a:ext cx="148145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58"/>
                                        </p:tgtEl>
                                        <p:attrNameLst>
                                          <p:attrName>style.visibility</p:attrName>
                                        </p:attrNameLst>
                                      </p:cBhvr>
                                      <p:to>
                                        <p:strVal val="visible"/>
                                      </p:to>
                                    </p:set>
                                    <p:anim calcmode="lin" valueType="num">
                                      <p:cBhvr additive="base">
                                        <p:cTn id="7" dur="500"/>
                                        <p:tgtEl>
                                          <p:spTgt spid="858"/>
                                        </p:tgtEl>
                                        <p:attrNameLst>
                                          <p:attrName>ppt_y</p:attrName>
                                        </p:attrNameLst>
                                      </p:cBhvr>
                                      <p:tavLst>
                                        <p:tav tm="0">
                                          <p:val>
                                            <p:strVal val="#ppt_y+#ppt_h*1.125000"/>
                                          </p:val>
                                        </p:tav>
                                        <p:tav tm="100000">
                                          <p:val>
                                            <p:strVal val="#ppt_y"/>
                                          </p:val>
                                        </p:tav>
                                      </p:tavLst>
                                    </p:anim>
                                    <p:animEffect transition="in" filter="wipe(up)">
                                      <p:cBhvr>
                                        <p:cTn id="8" dur="500"/>
                                        <p:tgtEl>
                                          <p:spTgt spid="85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61"/>
                                        </p:tgtEl>
                                        <p:attrNameLst>
                                          <p:attrName>style.visibility</p:attrName>
                                        </p:attrNameLst>
                                      </p:cBhvr>
                                      <p:to>
                                        <p:strVal val="visible"/>
                                      </p:to>
                                    </p:set>
                                    <p:anim calcmode="lin" valueType="num">
                                      <p:cBhvr additive="base">
                                        <p:cTn id="13" dur="500"/>
                                        <p:tgtEl>
                                          <p:spTgt spid="861"/>
                                        </p:tgtEl>
                                        <p:attrNameLst>
                                          <p:attrName>ppt_y</p:attrName>
                                        </p:attrNameLst>
                                      </p:cBhvr>
                                      <p:tavLst>
                                        <p:tav tm="0">
                                          <p:val>
                                            <p:strVal val="#ppt_y+#ppt_h*1.125000"/>
                                          </p:val>
                                        </p:tav>
                                        <p:tav tm="100000">
                                          <p:val>
                                            <p:strVal val="#ppt_y"/>
                                          </p:val>
                                        </p:tav>
                                      </p:tavLst>
                                    </p:anim>
                                    <p:animEffect transition="in" filter="wipe(up)">
                                      <p:cBhvr>
                                        <p:cTn id="14" dur="500"/>
                                        <p:tgtEl>
                                          <p:spTgt spid="86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2"/>
                                        </p:tgtEl>
                                        <p:attrNameLst>
                                          <p:attrName>style.visibility</p:attrName>
                                        </p:attrNameLst>
                                      </p:cBhvr>
                                      <p:to>
                                        <p:strVal val="visible"/>
                                      </p:to>
                                    </p:set>
                                    <p:anim calcmode="lin" valueType="num">
                                      <p:cBhvr additive="base">
                                        <p:cTn id="19" dur="500"/>
                                        <p:tgtEl>
                                          <p:spTgt spid="862"/>
                                        </p:tgtEl>
                                        <p:attrNameLst>
                                          <p:attrName>ppt_y</p:attrName>
                                        </p:attrNameLst>
                                      </p:cBhvr>
                                      <p:tavLst>
                                        <p:tav tm="0">
                                          <p:val>
                                            <p:strVal val="#ppt_y+#ppt_h*1.125000"/>
                                          </p:val>
                                        </p:tav>
                                        <p:tav tm="100000">
                                          <p:val>
                                            <p:strVal val="#ppt_y"/>
                                          </p:val>
                                        </p:tav>
                                      </p:tavLst>
                                    </p:anim>
                                    <p:animEffect transition="in" filter="wipe(up)">
                                      <p:cBhvr>
                                        <p:cTn id="20" dur="500"/>
                                        <p:tgtEl>
                                          <p:spTgt spid="86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63"/>
                                        </p:tgtEl>
                                        <p:attrNameLst>
                                          <p:attrName>style.visibility</p:attrName>
                                        </p:attrNameLst>
                                      </p:cBhvr>
                                      <p:to>
                                        <p:strVal val="visible"/>
                                      </p:to>
                                    </p:set>
                                    <p:anim calcmode="lin" valueType="num">
                                      <p:cBhvr additive="base">
                                        <p:cTn id="25" dur="500"/>
                                        <p:tgtEl>
                                          <p:spTgt spid="863"/>
                                        </p:tgtEl>
                                        <p:attrNameLst>
                                          <p:attrName>ppt_y</p:attrName>
                                        </p:attrNameLst>
                                      </p:cBhvr>
                                      <p:tavLst>
                                        <p:tav tm="0">
                                          <p:val>
                                            <p:strVal val="#ppt_y+#ppt_h*1.125000"/>
                                          </p:val>
                                        </p:tav>
                                        <p:tav tm="100000">
                                          <p:val>
                                            <p:strVal val="#ppt_y"/>
                                          </p:val>
                                        </p:tav>
                                      </p:tavLst>
                                    </p:anim>
                                    <p:animEffect transition="in" filter="wipe(up)">
                                      <p:cBhvr>
                                        <p:cTn id="26" dur="500"/>
                                        <p:tgtEl>
                                          <p:spTgt spid="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 grpId="0" animBg="1"/>
      <p:bldP spid="861" grpId="0" animBg="1"/>
      <p:bldP spid="862" grpId="0"/>
      <p:bldP spid="863"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67"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868" name="矩形"/>
          <p:cNvSpPr/>
          <p:nvPr/>
        </p:nvSpPr>
        <p:spPr>
          <a:xfrm>
            <a:off x="4831080" y="3392805"/>
            <a:ext cx="2482849"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印花税法律制度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869"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第六节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67"/>
                                        </p:tgtEl>
                                        <p:attrNameLst>
                                          <p:attrName>style.visibility</p:attrName>
                                        </p:attrNameLst>
                                      </p:cBhvr>
                                      <p:to>
                                        <p:strVal val="visible"/>
                                      </p:to>
                                    </p:set>
                                    <p:anim calcmode="lin" valueType="num">
                                      <p:cBhvr>
                                        <p:cTn id="7" dur="500" fill="hold"/>
                                        <p:tgtEl>
                                          <p:spTgt spid="867"/>
                                        </p:tgtEl>
                                        <p:attrNameLst>
                                          <p:attrName>ppt_w</p:attrName>
                                        </p:attrNameLst>
                                      </p:cBhvr>
                                      <p:tavLst>
                                        <p:tav tm="0">
                                          <p:val>
                                            <p:fltVal val="0"/>
                                          </p:val>
                                        </p:tav>
                                        <p:tav tm="100000">
                                          <p:val>
                                            <p:strVal val="#ppt_w"/>
                                          </p:val>
                                        </p:tav>
                                      </p:tavLst>
                                    </p:anim>
                                    <p:anim calcmode="lin" valueType="num">
                                      <p:cBhvr>
                                        <p:cTn id="8" dur="500" fill="hold"/>
                                        <p:tgtEl>
                                          <p:spTgt spid="867"/>
                                        </p:tgtEl>
                                        <p:attrNameLst>
                                          <p:attrName>ppt_h</p:attrName>
                                        </p:attrNameLst>
                                      </p:cBhvr>
                                      <p:tavLst>
                                        <p:tav tm="0">
                                          <p:val>
                                            <p:fltVal val="0"/>
                                          </p:val>
                                        </p:tav>
                                        <p:tav tm="100000">
                                          <p:val>
                                            <p:strVal val="#ppt_h"/>
                                          </p:val>
                                        </p:tav>
                                      </p:tavLst>
                                    </p:anim>
                                    <p:animEffect transition="in" filter="fade">
                                      <p:cBhvr>
                                        <p:cTn id="9" dur="500"/>
                                        <p:tgtEl>
                                          <p:spTgt spid="86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69"/>
                                        </p:tgtEl>
                                        <p:attrNameLst>
                                          <p:attrName>style.visibility</p:attrName>
                                        </p:attrNameLst>
                                      </p:cBhvr>
                                      <p:to>
                                        <p:strVal val="visible"/>
                                      </p:to>
                                    </p:set>
                                    <p:animEffect transition="in" filter="fade">
                                      <p:cBhvr>
                                        <p:cTn id="13" dur="500"/>
                                        <p:tgtEl>
                                          <p:spTgt spid="869"/>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868"/>
                                        </p:tgtEl>
                                        <p:attrNameLst>
                                          <p:attrName>style.visibility</p:attrName>
                                        </p:attrNameLst>
                                      </p:cBhvr>
                                      <p:to>
                                        <p:strVal val="visible"/>
                                      </p:to>
                                    </p:set>
                                    <p:animEffect transition="in" filter="fade">
                                      <p:cBhvr>
                                        <p:cTn id="17" dur="1000"/>
                                        <p:tgtEl>
                                          <p:spTgt spid="868"/>
                                        </p:tgtEl>
                                      </p:cBhvr>
                                    </p:animEffect>
                                    <p:anim calcmode="lin" valueType="num">
                                      <p:cBhvr>
                                        <p:cTn id="18" dur="1000" fill="hold"/>
                                        <p:tgtEl>
                                          <p:spTgt spid="868"/>
                                        </p:tgtEl>
                                        <p:attrNameLst>
                                          <p:attrName>ppt_x</p:attrName>
                                        </p:attrNameLst>
                                      </p:cBhvr>
                                      <p:tavLst>
                                        <p:tav tm="0">
                                          <p:val>
                                            <p:strVal val="#ppt_x"/>
                                          </p:val>
                                        </p:tav>
                                        <p:tav tm="100000">
                                          <p:val>
                                            <p:strVal val="#ppt_x"/>
                                          </p:val>
                                        </p:tav>
                                      </p:tavLst>
                                    </p:anim>
                                    <p:anim calcmode="lin" valueType="num">
                                      <p:cBhvr>
                                        <p:cTn id="19" dur="1000" fill="hold"/>
                                        <p:tgtEl>
                                          <p:spTgt spid="86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868"/>
                                        </p:tgtEl>
                                      </p:cBhvr>
                                    </p:animEffect>
                                    <p:animScale>
                                      <p:cBhvr>
                                        <p:cTn id="23" dur="250" autoRev="1" fill="hold"/>
                                        <p:tgtEl>
                                          <p:spTgt spid="8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 grpId="0" animBg="1"/>
      <p:bldP spid="868" grpId="0"/>
      <p:bldP spid="868" grpId="1"/>
      <p:bldP spid="869"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73" name="矩形"/>
          <p:cNvSpPr/>
          <p:nvPr/>
        </p:nvSpPr>
        <p:spPr>
          <a:xfrm>
            <a:off x="1416050" y="304800"/>
            <a:ext cx="3841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印花税纳税人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74" name="矩形"/>
          <p:cNvSpPr/>
          <p:nvPr/>
        </p:nvSpPr>
        <p:spPr>
          <a:xfrm>
            <a:off x="1225550" y="1169670"/>
            <a:ext cx="956881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印花税的纳税人是指订立、领受在中国境内具有法律效力的应税凭证（11类合同、7类产权转移书据、营业账簿和4个权利、许可证照），或者在中国境内进行证券交易的单位和个人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75" name="对象"/>
          <p:cNvGraphicFramePr/>
          <p:nvPr/>
        </p:nvGraphicFramePr>
        <p:xfrm>
          <a:off x="1704975" y="2305050"/>
          <a:ext cx="8853806" cy="2710815"/>
        </p:xfrm>
        <a:graphic>
          <a:graphicData uri="http://schemas.openxmlformats.org/presentationml/2006/ole">
            <mc:AlternateContent xmlns:mc="http://schemas.openxmlformats.org/markup-compatibility/2006">
              <mc:Choice xmlns:v="urn:schemas-microsoft-com:vml" Requires="v">
                <p:oleObj spid="_x0000_s9219" name="package" r:id="rId2" imgW="5620385" imgH="1728470" progId="package">
                  <p:embed/>
                </p:oleObj>
              </mc:Choice>
              <mc:Fallback>
                <p:oleObj name="package" r:id="rId2" imgW="5620385" imgH="1728470" progId="package">
                  <p:embed/>
                  <p:pic>
                    <p:nvPicPr>
                      <p:cNvPr id="0" name="对象"/>
                      <p:cNvPicPr/>
                      <p:nvPr/>
                    </p:nvPicPr>
                    <p:blipFill>
                      <a:blip r:embed="rId3" cstate="print"/>
                      <a:stretch>
                        <a:fillRect/>
                      </a:stretch>
                    </p:blipFill>
                    <p:spPr>
                      <a:xfrm>
                        <a:off x="1704975" y="2305050"/>
                        <a:ext cx="8853806" cy="2710815"/>
                      </a:xfrm>
                      <a:prstGeom prst="rect">
                        <a:avLst/>
                      </a:prstGeom>
                      <a:noFill/>
                      <a:ln w="9525" cap="flat" cmpd="sng">
                        <a:noFill/>
                        <a:prstDash val="solid"/>
                        <a:miter/>
                      </a:ln>
                    </p:spPr>
                  </p:pic>
                </p:oleObj>
              </mc:Fallback>
            </mc:AlternateContent>
          </a:graphicData>
        </a:graphic>
      </p:graphicFrame>
      <p:grpSp>
        <p:nvGrpSpPr>
          <p:cNvPr id="879" name="组合"/>
          <p:cNvGrpSpPr/>
          <p:nvPr/>
        </p:nvGrpSpPr>
        <p:grpSpPr>
          <a:xfrm>
            <a:off x="1656080" y="5176520"/>
            <a:ext cx="7905116" cy="1026794"/>
            <a:chOff x="1656080" y="5176520"/>
            <a:chExt cx="7905116" cy="1026794"/>
          </a:xfrm>
        </p:grpSpPr>
        <p:sp>
          <p:nvSpPr>
            <p:cNvPr id="876" name="矩形"/>
            <p:cNvSpPr/>
            <p:nvPr/>
          </p:nvSpPr>
          <p:spPr>
            <a:xfrm>
              <a:off x="1791335" y="5698490"/>
              <a:ext cx="7633336"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印花税的纳税人不包括合同的担保人、证人、鉴定人和证券交易的受让方。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77" name="矩形"/>
            <p:cNvSpPr/>
            <p:nvPr/>
          </p:nvSpPr>
          <p:spPr>
            <a:xfrm>
              <a:off x="1656080" y="5176520"/>
              <a:ext cx="91884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878" name="剪去对角的矩形"/>
            <p:cNvSpPr/>
            <p:nvPr/>
          </p:nvSpPr>
          <p:spPr>
            <a:xfrm>
              <a:off x="1656080" y="5668010"/>
              <a:ext cx="7905116" cy="535305"/>
            </a:xfrm>
            <a:prstGeom prst="snip2DiagRect">
              <a:avLst>
                <a:gd name="adj1" fmla="val 0"/>
                <a:gd name="adj2" fmla="val 24583"/>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74"/>
                                        </p:tgtEl>
                                        <p:attrNameLst>
                                          <p:attrName>style.visibility</p:attrName>
                                        </p:attrNameLst>
                                      </p:cBhvr>
                                      <p:to>
                                        <p:strVal val="visible"/>
                                      </p:to>
                                    </p:set>
                                    <p:anim calcmode="lin" valueType="num">
                                      <p:cBhvr additive="base">
                                        <p:cTn id="7" dur="500"/>
                                        <p:tgtEl>
                                          <p:spTgt spid="874"/>
                                        </p:tgtEl>
                                        <p:attrNameLst>
                                          <p:attrName>ppt_y</p:attrName>
                                        </p:attrNameLst>
                                      </p:cBhvr>
                                      <p:tavLst>
                                        <p:tav tm="0">
                                          <p:val>
                                            <p:strVal val="#ppt_y+#ppt_h*1.125000"/>
                                          </p:val>
                                        </p:tav>
                                        <p:tav tm="100000">
                                          <p:val>
                                            <p:strVal val="#ppt_y"/>
                                          </p:val>
                                        </p:tav>
                                      </p:tavLst>
                                    </p:anim>
                                    <p:animEffect transition="in" filter="wipe(up)">
                                      <p:cBhvr>
                                        <p:cTn id="8" dur="500"/>
                                        <p:tgtEl>
                                          <p:spTgt spid="874"/>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875"/>
                                        </p:tgtEl>
                                        <p:attrNameLst>
                                          <p:attrName>style.visibility</p:attrName>
                                        </p:attrNameLst>
                                      </p:cBhvr>
                                      <p:to>
                                        <p:strVal val="visible"/>
                                      </p:to>
                                    </p:set>
                                    <p:animEffect transition="in" filter="checkerboard(across)">
                                      <p:cBhvr>
                                        <p:cTn id="13" dur="500"/>
                                        <p:tgtEl>
                                          <p:spTgt spid="87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79"/>
                                        </p:tgtEl>
                                        <p:attrNameLst>
                                          <p:attrName>style.visibility</p:attrName>
                                        </p:attrNameLst>
                                      </p:cBhvr>
                                      <p:to>
                                        <p:strVal val="visible"/>
                                      </p:to>
                                    </p:set>
                                    <p:anim calcmode="lin" valueType="num">
                                      <p:cBhvr additive="base">
                                        <p:cTn id="18" dur="500"/>
                                        <p:tgtEl>
                                          <p:spTgt spid="879"/>
                                        </p:tgtEl>
                                        <p:attrNameLst>
                                          <p:attrName>ppt_y</p:attrName>
                                        </p:attrNameLst>
                                      </p:cBhvr>
                                      <p:tavLst>
                                        <p:tav tm="0">
                                          <p:val>
                                            <p:strVal val="#ppt_y+#ppt_h*1.125000"/>
                                          </p:val>
                                        </p:tav>
                                        <p:tav tm="100000">
                                          <p:val>
                                            <p:strVal val="#ppt_y"/>
                                          </p:val>
                                        </p:tav>
                                      </p:tavLst>
                                    </p:anim>
                                    <p:animEffect transition="in" filter="wipe(up)">
                                      <p:cBhvr>
                                        <p:cTn id="19" dur="500"/>
                                        <p:tgtEl>
                                          <p:spTgt spid="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 grpId="0"/>
      <p:bldP spid="87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83" name="矩形"/>
          <p:cNvSpPr/>
          <p:nvPr/>
        </p:nvSpPr>
        <p:spPr>
          <a:xfrm>
            <a:off x="1416050" y="304800"/>
            <a:ext cx="3841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印花税纳税人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86" name="组合"/>
          <p:cNvGrpSpPr/>
          <p:nvPr/>
        </p:nvGrpSpPr>
        <p:grpSpPr>
          <a:xfrm>
            <a:off x="1769109" y="1510030"/>
            <a:ext cx="5134609" cy="525779"/>
            <a:chOff x="1769109" y="1510030"/>
            <a:chExt cx="5134609" cy="525779"/>
          </a:xfrm>
        </p:grpSpPr>
        <p:sp>
          <p:nvSpPr>
            <p:cNvPr id="884" name="矩形"/>
            <p:cNvSpPr/>
            <p:nvPr/>
          </p:nvSpPr>
          <p:spPr>
            <a:xfrm>
              <a:off x="1898649" y="1510030"/>
              <a:ext cx="484695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判断是否属于印花税纳税人</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85" name="剪去对角的矩形"/>
            <p:cNvSpPr/>
            <p:nvPr/>
          </p:nvSpPr>
          <p:spPr>
            <a:xfrm>
              <a:off x="1769109" y="1510030"/>
              <a:ext cx="5134609" cy="525779"/>
            </a:xfrm>
            <a:prstGeom prst="snip2DiagRect">
              <a:avLst>
                <a:gd name="adj1" fmla="val 0"/>
                <a:gd name="adj2" fmla="val 12342"/>
              </a:avLst>
            </a:prstGeom>
            <a:noFill/>
            <a:ln w="25400" cap="flat" cmpd="sng">
              <a:solidFill>
                <a:srgbClr val="4BACC6"/>
              </a:solidFill>
              <a:prstDash val="solid"/>
              <a:round/>
            </a:ln>
          </p:spPr>
          <p:txBody>
            <a:bodyPr rtlCol="0" anchor="ctr"/>
            <a:lstStyle/>
            <a:p>
              <a:pPr algn="ctr"/>
            </a:p>
          </p:txBody>
        </p:sp>
      </p:grpSp>
      <p:sp>
        <p:nvSpPr>
          <p:cNvPr id="887" name="矩形"/>
          <p:cNvSpPr/>
          <p:nvPr/>
        </p:nvSpPr>
        <p:spPr>
          <a:xfrm>
            <a:off x="1546860" y="2229485"/>
            <a:ext cx="901319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单选】甲公司与乙公司签订购销合同，合同约定丙为担保人，丁为鉴定人。下列关于该合同印花税纳税人的表述中，正确的是（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A．甲、乙、丙和丁为纳税人		B．甲、乙和丁为纳税人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C．甲、乙为纳税人			D．甲、乙和丙为纳税人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88" name="矩形"/>
          <p:cNvSpPr/>
          <p:nvPr/>
        </p:nvSpPr>
        <p:spPr>
          <a:xfrm>
            <a:off x="1546860" y="4044950"/>
            <a:ext cx="138176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86"/>
                                        </p:tgtEl>
                                        <p:attrNameLst>
                                          <p:attrName>style.visibility</p:attrName>
                                        </p:attrNameLst>
                                      </p:cBhvr>
                                      <p:to>
                                        <p:strVal val="visible"/>
                                      </p:to>
                                    </p:set>
                                    <p:anim calcmode="lin" valueType="num">
                                      <p:cBhvr additive="base">
                                        <p:cTn id="7" dur="500"/>
                                        <p:tgtEl>
                                          <p:spTgt spid="886"/>
                                        </p:tgtEl>
                                        <p:attrNameLst>
                                          <p:attrName>ppt_y</p:attrName>
                                        </p:attrNameLst>
                                      </p:cBhvr>
                                      <p:tavLst>
                                        <p:tav tm="0">
                                          <p:val>
                                            <p:strVal val="#ppt_y+#ppt_h*1.125000"/>
                                          </p:val>
                                        </p:tav>
                                        <p:tav tm="100000">
                                          <p:val>
                                            <p:strVal val="#ppt_y"/>
                                          </p:val>
                                        </p:tav>
                                      </p:tavLst>
                                    </p:anim>
                                    <p:animEffect transition="in" filter="wipe(up)">
                                      <p:cBhvr>
                                        <p:cTn id="8" dur="500"/>
                                        <p:tgtEl>
                                          <p:spTgt spid="88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87"/>
                                        </p:tgtEl>
                                        <p:attrNameLst>
                                          <p:attrName>style.visibility</p:attrName>
                                        </p:attrNameLst>
                                      </p:cBhvr>
                                      <p:to>
                                        <p:strVal val="visible"/>
                                      </p:to>
                                    </p:set>
                                    <p:anim calcmode="lin" valueType="num">
                                      <p:cBhvr additive="base">
                                        <p:cTn id="13" dur="500"/>
                                        <p:tgtEl>
                                          <p:spTgt spid="887"/>
                                        </p:tgtEl>
                                        <p:attrNameLst>
                                          <p:attrName>ppt_y</p:attrName>
                                        </p:attrNameLst>
                                      </p:cBhvr>
                                      <p:tavLst>
                                        <p:tav tm="0">
                                          <p:val>
                                            <p:strVal val="#ppt_y+#ppt_h*1.125000"/>
                                          </p:val>
                                        </p:tav>
                                        <p:tav tm="100000">
                                          <p:val>
                                            <p:strVal val="#ppt_y"/>
                                          </p:val>
                                        </p:tav>
                                      </p:tavLst>
                                    </p:anim>
                                    <p:animEffect transition="in" filter="wipe(up)">
                                      <p:cBhvr>
                                        <p:cTn id="14" dur="500"/>
                                        <p:tgtEl>
                                          <p:spTgt spid="88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88"/>
                                        </p:tgtEl>
                                        <p:attrNameLst>
                                          <p:attrName>style.visibility</p:attrName>
                                        </p:attrNameLst>
                                      </p:cBhvr>
                                      <p:to>
                                        <p:strVal val="visible"/>
                                      </p:to>
                                    </p:set>
                                    <p:anim calcmode="lin" valueType="num">
                                      <p:cBhvr additive="base">
                                        <p:cTn id="19" dur="500"/>
                                        <p:tgtEl>
                                          <p:spTgt spid="888"/>
                                        </p:tgtEl>
                                        <p:attrNameLst>
                                          <p:attrName>ppt_y</p:attrName>
                                        </p:attrNameLst>
                                      </p:cBhvr>
                                      <p:tavLst>
                                        <p:tav tm="0">
                                          <p:val>
                                            <p:strVal val="#ppt_y+#ppt_h*1.125000"/>
                                          </p:val>
                                        </p:tav>
                                        <p:tav tm="100000">
                                          <p:val>
                                            <p:strVal val="#ppt_y"/>
                                          </p:val>
                                        </p:tav>
                                      </p:tavLst>
                                    </p:anim>
                                    <p:animEffect transition="in" filter="wipe(up)">
                                      <p:cBhvr>
                                        <p:cTn id="20" dur="500"/>
                                        <p:tgtEl>
                                          <p:spTgt spid="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0" animBg="1"/>
      <p:bldP spid="887" grpId="0"/>
      <p:bldP spid="888"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2" name="矩形"/>
          <p:cNvSpPr/>
          <p:nvPr/>
        </p:nvSpPr>
        <p:spPr>
          <a:xfrm>
            <a:off x="1416050" y="304800"/>
            <a:ext cx="458279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印花税征税范围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93" name="矩形"/>
          <p:cNvSpPr/>
          <p:nvPr/>
        </p:nvSpPr>
        <p:spPr>
          <a:xfrm>
            <a:off x="1558290" y="1242060"/>
            <a:ext cx="910463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我国现行印花税采取正列举形式，只对法律规定中列举的凭证（包括电子形式）征税，没有列举的凭证不征税。列举的凭证分为五类，即合同类，产权转移书据类，营业账簿类，证券交易类和权利、许可证照类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894" name="对象"/>
          <p:cNvGraphicFramePr/>
          <p:nvPr/>
        </p:nvGraphicFramePr>
        <p:xfrm>
          <a:off x="1684654" y="2606675"/>
          <a:ext cx="8851899" cy="3693159"/>
        </p:xfrm>
        <a:graphic>
          <a:graphicData uri="http://schemas.openxmlformats.org/presentationml/2006/ole">
            <mc:AlternateContent xmlns:mc="http://schemas.openxmlformats.org/markup-compatibility/2006">
              <mc:Choice xmlns:v="urn:schemas-microsoft-com:vml" Requires="v">
                <p:oleObj spid="_x0000_s10243" name="package" r:id="rId2" imgW="6210935" imgH="2598420" progId="package">
                  <p:embed/>
                </p:oleObj>
              </mc:Choice>
              <mc:Fallback>
                <p:oleObj name="package" r:id="rId2" imgW="6210935" imgH="2598420" progId="package">
                  <p:embed/>
                  <p:pic>
                    <p:nvPicPr>
                      <p:cNvPr id="0" name="对象"/>
                      <p:cNvPicPr/>
                      <p:nvPr/>
                    </p:nvPicPr>
                    <p:blipFill>
                      <a:blip r:embed="rId3" cstate="print"/>
                      <a:stretch>
                        <a:fillRect/>
                      </a:stretch>
                    </p:blipFill>
                    <p:spPr>
                      <a:xfrm>
                        <a:off x="1684654" y="2606675"/>
                        <a:ext cx="8851899" cy="3693159"/>
                      </a:xfrm>
                      <a:prstGeom prst="rect">
                        <a:avLst/>
                      </a:prstGeom>
                      <a:noFill/>
                      <a:ln w="9525" cap="flat" cmpd="sng">
                        <a:noFill/>
                        <a:prstDash val="solid"/>
                        <a:miter/>
                      </a:ln>
                    </p:spPr>
                  </p:pic>
                </p:oleObj>
              </mc:Fallback>
            </mc:AlternateContent>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93"/>
                                        </p:tgtEl>
                                        <p:attrNameLst>
                                          <p:attrName>style.visibility</p:attrName>
                                        </p:attrNameLst>
                                      </p:cBhvr>
                                      <p:to>
                                        <p:strVal val="visible"/>
                                      </p:to>
                                    </p:set>
                                    <p:anim calcmode="lin" valueType="num">
                                      <p:cBhvr additive="base">
                                        <p:cTn id="7" dur="500"/>
                                        <p:tgtEl>
                                          <p:spTgt spid="893"/>
                                        </p:tgtEl>
                                        <p:attrNameLst>
                                          <p:attrName>ppt_y</p:attrName>
                                        </p:attrNameLst>
                                      </p:cBhvr>
                                      <p:tavLst>
                                        <p:tav tm="0">
                                          <p:val>
                                            <p:strVal val="#ppt_y+#ppt_h*1.125000"/>
                                          </p:val>
                                        </p:tav>
                                        <p:tav tm="100000">
                                          <p:val>
                                            <p:strVal val="#ppt_y"/>
                                          </p:val>
                                        </p:tav>
                                      </p:tavLst>
                                    </p:anim>
                                    <p:animEffect transition="in" filter="wipe(up)">
                                      <p:cBhvr>
                                        <p:cTn id="8" dur="500"/>
                                        <p:tgtEl>
                                          <p:spTgt spid="893"/>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94"/>
                                        </p:tgtEl>
                                        <p:attrNameLst>
                                          <p:attrName>style.visibility</p:attrName>
                                        </p:attrNameLst>
                                      </p:cBhvr>
                                      <p:to>
                                        <p:strVal val="visible"/>
                                      </p:to>
                                    </p:set>
                                    <p:animEffect transition="in" filter="strips(downLeft)">
                                      <p:cBhvr>
                                        <p:cTn id="13" dur="500"/>
                                        <p:tgtEl>
                                          <p:spTgt spid="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 name="矩形"/>
          <p:cNvSpPr/>
          <p:nvPr/>
        </p:nvSpPr>
        <p:spPr>
          <a:xfrm>
            <a:off x="1424940" y="304800"/>
            <a:ext cx="41021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考点２：房产税税收优惠</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1" name="矩形"/>
          <p:cNvSpPr/>
          <p:nvPr/>
        </p:nvSpPr>
        <p:spPr>
          <a:xfrm>
            <a:off x="694055" y="1073150"/>
            <a:ext cx="8880475" cy="1648777"/>
          </a:xfrm>
          <a:prstGeom prst="rect">
            <a:avLst/>
          </a:prstGeom>
          <a:noFill/>
          <a:ln w="12700" cap="flat" cmpd="sng">
            <a:solidFill>
              <a:srgbClr val="007F89"/>
            </a:solid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（４）危房、停用房、临时房</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①毁损不堪居住的房屋和危险房屋，经有关部门鉴定，在停止使用后免税（继续使用的不免税）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②因房屋大修导致连续停用半年以上的，在房屋大修期间免税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③在基建工地为基建工地服务的临时性房屋（各种工棚、材料棚、休息棚和办公室、食堂、茶炉房、汽车房等），施工期间免税</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2" name="左大括号"/>
          <p:cNvSpPr/>
          <p:nvPr/>
        </p:nvSpPr>
        <p:spPr>
          <a:xfrm rot="10800000">
            <a:off x="9761220" y="1065530"/>
            <a:ext cx="288924" cy="1698625"/>
          </a:xfrm>
          <a:prstGeom prst="leftBrace">
            <a:avLst>
              <a:gd name="adj1" fmla="val 8328"/>
              <a:gd name="adj2" fmla="val 53277"/>
            </a:avLst>
          </a:prstGeom>
          <a:noFill/>
          <a:ln w="15240" cap="flat" cmpd="sng">
            <a:solidFill>
              <a:srgbClr val="0A3142"/>
            </a:solidFill>
            <a:prstDash val="solid"/>
            <a:round/>
          </a:ln>
        </p:spPr>
        <p:txBody>
          <a:bodyPr rtlCol="0" anchor="ctr"/>
          <a:lstStyle/>
          <a:p>
            <a:pPr algn="ctr"/>
          </a:p>
        </p:txBody>
      </p:sp>
      <p:sp>
        <p:nvSpPr>
          <p:cNvPr id="113" name="矩形"/>
          <p:cNvSpPr/>
          <p:nvPr/>
        </p:nvSpPr>
        <p:spPr>
          <a:xfrm>
            <a:off x="10236834" y="1450340"/>
            <a:ext cx="1367789" cy="784859"/>
          </a:xfrm>
          <a:prstGeom prst="rect">
            <a:avLst/>
          </a:prstGeom>
          <a:solidFill>
            <a:srgbClr val="007F89"/>
          </a:solid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　看时间</a:t>
            </a:r>
            <a:b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br>
            <a: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特定期间免</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4" name="矩形"/>
          <p:cNvSpPr/>
          <p:nvPr/>
        </p:nvSpPr>
        <p:spPr>
          <a:xfrm>
            <a:off x="694055" y="2947034"/>
            <a:ext cx="8880475" cy="1339215"/>
          </a:xfrm>
          <a:prstGeom prst="rect">
            <a:avLst/>
          </a:prstGeom>
          <a:noFill/>
          <a:ln w="12700" cap="flat" cmpd="sng">
            <a:solidFill>
              <a:srgbClr val="007F89"/>
            </a:solid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（５）体育用房</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①企业拥有并运运营管理的大型体育场馆，其用于体育活动的房产，减半征收房产税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②国家机关、军队、人民团体、财政补助事业单位、居民委员会、村民委员会（</a:t>
            </a: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非企业</a:t>
            </a: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）拥有的体育场馆，用于体育活动的房产，免税</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5" name="左大括号"/>
          <p:cNvSpPr/>
          <p:nvPr/>
        </p:nvSpPr>
        <p:spPr>
          <a:xfrm rot="10800000">
            <a:off x="9761220" y="2947670"/>
            <a:ext cx="265429" cy="1370329"/>
          </a:xfrm>
          <a:prstGeom prst="leftBrace">
            <a:avLst>
              <a:gd name="adj1" fmla="val 8317"/>
              <a:gd name="adj2" fmla="val 53277"/>
            </a:avLst>
          </a:prstGeom>
          <a:noFill/>
          <a:ln w="15240" cap="flat" cmpd="sng">
            <a:solidFill>
              <a:srgbClr val="0A3142"/>
            </a:solidFill>
            <a:prstDash val="solid"/>
            <a:round/>
          </a:ln>
        </p:spPr>
        <p:txBody>
          <a:bodyPr rtlCol="0" anchor="ctr"/>
          <a:lstStyle/>
          <a:p>
            <a:pPr algn="ctr"/>
          </a:p>
        </p:txBody>
      </p:sp>
      <p:sp>
        <p:nvSpPr>
          <p:cNvPr id="116" name="矩形"/>
          <p:cNvSpPr/>
          <p:nvPr/>
        </p:nvSpPr>
        <p:spPr>
          <a:xfrm>
            <a:off x="10257155" y="2947670"/>
            <a:ext cx="1367789" cy="908685"/>
          </a:xfrm>
          <a:prstGeom prst="rect">
            <a:avLst/>
          </a:prstGeom>
          <a:solidFill>
            <a:srgbClr val="007F89"/>
          </a:solidFill>
          <a:ln w="9525" cap="flat" cmpd="sng">
            <a:noFill/>
            <a:prstDash val="solid"/>
            <a:miter/>
          </a:ln>
        </p:spPr>
        <p:txBody>
          <a:bodyPr vert="horz" wrap="square" lIns="91440" tIns="45720" rIns="91440" bIns="45720" anchor="t" anchorCtr="0">
            <a:spAutoFit/>
          </a:bodyPr>
          <a:lstStyle/>
          <a:p>
            <a:pPr marL="0" indent="0" algn="ctr">
              <a:lnSpc>
                <a:spcPct val="130000"/>
              </a:lnSpc>
              <a:spcBef>
                <a:spcPts val="0"/>
              </a:spcBef>
              <a:spcAft>
                <a:spcPts val="0"/>
              </a:spcAft>
              <a:buNone/>
            </a:pPr>
            <a:r>
              <a:rPr lang="zh-CN" altLang="en-US"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看主体</a:t>
            </a:r>
            <a:br>
              <a:rPr lang="zh-CN" altLang="en-US"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br>
            <a:r>
              <a:rPr lang="zh-CN" altLang="en-US"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企业减半</a:t>
            </a:r>
            <a:br>
              <a:rPr lang="zh-CN" altLang="en-US"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br>
            <a:r>
              <a:rPr lang="en-US" altLang="zh-CN"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非企业</a:t>
            </a:r>
            <a:r>
              <a:rPr lang="en-US" altLang="zh-CN"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a:t>
            </a:r>
            <a:r>
              <a:rPr lang="zh-CN" altLang="en-US" sz="14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免</a:t>
            </a:r>
            <a:endParaRPr lang="zh-CN" altLang="en-US" sz="1400" b="1" i="0" u="none" strike="noStrike" kern="1200" cap="none" spc="0" baseline="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17" name="矩形"/>
          <p:cNvSpPr/>
          <p:nvPr/>
        </p:nvSpPr>
        <p:spPr>
          <a:xfrm>
            <a:off x="694055" y="4584700"/>
            <a:ext cx="8880475" cy="1958339"/>
          </a:xfrm>
          <a:prstGeom prst="rect">
            <a:avLst/>
          </a:prstGeom>
          <a:noFill/>
          <a:ln w="12700" cap="flat" cmpd="sng">
            <a:solidFill>
              <a:srgbClr val="007F89"/>
            </a:solid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（６）其他房产</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①农产品批发市场、农贸市场（包括自有和承租）专门用于经营农产品的房产，暂免征收房产税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【敲黑板】农产品批发市场、农贸市场的行政办公区、生活区，以及商业餐饮娱乐等非直接为农产品交易提供服务的房产，不免税</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②国家级，省级科技企业孵化器、大学科技园和国家备案众创空间自用以及无偿或通过出租等方式提供给在孵对象使用的房产，免征房产税</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8" name="左大括号"/>
          <p:cNvSpPr/>
          <p:nvPr/>
        </p:nvSpPr>
        <p:spPr>
          <a:xfrm rot="10800000">
            <a:off x="9761220" y="4584700"/>
            <a:ext cx="304800" cy="2011045"/>
          </a:xfrm>
          <a:prstGeom prst="leftBrace">
            <a:avLst>
              <a:gd name="adj1" fmla="val 8308"/>
              <a:gd name="adj2" fmla="val 53277"/>
            </a:avLst>
          </a:prstGeom>
          <a:noFill/>
          <a:ln w="15240" cap="flat" cmpd="sng">
            <a:solidFill>
              <a:srgbClr val="0A3142"/>
            </a:solidFill>
            <a:prstDash val="solid"/>
            <a:round/>
          </a:ln>
        </p:spPr>
        <p:txBody>
          <a:bodyPr rtlCol="0" anchor="ctr"/>
          <a:lstStyle/>
          <a:p>
            <a:pPr algn="ctr"/>
          </a:p>
        </p:txBody>
      </p:sp>
      <p:sp>
        <p:nvSpPr>
          <p:cNvPr id="119" name="矩形"/>
          <p:cNvSpPr/>
          <p:nvPr/>
        </p:nvSpPr>
        <p:spPr>
          <a:xfrm>
            <a:off x="10252710" y="5107304"/>
            <a:ext cx="1367789" cy="784859"/>
          </a:xfrm>
          <a:prstGeom prst="rect">
            <a:avLst/>
          </a:prstGeom>
          <a:solidFill>
            <a:srgbClr val="007F89"/>
          </a:solid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　看用途</a:t>
            </a:r>
            <a:b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br>
            <a:r>
              <a:rPr lang="zh-CN" altLang="en-US" sz="1800" b="1" i="0" u="none" strike="noStrike" kern="1200" cap="none" spc="0" baseline="0">
                <a:solidFill>
                  <a:schemeClr val="bg1"/>
                </a:solidFill>
                <a:latin typeface="微软雅黑" panose="020B0503020204020204" charset="-122"/>
                <a:ea typeface="微软雅黑" panose="020B0503020204020204" charset="-122"/>
                <a:cs typeface="微软雅黑" panose="020B0503020204020204" charset="-122"/>
              </a:rPr>
              <a:t>特定用途免</a:t>
            </a:r>
            <a:endParaRPr lang="zh-CN" altLang="en-US" sz="1800" b="1" i="0" u="none" strike="noStrike" kern="1200" cap="none" spc="0" baseline="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ppt_h*1.125000"/>
                                          </p:val>
                                        </p:tav>
                                        <p:tav tm="100000">
                                          <p:val>
                                            <p:strVal val="#ppt_y"/>
                                          </p:val>
                                        </p:tav>
                                      </p:tavLst>
                                    </p:anim>
                                    <p:animEffect transition="in" filter="wipe(up)">
                                      <p:cBhvr>
                                        <p:cTn id="8" dur="500"/>
                                        <p:tgtEl>
                                          <p:spTgt spid="1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p:tgtEl>
                                          <p:spTgt spid="112"/>
                                        </p:tgtEl>
                                        <p:attrNameLst>
                                          <p:attrName>ppt_y</p:attrName>
                                        </p:attrNameLst>
                                      </p:cBhvr>
                                      <p:tavLst>
                                        <p:tav tm="0">
                                          <p:val>
                                            <p:strVal val="#ppt_y+#ppt_h*1.125000"/>
                                          </p:val>
                                        </p:tav>
                                        <p:tav tm="100000">
                                          <p:val>
                                            <p:strVal val="#ppt_y"/>
                                          </p:val>
                                        </p:tav>
                                      </p:tavLst>
                                    </p:anim>
                                    <p:animEffect transition="in" filter="wipe(up)">
                                      <p:cBhvr>
                                        <p:cTn id="14" dur="500"/>
                                        <p:tgtEl>
                                          <p:spTgt spid="1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ppt_y</p:attrName>
                                        </p:attrNameLst>
                                      </p:cBhvr>
                                      <p:tavLst>
                                        <p:tav tm="0">
                                          <p:val>
                                            <p:strVal val="#ppt_y+#ppt_h*1.125000"/>
                                          </p:val>
                                        </p:tav>
                                        <p:tav tm="100000">
                                          <p:val>
                                            <p:strVal val="#ppt_y"/>
                                          </p:val>
                                        </p:tav>
                                      </p:tavLst>
                                    </p:anim>
                                    <p:animEffect transition="in" filter="wipe(up)">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anim calcmode="lin" valueType="num">
                                      <p:cBhvr additive="base">
                                        <p:cTn id="25" dur="500"/>
                                        <p:tgtEl>
                                          <p:spTgt spid="116"/>
                                        </p:tgtEl>
                                        <p:attrNameLst>
                                          <p:attrName>ppt_y</p:attrName>
                                        </p:attrNameLst>
                                      </p:cBhvr>
                                      <p:tavLst>
                                        <p:tav tm="0">
                                          <p:val>
                                            <p:strVal val="#ppt_y+#ppt_h*1.125000"/>
                                          </p:val>
                                        </p:tav>
                                        <p:tav tm="100000">
                                          <p:val>
                                            <p:strVal val="#ppt_y"/>
                                          </p:val>
                                        </p:tav>
                                      </p:tavLst>
                                    </p:anim>
                                    <p:animEffect transition="in" filter="wipe(up)">
                                      <p:cBhvr>
                                        <p:cTn id="26" dur="5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p:tgtEl>
                                          <p:spTgt spid="115"/>
                                        </p:tgtEl>
                                        <p:attrNameLst>
                                          <p:attrName>ppt_y</p:attrName>
                                        </p:attrNameLst>
                                      </p:cBhvr>
                                      <p:tavLst>
                                        <p:tav tm="0">
                                          <p:val>
                                            <p:strVal val="#ppt_y+#ppt_h*1.125000"/>
                                          </p:val>
                                        </p:tav>
                                        <p:tav tm="100000">
                                          <p:val>
                                            <p:strVal val="#ppt_y"/>
                                          </p:val>
                                        </p:tav>
                                      </p:tavLst>
                                    </p:anim>
                                    <p:animEffect transition="in" filter="wipe(up)">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4"/>
                                        </p:tgtEl>
                                        <p:attrNameLst>
                                          <p:attrName>style.visibility</p:attrName>
                                        </p:attrNameLst>
                                      </p:cBhvr>
                                      <p:to>
                                        <p:strVal val="visible"/>
                                      </p:to>
                                    </p:set>
                                    <p:anim calcmode="lin" valueType="num">
                                      <p:cBhvr additive="base">
                                        <p:cTn id="37" dur="500"/>
                                        <p:tgtEl>
                                          <p:spTgt spid="114"/>
                                        </p:tgtEl>
                                        <p:attrNameLst>
                                          <p:attrName>ppt_y</p:attrName>
                                        </p:attrNameLst>
                                      </p:cBhvr>
                                      <p:tavLst>
                                        <p:tav tm="0">
                                          <p:val>
                                            <p:strVal val="#ppt_y+#ppt_h*1.125000"/>
                                          </p:val>
                                        </p:tav>
                                        <p:tav tm="100000">
                                          <p:val>
                                            <p:strVal val="#ppt_y"/>
                                          </p:val>
                                        </p:tav>
                                      </p:tavLst>
                                    </p:anim>
                                    <p:animEffect transition="in" filter="wipe(up)">
                                      <p:cBhvr>
                                        <p:cTn id="38" dur="500"/>
                                        <p:tgtEl>
                                          <p:spTgt spid="11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additive="base">
                                        <p:cTn id="43" dur="500"/>
                                        <p:tgtEl>
                                          <p:spTgt spid="119"/>
                                        </p:tgtEl>
                                        <p:attrNameLst>
                                          <p:attrName>ppt_y</p:attrName>
                                        </p:attrNameLst>
                                      </p:cBhvr>
                                      <p:tavLst>
                                        <p:tav tm="0">
                                          <p:val>
                                            <p:strVal val="#ppt_y+#ppt_h*1.125000"/>
                                          </p:val>
                                        </p:tav>
                                        <p:tav tm="100000">
                                          <p:val>
                                            <p:strVal val="#ppt_y"/>
                                          </p:val>
                                        </p:tav>
                                      </p:tavLst>
                                    </p:anim>
                                    <p:animEffect transition="in" filter="wipe(up)">
                                      <p:cBhvr>
                                        <p:cTn id="44" dur="500"/>
                                        <p:tgtEl>
                                          <p:spTgt spid="11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8"/>
                                        </p:tgtEl>
                                        <p:attrNameLst>
                                          <p:attrName>style.visibility</p:attrName>
                                        </p:attrNameLst>
                                      </p:cBhvr>
                                      <p:to>
                                        <p:strVal val="visible"/>
                                      </p:to>
                                    </p:set>
                                    <p:anim calcmode="lin" valueType="num">
                                      <p:cBhvr additive="base">
                                        <p:cTn id="49" dur="500"/>
                                        <p:tgtEl>
                                          <p:spTgt spid="118"/>
                                        </p:tgtEl>
                                        <p:attrNameLst>
                                          <p:attrName>ppt_y</p:attrName>
                                        </p:attrNameLst>
                                      </p:cBhvr>
                                      <p:tavLst>
                                        <p:tav tm="0">
                                          <p:val>
                                            <p:strVal val="#ppt_y+#ppt_h*1.125000"/>
                                          </p:val>
                                        </p:tav>
                                        <p:tav tm="100000">
                                          <p:val>
                                            <p:strVal val="#ppt_y"/>
                                          </p:val>
                                        </p:tav>
                                      </p:tavLst>
                                    </p:anim>
                                    <p:animEffect transition="in" filter="wipe(up)">
                                      <p:cBhvr>
                                        <p:cTn id="50" dur="500"/>
                                        <p:tgtEl>
                                          <p:spTgt spid="118"/>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7"/>
                                        </p:tgtEl>
                                        <p:attrNameLst>
                                          <p:attrName>style.visibility</p:attrName>
                                        </p:attrNameLst>
                                      </p:cBhvr>
                                      <p:to>
                                        <p:strVal val="visible"/>
                                      </p:to>
                                    </p:set>
                                    <p:anim calcmode="lin" valueType="num">
                                      <p:cBhvr additive="base">
                                        <p:cTn id="55" dur="500"/>
                                        <p:tgtEl>
                                          <p:spTgt spid="117"/>
                                        </p:tgtEl>
                                        <p:attrNameLst>
                                          <p:attrName>ppt_y</p:attrName>
                                        </p:attrNameLst>
                                      </p:cBhvr>
                                      <p:tavLst>
                                        <p:tav tm="0">
                                          <p:val>
                                            <p:strVal val="#ppt_y+#ppt_h*1.125000"/>
                                          </p:val>
                                        </p:tav>
                                        <p:tav tm="100000">
                                          <p:val>
                                            <p:strVal val="#ppt_y"/>
                                          </p:val>
                                        </p:tav>
                                      </p:tavLst>
                                    </p:anim>
                                    <p:animEffect transition="in" filter="wipe(up)">
                                      <p:cBhvr>
                                        <p:cTn id="5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8" name="矩形"/>
          <p:cNvSpPr/>
          <p:nvPr/>
        </p:nvSpPr>
        <p:spPr>
          <a:xfrm>
            <a:off x="1416050" y="304800"/>
            <a:ext cx="458279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印花税征税范围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99" name="矩形"/>
          <p:cNvSpPr/>
          <p:nvPr/>
        </p:nvSpPr>
        <p:spPr>
          <a:xfrm>
            <a:off x="1160145" y="1139825"/>
            <a:ext cx="9958705" cy="36918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（1）买卖合同包括：</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 预购、采购、易货等合同；</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出版单位与发行单位（不包括订阅单位和个人）之间订立的图书、报刊、音像征订凭证；</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③ 发电厂与电网之间、电网与电网之间（国家电网、南方电网公司系统内部各级电网互供电量除外）签订的购售电合同。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（2）建设工程合同包括勘察、设计、建筑、安装工程合同的总包合同、分包合同和转包合同。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技术合同包括技术开发、转让、咨询和服务合同。技术转让合同包括专利申请权转让、非专利技术转让合同，不包括专利权转让、专利实施许可合同（属于“产权转移书据”）。技术服务合同包括技术培训合同和技术中介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903" name="组合"/>
          <p:cNvGrpSpPr/>
          <p:nvPr/>
        </p:nvGrpSpPr>
        <p:grpSpPr>
          <a:xfrm>
            <a:off x="1489710" y="4826634"/>
            <a:ext cx="9152890" cy="1422399"/>
            <a:chOff x="1489710" y="4826634"/>
            <a:chExt cx="9152890" cy="1422399"/>
          </a:xfrm>
        </p:grpSpPr>
        <p:sp>
          <p:nvSpPr>
            <p:cNvPr id="900" name="矩形"/>
            <p:cNvSpPr/>
            <p:nvPr/>
          </p:nvSpPr>
          <p:spPr>
            <a:xfrm>
              <a:off x="1776095" y="5330824"/>
              <a:ext cx="868299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下列合同不缴纳印花税：① 一般的法律、会计、审计等咨询合同；② 人身保险合同；③ 出版合同；④ 委托代理合同；⑤ 企业与主管部门签订的租赁承包合同。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01" name="矩形"/>
            <p:cNvSpPr/>
            <p:nvPr/>
          </p:nvSpPr>
          <p:spPr>
            <a:xfrm>
              <a:off x="9540239" y="4826634"/>
              <a:ext cx="918844"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902" name="剪去对角的矩形"/>
            <p:cNvSpPr/>
            <p:nvPr/>
          </p:nvSpPr>
          <p:spPr>
            <a:xfrm>
              <a:off x="1489710" y="5309235"/>
              <a:ext cx="9152890" cy="939799"/>
            </a:xfrm>
            <a:prstGeom prst="snip2DiagRect">
              <a:avLst>
                <a:gd name="adj1" fmla="val 0"/>
                <a:gd name="adj2" fmla="val 24680"/>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9"/>
                                        </p:tgtEl>
                                        <p:attrNameLst>
                                          <p:attrName>style.visibility</p:attrName>
                                        </p:attrNameLst>
                                      </p:cBhvr>
                                      <p:to>
                                        <p:strVal val="visible"/>
                                      </p:to>
                                    </p:set>
                                    <p:animEffect transition="in" filter="checkerboard(across)">
                                      <p:cBhvr>
                                        <p:cTn id="7" dur="500"/>
                                        <p:tgtEl>
                                          <p:spTgt spid="89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03"/>
                                        </p:tgtEl>
                                        <p:attrNameLst>
                                          <p:attrName>style.visibility</p:attrName>
                                        </p:attrNameLst>
                                      </p:cBhvr>
                                      <p:to>
                                        <p:strVal val="visible"/>
                                      </p:to>
                                    </p:set>
                                    <p:anim calcmode="lin" valueType="num">
                                      <p:cBhvr additive="base">
                                        <p:cTn id="12" dur="500"/>
                                        <p:tgtEl>
                                          <p:spTgt spid="903"/>
                                        </p:tgtEl>
                                        <p:attrNameLst>
                                          <p:attrName>ppt_y</p:attrName>
                                        </p:attrNameLst>
                                      </p:cBhvr>
                                      <p:tavLst>
                                        <p:tav tm="0">
                                          <p:val>
                                            <p:strVal val="#ppt_y+#ppt_h*1.125000"/>
                                          </p:val>
                                        </p:tav>
                                        <p:tav tm="100000">
                                          <p:val>
                                            <p:strVal val="#ppt_y"/>
                                          </p:val>
                                        </p:tav>
                                      </p:tavLst>
                                    </p:anim>
                                    <p:animEffect transition="in" filter="wipe(up)">
                                      <p:cBhvr>
                                        <p:cTn id="13" dur="500"/>
                                        <p:tgtEl>
                                          <p:spTgt spid="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0"/>
      <p:bldP spid="90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07" name="矩形"/>
          <p:cNvSpPr/>
          <p:nvPr/>
        </p:nvSpPr>
        <p:spPr>
          <a:xfrm>
            <a:off x="1416050" y="304800"/>
            <a:ext cx="458279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印花税征税范围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10" name="组合"/>
          <p:cNvGrpSpPr/>
          <p:nvPr/>
        </p:nvGrpSpPr>
        <p:grpSpPr>
          <a:xfrm>
            <a:off x="1285240" y="1338580"/>
            <a:ext cx="7396479" cy="525780"/>
            <a:chOff x="1285240" y="1338580"/>
            <a:chExt cx="7396479" cy="525780"/>
          </a:xfrm>
        </p:grpSpPr>
        <p:sp>
          <p:nvSpPr>
            <p:cNvPr id="908" name="矩形"/>
            <p:cNvSpPr/>
            <p:nvPr/>
          </p:nvSpPr>
          <p:spPr>
            <a:xfrm>
              <a:off x="1414779" y="1338580"/>
              <a:ext cx="713486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判断是否属于印花税征税范围及具体适用的税目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09" name="剪去对角的矩形"/>
            <p:cNvSpPr/>
            <p:nvPr/>
          </p:nvSpPr>
          <p:spPr>
            <a:xfrm>
              <a:off x="1285240" y="1338580"/>
              <a:ext cx="7396479" cy="525779"/>
            </a:xfrm>
            <a:prstGeom prst="snip2DiagRect">
              <a:avLst>
                <a:gd name="adj1" fmla="val 0"/>
                <a:gd name="adj2" fmla="val 11740"/>
              </a:avLst>
            </a:prstGeom>
            <a:noFill/>
            <a:ln w="25400" cap="flat" cmpd="sng">
              <a:solidFill>
                <a:srgbClr val="4BACC6"/>
              </a:solidFill>
              <a:prstDash val="solid"/>
              <a:round/>
            </a:ln>
          </p:spPr>
          <p:txBody>
            <a:bodyPr rtlCol="0" anchor="ctr"/>
            <a:lstStyle/>
            <a:p>
              <a:pPr algn="ctr"/>
            </a:p>
          </p:txBody>
        </p:sp>
      </p:grpSp>
      <p:sp>
        <p:nvSpPr>
          <p:cNvPr id="911" name="矩形"/>
          <p:cNvSpPr/>
          <p:nvPr/>
        </p:nvSpPr>
        <p:spPr>
          <a:xfrm>
            <a:off x="1029335" y="1957704"/>
            <a:ext cx="10281286"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多选】根据印花税法律制度的规定，下列各项中，属于印花税征收范围的有（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A．审计咨询合同　　　B．财产保险合同　　　C．技术中介合同	D．建筑工程分包合同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2" name="矩形"/>
          <p:cNvSpPr/>
          <p:nvPr/>
        </p:nvSpPr>
        <p:spPr>
          <a:xfrm>
            <a:off x="1029335" y="2848610"/>
            <a:ext cx="167132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3" name="矩形"/>
          <p:cNvSpPr/>
          <p:nvPr/>
        </p:nvSpPr>
        <p:spPr>
          <a:xfrm>
            <a:off x="1029335" y="3403600"/>
            <a:ext cx="10280650"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判断】纳税人签订的商品房销售合同应按照“产权转移书据”税目计缴印花税。（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4" name="矩形"/>
          <p:cNvSpPr/>
          <p:nvPr/>
        </p:nvSpPr>
        <p:spPr>
          <a:xfrm>
            <a:off x="1029335" y="3780790"/>
            <a:ext cx="1398905" cy="35814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5" name="矩形"/>
          <p:cNvSpPr/>
          <p:nvPr/>
        </p:nvSpPr>
        <p:spPr>
          <a:xfrm>
            <a:off x="1029335" y="4233545"/>
            <a:ext cx="9438006"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单选】根据印花税法律制度的规定，下列不属于印花税征税范围的是（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A．餐饮服务许可证    　B．工商营业执照 　　C．商标注册证        D．不动产权证书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6" name="矩形"/>
          <p:cNvSpPr/>
          <p:nvPr/>
        </p:nvSpPr>
        <p:spPr>
          <a:xfrm>
            <a:off x="1029335" y="5114925"/>
            <a:ext cx="139890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10"/>
                                        </p:tgtEl>
                                        <p:attrNameLst>
                                          <p:attrName>style.visibility</p:attrName>
                                        </p:attrNameLst>
                                      </p:cBhvr>
                                      <p:to>
                                        <p:strVal val="visible"/>
                                      </p:to>
                                    </p:set>
                                    <p:anim calcmode="lin" valueType="num">
                                      <p:cBhvr additive="base">
                                        <p:cTn id="7" dur="500"/>
                                        <p:tgtEl>
                                          <p:spTgt spid="910"/>
                                        </p:tgtEl>
                                        <p:attrNameLst>
                                          <p:attrName>ppt_y</p:attrName>
                                        </p:attrNameLst>
                                      </p:cBhvr>
                                      <p:tavLst>
                                        <p:tav tm="0">
                                          <p:val>
                                            <p:strVal val="#ppt_y+#ppt_h*1.125000"/>
                                          </p:val>
                                        </p:tav>
                                        <p:tav tm="100000">
                                          <p:val>
                                            <p:strVal val="#ppt_y"/>
                                          </p:val>
                                        </p:tav>
                                      </p:tavLst>
                                    </p:anim>
                                    <p:animEffect transition="in" filter="wipe(up)">
                                      <p:cBhvr>
                                        <p:cTn id="8" dur="500"/>
                                        <p:tgtEl>
                                          <p:spTgt spid="9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11"/>
                                        </p:tgtEl>
                                        <p:attrNameLst>
                                          <p:attrName>style.visibility</p:attrName>
                                        </p:attrNameLst>
                                      </p:cBhvr>
                                      <p:to>
                                        <p:strVal val="visible"/>
                                      </p:to>
                                    </p:set>
                                    <p:anim calcmode="lin" valueType="num">
                                      <p:cBhvr additive="base">
                                        <p:cTn id="13" dur="500"/>
                                        <p:tgtEl>
                                          <p:spTgt spid="911"/>
                                        </p:tgtEl>
                                        <p:attrNameLst>
                                          <p:attrName>ppt_y</p:attrName>
                                        </p:attrNameLst>
                                      </p:cBhvr>
                                      <p:tavLst>
                                        <p:tav tm="0">
                                          <p:val>
                                            <p:strVal val="#ppt_y+#ppt_h*1.125000"/>
                                          </p:val>
                                        </p:tav>
                                        <p:tav tm="100000">
                                          <p:val>
                                            <p:strVal val="#ppt_y"/>
                                          </p:val>
                                        </p:tav>
                                      </p:tavLst>
                                    </p:anim>
                                    <p:animEffect transition="in" filter="wipe(up)">
                                      <p:cBhvr>
                                        <p:cTn id="14" dur="500"/>
                                        <p:tgtEl>
                                          <p:spTgt spid="9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12"/>
                                        </p:tgtEl>
                                        <p:attrNameLst>
                                          <p:attrName>style.visibility</p:attrName>
                                        </p:attrNameLst>
                                      </p:cBhvr>
                                      <p:to>
                                        <p:strVal val="visible"/>
                                      </p:to>
                                    </p:set>
                                    <p:anim calcmode="lin" valueType="num">
                                      <p:cBhvr additive="base">
                                        <p:cTn id="19" dur="500"/>
                                        <p:tgtEl>
                                          <p:spTgt spid="912"/>
                                        </p:tgtEl>
                                        <p:attrNameLst>
                                          <p:attrName>ppt_y</p:attrName>
                                        </p:attrNameLst>
                                      </p:cBhvr>
                                      <p:tavLst>
                                        <p:tav tm="0">
                                          <p:val>
                                            <p:strVal val="#ppt_y+#ppt_h*1.125000"/>
                                          </p:val>
                                        </p:tav>
                                        <p:tav tm="100000">
                                          <p:val>
                                            <p:strVal val="#ppt_y"/>
                                          </p:val>
                                        </p:tav>
                                      </p:tavLst>
                                    </p:anim>
                                    <p:animEffect transition="in" filter="wipe(up)">
                                      <p:cBhvr>
                                        <p:cTn id="20" dur="500"/>
                                        <p:tgtEl>
                                          <p:spTgt spid="9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13"/>
                                        </p:tgtEl>
                                        <p:attrNameLst>
                                          <p:attrName>style.visibility</p:attrName>
                                        </p:attrNameLst>
                                      </p:cBhvr>
                                      <p:to>
                                        <p:strVal val="visible"/>
                                      </p:to>
                                    </p:set>
                                    <p:anim calcmode="lin" valueType="num">
                                      <p:cBhvr additive="base">
                                        <p:cTn id="25" dur="500"/>
                                        <p:tgtEl>
                                          <p:spTgt spid="913"/>
                                        </p:tgtEl>
                                        <p:attrNameLst>
                                          <p:attrName>ppt_y</p:attrName>
                                        </p:attrNameLst>
                                      </p:cBhvr>
                                      <p:tavLst>
                                        <p:tav tm="0">
                                          <p:val>
                                            <p:strVal val="#ppt_y+#ppt_h*1.125000"/>
                                          </p:val>
                                        </p:tav>
                                        <p:tav tm="100000">
                                          <p:val>
                                            <p:strVal val="#ppt_y"/>
                                          </p:val>
                                        </p:tav>
                                      </p:tavLst>
                                    </p:anim>
                                    <p:animEffect transition="in" filter="wipe(up)">
                                      <p:cBhvr>
                                        <p:cTn id="26" dur="500"/>
                                        <p:tgtEl>
                                          <p:spTgt spid="9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14"/>
                                        </p:tgtEl>
                                        <p:attrNameLst>
                                          <p:attrName>style.visibility</p:attrName>
                                        </p:attrNameLst>
                                      </p:cBhvr>
                                      <p:to>
                                        <p:strVal val="visible"/>
                                      </p:to>
                                    </p:set>
                                    <p:anim calcmode="lin" valueType="num">
                                      <p:cBhvr additive="base">
                                        <p:cTn id="31" dur="500"/>
                                        <p:tgtEl>
                                          <p:spTgt spid="914"/>
                                        </p:tgtEl>
                                        <p:attrNameLst>
                                          <p:attrName>ppt_y</p:attrName>
                                        </p:attrNameLst>
                                      </p:cBhvr>
                                      <p:tavLst>
                                        <p:tav tm="0">
                                          <p:val>
                                            <p:strVal val="#ppt_y+#ppt_h*1.125000"/>
                                          </p:val>
                                        </p:tav>
                                        <p:tav tm="100000">
                                          <p:val>
                                            <p:strVal val="#ppt_y"/>
                                          </p:val>
                                        </p:tav>
                                      </p:tavLst>
                                    </p:anim>
                                    <p:animEffect transition="in" filter="wipe(up)">
                                      <p:cBhvr>
                                        <p:cTn id="32" dur="500"/>
                                        <p:tgtEl>
                                          <p:spTgt spid="9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15"/>
                                        </p:tgtEl>
                                        <p:attrNameLst>
                                          <p:attrName>style.visibility</p:attrName>
                                        </p:attrNameLst>
                                      </p:cBhvr>
                                      <p:to>
                                        <p:strVal val="visible"/>
                                      </p:to>
                                    </p:set>
                                    <p:anim calcmode="lin" valueType="num">
                                      <p:cBhvr additive="base">
                                        <p:cTn id="37" dur="500"/>
                                        <p:tgtEl>
                                          <p:spTgt spid="915"/>
                                        </p:tgtEl>
                                        <p:attrNameLst>
                                          <p:attrName>ppt_y</p:attrName>
                                        </p:attrNameLst>
                                      </p:cBhvr>
                                      <p:tavLst>
                                        <p:tav tm="0">
                                          <p:val>
                                            <p:strVal val="#ppt_y+#ppt_h*1.125000"/>
                                          </p:val>
                                        </p:tav>
                                        <p:tav tm="100000">
                                          <p:val>
                                            <p:strVal val="#ppt_y"/>
                                          </p:val>
                                        </p:tav>
                                      </p:tavLst>
                                    </p:anim>
                                    <p:animEffect transition="in" filter="wipe(up)">
                                      <p:cBhvr>
                                        <p:cTn id="38" dur="500"/>
                                        <p:tgtEl>
                                          <p:spTgt spid="91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16"/>
                                        </p:tgtEl>
                                        <p:attrNameLst>
                                          <p:attrName>style.visibility</p:attrName>
                                        </p:attrNameLst>
                                      </p:cBhvr>
                                      <p:to>
                                        <p:strVal val="visible"/>
                                      </p:to>
                                    </p:set>
                                    <p:anim calcmode="lin" valueType="num">
                                      <p:cBhvr additive="base">
                                        <p:cTn id="43" dur="500"/>
                                        <p:tgtEl>
                                          <p:spTgt spid="916"/>
                                        </p:tgtEl>
                                        <p:attrNameLst>
                                          <p:attrName>ppt_y</p:attrName>
                                        </p:attrNameLst>
                                      </p:cBhvr>
                                      <p:tavLst>
                                        <p:tav tm="0">
                                          <p:val>
                                            <p:strVal val="#ppt_y+#ppt_h*1.125000"/>
                                          </p:val>
                                        </p:tav>
                                        <p:tav tm="100000">
                                          <p:val>
                                            <p:strVal val="#ppt_y"/>
                                          </p:val>
                                        </p:tav>
                                      </p:tavLst>
                                    </p:anim>
                                    <p:animEffect transition="in" filter="wipe(up)">
                                      <p:cBhvr>
                                        <p:cTn id="44" dur="500"/>
                                        <p:tgtEl>
                                          <p:spTgt spid="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0" animBg="1"/>
      <p:bldP spid="911" grpId="0"/>
      <p:bldP spid="912" grpId="0"/>
      <p:bldP spid="913" grpId="0"/>
      <p:bldP spid="914" grpId="0"/>
      <p:bldP spid="915" grpId="0"/>
      <p:bldP spid="916"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0" name="矩形"/>
          <p:cNvSpPr/>
          <p:nvPr/>
        </p:nvSpPr>
        <p:spPr>
          <a:xfrm>
            <a:off x="1416050" y="304800"/>
            <a:ext cx="458279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印花税税收优惠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21" name="矩形"/>
          <p:cNvSpPr/>
          <p:nvPr/>
        </p:nvSpPr>
        <p:spPr>
          <a:xfrm>
            <a:off x="5069205" y="1228725"/>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免征印花税的主要项目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22" name="对象"/>
          <p:cNvGraphicFramePr/>
          <p:nvPr/>
        </p:nvGraphicFramePr>
        <p:xfrm>
          <a:off x="1478915" y="1610360"/>
          <a:ext cx="9234805" cy="4754245"/>
        </p:xfrm>
        <a:graphic>
          <a:graphicData uri="http://schemas.openxmlformats.org/presentationml/2006/ole">
            <mc:AlternateContent xmlns:mc="http://schemas.openxmlformats.org/markup-compatibility/2006">
              <mc:Choice xmlns:v="urn:schemas-microsoft-com:vml" Requires="v">
                <p:oleObj spid="_x0000_s11267" name="package" r:id="rId2" imgW="5742940" imgH="2999740" progId="package">
                  <p:embed/>
                </p:oleObj>
              </mc:Choice>
              <mc:Fallback>
                <p:oleObj name="package" r:id="rId2" imgW="5742940" imgH="2999740" progId="package">
                  <p:embed/>
                  <p:pic>
                    <p:nvPicPr>
                      <p:cNvPr id="0" name="对象"/>
                      <p:cNvPicPr/>
                      <p:nvPr/>
                    </p:nvPicPr>
                    <p:blipFill>
                      <a:blip r:embed="rId3" cstate="print"/>
                      <a:srcRect b="1269"/>
                      <a:stretch>
                        <a:fillRect/>
                      </a:stretch>
                    </p:blipFill>
                    <p:spPr>
                      <a:xfrm>
                        <a:off x="1478915" y="1610360"/>
                        <a:ext cx="9234805" cy="4754245"/>
                      </a:xfrm>
                      <a:prstGeom prst="rect">
                        <a:avLst/>
                      </a:prstGeom>
                      <a:noFill/>
                      <a:ln w="9525" cap="flat" cmpd="sng">
                        <a:noFill/>
                        <a:prstDash val="solid"/>
                        <a:miter/>
                      </a:ln>
                    </p:spPr>
                  </p:pic>
                </p:oleObj>
              </mc:Fallback>
            </mc:AlternateContent>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
                                        </p:tgtEl>
                                        <p:attrNameLst>
                                          <p:attrName>style.visibility</p:attrName>
                                        </p:attrNameLst>
                                      </p:cBhvr>
                                      <p:to>
                                        <p:strVal val="visible"/>
                                      </p:to>
                                    </p:set>
                                    <p:anim calcmode="lin" valueType="num">
                                      <p:cBhvr additive="base">
                                        <p:cTn id="7" dur="500"/>
                                        <p:tgtEl>
                                          <p:spTgt spid="921"/>
                                        </p:tgtEl>
                                        <p:attrNameLst>
                                          <p:attrName>ppt_y</p:attrName>
                                        </p:attrNameLst>
                                      </p:cBhvr>
                                      <p:tavLst>
                                        <p:tav tm="0">
                                          <p:val>
                                            <p:strVal val="#ppt_y+#ppt_h*1.125000"/>
                                          </p:val>
                                        </p:tav>
                                        <p:tav tm="100000">
                                          <p:val>
                                            <p:strVal val="#ppt_y"/>
                                          </p:val>
                                        </p:tav>
                                      </p:tavLst>
                                    </p:anim>
                                    <p:animEffect transition="in" filter="wipe(up)">
                                      <p:cBhvr>
                                        <p:cTn id="8" dur="500"/>
                                        <p:tgtEl>
                                          <p:spTgt spid="921"/>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922"/>
                                        </p:tgtEl>
                                        <p:attrNameLst>
                                          <p:attrName>style.visibility</p:attrName>
                                        </p:attrNameLst>
                                      </p:cBhvr>
                                      <p:to>
                                        <p:strVal val="visible"/>
                                      </p:to>
                                    </p:set>
                                    <p:animEffect transition="in" filter="strips(downLeft)">
                                      <p:cBhvr>
                                        <p:cTn id="13"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6" name="矩形"/>
          <p:cNvSpPr/>
          <p:nvPr/>
        </p:nvSpPr>
        <p:spPr>
          <a:xfrm>
            <a:off x="1416050" y="304800"/>
            <a:ext cx="458279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印花税税收优惠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927" name="对象"/>
          <p:cNvGraphicFramePr/>
          <p:nvPr/>
        </p:nvGraphicFramePr>
        <p:xfrm>
          <a:off x="1545590" y="1496060"/>
          <a:ext cx="9100820" cy="4706620"/>
        </p:xfrm>
        <a:graphic>
          <a:graphicData uri="http://schemas.openxmlformats.org/presentationml/2006/ole">
            <mc:AlternateContent xmlns:mc="http://schemas.openxmlformats.org/markup-compatibility/2006">
              <mc:Choice xmlns:v="urn:schemas-microsoft-com:vml" Requires="v">
                <p:oleObj spid="_x0000_s12291" name="package" r:id="rId2" imgW="5742940" imgH="2977515" progId="package">
                  <p:embed/>
                </p:oleObj>
              </mc:Choice>
              <mc:Fallback>
                <p:oleObj name="package" r:id="rId2" imgW="5742940" imgH="2977515" progId="package">
                  <p:embed/>
                  <p:pic>
                    <p:nvPicPr>
                      <p:cNvPr id="0" name="对象"/>
                      <p:cNvPicPr/>
                      <p:nvPr/>
                    </p:nvPicPr>
                    <p:blipFill>
                      <a:blip r:embed="rId3" cstate="print"/>
                      <a:stretch>
                        <a:fillRect/>
                      </a:stretch>
                    </p:blipFill>
                    <p:spPr>
                      <a:xfrm>
                        <a:off x="1545590" y="1496060"/>
                        <a:ext cx="9100820" cy="4706620"/>
                      </a:xfrm>
                      <a:prstGeom prst="rect">
                        <a:avLst/>
                      </a:prstGeom>
                      <a:noFill/>
                      <a:ln w="9525" cap="flat" cmpd="sng">
                        <a:noFill/>
                        <a:prstDash val="solid"/>
                        <a:miter/>
                      </a:ln>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7"/>
                                        </p:tgtEl>
                                        <p:attrNameLst>
                                          <p:attrName>style.visibility</p:attrName>
                                        </p:attrNameLst>
                                      </p:cBhvr>
                                      <p:to>
                                        <p:strVal val="visible"/>
                                      </p:to>
                                    </p:set>
                                    <p:animEffect transition="in" filter="checkerboard(across)">
                                      <p:cBhvr>
                                        <p:cTn id="7" dur="500"/>
                                        <p:tgtEl>
                                          <p:spTgt spid="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1" name="矩形"/>
          <p:cNvSpPr/>
          <p:nvPr/>
        </p:nvSpPr>
        <p:spPr>
          <a:xfrm>
            <a:off x="1416050" y="304800"/>
            <a:ext cx="458279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印花税税收优惠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32" name="矩形"/>
          <p:cNvSpPr/>
          <p:nvPr/>
        </p:nvSpPr>
        <p:spPr>
          <a:xfrm>
            <a:off x="4496435" y="1324610"/>
            <a:ext cx="316357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征收、不征、免征印花税项目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33" name="表格"/>
          <p:cNvGraphicFramePr>
            <a:graphicFrameLocks noGrp="1"/>
          </p:cNvGraphicFramePr>
          <p:nvPr/>
        </p:nvGraphicFramePr>
        <p:xfrm>
          <a:off x="953770" y="1825625"/>
          <a:ext cx="10325087" cy="4389120"/>
        </p:xfrm>
        <a:graphic>
          <a:graphicData uri="http://schemas.openxmlformats.org/drawingml/2006/table">
            <a:tbl>
              <a:tblPr bandRow="1">
                <a:noFill/>
              </a:tblPr>
              <a:tblGrid>
                <a:gridCol w="1002665"/>
                <a:gridCol w="1386205"/>
                <a:gridCol w="93980"/>
                <a:gridCol w="5351780"/>
                <a:gridCol w="2490457"/>
              </a:tblGrid>
              <a:tr h="365760">
                <a:tc gridSpan="4">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征收规定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rowSpan="4">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电</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发电厂与电网之间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电网与电网之间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国家电网、南方电网公司系统内部各级电网互供电量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电网与</a:t>
                      </a:r>
                      <a:r>
                        <a:rPr lang="zh-CN" altLang="en-US" sz="1600" b="0" i="0" u="none" strike="noStrike" kern="0" cap="none" spc="0" baseline="0">
                          <a:solidFill>
                            <a:srgbClr val="E4007F"/>
                          </a:solidFill>
                          <a:latin typeface="微软雅黑" panose="020B0503020204020204" charset="-122"/>
                          <a:ea typeface="微软雅黑" panose="020B0503020204020204" charset="-122"/>
                          <a:cs typeface="宋体" panose="02010600030101010101" pitchFamily="2" charset="-122"/>
                        </a:rPr>
                        <a:t>用户</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之间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rowSpan="4">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图书报刊音像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出版单位与发行单位之间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发行单位与发行单位之间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发行单位与订阅单位或个人之间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订阅单位与</a:t>
                      </a:r>
                      <a:r>
                        <a:rPr lang="zh-CN" altLang="en-US" sz="1600" b="0" i="0" u="none" strike="noStrike" kern="0" cap="none" spc="0" baseline="0">
                          <a:solidFill>
                            <a:srgbClr val="E4007F"/>
                          </a:solidFill>
                          <a:latin typeface="微软雅黑" panose="020B0503020204020204" charset="-122"/>
                          <a:ea typeface="微软雅黑" panose="020B0503020204020204" charset="-122"/>
                          <a:cs typeface="宋体" panose="02010600030101010101" pitchFamily="2" charset="-122"/>
                        </a:rPr>
                        <a:t>个人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之间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row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保险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人身保险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财产保险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农业保险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257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gridSpan="2">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征收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additive="base">
                                        <p:cTn id="7" dur="500"/>
                                        <p:tgtEl>
                                          <p:spTgt spid="932"/>
                                        </p:tgtEl>
                                        <p:attrNameLst>
                                          <p:attrName>ppt_y</p:attrName>
                                        </p:attrNameLst>
                                      </p:cBhvr>
                                      <p:tavLst>
                                        <p:tav tm="0">
                                          <p:val>
                                            <p:strVal val="#ppt_y+#ppt_h*1.125000"/>
                                          </p:val>
                                        </p:tav>
                                        <p:tav tm="100000">
                                          <p:val>
                                            <p:strVal val="#ppt_y"/>
                                          </p:val>
                                        </p:tav>
                                      </p:tavLst>
                                    </p:anim>
                                    <p:animEffect transition="in" filter="wipe(up)">
                                      <p:cBhvr>
                                        <p:cTn id="8" dur="500"/>
                                        <p:tgtEl>
                                          <p:spTgt spid="932"/>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933"/>
                                        </p:tgtEl>
                                        <p:attrNameLst>
                                          <p:attrName>style.visibility</p:attrName>
                                        </p:attrNameLst>
                                      </p:cBhvr>
                                      <p:to>
                                        <p:strVal val="visible"/>
                                      </p:to>
                                    </p:set>
                                    <p:animEffect transition="in" filter="strips(downLeft)">
                                      <p:cBhvr>
                                        <p:cTn id="13" dur="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7" name="矩形"/>
          <p:cNvSpPr/>
          <p:nvPr/>
        </p:nvSpPr>
        <p:spPr>
          <a:xfrm>
            <a:off x="1416050" y="304800"/>
            <a:ext cx="774953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印花税计税依据、税率与应纳税额的计算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38" name="矩形"/>
          <p:cNvSpPr/>
          <p:nvPr/>
        </p:nvSpPr>
        <p:spPr>
          <a:xfrm>
            <a:off x="3930650" y="1099820"/>
            <a:ext cx="433070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印花税计税依据、税率与应纳税额的计算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39" name="表格"/>
          <p:cNvGraphicFramePr>
            <a:graphicFrameLocks noGrp="1"/>
          </p:cNvGraphicFramePr>
          <p:nvPr/>
        </p:nvGraphicFramePr>
        <p:xfrm>
          <a:off x="519430" y="1521460"/>
          <a:ext cx="11153140" cy="5039359"/>
        </p:xfrm>
        <a:graphic>
          <a:graphicData uri="http://schemas.openxmlformats.org/drawingml/2006/table">
            <a:tbl>
              <a:tblPr bandRow="1">
                <a:noFill/>
              </a:tblPr>
              <a:tblGrid>
                <a:gridCol w="1725930"/>
                <a:gridCol w="2978785"/>
                <a:gridCol w="2362200"/>
                <a:gridCol w="1755775"/>
                <a:gridCol w="2330450"/>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税目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计税依据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应纳税额的计算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76720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合同列明的价款或报酬</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包括：价款、报酬、租金、运输费、保管费、仓储费、借款合同中的</a:t>
                      </a:r>
                      <a:r>
                        <a:rPr lang="zh-CN" altLang="en-US" sz="1600" b="0" i="0" u="none" strike="noStrike" kern="0" cap="none" spc="0" baseline="0">
                          <a:solidFill>
                            <a:srgbClr val="E4007F"/>
                          </a:solidFill>
                          <a:latin typeface="微软雅黑" panose="020B0503020204020204" charset="-122"/>
                          <a:ea typeface="微软雅黑" panose="020B0503020204020204" charset="-122"/>
                          <a:cs typeface="楷体_GB2312" panose="02010609030101010101" charset="-122"/>
                        </a:rPr>
                        <a:t>借款金额</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panose="02010609030101010101" charset="-122"/>
                        </a:rPr>
                        <a:t>、保险费、技术使用费等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【提示】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合同中价款或报酬与增值税税款分开列明的，按照不含增值税的金额计算；未分开列明的，按照含增值税的合计金额确定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4">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比例税率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4">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应纳税额=计税依据×比例税率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5023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产权转移书据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产权转移书据列明的价款</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营业账簿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实收资本（股本）、资本公积合计金额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5981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证券交易</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（1）成交金额（2）无成交金额的，按办理过户登记手续前一个交易日收盘价计算（3）无收盘价的，按证券面值计算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152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权利、许可证照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件数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定额税率每件5元</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应纳税额=应税凭证件数×5元/件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38"/>
                                        </p:tgtEl>
                                        <p:attrNameLst>
                                          <p:attrName>style.visibility</p:attrName>
                                        </p:attrNameLst>
                                      </p:cBhvr>
                                      <p:to>
                                        <p:strVal val="visible"/>
                                      </p:to>
                                    </p:set>
                                    <p:anim calcmode="lin" valueType="num">
                                      <p:cBhvr additive="base">
                                        <p:cTn id="7" dur="500"/>
                                        <p:tgtEl>
                                          <p:spTgt spid="938"/>
                                        </p:tgtEl>
                                        <p:attrNameLst>
                                          <p:attrName>ppt_y</p:attrName>
                                        </p:attrNameLst>
                                      </p:cBhvr>
                                      <p:tavLst>
                                        <p:tav tm="0">
                                          <p:val>
                                            <p:strVal val="#ppt_y+#ppt_h*1.125000"/>
                                          </p:val>
                                        </p:tav>
                                        <p:tav tm="100000">
                                          <p:val>
                                            <p:strVal val="#ppt_y"/>
                                          </p:val>
                                        </p:tav>
                                      </p:tavLst>
                                    </p:anim>
                                    <p:animEffect transition="in" filter="wipe(up)">
                                      <p:cBhvr>
                                        <p:cTn id="8" dur="500"/>
                                        <p:tgtEl>
                                          <p:spTgt spid="938"/>
                                        </p:tgtEl>
                                      </p:cBhvr>
                                    </p:animEffec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39"/>
                                        </p:tgtEl>
                                        <p:attrNameLst>
                                          <p:attrName>style.visibility</p:attrName>
                                        </p:attrNameLst>
                                      </p:cBhvr>
                                      <p:to>
                                        <p:strVal val="visible"/>
                                      </p:to>
                                    </p:set>
                                    <p:animEffect transition="in" filter="wheel(1)">
                                      <p:cBhvr>
                                        <p:cTn id="13" dur="2000"/>
                                        <p:tgtEl>
                                          <p:spTgt spid="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3" name="矩形"/>
          <p:cNvSpPr/>
          <p:nvPr/>
        </p:nvSpPr>
        <p:spPr>
          <a:xfrm>
            <a:off x="1416050" y="304800"/>
            <a:ext cx="774953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印花税计税依据、税率与应纳税额的计算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46" name="组合"/>
          <p:cNvGrpSpPr/>
          <p:nvPr/>
        </p:nvGrpSpPr>
        <p:grpSpPr>
          <a:xfrm>
            <a:off x="1496059" y="1531619"/>
            <a:ext cx="9218295" cy="1291590"/>
            <a:chOff x="1496059" y="1531619"/>
            <a:chExt cx="9218295" cy="1291590"/>
          </a:xfrm>
        </p:grpSpPr>
        <p:sp>
          <p:nvSpPr>
            <p:cNvPr id="944" name="矩形"/>
            <p:cNvSpPr/>
            <p:nvPr/>
          </p:nvSpPr>
          <p:spPr>
            <a:xfrm>
              <a:off x="2650490" y="1531619"/>
              <a:ext cx="806386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印花税的税率有比例税率和定额税率两种形式，具体税率考试时会直接给出。重点掌握适用定额税率按件计征印花税的权利、许可证照：不动产权证书、营业执照、商标注册证和专利证书。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45" name="矩形"/>
            <p:cNvSpPr/>
            <p:nvPr/>
          </p:nvSpPr>
          <p:spPr>
            <a:xfrm>
              <a:off x="1496059" y="2113915"/>
              <a:ext cx="1138555" cy="358139"/>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
        <p:nvSpPr>
          <p:cNvPr id="947" name="矩形"/>
          <p:cNvSpPr/>
          <p:nvPr/>
        </p:nvSpPr>
        <p:spPr>
          <a:xfrm>
            <a:off x="1374774" y="3165475"/>
            <a:ext cx="9602471"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【提示1】同一应税凭证由两方或者两方以上当事人订立的，应当按照各自涉及的价款或者报酬分别计算应纳税额。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【提示2】同一应税凭证载有两个或者两个以上经济事项并分别列明价款或者报酬的，按照各自适用税目税率计算应纳税额；未分别列明价款或者报酬的，按税率高的计算应纳税额。</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【提示3】已缴纳印花税的凭证所载价款或者报酬增加的，纳税人应当补缴印花税；已缴纳印花税的凭证所载价款或者报酬减少的，纳税人可以向主管税务机关申请退还印花税税款。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46"/>
                                        </p:tgtEl>
                                        <p:attrNameLst>
                                          <p:attrName>style.visibility</p:attrName>
                                        </p:attrNameLst>
                                      </p:cBhvr>
                                      <p:to>
                                        <p:strVal val="visible"/>
                                      </p:to>
                                    </p:set>
                                    <p:anim calcmode="lin" valueType="num">
                                      <p:cBhvr additive="base">
                                        <p:cTn id="7" dur="500"/>
                                        <p:tgtEl>
                                          <p:spTgt spid="946"/>
                                        </p:tgtEl>
                                        <p:attrNameLst>
                                          <p:attrName>ppt_y</p:attrName>
                                        </p:attrNameLst>
                                      </p:cBhvr>
                                      <p:tavLst>
                                        <p:tav tm="0">
                                          <p:val>
                                            <p:strVal val="#ppt_y+#ppt_h*1.125000"/>
                                          </p:val>
                                        </p:tav>
                                        <p:tav tm="100000">
                                          <p:val>
                                            <p:strVal val="#ppt_y"/>
                                          </p:val>
                                        </p:tav>
                                      </p:tavLst>
                                    </p:anim>
                                    <p:animEffect transition="in" filter="wipe(up)">
                                      <p:cBhvr>
                                        <p:cTn id="8" dur="500"/>
                                        <p:tgtEl>
                                          <p:spTgt spid="94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47"/>
                                        </p:tgtEl>
                                        <p:attrNameLst>
                                          <p:attrName>style.visibility</p:attrName>
                                        </p:attrNameLst>
                                      </p:cBhvr>
                                      <p:to>
                                        <p:strVal val="visible"/>
                                      </p:to>
                                    </p:set>
                                    <p:anim calcmode="lin" valueType="num">
                                      <p:cBhvr additive="base">
                                        <p:cTn id="13" dur="500"/>
                                        <p:tgtEl>
                                          <p:spTgt spid="947"/>
                                        </p:tgtEl>
                                        <p:attrNameLst>
                                          <p:attrName>ppt_y</p:attrName>
                                        </p:attrNameLst>
                                      </p:cBhvr>
                                      <p:tavLst>
                                        <p:tav tm="0">
                                          <p:val>
                                            <p:strVal val="#ppt_y+#ppt_h*1.125000"/>
                                          </p:val>
                                        </p:tav>
                                        <p:tav tm="100000">
                                          <p:val>
                                            <p:strVal val="#ppt_y"/>
                                          </p:val>
                                        </p:tav>
                                      </p:tavLst>
                                    </p:anim>
                                    <p:animEffect transition="in" filter="wipe(up)">
                                      <p:cBhvr>
                                        <p:cTn id="14"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0" animBg="1"/>
      <p:bldP spid="947"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51" name="矩形"/>
          <p:cNvSpPr/>
          <p:nvPr/>
        </p:nvSpPr>
        <p:spPr>
          <a:xfrm>
            <a:off x="1416050" y="304800"/>
            <a:ext cx="774953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印花税计税依据、税率与应纳税额的计算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56" name="组合"/>
          <p:cNvGrpSpPr/>
          <p:nvPr/>
        </p:nvGrpSpPr>
        <p:grpSpPr>
          <a:xfrm>
            <a:off x="1464310" y="1792604"/>
            <a:ext cx="9512937" cy="2891790"/>
            <a:chOff x="1464310" y="1792604"/>
            <a:chExt cx="9512937" cy="2891790"/>
          </a:xfrm>
        </p:grpSpPr>
        <p:grpSp>
          <p:nvGrpSpPr>
            <p:cNvPr id="954" name="组合"/>
            <p:cNvGrpSpPr/>
            <p:nvPr/>
          </p:nvGrpSpPr>
          <p:grpSpPr>
            <a:xfrm>
              <a:off x="1520190" y="1856104"/>
              <a:ext cx="471805" cy="471805"/>
              <a:chOff x="1520190" y="1856104"/>
              <a:chExt cx="471805" cy="471805"/>
            </a:xfrm>
          </p:grpSpPr>
          <p:sp>
            <p:nvSpPr>
              <p:cNvPr id="952" name="椭圆"/>
              <p:cNvSpPr/>
              <p:nvPr/>
            </p:nvSpPr>
            <p:spPr>
              <a:xfrm>
                <a:off x="1520190" y="1856104"/>
                <a:ext cx="471805" cy="471805"/>
              </a:xfrm>
              <a:prstGeom prst="ellipse">
                <a:avLst/>
              </a:prstGeom>
              <a:solidFill>
                <a:srgbClr val="43B2E2"/>
              </a:solidFill>
              <a:ln w="12700" cap="flat" cmpd="sng">
                <a:noFill/>
                <a:prstDash val="solid"/>
                <a:round/>
              </a:ln>
            </p:spPr>
            <p:txBody>
              <a:bodyPr rtlCol="0" anchor="ctr"/>
              <a:lstStyle/>
              <a:p>
                <a:pPr algn="ctr"/>
              </a:p>
            </p:txBody>
          </p:sp>
          <p:sp>
            <p:nvSpPr>
              <p:cNvPr id="953" name="矩形"/>
              <p:cNvSpPr/>
              <p:nvPr/>
            </p:nvSpPr>
            <p:spPr>
              <a:xfrm>
                <a:off x="1553210" y="1908174"/>
                <a:ext cx="2990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
          <p:nvSpPr>
            <p:cNvPr id="955" name="矩形"/>
            <p:cNvSpPr/>
            <p:nvPr/>
          </p:nvSpPr>
          <p:spPr>
            <a:xfrm>
              <a:off x="1464310" y="1792604"/>
              <a:ext cx="9512937"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甲公司签订两份运输保管合同：第一份合同列明运费30万元、保管费20万元；第二份合同列明运费和保管费的金额合计50万元。已知运输合同适用的印花税税率为0.3‰，保管合同适用的印花税税率为1‰。</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（1）第一份合同，分别列明了运费和保管费金额，运费按运输合同计税，保管费按保管合同计税。应缴纳印花税=300 000×0.3‰+200 000×1‰=290元。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（2）第二份合同，运费和保管费金额未分别列明，按税率高的保管合同计税。应缴纳印花税=500 000×1‰=500元。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checkerboard(across)">
                                      <p:cBhvr>
                                        <p:cTn id="7" dur="500"/>
                                        <p:tgtEl>
                                          <p:spTgt spid="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60" name="矩形"/>
          <p:cNvSpPr/>
          <p:nvPr/>
        </p:nvSpPr>
        <p:spPr>
          <a:xfrm>
            <a:off x="1416050" y="304800"/>
            <a:ext cx="774953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印花税计税依据、税率与应纳税额的计算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63" name="组合"/>
          <p:cNvGrpSpPr/>
          <p:nvPr/>
        </p:nvGrpSpPr>
        <p:grpSpPr>
          <a:xfrm>
            <a:off x="1143000" y="1249680"/>
            <a:ext cx="7893050" cy="525779"/>
            <a:chOff x="1143000" y="1249680"/>
            <a:chExt cx="7893050" cy="525779"/>
          </a:xfrm>
        </p:grpSpPr>
        <p:sp>
          <p:nvSpPr>
            <p:cNvPr id="961" name="矩形"/>
            <p:cNvSpPr/>
            <p:nvPr/>
          </p:nvSpPr>
          <p:spPr>
            <a:xfrm>
              <a:off x="1272540" y="1249680"/>
              <a:ext cx="775017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各类凭证的印花税计税依据、印花税应纳税额的计算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62" name="剪去对角的矩形"/>
            <p:cNvSpPr/>
            <p:nvPr/>
          </p:nvSpPr>
          <p:spPr>
            <a:xfrm>
              <a:off x="1143000" y="1249680"/>
              <a:ext cx="7893050" cy="525779"/>
            </a:xfrm>
            <a:prstGeom prst="snip2DiagRect">
              <a:avLst>
                <a:gd name="adj1" fmla="val 0"/>
                <a:gd name="adj2" fmla="val 12106"/>
              </a:avLst>
            </a:prstGeom>
            <a:noFill/>
            <a:ln w="25400" cap="flat" cmpd="sng">
              <a:solidFill>
                <a:srgbClr val="4BACC6"/>
              </a:solidFill>
              <a:prstDash val="solid"/>
              <a:round/>
            </a:ln>
          </p:spPr>
          <p:txBody>
            <a:bodyPr rtlCol="0" anchor="ctr"/>
            <a:lstStyle/>
            <a:p>
              <a:pPr algn="ctr"/>
            </a:p>
          </p:txBody>
        </p:sp>
      </p:grpSp>
      <p:sp>
        <p:nvSpPr>
          <p:cNvPr id="964" name="矩形"/>
          <p:cNvSpPr/>
          <p:nvPr/>
        </p:nvSpPr>
        <p:spPr>
          <a:xfrm>
            <a:off x="897890" y="1811655"/>
            <a:ext cx="1047686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单选】根据印花税法律制度的规定，下列各项中，以件数为印花税计税依据的是（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A．营业账簿	B．著作权转让书据　　C．不动产权证书	D．财产保险合同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65" name="矩形"/>
          <p:cNvSpPr/>
          <p:nvPr/>
        </p:nvSpPr>
        <p:spPr>
          <a:xfrm>
            <a:off x="897890" y="2707005"/>
            <a:ext cx="131000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66" name="矩形"/>
          <p:cNvSpPr/>
          <p:nvPr/>
        </p:nvSpPr>
        <p:spPr>
          <a:xfrm>
            <a:off x="897890" y="3148965"/>
            <a:ext cx="10476865"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向乙公司租赁2台起重机并签订租赁合同，合同注明起重机总价值为80万元，租赁期为2个月，每台每月租金2万元。已知租赁合同适用印花税税率为1‰。根据印花税法律制度的规定，甲公司和乙公司签订该租赁合同共计应缴纳印花税（   ）元。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A．40		B．80　　　　　　C．160	　D．800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67" name="矩形"/>
          <p:cNvSpPr/>
          <p:nvPr/>
        </p:nvSpPr>
        <p:spPr>
          <a:xfrm>
            <a:off x="899794" y="4749165"/>
            <a:ext cx="10474961"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【解析】租赁合同以租金为计税依据。甲公司应缴纳印花税=2×2×20 000×1‰=80元，乙公司缴纳的印花税=2×2×20 000×1‰=80元。所以，甲公司和乙公司签订该租赁合同共计应缴纳印花税=80+80=160元。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63"/>
                                        </p:tgtEl>
                                        <p:attrNameLst>
                                          <p:attrName>style.visibility</p:attrName>
                                        </p:attrNameLst>
                                      </p:cBhvr>
                                      <p:to>
                                        <p:strVal val="visible"/>
                                      </p:to>
                                    </p:set>
                                    <p:anim calcmode="lin" valueType="num">
                                      <p:cBhvr additive="base">
                                        <p:cTn id="7" dur="500"/>
                                        <p:tgtEl>
                                          <p:spTgt spid="963"/>
                                        </p:tgtEl>
                                        <p:attrNameLst>
                                          <p:attrName>ppt_y</p:attrName>
                                        </p:attrNameLst>
                                      </p:cBhvr>
                                      <p:tavLst>
                                        <p:tav tm="0">
                                          <p:val>
                                            <p:strVal val="#ppt_y+#ppt_h*1.125000"/>
                                          </p:val>
                                        </p:tav>
                                        <p:tav tm="100000">
                                          <p:val>
                                            <p:strVal val="#ppt_y"/>
                                          </p:val>
                                        </p:tav>
                                      </p:tavLst>
                                    </p:anim>
                                    <p:animEffect transition="in" filter="wipe(up)">
                                      <p:cBhvr>
                                        <p:cTn id="8" dur="500"/>
                                        <p:tgtEl>
                                          <p:spTgt spid="96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64"/>
                                        </p:tgtEl>
                                        <p:attrNameLst>
                                          <p:attrName>style.visibility</p:attrName>
                                        </p:attrNameLst>
                                      </p:cBhvr>
                                      <p:to>
                                        <p:strVal val="visible"/>
                                      </p:to>
                                    </p:set>
                                    <p:anim calcmode="lin" valueType="num">
                                      <p:cBhvr additive="base">
                                        <p:cTn id="13" dur="500"/>
                                        <p:tgtEl>
                                          <p:spTgt spid="964"/>
                                        </p:tgtEl>
                                        <p:attrNameLst>
                                          <p:attrName>ppt_y</p:attrName>
                                        </p:attrNameLst>
                                      </p:cBhvr>
                                      <p:tavLst>
                                        <p:tav tm="0">
                                          <p:val>
                                            <p:strVal val="#ppt_y+#ppt_h*1.125000"/>
                                          </p:val>
                                        </p:tav>
                                        <p:tav tm="100000">
                                          <p:val>
                                            <p:strVal val="#ppt_y"/>
                                          </p:val>
                                        </p:tav>
                                      </p:tavLst>
                                    </p:anim>
                                    <p:animEffect transition="in" filter="wipe(up)">
                                      <p:cBhvr>
                                        <p:cTn id="14" dur="500"/>
                                        <p:tgtEl>
                                          <p:spTgt spid="96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65"/>
                                        </p:tgtEl>
                                        <p:attrNameLst>
                                          <p:attrName>style.visibility</p:attrName>
                                        </p:attrNameLst>
                                      </p:cBhvr>
                                      <p:to>
                                        <p:strVal val="visible"/>
                                      </p:to>
                                    </p:set>
                                    <p:anim calcmode="lin" valueType="num">
                                      <p:cBhvr additive="base">
                                        <p:cTn id="19" dur="500"/>
                                        <p:tgtEl>
                                          <p:spTgt spid="965"/>
                                        </p:tgtEl>
                                        <p:attrNameLst>
                                          <p:attrName>ppt_y</p:attrName>
                                        </p:attrNameLst>
                                      </p:cBhvr>
                                      <p:tavLst>
                                        <p:tav tm="0">
                                          <p:val>
                                            <p:strVal val="#ppt_y+#ppt_h*1.125000"/>
                                          </p:val>
                                        </p:tav>
                                        <p:tav tm="100000">
                                          <p:val>
                                            <p:strVal val="#ppt_y"/>
                                          </p:val>
                                        </p:tav>
                                      </p:tavLst>
                                    </p:anim>
                                    <p:animEffect transition="in" filter="wipe(up)">
                                      <p:cBhvr>
                                        <p:cTn id="20" dur="500"/>
                                        <p:tgtEl>
                                          <p:spTgt spid="96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66"/>
                                        </p:tgtEl>
                                        <p:attrNameLst>
                                          <p:attrName>style.visibility</p:attrName>
                                        </p:attrNameLst>
                                      </p:cBhvr>
                                      <p:to>
                                        <p:strVal val="visible"/>
                                      </p:to>
                                    </p:set>
                                    <p:anim calcmode="lin" valueType="num">
                                      <p:cBhvr additive="base">
                                        <p:cTn id="25" dur="500"/>
                                        <p:tgtEl>
                                          <p:spTgt spid="966"/>
                                        </p:tgtEl>
                                        <p:attrNameLst>
                                          <p:attrName>ppt_y</p:attrName>
                                        </p:attrNameLst>
                                      </p:cBhvr>
                                      <p:tavLst>
                                        <p:tav tm="0">
                                          <p:val>
                                            <p:strVal val="#ppt_y+#ppt_h*1.125000"/>
                                          </p:val>
                                        </p:tav>
                                        <p:tav tm="100000">
                                          <p:val>
                                            <p:strVal val="#ppt_y"/>
                                          </p:val>
                                        </p:tav>
                                      </p:tavLst>
                                    </p:anim>
                                    <p:animEffect transition="in" filter="wipe(up)">
                                      <p:cBhvr>
                                        <p:cTn id="26" dur="500"/>
                                        <p:tgtEl>
                                          <p:spTgt spid="96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67"/>
                                        </p:tgtEl>
                                        <p:attrNameLst>
                                          <p:attrName>style.visibility</p:attrName>
                                        </p:attrNameLst>
                                      </p:cBhvr>
                                      <p:to>
                                        <p:strVal val="visible"/>
                                      </p:to>
                                    </p:set>
                                    <p:anim calcmode="lin" valueType="num">
                                      <p:cBhvr additive="base">
                                        <p:cTn id="31" dur="500"/>
                                        <p:tgtEl>
                                          <p:spTgt spid="967"/>
                                        </p:tgtEl>
                                        <p:attrNameLst>
                                          <p:attrName>ppt_y</p:attrName>
                                        </p:attrNameLst>
                                      </p:cBhvr>
                                      <p:tavLst>
                                        <p:tav tm="0">
                                          <p:val>
                                            <p:strVal val="#ppt_y+#ppt_h*1.125000"/>
                                          </p:val>
                                        </p:tav>
                                        <p:tav tm="100000">
                                          <p:val>
                                            <p:strVal val="#ppt_y"/>
                                          </p:val>
                                        </p:tav>
                                      </p:tavLst>
                                    </p:anim>
                                    <p:animEffect transition="in" filter="wipe(up)">
                                      <p:cBhvr>
                                        <p:cTn id="32" dur="500"/>
                                        <p:tgtEl>
                                          <p:spTgt spid="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 grpId="0" animBg="1"/>
      <p:bldP spid="964" grpId="0"/>
      <p:bldP spid="965" grpId="0"/>
      <p:bldP spid="966" grpId="0"/>
      <p:bldP spid="967"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71" name="矩形"/>
          <p:cNvSpPr/>
          <p:nvPr/>
        </p:nvSpPr>
        <p:spPr>
          <a:xfrm>
            <a:off x="1416050" y="304800"/>
            <a:ext cx="774953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印花税计税依据、税率与应纳税额的计算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72" name="矩形"/>
          <p:cNvSpPr/>
          <p:nvPr/>
        </p:nvSpPr>
        <p:spPr>
          <a:xfrm>
            <a:off x="989330" y="1212850"/>
            <a:ext cx="1032002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单选】根据印花税法律制度的规定，应税营业账簿的计税依据是（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A．营业账簿记载的营业外收入金额　　B．营业账簿记载的营业收入金额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C．营业账簿记载的银行存款金额　　　D．营业账簿记载的实收资本（股本）、资本公积合计金额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73" name="矩形"/>
          <p:cNvSpPr/>
          <p:nvPr/>
        </p:nvSpPr>
        <p:spPr>
          <a:xfrm>
            <a:off x="989330" y="2568575"/>
            <a:ext cx="13728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74" name="矩形"/>
          <p:cNvSpPr/>
          <p:nvPr/>
        </p:nvSpPr>
        <p:spPr>
          <a:xfrm>
            <a:off x="991234" y="3057525"/>
            <a:ext cx="1017460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单选】某企业本月签订两份合同：① 承揽合同，合同载明材料金额30万元，加工费10万元；② 财产保险合同，合同载明被保险财产价值1 000万元，保险费1万元。已知承揽合同印花税税率0.3‰，财产保险合同印花税税率1‰。该企业应缴纳的印花税为（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A．30×0.3‰+1 000×1‰=1.009万元　　　　　B．10×0.3‰+1 000×1‰=1.003万元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C．30×0.3‰+1×1‰=0.01万元　　　　　　　　D．10×0.3‰+1×1‰=0.004万元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75" name="矩形"/>
          <p:cNvSpPr/>
          <p:nvPr/>
        </p:nvSpPr>
        <p:spPr>
          <a:xfrm>
            <a:off x="989330" y="5114925"/>
            <a:ext cx="971931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【解析】承揽合同以“报酬（加工费）”为计税依据；财产保险合同以“保险费”为计税依据。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72"/>
                                        </p:tgtEl>
                                        <p:attrNameLst>
                                          <p:attrName>style.visibility</p:attrName>
                                        </p:attrNameLst>
                                      </p:cBhvr>
                                      <p:to>
                                        <p:strVal val="visible"/>
                                      </p:to>
                                    </p:set>
                                    <p:anim calcmode="lin" valueType="num">
                                      <p:cBhvr additive="base">
                                        <p:cTn id="7" dur="500"/>
                                        <p:tgtEl>
                                          <p:spTgt spid="972"/>
                                        </p:tgtEl>
                                        <p:attrNameLst>
                                          <p:attrName>ppt_y</p:attrName>
                                        </p:attrNameLst>
                                      </p:cBhvr>
                                      <p:tavLst>
                                        <p:tav tm="0">
                                          <p:val>
                                            <p:strVal val="#ppt_y+#ppt_h*1.125000"/>
                                          </p:val>
                                        </p:tav>
                                        <p:tav tm="100000">
                                          <p:val>
                                            <p:strVal val="#ppt_y"/>
                                          </p:val>
                                        </p:tav>
                                      </p:tavLst>
                                    </p:anim>
                                    <p:animEffect transition="in" filter="wipe(up)">
                                      <p:cBhvr>
                                        <p:cTn id="8" dur="500"/>
                                        <p:tgtEl>
                                          <p:spTgt spid="97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73"/>
                                        </p:tgtEl>
                                        <p:attrNameLst>
                                          <p:attrName>style.visibility</p:attrName>
                                        </p:attrNameLst>
                                      </p:cBhvr>
                                      <p:to>
                                        <p:strVal val="visible"/>
                                      </p:to>
                                    </p:set>
                                    <p:anim calcmode="lin" valueType="num">
                                      <p:cBhvr additive="base">
                                        <p:cTn id="13" dur="500"/>
                                        <p:tgtEl>
                                          <p:spTgt spid="973"/>
                                        </p:tgtEl>
                                        <p:attrNameLst>
                                          <p:attrName>ppt_y</p:attrName>
                                        </p:attrNameLst>
                                      </p:cBhvr>
                                      <p:tavLst>
                                        <p:tav tm="0">
                                          <p:val>
                                            <p:strVal val="#ppt_y+#ppt_h*1.125000"/>
                                          </p:val>
                                        </p:tav>
                                        <p:tav tm="100000">
                                          <p:val>
                                            <p:strVal val="#ppt_y"/>
                                          </p:val>
                                        </p:tav>
                                      </p:tavLst>
                                    </p:anim>
                                    <p:animEffect transition="in" filter="wipe(up)">
                                      <p:cBhvr>
                                        <p:cTn id="14" dur="500"/>
                                        <p:tgtEl>
                                          <p:spTgt spid="97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74"/>
                                        </p:tgtEl>
                                        <p:attrNameLst>
                                          <p:attrName>style.visibility</p:attrName>
                                        </p:attrNameLst>
                                      </p:cBhvr>
                                      <p:to>
                                        <p:strVal val="visible"/>
                                      </p:to>
                                    </p:set>
                                    <p:anim calcmode="lin" valueType="num">
                                      <p:cBhvr additive="base">
                                        <p:cTn id="19" dur="500"/>
                                        <p:tgtEl>
                                          <p:spTgt spid="974"/>
                                        </p:tgtEl>
                                        <p:attrNameLst>
                                          <p:attrName>ppt_y</p:attrName>
                                        </p:attrNameLst>
                                      </p:cBhvr>
                                      <p:tavLst>
                                        <p:tav tm="0">
                                          <p:val>
                                            <p:strVal val="#ppt_y+#ppt_h*1.125000"/>
                                          </p:val>
                                        </p:tav>
                                        <p:tav tm="100000">
                                          <p:val>
                                            <p:strVal val="#ppt_y"/>
                                          </p:val>
                                        </p:tav>
                                      </p:tavLst>
                                    </p:anim>
                                    <p:animEffect transition="in" filter="wipe(up)">
                                      <p:cBhvr>
                                        <p:cTn id="20" dur="500"/>
                                        <p:tgtEl>
                                          <p:spTgt spid="97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75"/>
                                        </p:tgtEl>
                                        <p:attrNameLst>
                                          <p:attrName>style.visibility</p:attrName>
                                        </p:attrNameLst>
                                      </p:cBhvr>
                                      <p:to>
                                        <p:strVal val="visible"/>
                                      </p:to>
                                    </p:set>
                                    <p:anim calcmode="lin" valueType="num">
                                      <p:cBhvr additive="base">
                                        <p:cTn id="25" dur="500"/>
                                        <p:tgtEl>
                                          <p:spTgt spid="975"/>
                                        </p:tgtEl>
                                        <p:attrNameLst>
                                          <p:attrName>ppt_y</p:attrName>
                                        </p:attrNameLst>
                                      </p:cBhvr>
                                      <p:tavLst>
                                        <p:tav tm="0">
                                          <p:val>
                                            <p:strVal val="#ppt_y+#ppt_h*1.125000"/>
                                          </p:val>
                                        </p:tav>
                                        <p:tav tm="100000">
                                          <p:val>
                                            <p:strVal val="#ppt_y"/>
                                          </p:val>
                                        </p:tav>
                                      </p:tavLst>
                                    </p:anim>
                                    <p:animEffect transition="in" filter="wipe(up)">
                                      <p:cBhvr>
                                        <p:cTn id="26" dur="500"/>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p:bldP spid="973" grpId="0"/>
      <p:bldP spid="974" grpId="0"/>
      <p:bldP spid="975" grpId="0"/>
    </p:bldLst>
  </p:timing>
</p:sld>
</file>

<file path=ppt/tags/tag1.xml><?xml version="1.0" encoding="utf-8"?>
<p:tagLst xmlns:p="http://schemas.openxmlformats.org/presentationml/2006/main">
  <p:tag name="KSO_WPP_MARK_KEY" val="1f0dc07f-95c9-4df4-a037-a152bf2b7dff"/>
  <p:tag name="COMMONDATA" val="eyJoZGlkIjoiODY0NzdhYzI3MzYwNDBlNjVkNzU4MDNmNjc0Y2M1YzkifQ=="/>
</p:tagLst>
</file>

<file path=ppt/theme/theme1.xml><?xml version="1.0" encoding="utf-8"?>
<a:theme xmlns:a="http://schemas.openxmlformats.org/drawingml/2006/main" name="A000120140530A99PPBG">
  <a:themeElements>
    <a:clrScheme name="A000120140530A99PPBG">
      <a:dk1>
        <a:srgbClr val="2F2F2F"/>
      </a:dk1>
      <a:lt1>
        <a:srgbClr val="FFFFFF"/>
      </a:lt1>
      <a:dk2>
        <a:srgbClr val="FFFFFF"/>
      </a:dk2>
      <a:lt2>
        <a:srgbClr val="F2F2F2"/>
      </a:lt2>
      <a:accent1>
        <a:srgbClr val="0A3142"/>
      </a:accent1>
      <a:accent2>
        <a:srgbClr val="2A305C"/>
      </a:accent2>
      <a:accent3>
        <a:srgbClr val="5478C4"/>
      </a:accent3>
      <a:accent4>
        <a:srgbClr val="00AAB7"/>
      </a:accent4>
      <a:accent5>
        <a:srgbClr val="86D7D4"/>
      </a:accent5>
      <a:accent6>
        <a:srgbClr val="FFC000"/>
      </a:accent6>
      <a:hlink>
        <a:srgbClr val="0A3142"/>
      </a:hlink>
      <a:folHlink>
        <a:srgbClr val="AFB2B4"/>
      </a:folHlink>
    </a:clrScheme>
    <a:fontScheme name="A000120140530A99PPBG">
      <a:majorFont>
        <a:latin typeface=""/>
        <a:ea typeface=""/>
        <a:cs typeface=""/>
      </a:majorFont>
      <a:minorFont>
        <a:latin typeface=""/>
        <a:ea typeface=""/>
        <a:cs typeface=""/>
      </a:minorFont>
    </a:fontScheme>
    <a:fmtScheme name="A000120140530A99PPBG">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ndoutMaster1">
  <a:themeElements>
    <a:clrScheme name="handoutMaster1">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39715</Words>
  <Application>WPS 演示</Application>
  <PresentationFormat>宽屏</PresentationFormat>
  <Paragraphs>2983</Paragraphs>
  <Slides>165</Slides>
  <Notes>165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20</vt:i4>
      </vt:variant>
      <vt:variant>
        <vt:lpstr>幻灯片标题</vt:lpstr>
      </vt:variant>
      <vt:variant>
        <vt:i4>165</vt:i4>
      </vt:variant>
    </vt:vector>
  </HeadingPairs>
  <TitlesOfParts>
    <vt:vector size="201" baseType="lpstr">
      <vt:lpstr>Arial</vt:lpstr>
      <vt:lpstr>宋体</vt:lpstr>
      <vt:lpstr>Wingdings</vt:lpstr>
      <vt:lpstr>Times New Roman</vt:lpstr>
      <vt:lpstr>微软雅黑</vt:lpstr>
      <vt:lpstr>Arial Black</vt:lpstr>
      <vt:lpstr>幼圆</vt:lpstr>
      <vt:lpstr>等线</vt:lpstr>
      <vt:lpstr>Calibri</vt:lpstr>
      <vt:lpstr>经典综艺体简</vt:lpstr>
      <vt:lpstr>方正细黑一_GBK</vt:lpstr>
      <vt:lpstr>黑体</vt:lpstr>
      <vt:lpstr>Arial Unicode MS</vt:lpstr>
      <vt:lpstr>楷体_GB2312</vt:lpstr>
      <vt:lpstr>新宋体</vt:lpstr>
      <vt:lpstr>A000120140530A99PPBG</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天道酬勤</cp:lastModifiedBy>
  <cp:revision>212</cp:revision>
  <dcterms:created xsi:type="dcterms:W3CDTF">2021-11-11T02:52:00Z</dcterms:created>
  <dcterms:modified xsi:type="dcterms:W3CDTF">2025-10-15T05:30:11Z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666123AF35864534A1B496686B905BCA</vt:lpwstr>
  </property>
</Properties>
</file>