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9"/>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Lst>
  <p:sldSz cx="12192000" cy="6858000"/>
  <p:notesSz cx="6858000" cy="9144000"/>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2" autoAdjust="0"/>
    <p:restoredTop sz="99500"/>
  </p:normalViewPr>
  <p:slideViewPr>
    <p:cSldViewPr snapToGrid="0" snapToObjects="1">
      <p:cViewPr varScale="1">
        <p:scale>
          <a:sx n="67" d="100"/>
          <a:sy n="67" d="100"/>
        </p:scale>
        <p:origin x="580" y="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2" Type="http://schemas.openxmlformats.org/officeDocument/2006/relationships/tableStyles" Target="tableStyles.xml"/><Relationship Id="rId141" Type="http://schemas.openxmlformats.org/officeDocument/2006/relationships/viewProps" Target="viewProps.xml"/><Relationship Id="rId140" Type="http://schemas.openxmlformats.org/officeDocument/2006/relationships/presProps" Target="presProps.xml"/><Relationship Id="rId14" Type="http://schemas.openxmlformats.org/officeDocument/2006/relationships/slide" Target="slides/slide11.xml"/><Relationship Id="rId139" Type="http://schemas.openxmlformats.org/officeDocument/2006/relationships/handoutMaster" Target="handoutMasters/handoutMaster1.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8"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9"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30"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2"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datetime5">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
        <p:nvSpPr>
          <p:cNvPr id="23" name="文本"/>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4" name="备注占位符 23"/>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25"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endParaRPr lang="zh-CN" altLang="en-US" sz="1200">
              <a:latin typeface="等线" panose="02010600030101010101" charset="-122"/>
              <a:ea typeface="等线" panose="02010600030101010101" charset="-122"/>
              <a:cs typeface="等线" panose="02010600030101010101" charset="-122"/>
            </a:endParaRPr>
          </a:p>
        </p:txBody>
      </p:sp>
      <p:sp>
        <p:nvSpPr>
          <p:cNvPr id="2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eaLnBrk="1" fontAlgn="base" latinLnBrk="0" hangingPunct="0">
              <a:buNone/>
              <a:defRPr sz="1200">
                <a:latin typeface="等线" panose="02010600030101010101" charset="-122"/>
                <a:ea typeface="等线" panose="02010600030101010101" charset="-122"/>
                <a:cs typeface="等线" panose="02010600030101010101" charset="-122"/>
              </a:defRPr>
            </a:lvl1pPr>
          </a:lstStyle>
          <a:p>
            <a:pPr marL="0" indent="0"/>
            <a:fld id="{CAD2D6BD-DE1B-4B5F-8B41-2702339687B9}" type="slidenum">
              <a:rPr lang="zh-CN" altLang="en-US"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panose="02010600030101010101" charset="-122"/>
        <a:ea typeface="等线" panose="02010600030101010101" charset="-122"/>
        <a:cs typeface="等线"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幻灯片图像占位符 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 name="备注占位符 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a:latin typeface="等线" panose="02010600030101010101" charset="-122"/>
                <a:ea typeface="等线" panose="02010600030101010101" charset="-122"/>
                <a:cs typeface="等线" panose="02010600030101010101" charset="-122"/>
              </a:rPr>
            </a:fld>
            <a:endParaRPr lang="zh-CN" altLang="en-US">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幻灯片图像占位符 1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7" name="备注占位符 1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9" name="幻灯片图像占位符 8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00" name="备注占位符 8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5" name="幻灯片图像占位符 90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06" name="备注占位符 90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5" name="幻灯片图像占位符 91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6" name="备注占位符 9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5" name="幻灯片图像占位符 9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26" name="备注占位符 9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3" name="幻灯片图像占位符 93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34" name="备注占位符 9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3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4" name="幻灯片图像占位符 9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45" name="备注占位符 9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 name="幻灯片图像占位符 95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53" name="备注占位符 9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5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0" name="幻灯片图像占位符 9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61" name="备注占位符 9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7" name="幻灯片图像占位符 9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68" name="备注占位符 9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5" name="幻灯片图像占位符 97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76" name="备注占位符 9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幻灯片图像占位符 1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5" name="备注占位符 1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4" name="幻灯片图像占位符 9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5" name="备注占位符 9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7" name="幻灯片图像占位符 99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8" name="备注占位符 9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9" name="幻灯片图像占位符 10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10" name="备注占位符 10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4" name="幻灯片图像占位符 101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15" name="备注占位符 101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 name="幻灯片图像占位符 102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23" name="备注占位符 102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幻灯片图像占位符 10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2" name="备注占位符 10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幻灯片图像占位符 10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42" name="备注占位符 10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幻灯片图像占位符 104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0" name="备注占位符 104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9" name="幻灯片图像占位符 10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60" name="备注占位符 10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7" name="幻灯片图像占位符 10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68" name="备注占位符 10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幻灯片图像占位符 1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2" name="备注占位符 1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8" name="幻灯片图像占位符 107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9" name="备注占位符 10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6" name="幻灯片图像占位符 108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87" name="备注占位符 108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4" name="幻灯片图像占位符 10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95" name="备注占位符 10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6" name="幻灯片图像占位符 110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07" name="备注占位符 11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0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8" name="幻灯片图像占位符 111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9" name="备注占位符 11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2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5" name="幻灯片图像占位符 112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26" name="备注占位符 11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1" name="幻灯片图像占位符 11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2" name="备注占位符 11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9" name="幻灯片图像占位符 113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40" name="备注占位符 113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7" name="幻灯片图像占位符 11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48" name="备注占位符 11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5" name="幻灯片图像占位符 115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56" name="备注占位符 115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 name="幻灯片图像占位符 1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0" name="备注占位符 1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0" name="幻灯片图像占位符 11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1" name="备注占位符 11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9" name="幻灯片图像占位符 116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70" name="备注占位符 116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 name="幻灯片图像占位符 11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78" name="备注占位符 11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3" name="幻灯片图像占位符 118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84" name="备注占位符 11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1" name="幻灯片图像占位符 11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92" name="备注占位符 11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6" name="幻灯片图像占位符 11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97" name="备注占位符 11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 name="幻灯片图像占位符 16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6" name="备注占位符 16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 name="幻灯片图像占位符 1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2" name="备注占位符 1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 name="幻灯片图像占位符 1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0" name="备注占位符 1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 name="幻灯片图像占位符 1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0" name="备注占位符 1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 name="幻灯片图像占位符 1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5" name="备注占位符 1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幻灯片图像占位符 2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3" name="备注占位符 2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幻灯片图像占位符 6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 name="备注占位符 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 name="幻灯片图像占位符 20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9" name="备注占位符 2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 name="幻灯片图像占位符 2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8" name="备注占位符 2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 name="幻灯片图像占位符 22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7" name="备注占位符 22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 name="幻灯片图像占位符 2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36" name="备注占位符 2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 name="幻灯片图像占位符 2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5" name="备注占位符 2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 name="幻灯片图像占位符 25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5" name="备注占位符 25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 name="幻灯片图像占位符 26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3" name="备注占位符 26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 name="幻灯片图像占位符 2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68" name="备注占位符 2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 name="幻灯片图像占位符 27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8" name="备注占位符 27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 name="幻灯片图像占位符 2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5" name="备注占位符 2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幻灯片图像占位符 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 name="备注占位符 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2" name="幻灯片图像占位符 29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3" name="备注占位符 29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9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8" name="幻灯片图像占位符 2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99" name="备注占位符 2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 name="幻灯片图像占位符 3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1" name="备注占位符 3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 name="幻灯片图像占位符 31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7" name="备注占位符 3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 name="幻灯片图像占位符 32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7" name="备注占位符 32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 name="幻灯片图像占位符 3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33" name="备注占位符 3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1" name="幻灯片图像占位符 3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2" name="备注占位符 3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 name="幻灯片图像占位符 3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48" name="备注占位符 3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 name="幻灯片图像占位符 35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58" name="备注占位符 35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5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 name="幻灯片图像占位符 36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64" name="备注占位符 3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幻灯片图像占位符 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 name="备注占位符 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 name="幻灯片图像占位符 3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73" name="备注占位符 3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 name="幻灯片图像占位符 38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3" name="备注占位符 38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 name="幻灯片图像占位符 3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89" name="备注占位符 3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6" name="幻灯片图像占位符 3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97" name="备注占位符 3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 name="幻灯片图像占位符 4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03" name="备注占位符 4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 name="幻灯片图像占位符 4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11" name="备注占位符 4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 name="幻灯片图像占位符 4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0" name="备注占位符 4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4" name="幻灯片图像占位符 4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45" name="备注占位符 4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 name="幻灯片图像占位符 45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59" name="备注占位符 4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6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 name="幻灯片图像占位符 46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69" name="备注占位符 4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幻灯片图像占位符 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9" name="备注占位符 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6" name="幻灯片图像占位符 4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77" name="备注占位符 4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7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4" name="幻灯片图像占位符 48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85" name="备注占位符 4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4" name="幻灯片图像占位符 49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95" name="备注占位符 49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2" name="幻灯片图像占位符 50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03" name="备注占位符 5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0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1" name="幻灯片图像占位符 5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12" name="备注占位符 5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 name="幻灯片图像占位符 5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24" name="备注占位符 5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1" name="幻灯片图像占位符 5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2" name="备注占位符 5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6" name="幻灯片图像占位符 53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37" name="备注占位符 5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3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4" name="幻灯片图像占位符 54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45" name="备注占位符 5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4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1" name="幻灯片图像占位符 5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2" name="备注占位符 5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幻灯片图像占位符 9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 name="备注占位符 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 name="幻灯片图像占位符 55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1" name="备注占位符 56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 name="幻灯片图像占位符 5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68" name="备注占位符 5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 name="幻灯片图像占位符 57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79" name="备注占位符 57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8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 name="幻灯片图像占位符 58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89" name="备注占位符 58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6" name="幻灯片图像占位符 59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97" name="备注占位符 59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 name="幻灯片图像占位符 6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5" name="备注占位符 6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2" name="幻灯片图像占位符 6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3" name="备注占位符 6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0" name="幻灯片图像占位符 61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21" name="备注占位符 62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2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0" name="幻灯片图像占位符 62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1" name="备注占位符 6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5" name="幻灯片图像占位符 634"/>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6" name="备注占位符 63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幻灯片图像占位符 10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 name="备注占位符 1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1" name="幻灯片图像占位符 6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42" name="备注占位符 6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1" name="幻灯片图像占位符 6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2" name="备注占位符 6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9" name="幻灯片图像占位符 65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60" name="备注占位符 6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1" name="幻灯片图像占位符 6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72" name="备注占位符 6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1" name="幻灯片图像占位符 68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82" name="备注占位符 68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8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1" name="幻灯片图像占位符 6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92" name="备注占位符 6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 name="幻灯片图像占位符 70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02" name="备注占位符 7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0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1" name="幻灯片图像占位符 71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12" name="备注占位符 71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2" name="幻灯片图像占位符 72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23" name="备注占位符 72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2" name="幻灯片图像占位符 73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33" name="备注占位符 73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3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幻灯片图像占位符 11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0" name="备注占位符 1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2" name="幻灯片图像占位符 74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3" name="备注占位符 74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4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 name="幻灯片图像占位符 74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48" name="备注占位符 7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4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3" name="幻灯片图像占位符 75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54" name="备注占位符 7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5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1" name="幻灯片图像占位符 76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2" name="备注占位符 7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7" name="幻灯片图像占位符 76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68" name="备注占位符 76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6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2" name="幻灯片图像占位符 77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73" name="备注占位符 7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0" name="幻灯片图像占位符 77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81" name="备注占位符 7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 name="幻灯片图像占位符 79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792" name="备注占位符 7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9" name="幻灯片图像占位符 79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0" name="备注占位符 79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4" name="幻灯片图像占位符 80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05" name="备注占位符 8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0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幻灯片图像占位符 12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9" name="备注占位符 12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9" name="幻灯片图像占位符 80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0" name="备注占位符 80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7" name="幻灯片图像占位符 816"/>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18" name="备注占位符 8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9"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3" name="幻灯片图像占位符 822"/>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24" name="备注占位符 8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1" name="幻灯片图像占位符 83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32" name="备注占位符 8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3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1" name="幻灯片图像占位符 84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42" name="备注占位符 84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4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1" name="幻灯片图像占位符 8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52" name="备注占位符 8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1" name="幻灯片图像占位符 86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62" name="备注占位符 8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1" name="幻灯片图像占位符 87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72" name="备注占位符 87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7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9" name="幻灯片图像占位符 87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80" name="备注占位符 87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8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9" name="幻灯片图像占位符 88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890" name="备注占位符 8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pPr marL="0" indent="0"/>
            <a:fld id="{CAD2D6BD-DE1B-4B5F-8B41-2702339687B9}" type="slidenum">
              <a:rPr lang="en-US" altLang="zh-CN" sz="1200">
                <a:latin typeface="等线" panose="02010600030101010101" charset="-122"/>
                <a:ea typeface="等线" panose="02010600030101010101" charset="-122"/>
                <a:cs typeface="等线" panose="02010600030101010101" charset="-122"/>
              </a:rPr>
            </a:fld>
            <a:endParaRPr lang="zh-CN" altLang="en-US" sz="1200">
              <a:latin typeface="等线" panose="02010600030101010101" charset="-122"/>
              <a:ea typeface="等线" panose="02010600030101010101" charset="-122"/>
              <a:cs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8"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pic>
        <p:nvPicPr>
          <p:cNvPr id="2" name="图片 1" descr="4c44cad1a003417d7423c5bff65a25a"/>
          <p:cNvPicPr>
            <a:picLocks noChangeAspect="1"/>
          </p:cNvPicPr>
          <p:nvPr userDrawn="1"/>
        </p:nvPicPr>
        <p:blipFill>
          <a:blip r:embed="rId2"/>
          <a:stretch>
            <a:fillRect/>
          </a:stretch>
        </p:blipFill>
        <p:spPr>
          <a:xfrm>
            <a:off x="9626600" y="81280"/>
            <a:ext cx="2484755" cy="477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
        <p:nvSpPr>
          <p:cNvPr id="10" name="日期占位符"/>
          <p:cNvSpPr>
            <a:spLocks noGrp="1"/>
          </p:cNvSpPr>
          <p:nvPr>
            <p:ph type="dt" idx="10"/>
          </p:nvPr>
        </p:nvSpPr>
        <p:spPr>
          <a:xfrm>
            <a:off x="8382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1" name="页脚占位符"/>
          <p:cNvSpPr>
            <a:spLocks noGrp="1"/>
          </p:cNvSpPr>
          <p:nvPr>
            <p:ph type="ftr" idx="11"/>
          </p:nvPr>
        </p:nvSpPr>
        <p:spPr>
          <a:xfrm>
            <a:off x="4038600" y="6356360"/>
            <a:ext cx="41148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2" name="编号占位符"/>
          <p:cNvSpPr>
            <a:spLocks noGrp="1"/>
          </p:cNvSpPr>
          <p:nvPr>
            <p:ph type="sldNum" idx="12"/>
          </p:nvPr>
        </p:nvSpPr>
        <p:spPr>
          <a:xfrm>
            <a:off x="8610600" y="6356360"/>
            <a:ext cx="2743200" cy="365125"/>
          </a:xfrm>
          <a:prstGeom prst="rect">
            <a:avLst/>
          </a:prstGeom>
        </p:spPr>
        <p:txBody>
          <a:bodyPr/>
          <a:lstStyle>
            <a:lvl1pPr marL="0" indent="0" defTabSz="914400" eaLnBrk="1" fontAlgn="auto" latinLnBrk="0"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3" name="曲线"/>
          <p:cNvSpPr/>
          <p:nvPr userDrawn="1"/>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0"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pic>
        <p:nvPicPr>
          <p:cNvPr id="14" name="图片"/>
          <p:cNvPicPr>
            <a:picLocks noChangeAspect="1"/>
          </p:cNvPicPr>
          <p:nvPr userDrawn="1"/>
        </p:nvPicPr>
        <p:blipFill>
          <a:blip r:embed="rId3" cstate="print"/>
          <a:stretch>
            <a:fillRect/>
          </a:stretch>
        </p:blipFill>
        <p:spPr>
          <a:xfrm>
            <a:off x="1884363" y="4457202"/>
            <a:ext cx="8423276" cy="1766599"/>
          </a:xfrm>
          <a:prstGeom prst="rect">
            <a:avLst/>
          </a:prstGeom>
          <a:noFill/>
          <a:ln w="9525" cap="flat" cmpd="sng">
            <a:noFill/>
            <a:prstDash val="solid"/>
            <a:miter/>
          </a:ln>
        </p:spPr>
      </p:pic>
      <p:pic>
        <p:nvPicPr>
          <p:cNvPr id="15" name="图片"/>
          <p:cNvPicPr>
            <a:picLocks noChangeAspect="1"/>
          </p:cNvPicPr>
          <p:nvPr userDrawn="1"/>
        </p:nvPicPr>
        <p:blipFill>
          <a:blip r:embed="rId4"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7" name="矩形"/>
          <p:cNvSpPr/>
          <p:nvPr userDrawn="1"/>
        </p:nvSpPr>
        <p:spPr>
          <a:xfrm>
            <a:off x="0" y="0"/>
            <a:ext cx="12192000" cy="951719"/>
          </a:xfrm>
          <a:prstGeom prst="rect">
            <a:avLst/>
          </a:prstGeom>
          <a:solidFill>
            <a:schemeClr val="accent4"/>
          </a:solidFill>
          <a:ln w="12700" cap="flat" cmpd="sng">
            <a:noFill/>
            <a:prstDash val="solid"/>
            <a:round/>
          </a:ln>
        </p:spPr>
        <p:txBody>
          <a:bodyPr rtlCol="0" anchor="ctr"/>
          <a:lstStyle/>
          <a:p>
            <a:pPr algn="ctr"/>
          </a:p>
        </p:txBody>
      </p:sp>
      <p:sp>
        <p:nvSpPr>
          <p:cNvPr id="18" name="标题"/>
          <p:cNvSpPr>
            <a:spLocks noGrp="1"/>
          </p:cNvSpPr>
          <p:nvPr>
            <p:ph type="title"/>
          </p:nvPr>
        </p:nvSpPr>
        <p:spPr>
          <a:xfrm>
            <a:off x="1095374" y="345270"/>
            <a:ext cx="10008055" cy="559605"/>
          </a:xfrm>
          <a:prstGeom prst="rect">
            <a:avLst/>
          </a:prstGeom>
          <a:noFill/>
          <a:ln w="9525" cap="flat" cmpd="sng">
            <a:noFill/>
            <a:prstDash val="solid"/>
            <a:miter/>
          </a:ln>
        </p:spPr>
        <p:txBody>
          <a:bodyPr vert="horz" wrap="square" lIns="91440" tIns="45720" rIns="91440" bIns="45720" anchor="ctr" anchorCtr="0">
            <a:normAutofit/>
          </a:bodyPr>
          <a:lstStyle>
            <a:lvl1pPr marL="0" indent="0" defTabSz="914400" eaLnBrk="1" fontAlgn="auto" latinLnBrk="0" hangingPunct="1">
              <a:defRPr sz="2800">
                <a:solidFill>
                  <a:schemeClr val="bg1"/>
                </a:solidFill>
              </a:defRPr>
            </a:lvl1pPr>
          </a:lstStyle>
          <a:p>
            <a:pPr marL="0" indent="0"/>
            <a:r>
              <a:rPr lang="zh-CN" altLang="en-US"/>
              <a:t>单击此处编辑母版标题样式</a:t>
            </a:r>
            <a:endParaRPr lang="zh-CN" altLang="en-US"/>
          </a:p>
        </p:txBody>
      </p:sp>
      <p:sp>
        <p:nvSpPr>
          <p:cNvPr id="19" name="矩形"/>
          <p:cNvSpPr/>
          <p:nvPr userDrawn="1"/>
        </p:nvSpPr>
        <p:spPr>
          <a:xfrm rot="2700000">
            <a:off x="252462" y="308024"/>
            <a:ext cx="590452" cy="590451"/>
          </a:xfrm>
          <a:prstGeom prst="rect">
            <a:avLst/>
          </a:prstGeom>
          <a:solidFill>
            <a:schemeClr val="bg2"/>
          </a:solidFill>
          <a:ln w="12700" cap="flat" cmpd="sng">
            <a:noFill/>
            <a:prstDash val="solid"/>
            <a:round/>
          </a:ln>
        </p:spPr>
        <p:txBody>
          <a:bodyPr rtlCol="0" anchor="ctr"/>
          <a:lstStyle/>
          <a:p>
            <a:pPr algn="ctr"/>
          </a:p>
        </p:txBody>
      </p:sp>
      <p:sp>
        <p:nvSpPr>
          <p:cNvPr id="20" name="矩形"/>
          <p:cNvSpPr/>
          <p:nvPr userDrawn="1"/>
        </p:nvSpPr>
        <p:spPr>
          <a:xfrm rot="2700000">
            <a:off x="773043" y="453955"/>
            <a:ext cx="298590" cy="298591"/>
          </a:xfrm>
          <a:prstGeom prst="rect">
            <a:avLst/>
          </a:prstGeom>
          <a:solidFill>
            <a:schemeClr val="accent5"/>
          </a:solidFill>
          <a:ln w="12700" cap="flat" cmpd="sng">
            <a:noFill/>
            <a:prstDash val="solid"/>
            <a:round/>
          </a:ln>
        </p:spPr>
        <p:txBody>
          <a:bodyPr rtlCol="0" anchor="ctr"/>
          <a:lstStyle/>
          <a:p>
            <a:pPr algn="ctr"/>
          </a:p>
        </p:txBody>
      </p:sp>
      <p:pic>
        <p:nvPicPr>
          <p:cNvPr id="8" name="图片 7" descr="4c44cad1a003417d7423c5bff65a25a"/>
          <p:cNvPicPr>
            <a:picLocks noChangeAspect="1"/>
          </p:cNvPicPr>
          <p:nvPr userDrawn="1"/>
        </p:nvPicPr>
        <p:blipFill>
          <a:blip r:embed="rId3"/>
          <a:stretch>
            <a:fillRect/>
          </a:stretch>
        </p:blipFill>
        <p:spPr>
          <a:xfrm>
            <a:off x="9626600" y="81280"/>
            <a:ext cx="2484755" cy="477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日期占位符"/>
          <p:cNvSpPr>
            <a:spLocks noGrp="1"/>
          </p:cNvSpPr>
          <p:nvPr>
            <p:ph type="dt" idx="2"/>
          </p:nvPr>
        </p:nvSpPr>
        <p:spPr>
          <a:xfrm>
            <a:off x="8382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3" name="页脚占位符"/>
          <p:cNvSpPr>
            <a:spLocks noGrp="1"/>
          </p:cNvSpPr>
          <p:nvPr>
            <p:ph type="ftr" idx="3"/>
          </p:nvPr>
        </p:nvSpPr>
        <p:spPr>
          <a:xfrm>
            <a:off x="4038600" y="6356360"/>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4" name="编号占位符"/>
          <p:cNvSpPr>
            <a:spLocks noGrp="1"/>
          </p:cNvSpPr>
          <p:nvPr>
            <p:ph type="sldNum" idx="4"/>
          </p:nvPr>
        </p:nvSpPr>
        <p:spPr>
          <a:xfrm>
            <a:off x="8610600" y="6356360"/>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eaLnBrk="1" fontAlgn="base" latinLnBrk="0" hangingPunct="0">
              <a:buNone/>
              <a:defRPr sz="900">
                <a:solidFill>
                  <a:srgbClr val="8E8E8E"/>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5" name="文本"/>
          <p:cNvSpPr>
            <a:spLocks noGrp="1"/>
          </p:cNvSpPr>
          <p:nvPr>
            <p:ph type="body" idx="1"/>
          </p:nvPr>
        </p:nvSpPr>
        <p:spPr>
          <a:xfrm>
            <a:off x="2057403" y="1147315"/>
            <a:ext cx="9640020" cy="5208024"/>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zh-CN" altLang="en-US"/>
          </a:p>
        </p:txBody>
      </p:sp>
      <p:sp>
        <p:nvSpPr>
          <p:cNvPr id="6" name="矩形"/>
          <p:cNvSpPr/>
          <p:nvPr userDrawn="1"/>
        </p:nvSpPr>
        <p:spPr>
          <a:xfrm>
            <a:off x="4318000" y="2971804"/>
            <a:ext cx="3556000" cy="2308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感谢您下载包图网平台上提供的</a:t>
            </a:r>
            <a:r>
              <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PPT</a:t>
            </a:r>
            <a:r>
              <a:rPr lang="zh-CN" altLang="en-US"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作品，为了您和包图网以及原创作者的利益，请勿复制、传播、销售，否则将承担法律责任！包图网将对作品进行维权，按照传播下载次数进行十倍的索取赔偿！</a:t>
            </a:r>
            <a:endParaRPr lang="en-US" altLang="zh-CN" sz="3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en-US" altLang="zh-CN"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ibaotu.com</a:t>
            </a:r>
            <a:endParaRPr lang="zh-CN" altLang="en-US" sz="600" b="0" i="0" u="none" strike="noStrike" kern="1200" cap="none" spc="0" baseline="0">
              <a:solidFill>
                <a:srgbClr val="FFFFFF">
                  <a:alpha val="0"/>
                </a:srgbClr>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pic>
        <p:nvPicPr>
          <p:cNvPr id="8" name="图片 7" descr="4c44cad1a003417d7423c5bff65a25a"/>
          <p:cNvPicPr>
            <a:picLocks noChangeAspect="1"/>
          </p:cNvPicPr>
          <p:nvPr userDrawn="1"/>
        </p:nvPicPr>
        <p:blipFill>
          <a:blip r:embed="rId6"/>
          <a:stretch>
            <a:fillRect/>
          </a:stretch>
        </p:blipFill>
        <p:spPr>
          <a:xfrm>
            <a:off x="9626600" y="81280"/>
            <a:ext cx="2484755" cy="477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indent="0" algn="l" defTabSz="914400" eaLnBrk="1" fontAlgn="auto" latinLnBrk="0" hangingPunct="1">
        <a:lnSpc>
          <a:spcPct val="90000"/>
        </a:lnSpc>
        <a:spcBef>
          <a:spcPts val="0"/>
        </a:spcBef>
        <a:buNone/>
        <a:defRPr sz="3200" b="1" i="0" kern="1200" baseline="0">
          <a:solidFill>
            <a:srgbClr val="14324C"/>
          </a:solidFill>
          <a:latin typeface="微软雅黑" panose="020B0503020204020204" charset="-122"/>
          <a:ea typeface="微软雅黑" panose="020B0503020204020204" charset="-122"/>
          <a:cs typeface="Arial Black" panose="020B0A04020102020204" charset="0"/>
        </a:defRPr>
      </a:lvl1pPr>
    </p:titleStyle>
    <p:bodyStyle>
      <a:lvl1pPr marL="267970" indent="-267970" algn="just" defTabSz="914400" eaLnBrk="1" fontAlgn="auto" latinLnBrk="0" hangingPunct="1">
        <a:lnSpc>
          <a:spcPct val="110000"/>
        </a:lnSpc>
        <a:spcBef>
          <a:spcPts val="1350"/>
        </a:spcBef>
        <a:spcAft>
          <a:spcPts val="0"/>
        </a:spcAft>
        <a:buClr>
          <a:schemeClr val="accent1"/>
        </a:buClr>
        <a:buSzPct val="100000"/>
        <a:buFont typeface="Wingdings" panose="05000000000000000000" pitchFamily="2" charset="2"/>
        <a:buChar char=""/>
        <a:defRPr sz="2400" kern="1200" baseline="0">
          <a:solidFill>
            <a:schemeClr val="accent1"/>
          </a:solidFill>
          <a:latin typeface="微软雅黑" panose="020B0503020204020204" charset="-122"/>
          <a:ea typeface="微软雅黑" panose="020B0503020204020204" charset="-122"/>
          <a:cs typeface="Arial" panose="020B0604020202020204" pitchFamily="34" charset="0"/>
        </a:defRPr>
      </a:lvl1pPr>
      <a:lvl2pPr marL="267970" indent="-267970" algn="just" defTabSz="914400" eaLnBrk="1" fontAlgn="auto" latinLnBrk="0" hangingPunct="1">
        <a:lnSpc>
          <a:spcPct val="150000"/>
        </a:lnSpc>
        <a:spcBef>
          <a:spcPts val="0"/>
        </a:spcBef>
        <a:spcAft>
          <a:spcPts val="450"/>
        </a:spcAft>
        <a:buClr>
          <a:srgbClr val="646EB8"/>
        </a:buClr>
        <a:buFont typeface="幼圆" panose="02010509060101010101" pitchFamily="49" charset="-122"/>
        <a:buChar char=" "/>
        <a:defRPr sz="1600" kern="1200" baseline="0">
          <a:solidFill>
            <a:schemeClr val="tx1"/>
          </a:solidFill>
          <a:latin typeface="微软雅黑" panose="020B0503020204020204" charset="-122"/>
          <a:ea typeface="微软雅黑" panose="020B0503020204020204" charset="-122"/>
          <a:cs typeface="Arial" panose="020B0604020202020204" pitchFamily="34" charset="0"/>
        </a:defRPr>
      </a:lvl2pPr>
      <a:lvl3pPr marL="857250" indent="-171450" algn="l" defTabSz="914400" eaLnBrk="1" fontAlgn="auto"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5.xml.rels><?xml version="1.0" encoding="UTF-8" standalone="yes"?>
<Relationships xmlns="http://schemas.openxmlformats.org/package/2006/relationships"><Relationship Id="rId6" Type="http://schemas.openxmlformats.org/officeDocument/2006/relationships/notesSlide" Target="../notesSlides/notesSlide105.xml"/><Relationship Id="rId5" Type="http://schemas.openxmlformats.org/officeDocument/2006/relationships/vmlDrawing" Target="../drawings/vmlDrawing10.vml"/><Relationship Id="rId4" Type="http://schemas.openxmlformats.org/officeDocument/2006/relationships/slideLayout" Target="../slideLayouts/slideLayout3.xml"/><Relationship Id="rId3" Type="http://schemas.openxmlformats.org/officeDocument/2006/relationships/image" Target="../media/image14.emf"/><Relationship Id="rId2" Type="http://schemas.openxmlformats.org/officeDocument/2006/relationships/oleObject" Target="../embeddings/oleObject10.bin"/><Relationship Id="rId1"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8.xml.rels><?xml version="1.0" encoding="UTF-8" standalone="yes"?>
<Relationships xmlns="http://schemas.openxmlformats.org/package/2006/relationships"><Relationship Id="rId6" Type="http://schemas.openxmlformats.org/officeDocument/2006/relationships/notesSlide" Target="../notesSlides/notesSlide108.xml"/><Relationship Id="rId5" Type="http://schemas.openxmlformats.org/officeDocument/2006/relationships/vmlDrawing" Target="../drawings/vmlDrawing11.vml"/><Relationship Id="rId4" Type="http://schemas.openxmlformats.org/officeDocument/2006/relationships/slideLayout" Target="../slideLayouts/slideLayout3.xml"/><Relationship Id="rId3" Type="http://schemas.openxmlformats.org/officeDocument/2006/relationships/image" Target="../media/image15.emf"/><Relationship Id="rId2" Type="http://schemas.openxmlformats.org/officeDocument/2006/relationships/oleObject" Target="../embeddings/oleObject11.bin"/><Relationship Id="rId1"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9.xml.rels><?xml version="1.0" encoding="UTF-8" standalone="yes"?>
<Relationships xmlns="http://schemas.openxmlformats.org/package/2006/relationships"><Relationship Id="rId6" Type="http://schemas.openxmlformats.org/officeDocument/2006/relationships/notesSlide" Target="../notesSlides/notesSlide119.xml"/><Relationship Id="rId5" Type="http://schemas.openxmlformats.org/officeDocument/2006/relationships/vmlDrawing" Target="../drawings/vmlDrawing12.vml"/><Relationship Id="rId4" Type="http://schemas.openxmlformats.org/officeDocument/2006/relationships/slideLayout" Target="../slideLayouts/slideLayout3.xml"/><Relationship Id="rId3" Type="http://schemas.openxmlformats.org/officeDocument/2006/relationships/image" Target="../media/image16.emf"/><Relationship Id="rId2" Type="http://schemas.openxmlformats.org/officeDocument/2006/relationships/oleObject" Target="../embeddings/oleObject12.bin"/><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vmlDrawing" Target="../drawings/vmlDrawing3.vml"/><Relationship Id="rId4" Type="http://schemas.openxmlformats.org/officeDocument/2006/relationships/slideLayout" Target="../slideLayouts/slideLayout3.xml"/><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vmlDrawing" Target="../drawings/vmlDrawing4.vml"/><Relationship Id="rId4" Type="http://schemas.openxmlformats.org/officeDocument/2006/relationships/slideLayout" Target="../slideLayouts/slideLayout3.xml"/><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68.xml"/><Relationship Id="rId5" Type="http://schemas.openxmlformats.org/officeDocument/2006/relationships/vmlDrawing" Target="../drawings/vmlDrawing5.vml"/><Relationship Id="rId4" Type="http://schemas.openxmlformats.org/officeDocument/2006/relationships/slideLayout" Target="../slideLayouts/slideLayout3.xml"/><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73.xml"/><Relationship Id="rId5" Type="http://schemas.openxmlformats.org/officeDocument/2006/relationships/vmlDrawing" Target="../drawings/vmlDrawing6.vml"/><Relationship Id="rId4" Type="http://schemas.openxmlformats.org/officeDocument/2006/relationships/slideLayout" Target="../slideLayouts/slideLayout3.xml"/><Relationship Id="rId3"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79.xml"/><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11.emf"/><Relationship Id="rId2" Type="http://schemas.openxmlformats.org/officeDocument/2006/relationships/oleObject" Target="../embeddings/oleObject7.bin"/><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5.xml.rels><?xml version="1.0" encoding="UTF-8" standalone="yes"?>
<Relationships xmlns="http://schemas.openxmlformats.org/package/2006/relationships"><Relationship Id="rId6" Type="http://schemas.openxmlformats.org/officeDocument/2006/relationships/notesSlide" Target="../notesSlides/notesSlide95.xml"/><Relationship Id="rId5" Type="http://schemas.openxmlformats.org/officeDocument/2006/relationships/vmlDrawing" Target="../drawings/vmlDrawing8.vml"/><Relationship Id="rId4" Type="http://schemas.openxmlformats.org/officeDocument/2006/relationships/slideLayout" Target="../slideLayouts/slideLayout3.xml"/><Relationship Id="rId3"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7.xml.rels><?xml version="1.0" encoding="UTF-8" standalone="yes"?>
<Relationships xmlns="http://schemas.openxmlformats.org/package/2006/relationships"><Relationship Id="rId6" Type="http://schemas.openxmlformats.org/officeDocument/2006/relationships/notesSlide" Target="../notesSlides/notesSlide97.xml"/><Relationship Id="rId5" Type="http://schemas.openxmlformats.org/officeDocument/2006/relationships/vmlDrawing" Target="../drawings/vmlDrawing9.vml"/><Relationship Id="rId4" Type="http://schemas.openxmlformats.org/officeDocument/2006/relationships/slideLayout" Target="../slideLayouts/slideLayout3.xml"/><Relationship Id="rId3"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 name="曲线"/>
          <p:cNvSpPr/>
          <p:nvPr/>
        </p:nvSpPr>
        <p:spPr>
          <a:xfrm>
            <a:off x="2" y="6081451"/>
            <a:ext cx="12191999" cy="807075"/>
          </a:xfrm>
          <a:custGeom>
            <a:avLst/>
            <a:gdLst>
              <a:gd name="T1" fmla="*/ 0 w 21600"/>
              <a:gd name="T2" fmla="*/ 0 h 21600"/>
              <a:gd name="T3" fmla="*/ 21600 w 21600"/>
              <a:gd name="T4" fmla="*/ 21600 h 21600"/>
            </a:gdLst>
            <a:ahLst/>
            <a:cxnLst/>
            <a:rect l="T1" t="T2" r="T3" b="T4"/>
            <a:pathLst>
              <a:path w="21600" h="21600">
                <a:moveTo>
                  <a:pt x="10800" y="0"/>
                </a:moveTo>
                <a:cubicBezTo>
                  <a:pt x="14876" y="0"/>
                  <a:pt x="18611" y="3413"/>
                  <a:pt x="21500" y="9096"/>
                </a:cubicBezTo>
                <a:lnTo>
                  <a:pt x="21599" y="9231"/>
                </a:lnTo>
                <a:lnTo>
                  <a:pt x="21599" y="21600"/>
                </a:lnTo>
                <a:lnTo>
                  <a:pt x="0" y="21600"/>
                </a:lnTo>
                <a:lnTo>
                  <a:pt x="0" y="9231"/>
                </a:lnTo>
                <a:lnTo>
                  <a:pt x="65" y="9096"/>
                </a:lnTo>
                <a:cubicBezTo>
                  <a:pt x="2982" y="3413"/>
                  <a:pt x="6719" y="0"/>
                  <a:pt x="10800" y="0"/>
                </a:cubicBezTo>
                <a:close/>
              </a:path>
            </a:pathLst>
          </a:custGeom>
          <a:solidFill>
            <a:srgbClr val="00AAB7"/>
          </a:solidFill>
          <a:ln w="12700" cap="flat" cmpd="sng">
            <a:noFill/>
            <a:prstDash val="solid"/>
            <a:round/>
          </a:ln>
        </p:spPr>
        <p:txBody>
          <a:bodyPr rtlCol="0" anchor="ctr"/>
          <a:lstStyle/>
          <a:p>
            <a:pPr algn="ctr"/>
          </a:p>
        </p:txBody>
      </p:sp>
      <p:sp>
        <p:nvSpPr>
          <p:cNvPr id="33" name="矩形"/>
          <p:cNvSpPr/>
          <p:nvPr/>
        </p:nvSpPr>
        <p:spPr>
          <a:xfrm>
            <a:off x="1327785" y="1142335"/>
            <a:ext cx="9537701" cy="230632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第八章</a:t>
            </a:r>
            <a:br>
              <a:rPr lang="zh-CN" altLang="en-US" sz="72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br>
            <a:r>
              <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劳动合同与社会保险法律制度</a:t>
            </a:r>
            <a:endParaRPr lang="zh-CN" altLang="en-US" sz="4800" b="0"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pic>
        <p:nvPicPr>
          <p:cNvPr id="34" name="图片"/>
          <p:cNvPicPr>
            <a:picLocks noChangeAspect="1"/>
          </p:cNvPicPr>
          <p:nvPr/>
        </p:nvPicPr>
        <p:blipFill>
          <a:blip r:embed="rId2" cstate="print"/>
          <a:stretch>
            <a:fillRect/>
          </a:stretch>
        </p:blipFill>
        <p:spPr>
          <a:xfrm>
            <a:off x="1884363" y="4457202"/>
            <a:ext cx="8423276" cy="1766599"/>
          </a:xfrm>
          <a:prstGeom prst="rect">
            <a:avLst/>
          </a:prstGeom>
          <a:noFill/>
          <a:ln w="9525" cap="flat" cmpd="sng">
            <a:noFill/>
            <a:prstDash val="solid"/>
            <a:miter/>
          </a:ln>
        </p:spPr>
      </p:pic>
      <p:pic>
        <p:nvPicPr>
          <p:cNvPr id="35" name="图片"/>
          <p:cNvPicPr>
            <a:picLocks noChangeAspect="1"/>
          </p:cNvPicPr>
          <p:nvPr/>
        </p:nvPicPr>
        <p:blipFill>
          <a:blip r:embed="rId3" cstate="print"/>
          <a:srcRect l="11967" r="12120" b="40133"/>
          <a:stretch>
            <a:fillRect/>
          </a:stretch>
        </p:blipFill>
        <p:spPr>
          <a:xfrm>
            <a:off x="-19050" y="6083268"/>
            <a:ext cx="12205508" cy="811017"/>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6" presetClass="emph" presetSubtype="0" fill="hold" grpId="1" nodeType="afterEffect">
                                  <p:stCondLst>
                                    <p:cond delay="0"/>
                                  </p:stCondLst>
                                  <p:iterate type="lt">
                                    <p:tmPct val="10000"/>
                                  </p:iterate>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1"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32" name="矩形"/>
          <p:cNvSpPr/>
          <p:nvPr/>
        </p:nvSpPr>
        <p:spPr>
          <a:xfrm>
            <a:off x="1522730" y="1064895"/>
            <a:ext cx="9385935" cy="336739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多选】2012年7月5日王某到甲公司上班，但甲公司未与其签订书面合同。对甲公司该行为法律后果的下列表述中，正确的有（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A．甲公司与王某之间尚未建立劳动关系</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B．甲公司应在2012年8月5日前与王某签订书面劳动合同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C．若甲公司在2012年10月5日与王某补订书面劳动合同，王某有权要求甲公司向其支付2个月的双倍工资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D．若甲公司在2013年10月5日与王某补订书面劳动合同，王某有权要求甲公司向其支付11个月的双倍工资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3" name="矩形"/>
          <p:cNvSpPr/>
          <p:nvPr/>
        </p:nvSpPr>
        <p:spPr>
          <a:xfrm>
            <a:off x="1500504" y="4311015"/>
            <a:ext cx="744156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【解析】用人单位自用工之日起即与劳动者建立劳动关系，选项A错误。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4" name="矩形"/>
          <p:cNvSpPr/>
          <p:nvPr/>
        </p:nvSpPr>
        <p:spPr>
          <a:xfrm>
            <a:off x="1500504" y="5233035"/>
            <a:ext cx="940816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用人单位自用工之日起满一年不与劳动者订立书面劳动合同的，视为用人单位自用工之日起满一年的当日已经与劳动者订立无固定期限劳动合同。（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5" name="矩形"/>
          <p:cNvSpPr/>
          <p:nvPr/>
        </p:nvSpPr>
        <p:spPr>
          <a:xfrm>
            <a:off x="1500504" y="6110605"/>
            <a:ext cx="14363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1000"/>
                                        <p:tgtEl>
                                          <p:spTgt spid="133"/>
                                        </p:tgtEl>
                                      </p:cBhvr>
                                    </p:animEffect>
                                    <p:anim calcmode="lin" valueType="num">
                                      <p:cBhvr>
                                        <p:cTn id="15" dur="1000" fill="hold"/>
                                        <p:tgtEl>
                                          <p:spTgt spid="133"/>
                                        </p:tgtEl>
                                        <p:attrNameLst>
                                          <p:attrName>ppt_x</p:attrName>
                                        </p:attrNameLst>
                                      </p:cBhvr>
                                      <p:tavLst>
                                        <p:tav tm="0">
                                          <p:val>
                                            <p:strVal val="#ppt_x"/>
                                          </p:val>
                                        </p:tav>
                                        <p:tav tm="100000">
                                          <p:val>
                                            <p:strVal val="#ppt_x"/>
                                          </p:val>
                                        </p:tav>
                                      </p:tavLst>
                                    </p:anim>
                                    <p:anim calcmode="lin" valueType="num">
                                      <p:cBhvr>
                                        <p:cTn id="16"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1000"/>
                                        <p:tgtEl>
                                          <p:spTgt spid="134"/>
                                        </p:tgtEl>
                                      </p:cBhvr>
                                    </p:animEffect>
                                    <p:anim calcmode="lin" valueType="num">
                                      <p:cBhvr>
                                        <p:cTn id="22" dur="1000" fill="hold"/>
                                        <p:tgtEl>
                                          <p:spTgt spid="134"/>
                                        </p:tgtEl>
                                        <p:attrNameLst>
                                          <p:attrName>ppt_x</p:attrName>
                                        </p:attrNameLst>
                                      </p:cBhvr>
                                      <p:tavLst>
                                        <p:tav tm="0">
                                          <p:val>
                                            <p:strVal val="#ppt_x"/>
                                          </p:val>
                                        </p:tav>
                                        <p:tav tm="100000">
                                          <p:val>
                                            <p:strVal val="#ppt_x"/>
                                          </p:val>
                                        </p:tav>
                                      </p:tavLst>
                                    </p:anim>
                                    <p:anim calcmode="lin" valueType="num">
                                      <p:cBhvr>
                                        <p:cTn id="23"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92"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2" name="组合"/>
          <p:cNvGrpSpPr/>
          <p:nvPr/>
        </p:nvGrpSpPr>
        <p:grpSpPr>
          <a:xfrm>
            <a:off x="1565274" y="1344930"/>
            <a:ext cx="5320030" cy="525779"/>
            <a:chOff x="1565274" y="1344930"/>
            <a:chExt cx="5320030" cy="525779"/>
          </a:xfrm>
        </p:grpSpPr>
        <p:sp>
          <p:nvSpPr>
            <p:cNvPr id="893" name="矩形"/>
            <p:cNvSpPr/>
            <p:nvPr/>
          </p:nvSpPr>
          <p:spPr>
            <a:xfrm>
              <a:off x="1685925" y="1344930"/>
              <a:ext cx="506857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职工基本养老保险的享受条件</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94" name="剪去对角的矩形"/>
            <p:cNvSpPr/>
            <p:nvPr/>
          </p:nvSpPr>
          <p:spPr>
            <a:xfrm>
              <a:off x="1565274" y="1344930"/>
              <a:ext cx="5320030" cy="525779"/>
            </a:xfrm>
            <a:prstGeom prst="snip2DiagRect">
              <a:avLst>
                <a:gd name="adj1" fmla="val 0"/>
                <a:gd name="adj2" fmla="val 12462"/>
              </a:avLst>
            </a:prstGeom>
            <a:noFill/>
            <a:ln w="25400" cap="flat" cmpd="sng">
              <a:solidFill>
                <a:srgbClr val="4BACC6"/>
              </a:solidFill>
              <a:prstDash val="solid"/>
              <a:round/>
            </a:ln>
          </p:spPr>
          <p:txBody>
            <a:bodyPr rtlCol="0" anchor="ctr"/>
            <a:lstStyle/>
            <a:p>
              <a:pPr algn="ctr"/>
            </a:p>
          </p:txBody>
        </p:sp>
      </p:grpSp>
      <p:sp>
        <p:nvSpPr>
          <p:cNvPr id="895" name="矩形"/>
          <p:cNvSpPr/>
          <p:nvPr/>
        </p:nvSpPr>
        <p:spPr>
          <a:xfrm>
            <a:off x="1362710" y="2036444"/>
            <a:ext cx="970978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单选】根据社会保险法律制度的规定，参加职工基本养老保险的个人，达到法定退休年龄时累计缴费满一定年限的，可按月领取基本养老金。该年限为（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A．12年	B．15年		C．5年		D．10年</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96" name="矩形"/>
          <p:cNvSpPr/>
          <p:nvPr/>
        </p:nvSpPr>
        <p:spPr>
          <a:xfrm>
            <a:off x="1362710" y="3374389"/>
            <a:ext cx="1280159" cy="35814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97" name="矩形"/>
          <p:cNvSpPr/>
          <p:nvPr/>
        </p:nvSpPr>
        <p:spPr>
          <a:xfrm>
            <a:off x="1380490" y="3846830"/>
            <a:ext cx="9347836"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单选】根据社会保险法律制度的规定，正常岗位上男性职工法定退休年龄为（   ）周岁。</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A．60		B．55		C．50		D．45</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98" name="矩形"/>
          <p:cNvSpPr/>
          <p:nvPr/>
        </p:nvSpPr>
        <p:spPr>
          <a:xfrm>
            <a:off x="1362710" y="5164455"/>
            <a:ext cx="14363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Effect transition="in" filter="fade">
                                      <p:cBhvr>
                                        <p:cTn id="7" dur="1000"/>
                                        <p:tgtEl>
                                          <p:spTgt spid="1272"/>
                                        </p:tgtEl>
                                      </p:cBhvr>
                                    </p:animEffect>
                                    <p:anim calcmode="lin" valueType="num">
                                      <p:cBhvr>
                                        <p:cTn id="8" dur="1000" fill="hold"/>
                                        <p:tgtEl>
                                          <p:spTgt spid="1272"/>
                                        </p:tgtEl>
                                        <p:attrNameLst>
                                          <p:attrName>ppt_x</p:attrName>
                                        </p:attrNameLst>
                                      </p:cBhvr>
                                      <p:tavLst>
                                        <p:tav tm="0">
                                          <p:val>
                                            <p:strVal val="#ppt_x"/>
                                          </p:val>
                                        </p:tav>
                                        <p:tav tm="100000">
                                          <p:val>
                                            <p:strVal val="#ppt_x"/>
                                          </p:val>
                                        </p:tav>
                                      </p:tavLst>
                                    </p:anim>
                                    <p:anim calcmode="lin" valueType="num">
                                      <p:cBhvr>
                                        <p:cTn id="9" dur="1000" fill="hold"/>
                                        <p:tgtEl>
                                          <p:spTgt spid="12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95"/>
                                        </p:tgtEl>
                                        <p:attrNameLst>
                                          <p:attrName>style.visibility</p:attrName>
                                        </p:attrNameLst>
                                      </p:cBhvr>
                                      <p:to>
                                        <p:strVal val="visible"/>
                                      </p:to>
                                    </p:set>
                                    <p:animEffect transition="in" filter="fade">
                                      <p:cBhvr>
                                        <p:cTn id="14" dur="1000"/>
                                        <p:tgtEl>
                                          <p:spTgt spid="895"/>
                                        </p:tgtEl>
                                      </p:cBhvr>
                                    </p:animEffect>
                                    <p:anim calcmode="lin" valueType="num">
                                      <p:cBhvr>
                                        <p:cTn id="15" dur="1000" fill="hold"/>
                                        <p:tgtEl>
                                          <p:spTgt spid="895"/>
                                        </p:tgtEl>
                                        <p:attrNameLst>
                                          <p:attrName>ppt_x</p:attrName>
                                        </p:attrNameLst>
                                      </p:cBhvr>
                                      <p:tavLst>
                                        <p:tav tm="0">
                                          <p:val>
                                            <p:strVal val="#ppt_x"/>
                                          </p:val>
                                        </p:tav>
                                        <p:tav tm="100000">
                                          <p:val>
                                            <p:strVal val="#ppt_x"/>
                                          </p:val>
                                        </p:tav>
                                      </p:tavLst>
                                    </p:anim>
                                    <p:anim calcmode="lin" valueType="num">
                                      <p:cBhvr>
                                        <p:cTn id="16" dur="1000" fill="hold"/>
                                        <p:tgtEl>
                                          <p:spTgt spid="8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96"/>
                                        </p:tgtEl>
                                        <p:attrNameLst>
                                          <p:attrName>style.visibility</p:attrName>
                                        </p:attrNameLst>
                                      </p:cBhvr>
                                      <p:to>
                                        <p:strVal val="visible"/>
                                      </p:to>
                                    </p:set>
                                    <p:animEffect transition="in" filter="fade">
                                      <p:cBhvr>
                                        <p:cTn id="21" dur="1000"/>
                                        <p:tgtEl>
                                          <p:spTgt spid="896"/>
                                        </p:tgtEl>
                                      </p:cBhvr>
                                    </p:animEffect>
                                    <p:anim calcmode="lin" valueType="num">
                                      <p:cBhvr>
                                        <p:cTn id="22" dur="1000" fill="hold"/>
                                        <p:tgtEl>
                                          <p:spTgt spid="896"/>
                                        </p:tgtEl>
                                        <p:attrNameLst>
                                          <p:attrName>ppt_x</p:attrName>
                                        </p:attrNameLst>
                                      </p:cBhvr>
                                      <p:tavLst>
                                        <p:tav tm="0">
                                          <p:val>
                                            <p:strVal val="#ppt_x"/>
                                          </p:val>
                                        </p:tav>
                                        <p:tav tm="100000">
                                          <p:val>
                                            <p:strVal val="#ppt_x"/>
                                          </p:val>
                                        </p:tav>
                                      </p:tavLst>
                                    </p:anim>
                                    <p:anim calcmode="lin" valueType="num">
                                      <p:cBhvr>
                                        <p:cTn id="23" dur="1000" fill="hold"/>
                                        <p:tgtEl>
                                          <p:spTgt spid="89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97"/>
                                        </p:tgtEl>
                                        <p:attrNameLst>
                                          <p:attrName>style.visibility</p:attrName>
                                        </p:attrNameLst>
                                      </p:cBhvr>
                                      <p:to>
                                        <p:strVal val="visible"/>
                                      </p:to>
                                    </p:set>
                                    <p:animEffect transition="in" filter="fade">
                                      <p:cBhvr>
                                        <p:cTn id="28" dur="1000"/>
                                        <p:tgtEl>
                                          <p:spTgt spid="897"/>
                                        </p:tgtEl>
                                      </p:cBhvr>
                                    </p:animEffect>
                                    <p:anim calcmode="lin" valueType="num">
                                      <p:cBhvr>
                                        <p:cTn id="29" dur="1000" fill="hold"/>
                                        <p:tgtEl>
                                          <p:spTgt spid="897"/>
                                        </p:tgtEl>
                                        <p:attrNameLst>
                                          <p:attrName>ppt_x</p:attrName>
                                        </p:attrNameLst>
                                      </p:cBhvr>
                                      <p:tavLst>
                                        <p:tav tm="0">
                                          <p:val>
                                            <p:strVal val="#ppt_x"/>
                                          </p:val>
                                        </p:tav>
                                        <p:tav tm="100000">
                                          <p:val>
                                            <p:strVal val="#ppt_x"/>
                                          </p:val>
                                        </p:tav>
                                      </p:tavLst>
                                    </p:anim>
                                    <p:anim calcmode="lin" valueType="num">
                                      <p:cBhvr>
                                        <p:cTn id="30" dur="1000" fill="hold"/>
                                        <p:tgtEl>
                                          <p:spTgt spid="89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98"/>
                                        </p:tgtEl>
                                        <p:attrNameLst>
                                          <p:attrName>style.visibility</p:attrName>
                                        </p:attrNameLst>
                                      </p:cBhvr>
                                      <p:to>
                                        <p:strVal val="visible"/>
                                      </p:to>
                                    </p:set>
                                    <p:animEffect transition="in" filter="fade">
                                      <p:cBhvr>
                                        <p:cTn id="35" dur="1000"/>
                                        <p:tgtEl>
                                          <p:spTgt spid="898"/>
                                        </p:tgtEl>
                                      </p:cBhvr>
                                    </p:animEffect>
                                    <p:anim calcmode="lin" valueType="num">
                                      <p:cBhvr>
                                        <p:cTn id="36" dur="1000" fill="hold"/>
                                        <p:tgtEl>
                                          <p:spTgt spid="898"/>
                                        </p:tgtEl>
                                        <p:attrNameLst>
                                          <p:attrName>ppt_x</p:attrName>
                                        </p:attrNameLst>
                                      </p:cBhvr>
                                      <p:tavLst>
                                        <p:tav tm="0">
                                          <p:val>
                                            <p:strVal val="#ppt_x"/>
                                          </p:val>
                                        </p:tav>
                                        <p:tav tm="100000">
                                          <p:val>
                                            <p:strVal val="#ppt_x"/>
                                          </p:val>
                                        </p:tav>
                                      </p:tavLst>
                                    </p:anim>
                                    <p:anim calcmode="lin" valueType="num">
                                      <p:cBhvr>
                                        <p:cTn id="37" dur="1000" fill="hold"/>
                                        <p:tgtEl>
                                          <p:spTgt spid="8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P spid="895" grpId="0" animBg="1"/>
      <p:bldP spid="896" grpId="0" animBg="1"/>
      <p:bldP spid="897" grpId="0" animBg="1"/>
      <p:bldP spid="89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02"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03" name="矩形"/>
          <p:cNvSpPr/>
          <p:nvPr/>
        </p:nvSpPr>
        <p:spPr>
          <a:xfrm>
            <a:off x="850264" y="1487170"/>
            <a:ext cx="10492105"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2．职工基本养老保险待遇</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（1）职工基本养老金。符合基本养老保险享受条件的人员，国家按月支付养老金。</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（2）丧葬补助金和遗属抚恤金。参加基本养老保险的个人，因病或者非因工死亡的，其遗属可以领取丧葬补助金和抚恤金，所需资金从基本养老保险基金中支付。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（3）病残津贴。参加基本养老保险的个人，在未达到法定退休年龄时因病或者非因工致残完全丧失劳动能力的，可以领取病残津贴，所需资金从基本养老保险基金中支付。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04" name="矩形"/>
          <p:cNvSpPr/>
          <p:nvPr/>
        </p:nvSpPr>
        <p:spPr>
          <a:xfrm>
            <a:off x="850264" y="4231640"/>
            <a:ext cx="10491471"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【提示】如果个人死亡同时符合领取基本养老保险丧葬补助金、工伤保险丧葬补助金和失业保险丧葬补助金条件的，其遗属只能选择领取其中的一项。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3"/>
                                        </p:tgtEl>
                                        <p:attrNameLst>
                                          <p:attrName>style.visibility</p:attrName>
                                        </p:attrNameLst>
                                      </p:cBhvr>
                                      <p:to>
                                        <p:strVal val="visible"/>
                                      </p:to>
                                    </p:set>
                                    <p:animEffect transition="in" filter="fade">
                                      <p:cBhvr>
                                        <p:cTn id="7" dur="1000"/>
                                        <p:tgtEl>
                                          <p:spTgt spid="903"/>
                                        </p:tgtEl>
                                      </p:cBhvr>
                                    </p:animEffect>
                                    <p:anim calcmode="lin" valueType="num">
                                      <p:cBhvr>
                                        <p:cTn id="8" dur="1000" fill="hold"/>
                                        <p:tgtEl>
                                          <p:spTgt spid="903"/>
                                        </p:tgtEl>
                                        <p:attrNameLst>
                                          <p:attrName>ppt_x</p:attrName>
                                        </p:attrNameLst>
                                      </p:cBhvr>
                                      <p:tavLst>
                                        <p:tav tm="0">
                                          <p:val>
                                            <p:strVal val="#ppt_x"/>
                                          </p:val>
                                        </p:tav>
                                        <p:tav tm="100000">
                                          <p:val>
                                            <p:strVal val="#ppt_x"/>
                                          </p:val>
                                        </p:tav>
                                      </p:tavLst>
                                    </p:anim>
                                    <p:anim calcmode="lin" valueType="num">
                                      <p:cBhvr>
                                        <p:cTn id="9" dur="1000" fill="hold"/>
                                        <p:tgtEl>
                                          <p:spTgt spid="9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4"/>
                                        </p:tgtEl>
                                        <p:attrNameLst>
                                          <p:attrName>style.visibility</p:attrName>
                                        </p:attrNameLst>
                                      </p:cBhvr>
                                      <p:to>
                                        <p:strVal val="visible"/>
                                      </p:to>
                                    </p:set>
                                    <p:animEffect transition="in" filter="fade">
                                      <p:cBhvr>
                                        <p:cTn id="14" dur="1000"/>
                                        <p:tgtEl>
                                          <p:spTgt spid="904"/>
                                        </p:tgtEl>
                                      </p:cBhvr>
                                    </p:animEffect>
                                    <p:anim calcmode="lin" valueType="num">
                                      <p:cBhvr>
                                        <p:cTn id="15" dur="1000" fill="hold"/>
                                        <p:tgtEl>
                                          <p:spTgt spid="904"/>
                                        </p:tgtEl>
                                        <p:attrNameLst>
                                          <p:attrName>ppt_x</p:attrName>
                                        </p:attrNameLst>
                                      </p:cBhvr>
                                      <p:tavLst>
                                        <p:tav tm="0">
                                          <p:val>
                                            <p:strVal val="#ppt_x"/>
                                          </p:val>
                                        </p:tav>
                                        <p:tav tm="100000">
                                          <p:val>
                                            <p:strVal val="#ppt_x"/>
                                          </p:val>
                                        </p:tav>
                                      </p:tavLst>
                                    </p:anim>
                                    <p:anim calcmode="lin" valueType="num">
                                      <p:cBhvr>
                                        <p:cTn id="16" dur="1000" fill="hold"/>
                                        <p:tgtEl>
                                          <p:spTgt spid="9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 grpId="0" animBg="1"/>
      <p:bldP spid="90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08"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3" name="组合"/>
          <p:cNvGrpSpPr/>
          <p:nvPr/>
        </p:nvGrpSpPr>
        <p:grpSpPr>
          <a:xfrm>
            <a:off x="1565274" y="1184910"/>
            <a:ext cx="5320030" cy="525779"/>
            <a:chOff x="1565274" y="1184910"/>
            <a:chExt cx="5320030" cy="525779"/>
          </a:xfrm>
        </p:grpSpPr>
        <p:sp>
          <p:nvSpPr>
            <p:cNvPr id="909" name="矩形"/>
            <p:cNvSpPr/>
            <p:nvPr/>
          </p:nvSpPr>
          <p:spPr>
            <a:xfrm>
              <a:off x="1685925" y="1184910"/>
              <a:ext cx="506857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基本养老保险待遇的具体规定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10" name="剪去对角的矩形"/>
            <p:cNvSpPr/>
            <p:nvPr/>
          </p:nvSpPr>
          <p:spPr>
            <a:xfrm>
              <a:off x="1565274" y="1184910"/>
              <a:ext cx="5320030" cy="525779"/>
            </a:xfrm>
            <a:prstGeom prst="snip2DiagRect">
              <a:avLst>
                <a:gd name="adj1" fmla="val 0"/>
                <a:gd name="adj2" fmla="val 12462"/>
              </a:avLst>
            </a:prstGeom>
            <a:noFill/>
            <a:ln w="25400" cap="flat" cmpd="sng">
              <a:solidFill>
                <a:srgbClr val="4BACC6"/>
              </a:solidFill>
              <a:prstDash val="solid"/>
              <a:round/>
            </a:ln>
          </p:spPr>
          <p:txBody>
            <a:bodyPr rtlCol="0" anchor="ctr"/>
            <a:lstStyle/>
            <a:p>
              <a:pPr algn="ctr"/>
            </a:p>
          </p:txBody>
        </p:sp>
      </p:grpSp>
      <p:sp>
        <p:nvSpPr>
          <p:cNvPr id="911" name="矩形"/>
          <p:cNvSpPr/>
          <p:nvPr/>
        </p:nvSpPr>
        <p:spPr>
          <a:xfrm>
            <a:off x="1390015" y="1725930"/>
            <a:ext cx="9412606" cy="295189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】根据社会保险法律制度的规定，下列关于职工基本养老保险待遇的表述中，正确的有（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A．参保职工未达到法定退休年龄时因病完全丧失劳动能力的，可以领取病残津贴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B．参保职工死亡后，其个人账户中的余额可以全部依法继承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C．参保职工达到法定退休年龄时累计缴费满15年，按月领取基本养老金</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D．参保职工死亡同时符合领取基本养老保险丧葬补助金、工伤保险丧葬补助金和失业保险丧葬补助金条件的，其遗属可以同时领取</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2" name="矩形"/>
          <p:cNvSpPr/>
          <p:nvPr/>
        </p:nvSpPr>
        <p:spPr>
          <a:xfrm>
            <a:off x="6508749" y="4311650"/>
            <a:ext cx="16452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3" name="矩形"/>
          <p:cNvSpPr/>
          <p:nvPr/>
        </p:nvSpPr>
        <p:spPr>
          <a:xfrm>
            <a:off x="1390015" y="4740910"/>
            <a:ext cx="9595484"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多选】根据社会保险法律制度的规定，参加基本养老保险的个人，因病或者非因公死亡，下列各项中，其遗属可以领取的有（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A．一次性工亡补助金</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B．抚恤金</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C．伤残津贴</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D．丧葬补助金</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14" name="矩形"/>
          <p:cNvSpPr/>
          <p:nvPr/>
        </p:nvSpPr>
        <p:spPr>
          <a:xfrm>
            <a:off x="1424940" y="6078855"/>
            <a:ext cx="16452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3"/>
                                        </p:tgtEl>
                                        <p:attrNameLst>
                                          <p:attrName>style.visibility</p:attrName>
                                        </p:attrNameLst>
                                      </p:cBhvr>
                                      <p:to>
                                        <p:strVal val="visible"/>
                                      </p:to>
                                    </p:set>
                                    <p:animEffect transition="in" filter="fade">
                                      <p:cBhvr>
                                        <p:cTn id="7" dur="1000"/>
                                        <p:tgtEl>
                                          <p:spTgt spid="1273"/>
                                        </p:tgtEl>
                                      </p:cBhvr>
                                    </p:animEffect>
                                    <p:anim calcmode="lin" valueType="num">
                                      <p:cBhvr>
                                        <p:cTn id="8" dur="1000" fill="hold"/>
                                        <p:tgtEl>
                                          <p:spTgt spid="1273"/>
                                        </p:tgtEl>
                                        <p:attrNameLst>
                                          <p:attrName>ppt_x</p:attrName>
                                        </p:attrNameLst>
                                      </p:cBhvr>
                                      <p:tavLst>
                                        <p:tav tm="0">
                                          <p:val>
                                            <p:strVal val="#ppt_x"/>
                                          </p:val>
                                        </p:tav>
                                        <p:tav tm="100000">
                                          <p:val>
                                            <p:strVal val="#ppt_x"/>
                                          </p:val>
                                        </p:tav>
                                      </p:tavLst>
                                    </p:anim>
                                    <p:anim calcmode="lin" valueType="num">
                                      <p:cBhvr>
                                        <p:cTn id="9" dur="1000" fill="hold"/>
                                        <p:tgtEl>
                                          <p:spTgt spid="12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1"/>
                                        </p:tgtEl>
                                        <p:attrNameLst>
                                          <p:attrName>style.visibility</p:attrName>
                                        </p:attrNameLst>
                                      </p:cBhvr>
                                      <p:to>
                                        <p:strVal val="visible"/>
                                      </p:to>
                                    </p:set>
                                    <p:animEffect transition="in" filter="fade">
                                      <p:cBhvr>
                                        <p:cTn id="14" dur="1000"/>
                                        <p:tgtEl>
                                          <p:spTgt spid="911"/>
                                        </p:tgtEl>
                                      </p:cBhvr>
                                    </p:animEffect>
                                    <p:anim calcmode="lin" valueType="num">
                                      <p:cBhvr>
                                        <p:cTn id="15" dur="1000" fill="hold"/>
                                        <p:tgtEl>
                                          <p:spTgt spid="911"/>
                                        </p:tgtEl>
                                        <p:attrNameLst>
                                          <p:attrName>ppt_x</p:attrName>
                                        </p:attrNameLst>
                                      </p:cBhvr>
                                      <p:tavLst>
                                        <p:tav tm="0">
                                          <p:val>
                                            <p:strVal val="#ppt_x"/>
                                          </p:val>
                                        </p:tav>
                                        <p:tav tm="100000">
                                          <p:val>
                                            <p:strVal val="#ppt_x"/>
                                          </p:val>
                                        </p:tav>
                                      </p:tavLst>
                                    </p:anim>
                                    <p:anim calcmode="lin" valueType="num">
                                      <p:cBhvr>
                                        <p:cTn id="16" dur="1000" fill="hold"/>
                                        <p:tgtEl>
                                          <p:spTgt spid="9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12"/>
                                        </p:tgtEl>
                                        <p:attrNameLst>
                                          <p:attrName>style.visibility</p:attrName>
                                        </p:attrNameLst>
                                      </p:cBhvr>
                                      <p:to>
                                        <p:strVal val="visible"/>
                                      </p:to>
                                    </p:set>
                                    <p:animEffect transition="in" filter="fade">
                                      <p:cBhvr>
                                        <p:cTn id="21" dur="1000"/>
                                        <p:tgtEl>
                                          <p:spTgt spid="912"/>
                                        </p:tgtEl>
                                      </p:cBhvr>
                                    </p:animEffect>
                                    <p:anim calcmode="lin" valueType="num">
                                      <p:cBhvr>
                                        <p:cTn id="22" dur="1000" fill="hold"/>
                                        <p:tgtEl>
                                          <p:spTgt spid="912"/>
                                        </p:tgtEl>
                                        <p:attrNameLst>
                                          <p:attrName>ppt_x</p:attrName>
                                        </p:attrNameLst>
                                      </p:cBhvr>
                                      <p:tavLst>
                                        <p:tav tm="0">
                                          <p:val>
                                            <p:strVal val="#ppt_x"/>
                                          </p:val>
                                        </p:tav>
                                        <p:tav tm="100000">
                                          <p:val>
                                            <p:strVal val="#ppt_x"/>
                                          </p:val>
                                        </p:tav>
                                      </p:tavLst>
                                    </p:anim>
                                    <p:anim calcmode="lin" valueType="num">
                                      <p:cBhvr>
                                        <p:cTn id="23" dur="1000" fill="hold"/>
                                        <p:tgtEl>
                                          <p:spTgt spid="9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13"/>
                                        </p:tgtEl>
                                        <p:attrNameLst>
                                          <p:attrName>style.visibility</p:attrName>
                                        </p:attrNameLst>
                                      </p:cBhvr>
                                      <p:to>
                                        <p:strVal val="visible"/>
                                      </p:to>
                                    </p:set>
                                    <p:animEffect transition="in" filter="fade">
                                      <p:cBhvr>
                                        <p:cTn id="28" dur="1000"/>
                                        <p:tgtEl>
                                          <p:spTgt spid="913"/>
                                        </p:tgtEl>
                                      </p:cBhvr>
                                    </p:animEffect>
                                    <p:anim calcmode="lin" valueType="num">
                                      <p:cBhvr>
                                        <p:cTn id="29" dur="1000" fill="hold"/>
                                        <p:tgtEl>
                                          <p:spTgt spid="913"/>
                                        </p:tgtEl>
                                        <p:attrNameLst>
                                          <p:attrName>ppt_x</p:attrName>
                                        </p:attrNameLst>
                                      </p:cBhvr>
                                      <p:tavLst>
                                        <p:tav tm="0">
                                          <p:val>
                                            <p:strVal val="#ppt_x"/>
                                          </p:val>
                                        </p:tav>
                                        <p:tav tm="100000">
                                          <p:val>
                                            <p:strVal val="#ppt_x"/>
                                          </p:val>
                                        </p:tav>
                                      </p:tavLst>
                                    </p:anim>
                                    <p:anim calcmode="lin" valueType="num">
                                      <p:cBhvr>
                                        <p:cTn id="30" dur="1000" fill="hold"/>
                                        <p:tgtEl>
                                          <p:spTgt spid="9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14"/>
                                        </p:tgtEl>
                                        <p:attrNameLst>
                                          <p:attrName>style.visibility</p:attrName>
                                        </p:attrNameLst>
                                      </p:cBhvr>
                                      <p:to>
                                        <p:strVal val="visible"/>
                                      </p:to>
                                    </p:set>
                                    <p:animEffect transition="in" filter="fade">
                                      <p:cBhvr>
                                        <p:cTn id="35" dur="1000"/>
                                        <p:tgtEl>
                                          <p:spTgt spid="914"/>
                                        </p:tgtEl>
                                      </p:cBhvr>
                                    </p:animEffect>
                                    <p:anim calcmode="lin" valueType="num">
                                      <p:cBhvr>
                                        <p:cTn id="36" dur="1000" fill="hold"/>
                                        <p:tgtEl>
                                          <p:spTgt spid="914"/>
                                        </p:tgtEl>
                                        <p:attrNameLst>
                                          <p:attrName>ppt_x</p:attrName>
                                        </p:attrNameLst>
                                      </p:cBhvr>
                                      <p:tavLst>
                                        <p:tav tm="0">
                                          <p:val>
                                            <p:strVal val="#ppt_x"/>
                                          </p:val>
                                        </p:tav>
                                        <p:tav tm="100000">
                                          <p:val>
                                            <p:strVal val="#ppt_x"/>
                                          </p:val>
                                        </p:tav>
                                      </p:tavLst>
                                    </p:anim>
                                    <p:anim calcmode="lin" valueType="num">
                                      <p:cBhvr>
                                        <p:cTn id="37" dur="1000" fill="hold"/>
                                        <p:tgtEl>
                                          <p:spTgt spid="9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 grpId="0" animBg="1"/>
      <p:bldP spid="911" grpId="0" animBg="1"/>
      <p:bldP spid="912" grpId="0" animBg="1"/>
      <p:bldP spid="913" grpId="0" animBg="1"/>
      <p:bldP spid="91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8"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4" name="组合"/>
          <p:cNvGrpSpPr/>
          <p:nvPr/>
        </p:nvGrpSpPr>
        <p:grpSpPr>
          <a:xfrm>
            <a:off x="1264920" y="1337309"/>
            <a:ext cx="5902325" cy="601980"/>
            <a:chOff x="1264920" y="1337309"/>
            <a:chExt cx="5902325" cy="601980"/>
          </a:xfrm>
        </p:grpSpPr>
        <p:sp>
          <p:nvSpPr>
            <p:cNvPr id="919" name="圆角矩形"/>
            <p:cNvSpPr/>
            <p:nvPr/>
          </p:nvSpPr>
          <p:spPr>
            <a:xfrm>
              <a:off x="1264920" y="1344295"/>
              <a:ext cx="590232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20" name="流程图: 离页连接符"/>
            <p:cNvSpPr/>
            <p:nvPr/>
          </p:nvSpPr>
          <p:spPr>
            <a:xfrm>
              <a:off x="1588770" y="1337309"/>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21" name="矩形"/>
            <p:cNvSpPr/>
            <p:nvPr/>
          </p:nvSpPr>
          <p:spPr>
            <a:xfrm>
              <a:off x="2722245" y="1380490"/>
              <a:ext cx="4104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基本医疗保险的覆盖范围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22" name="矩形"/>
          <p:cNvSpPr/>
          <p:nvPr/>
        </p:nvSpPr>
        <p:spPr>
          <a:xfrm>
            <a:off x="1037590" y="2063750"/>
            <a:ext cx="10166985"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基本医疗保险包括城乡居民基本医疗保险和职工基本医疗保险。本考点主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要介绍职工基本医疗保险。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（1）职工应当参加职工基本医疗保险，由用人单位和职工按照国家规定共同缴纳基本医疗保险费。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（2）无雇工的个体工商户、未在用人单位参加基本医疗保险的非全日制从业人员以及其他灵活就业人员可以参加职工基本医疗保险，由个人按照国家规定缴纳医疗保险费。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275" name="组合"/>
          <p:cNvGrpSpPr/>
          <p:nvPr/>
        </p:nvGrpSpPr>
        <p:grpSpPr>
          <a:xfrm>
            <a:off x="1037590" y="4629785"/>
            <a:ext cx="10481946" cy="826134"/>
            <a:chOff x="1037590" y="4629785"/>
            <a:chExt cx="10481946" cy="826134"/>
          </a:xfrm>
        </p:grpSpPr>
        <p:sp>
          <p:nvSpPr>
            <p:cNvPr id="923" name="矩形"/>
            <p:cNvSpPr/>
            <p:nvPr/>
          </p:nvSpPr>
          <p:spPr>
            <a:xfrm>
              <a:off x="1144270" y="4629785"/>
              <a:ext cx="1138555" cy="358139"/>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924" name="矩形"/>
            <p:cNvSpPr/>
            <p:nvPr/>
          </p:nvSpPr>
          <p:spPr>
            <a:xfrm>
              <a:off x="1037590" y="4964430"/>
              <a:ext cx="10481946"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基本医疗保险对年龄没有限制，对于未满16周岁的未成年人、年满16周岁的大学生均可参加医疗保险。</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74"/>
                                        </p:tgtEl>
                                        <p:attrNameLst>
                                          <p:attrName>style.visibility</p:attrName>
                                        </p:attrNameLst>
                                      </p:cBhvr>
                                      <p:to>
                                        <p:strVal val="visible"/>
                                      </p:to>
                                    </p:set>
                                    <p:animEffect transition="in" filter="fade">
                                      <p:cBhvr>
                                        <p:cTn id="7" dur="1000"/>
                                        <p:tgtEl>
                                          <p:spTgt spid="1274"/>
                                        </p:tgtEl>
                                      </p:cBhvr>
                                    </p:animEffect>
                                    <p:anim calcmode="lin" valueType="num">
                                      <p:cBhvr>
                                        <p:cTn id="8" dur="1000" fill="hold"/>
                                        <p:tgtEl>
                                          <p:spTgt spid="1274"/>
                                        </p:tgtEl>
                                        <p:attrNameLst>
                                          <p:attrName>ppt_x</p:attrName>
                                        </p:attrNameLst>
                                      </p:cBhvr>
                                      <p:tavLst>
                                        <p:tav tm="0">
                                          <p:val>
                                            <p:strVal val="#ppt_x"/>
                                          </p:val>
                                        </p:tav>
                                        <p:tav tm="100000">
                                          <p:val>
                                            <p:strVal val="#ppt_x"/>
                                          </p:val>
                                        </p:tav>
                                      </p:tavLst>
                                    </p:anim>
                                    <p:anim calcmode="lin" valueType="num">
                                      <p:cBhvr>
                                        <p:cTn id="9" dur="1000" fill="hold"/>
                                        <p:tgtEl>
                                          <p:spTgt spid="12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22"/>
                                        </p:tgtEl>
                                        <p:attrNameLst>
                                          <p:attrName>style.visibility</p:attrName>
                                        </p:attrNameLst>
                                      </p:cBhvr>
                                      <p:to>
                                        <p:strVal val="visible"/>
                                      </p:to>
                                    </p:set>
                                    <p:animEffect transition="in" filter="fade">
                                      <p:cBhvr>
                                        <p:cTn id="13" dur="1000"/>
                                        <p:tgtEl>
                                          <p:spTgt spid="922"/>
                                        </p:tgtEl>
                                      </p:cBhvr>
                                    </p:animEffect>
                                    <p:anim calcmode="lin" valueType="num">
                                      <p:cBhvr>
                                        <p:cTn id="14" dur="1000" fill="hold"/>
                                        <p:tgtEl>
                                          <p:spTgt spid="922"/>
                                        </p:tgtEl>
                                        <p:attrNameLst>
                                          <p:attrName>ppt_x</p:attrName>
                                        </p:attrNameLst>
                                      </p:cBhvr>
                                      <p:tavLst>
                                        <p:tav tm="0">
                                          <p:val>
                                            <p:strVal val="#ppt_x"/>
                                          </p:val>
                                        </p:tav>
                                        <p:tav tm="100000">
                                          <p:val>
                                            <p:strVal val="#ppt_x"/>
                                          </p:val>
                                        </p:tav>
                                      </p:tavLst>
                                    </p:anim>
                                    <p:anim calcmode="lin" valueType="num">
                                      <p:cBhvr>
                                        <p:cTn id="15" dur="1000" fill="hold"/>
                                        <p:tgtEl>
                                          <p:spTgt spid="9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75"/>
                                        </p:tgtEl>
                                        <p:attrNameLst>
                                          <p:attrName>style.visibility</p:attrName>
                                        </p:attrNameLst>
                                      </p:cBhvr>
                                      <p:to>
                                        <p:strVal val="visible"/>
                                      </p:to>
                                    </p:set>
                                    <p:animEffect transition="in" filter="fade">
                                      <p:cBhvr>
                                        <p:cTn id="19" dur="1000"/>
                                        <p:tgtEl>
                                          <p:spTgt spid="1275"/>
                                        </p:tgtEl>
                                      </p:cBhvr>
                                    </p:animEffect>
                                    <p:anim calcmode="lin" valueType="num">
                                      <p:cBhvr>
                                        <p:cTn id="20" dur="1000" fill="hold"/>
                                        <p:tgtEl>
                                          <p:spTgt spid="1275"/>
                                        </p:tgtEl>
                                        <p:attrNameLst>
                                          <p:attrName>ppt_x</p:attrName>
                                        </p:attrNameLst>
                                      </p:cBhvr>
                                      <p:tavLst>
                                        <p:tav tm="0">
                                          <p:val>
                                            <p:strVal val="#ppt_x"/>
                                          </p:val>
                                        </p:tav>
                                        <p:tav tm="100000">
                                          <p:val>
                                            <p:strVal val="#ppt_x"/>
                                          </p:val>
                                        </p:tav>
                                      </p:tavLst>
                                    </p:anim>
                                    <p:anim calcmode="lin" valueType="num">
                                      <p:cBhvr>
                                        <p:cTn id="21" dur="1000" fill="hold"/>
                                        <p:tgtEl>
                                          <p:spTgt spid="1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 grpId="0" animBg="1"/>
      <p:bldP spid="922" grpId="0" animBg="1"/>
      <p:bldP spid="127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28"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6" name="组合"/>
          <p:cNvGrpSpPr/>
          <p:nvPr/>
        </p:nvGrpSpPr>
        <p:grpSpPr>
          <a:xfrm>
            <a:off x="2294255" y="1504949"/>
            <a:ext cx="4822825" cy="525780"/>
            <a:chOff x="2294255" y="1504949"/>
            <a:chExt cx="4822825" cy="525780"/>
          </a:xfrm>
        </p:grpSpPr>
        <p:sp>
          <p:nvSpPr>
            <p:cNvPr id="929" name="矩形"/>
            <p:cNvSpPr/>
            <p:nvPr/>
          </p:nvSpPr>
          <p:spPr>
            <a:xfrm>
              <a:off x="2414905" y="1504949"/>
              <a:ext cx="455231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基本医疗保险的覆盖范围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30" name="剪去对角的矩形"/>
            <p:cNvSpPr/>
            <p:nvPr/>
          </p:nvSpPr>
          <p:spPr>
            <a:xfrm>
              <a:off x="2294255" y="1504949"/>
              <a:ext cx="4822825" cy="525779"/>
            </a:xfrm>
            <a:prstGeom prst="snip2DiagRect">
              <a:avLst>
                <a:gd name="adj1" fmla="val 0"/>
                <a:gd name="adj2" fmla="val 13064"/>
              </a:avLst>
            </a:prstGeom>
            <a:noFill/>
            <a:ln w="25400" cap="flat" cmpd="sng">
              <a:solidFill>
                <a:srgbClr val="4BACC6"/>
              </a:solidFill>
              <a:prstDash val="solid"/>
              <a:round/>
            </a:ln>
          </p:spPr>
          <p:txBody>
            <a:bodyPr rtlCol="0" anchor="ctr"/>
            <a:lstStyle/>
            <a:p>
              <a:pPr algn="ctr"/>
            </a:p>
          </p:txBody>
        </p:sp>
      </p:grpSp>
      <p:sp>
        <p:nvSpPr>
          <p:cNvPr id="931" name="矩形"/>
          <p:cNvSpPr/>
          <p:nvPr/>
        </p:nvSpPr>
        <p:spPr>
          <a:xfrm>
            <a:off x="2047240" y="2223135"/>
            <a:ext cx="772287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】下列人员中，属于基本医疗保险覆盖范围的有（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A．大学生</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B．国有企业职工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C．城镇私营企业职工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D．灵活就业人员</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32" name="矩形"/>
          <p:cNvSpPr/>
          <p:nvPr/>
        </p:nvSpPr>
        <p:spPr>
          <a:xfrm>
            <a:off x="2047240" y="3632200"/>
            <a:ext cx="189801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1000"/>
                                        <p:tgtEl>
                                          <p:spTgt spid="1276"/>
                                        </p:tgtEl>
                                      </p:cBhvr>
                                    </p:animEffect>
                                    <p:anim calcmode="lin" valueType="num">
                                      <p:cBhvr>
                                        <p:cTn id="8" dur="1000" fill="hold"/>
                                        <p:tgtEl>
                                          <p:spTgt spid="1276"/>
                                        </p:tgtEl>
                                        <p:attrNameLst>
                                          <p:attrName>ppt_x</p:attrName>
                                        </p:attrNameLst>
                                      </p:cBhvr>
                                      <p:tavLst>
                                        <p:tav tm="0">
                                          <p:val>
                                            <p:strVal val="#ppt_x"/>
                                          </p:val>
                                        </p:tav>
                                        <p:tav tm="100000">
                                          <p:val>
                                            <p:strVal val="#ppt_x"/>
                                          </p:val>
                                        </p:tav>
                                      </p:tavLst>
                                    </p:anim>
                                    <p:anim calcmode="lin" valueType="num">
                                      <p:cBhvr>
                                        <p:cTn id="9" dur="1000" fill="hold"/>
                                        <p:tgtEl>
                                          <p:spTgt spid="12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1"/>
                                        </p:tgtEl>
                                        <p:attrNameLst>
                                          <p:attrName>style.visibility</p:attrName>
                                        </p:attrNameLst>
                                      </p:cBhvr>
                                      <p:to>
                                        <p:strVal val="visible"/>
                                      </p:to>
                                    </p:set>
                                    <p:animEffect transition="in" filter="fade">
                                      <p:cBhvr>
                                        <p:cTn id="14" dur="1000"/>
                                        <p:tgtEl>
                                          <p:spTgt spid="931"/>
                                        </p:tgtEl>
                                      </p:cBhvr>
                                    </p:animEffect>
                                    <p:anim calcmode="lin" valueType="num">
                                      <p:cBhvr>
                                        <p:cTn id="15" dur="1000" fill="hold"/>
                                        <p:tgtEl>
                                          <p:spTgt spid="931"/>
                                        </p:tgtEl>
                                        <p:attrNameLst>
                                          <p:attrName>ppt_x</p:attrName>
                                        </p:attrNameLst>
                                      </p:cBhvr>
                                      <p:tavLst>
                                        <p:tav tm="0">
                                          <p:val>
                                            <p:strVal val="#ppt_x"/>
                                          </p:val>
                                        </p:tav>
                                        <p:tav tm="100000">
                                          <p:val>
                                            <p:strVal val="#ppt_x"/>
                                          </p:val>
                                        </p:tav>
                                      </p:tavLst>
                                    </p:anim>
                                    <p:anim calcmode="lin" valueType="num">
                                      <p:cBhvr>
                                        <p:cTn id="16" dur="1000" fill="hold"/>
                                        <p:tgtEl>
                                          <p:spTgt spid="9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2"/>
                                        </p:tgtEl>
                                        <p:attrNameLst>
                                          <p:attrName>style.visibility</p:attrName>
                                        </p:attrNameLst>
                                      </p:cBhvr>
                                      <p:to>
                                        <p:strVal val="visible"/>
                                      </p:to>
                                    </p:set>
                                    <p:animEffect transition="in" filter="fade">
                                      <p:cBhvr>
                                        <p:cTn id="21" dur="1000"/>
                                        <p:tgtEl>
                                          <p:spTgt spid="932"/>
                                        </p:tgtEl>
                                      </p:cBhvr>
                                    </p:animEffect>
                                    <p:anim calcmode="lin" valueType="num">
                                      <p:cBhvr>
                                        <p:cTn id="22" dur="1000" fill="hold"/>
                                        <p:tgtEl>
                                          <p:spTgt spid="932"/>
                                        </p:tgtEl>
                                        <p:attrNameLst>
                                          <p:attrName>ppt_x</p:attrName>
                                        </p:attrNameLst>
                                      </p:cBhvr>
                                      <p:tavLst>
                                        <p:tav tm="0">
                                          <p:val>
                                            <p:strVal val="#ppt_x"/>
                                          </p:val>
                                        </p:tav>
                                        <p:tav tm="100000">
                                          <p:val>
                                            <p:strVal val="#ppt_x"/>
                                          </p:val>
                                        </p:tav>
                                      </p:tavLst>
                                    </p:anim>
                                    <p:anim calcmode="lin" valueType="num">
                                      <p:cBhvr>
                                        <p:cTn id="23" dur="1000" fill="hold"/>
                                        <p:tgtEl>
                                          <p:spTgt spid="9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0" animBg="1"/>
      <p:bldP spid="931" grpId="0" animBg="1"/>
      <p:bldP spid="93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36"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7" name="组合"/>
          <p:cNvGrpSpPr/>
          <p:nvPr/>
        </p:nvGrpSpPr>
        <p:grpSpPr>
          <a:xfrm>
            <a:off x="1478280" y="1337309"/>
            <a:ext cx="5902324" cy="601980"/>
            <a:chOff x="1478280" y="1337309"/>
            <a:chExt cx="5902324" cy="601980"/>
          </a:xfrm>
        </p:grpSpPr>
        <p:sp>
          <p:nvSpPr>
            <p:cNvPr id="937" name="圆角矩形"/>
            <p:cNvSpPr/>
            <p:nvPr/>
          </p:nvSpPr>
          <p:spPr>
            <a:xfrm>
              <a:off x="1478280" y="1344295"/>
              <a:ext cx="590232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38" name="流程图: 离页连接符"/>
            <p:cNvSpPr/>
            <p:nvPr/>
          </p:nvSpPr>
          <p:spPr>
            <a:xfrm>
              <a:off x="1802129" y="133730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39" name="矩形"/>
            <p:cNvSpPr/>
            <p:nvPr/>
          </p:nvSpPr>
          <p:spPr>
            <a:xfrm>
              <a:off x="2935605" y="1380490"/>
              <a:ext cx="4104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职工基本医疗保险的缴纳</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40" name="矩形"/>
          <p:cNvSpPr/>
          <p:nvPr/>
        </p:nvSpPr>
        <p:spPr>
          <a:xfrm>
            <a:off x="1478280" y="2071370"/>
            <a:ext cx="962151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基本医疗保险与基本养老保险一样，分别设立社会统筹基金和个人账户基金。保险费由用人单位和职工按照国家规定共同缴纳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941" name="对象"/>
          <p:cNvGraphicFramePr/>
          <p:nvPr/>
        </p:nvGraphicFramePr>
        <p:xfrm>
          <a:off x="1722754" y="3206115"/>
          <a:ext cx="9133206" cy="1639570"/>
        </p:xfrm>
        <a:graphic>
          <a:graphicData uri="http://schemas.openxmlformats.org/presentationml/2006/ole">
            <mc:AlternateContent xmlns:mc="http://schemas.openxmlformats.org/markup-compatibility/2006">
              <mc:Choice xmlns:v="urn:schemas-microsoft-com:vml" Requires="v">
                <p:oleObj spid="_x0000_s19459" name="package" r:id="rId2" imgW="5854700" imgH="1059180" progId="package">
                  <p:embed/>
                </p:oleObj>
              </mc:Choice>
              <mc:Fallback>
                <p:oleObj name="package" r:id="rId2" imgW="5854700" imgH="1059180" progId="package">
                  <p:embed/>
                  <p:pic>
                    <p:nvPicPr>
                      <p:cNvPr id="0" name="对象"/>
                      <p:cNvPicPr/>
                      <p:nvPr/>
                    </p:nvPicPr>
                    <p:blipFill>
                      <a:blip r:embed="rId3" cstate="print"/>
                      <a:stretch>
                        <a:fillRect/>
                      </a:stretch>
                    </p:blipFill>
                    <p:spPr>
                      <a:xfrm>
                        <a:off x="1722754" y="3206115"/>
                        <a:ext cx="9133206" cy="1639570"/>
                      </a:xfrm>
                      <a:prstGeom prst="rect">
                        <a:avLst/>
                      </a:prstGeom>
                      <a:noFill/>
                      <a:ln w="9525" cap="flat" cmpd="sng">
                        <a:noFill/>
                        <a:prstDash val="solid"/>
                        <a:miter/>
                      </a:ln>
                    </p:spPr>
                  </p:pic>
                </p:oleObj>
              </mc:Fallback>
            </mc:AlternateContent>
          </a:graphicData>
        </a:graphic>
      </p:graphicFrame>
      <p:sp>
        <p:nvSpPr>
          <p:cNvPr id="942" name="矩形"/>
          <p:cNvSpPr/>
          <p:nvPr/>
        </p:nvSpPr>
        <p:spPr>
          <a:xfrm>
            <a:off x="1478280" y="5111750"/>
            <a:ext cx="838517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【提示】个人跨区就业的，其基本医疗保险关系随本人转移，缴费年限累计计算。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43" name="矩形"/>
          <p:cNvSpPr/>
          <p:nvPr/>
        </p:nvSpPr>
        <p:spPr>
          <a:xfrm>
            <a:off x="5629910" y="3206115"/>
            <a:ext cx="2863850"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职工基本医疗保险的缴纳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7"/>
                                        </p:tgtEl>
                                        <p:attrNameLst>
                                          <p:attrName>style.visibility</p:attrName>
                                        </p:attrNameLst>
                                      </p:cBhvr>
                                      <p:to>
                                        <p:strVal val="visible"/>
                                      </p:to>
                                    </p:set>
                                    <p:animEffect transition="in" filter="fade">
                                      <p:cBhvr>
                                        <p:cTn id="7" dur="1000"/>
                                        <p:tgtEl>
                                          <p:spTgt spid="1277"/>
                                        </p:tgtEl>
                                      </p:cBhvr>
                                    </p:animEffect>
                                    <p:anim calcmode="lin" valueType="num">
                                      <p:cBhvr>
                                        <p:cTn id="8" dur="1000" fill="hold"/>
                                        <p:tgtEl>
                                          <p:spTgt spid="1277"/>
                                        </p:tgtEl>
                                        <p:attrNameLst>
                                          <p:attrName>ppt_x</p:attrName>
                                        </p:attrNameLst>
                                      </p:cBhvr>
                                      <p:tavLst>
                                        <p:tav tm="0">
                                          <p:val>
                                            <p:strVal val="#ppt_x"/>
                                          </p:val>
                                        </p:tav>
                                        <p:tav tm="100000">
                                          <p:val>
                                            <p:strVal val="#ppt_x"/>
                                          </p:val>
                                        </p:tav>
                                      </p:tavLst>
                                    </p:anim>
                                    <p:anim calcmode="lin" valueType="num">
                                      <p:cBhvr>
                                        <p:cTn id="9" dur="1000" fill="hold"/>
                                        <p:tgtEl>
                                          <p:spTgt spid="12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0"/>
                                        </p:tgtEl>
                                        <p:attrNameLst>
                                          <p:attrName>style.visibility</p:attrName>
                                        </p:attrNameLst>
                                      </p:cBhvr>
                                      <p:to>
                                        <p:strVal val="visible"/>
                                      </p:to>
                                    </p:set>
                                    <p:animEffect transition="in" filter="fade">
                                      <p:cBhvr>
                                        <p:cTn id="14" dur="1000"/>
                                        <p:tgtEl>
                                          <p:spTgt spid="940"/>
                                        </p:tgtEl>
                                      </p:cBhvr>
                                    </p:animEffect>
                                    <p:anim calcmode="lin" valueType="num">
                                      <p:cBhvr>
                                        <p:cTn id="15" dur="1000" fill="hold"/>
                                        <p:tgtEl>
                                          <p:spTgt spid="940"/>
                                        </p:tgtEl>
                                        <p:attrNameLst>
                                          <p:attrName>ppt_x</p:attrName>
                                        </p:attrNameLst>
                                      </p:cBhvr>
                                      <p:tavLst>
                                        <p:tav tm="0">
                                          <p:val>
                                            <p:strVal val="#ppt_x"/>
                                          </p:val>
                                        </p:tav>
                                        <p:tav tm="100000">
                                          <p:val>
                                            <p:strVal val="#ppt_x"/>
                                          </p:val>
                                        </p:tav>
                                      </p:tavLst>
                                    </p:anim>
                                    <p:anim calcmode="lin" valueType="num">
                                      <p:cBhvr>
                                        <p:cTn id="16" dur="1000" fill="hold"/>
                                        <p:tgtEl>
                                          <p:spTgt spid="9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43"/>
                                        </p:tgtEl>
                                        <p:attrNameLst>
                                          <p:attrName>style.visibility</p:attrName>
                                        </p:attrNameLst>
                                      </p:cBhvr>
                                      <p:to>
                                        <p:strVal val="visible"/>
                                      </p:to>
                                    </p:set>
                                    <p:animEffect transition="in" filter="fade">
                                      <p:cBhvr>
                                        <p:cTn id="21" dur="1000"/>
                                        <p:tgtEl>
                                          <p:spTgt spid="943"/>
                                        </p:tgtEl>
                                      </p:cBhvr>
                                    </p:animEffect>
                                    <p:anim calcmode="lin" valueType="num">
                                      <p:cBhvr>
                                        <p:cTn id="22" dur="1000" fill="hold"/>
                                        <p:tgtEl>
                                          <p:spTgt spid="943"/>
                                        </p:tgtEl>
                                        <p:attrNameLst>
                                          <p:attrName>ppt_x</p:attrName>
                                        </p:attrNameLst>
                                      </p:cBhvr>
                                      <p:tavLst>
                                        <p:tav tm="0">
                                          <p:val>
                                            <p:strVal val="#ppt_x"/>
                                          </p:val>
                                        </p:tav>
                                        <p:tav tm="100000">
                                          <p:val>
                                            <p:strVal val="#ppt_x"/>
                                          </p:val>
                                        </p:tav>
                                      </p:tavLst>
                                    </p:anim>
                                    <p:anim calcmode="lin" valueType="num">
                                      <p:cBhvr>
                                        <p:cTn id="23" dur="1000" fill="hold"/>
                                        <p:tgtEl>
                                          <p:spTgt spid="9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41"/>
                                        </p:tgtEl>
                                        <p:attrNameLst>
                                          <p:attrName>style.visibility</p:attrName>
                                        </p:attrNameLst>
                                      </p:cBhvr>
                                      <p:to>
                                        <p:strVal val="visible"/>
                                      </p:to>
                                    </p:set>
                                    <p:animEffect transition="in" filter="fade">
                                      <p:cBhvr>
                                        <p:cTn id="28" dur="1000"/>
                                        <p:tgtEl>
                                          <p:spTgt spid="941"/>
                                        </p:tgtEl>
                                      </p:cBhvr>
                                    </p:animEffect>
                                    <p:anim calcmode="lin" valueType="num">
                                      <p:cBhvr>
                                        <p:cTn id="29" dur="1000" fill="hold"/>
                                        <p:tgtEl>
                                          <p:spTgt spid="941"/>
                                        </p:tgtEl>
                                        <p:attrNameLst>
                                          <p:attrName>ppt_x</p:attrName>
                                        </p:attrNameLst>
                                      </p:cBhvr>
                                      <p:tavLst>
                                        <p:tav tm="0">
                                          <p:val>
                                            <p:strVal val="#ppt_x"/>
                                          </p:val>
                                        </p:tav>
                                        <p:tav tm="100000">
                                          <p:val>
                                            <p:strVal val="#ppt_x"/>
                                          </p:val>
                                        </p:tav>
                                      </p:tavLst>
                                    </p:anim>
                                    <p:anim calcmode="lin" valueType="num">
                                      <p:cBhvr>
                                        <p:cTn id="30" dur="1000" fill="hold"/>
                                        <p:tgtEl>
                                          <p:spTgt spid="9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42"/>
                                        </p:tgtEl>
                                        <p:attrNameLst>
                                          <p:attrName>style.visibility</p:attrName>
                                        </p:attrNameLst>
                                      </p:cBhvr>
                                      <p:to>
                                        <p:strVal val="visible"/>
                                      </p:to>
                                    </p:set>
                                    <p:animEffect transition="in" filter="fade">
                                      <p:cBhvr>
                                        <p:cTn id="35" dur="1000"/>
                                        <p:tgtEl>
                                          <p:spTgt spid="942"/>
                                        </p:tgtEl>
                                      </p:cBhvr>
                                    </p:animEffect>
                                    <p:anim calcmode="lin" valueType="num">
                                      <p:cBhvr>
                                        <p:cTn id="36" dur="1000" fill="hold"/>
                                        <p:tgtEl>
                                          <p:spTgt spid="942"/>
                                        </p:tgtEl>
                                        <p:attrNameLst>
                                          <p:attrName>ppt_x</p:attrName>
                                        </p:attrNameLst>
                                      </p:cBhvr>
                                      <p:tavLst>
                                        <p:tav tm="0">
                                          <p:val>
                                            <p:strVal val="#ppt_x"/>
                                          </p:val>
                                        </p:tav>
                                        <p:tav tm="100000">
                                          <p:val>
                                            <p:strVal val="#ppt_x"/>
                                          </p:val>
                                        </p:tav>
                                      </p:tavLst>
                                    </p:anim>
                                    <p:anim calcmode="lin" valueType="num">
                                      <p:cBhvr>
                                        <p:cTn id="37" dur="1000" fill="hold"/>
                                        <p:tgtEl>
                                          <p:spTgt spid="9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 grpId="0" animBg="1"/>
      <p:bldP spid="940" grpId="0" animBg="1"/>
      <p:bldP spid="942" grpId="0" animBg="1"/>
      <p:bldP spid="94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47"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8" name="组合"/>
          <p:cNvGrpSpPr/>
          <p:nvPr/>
        </p:nvGrpSpPr>
        <p:grpSpPr>
          <a:xfrm>
            <a:off x="1765934" y="1441449"/>
            <a:ext cx="5917565" cy="525779"/>
            <a:chOff x="1765934" y="1441449"/>
            <a:chExt cx="5917565" cy="525779"/>
          </a:xfrm>
        </p:grpSpPr>
        <p:sp>
          <p:nvSpPr>
            <p:cNvPr id="948" name="矩形"/>
            <p:cNvSpPr/>
            <p:nvPr/>
          </p:nvSpPr>
          <p:spPr>
            <a:xfrm>
              <a:off x="1886585" y="1441449"/>
              <a:ext cx="555688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计入基本医疗保险个人账户的金额</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949" name="剪去对角的矩形"/>
            <p:cNvSpPr/>
            <p:nvPr/>
          </p:nvSpPr>
          <p:spPr>
            <a:xfrm>
              <a:off x="1765934" y="1441449"/>
              <a:ext cx="5917565" cy="525779"/>
            </a:xfrm>
            <a:prstGeom prst="snip2DiagRect">
              <a:avLst>
                <a:gd name="adj1" fmla="val 0"/>
                <a:gd name="adj2" fmla="val 13912"/>
              </a:avLst>
            </a:prstGeom>
            <a:noFill/>
            <a:ln w="25400" cap="flat" cmpd="sng">
              <a:solidFill>
                <a:srgbClr val="4BACC6"/>
              </a:solidFill>
              <a:prstDash val="solid"/>
              <a:round/>
            </a:ln>
          </p:spPr>
          <p:txBody>
            <a:bodyPr rtlCol="0" anchor="ctr"/>
            <a:lstStyle/>
            <a:p>
              <a:pPr algn="ctr"/>
            </a:p>
          </p:txBody>
        </p:sp>
      </p:grpSp>
      <p:sp>
        <p:nvSpPr>
          <p:cNvPr id="950" name="矩形"/>
          <p:cNvSpPr/>
          <p:nvPr/>
        </p:nvSpPr>
        <p:spPr>
          <a:xfrm>
            <a:off x="1584960" y="2096135"/>
            <a:ext cx="9151620"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甲公司职工周某的月工资为6 800元。已知当地职工基本医疗保险的单位缴费率为6%，职工个人缴费率为2%，用人单位所缴医疗保险费划入个人医疗账户的比例为30%。关于周某个人医疗保险账户每月存储额的下列计算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A．6800×2%=136元			B．6800×2%+6800×6%×30%=258.4元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C．6800×2%+6800×6%=544元		D．6800×6%×30%=122.4元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51" name="矩形"/>
          <p:cNvSpPr/>
          <p:nvPr/>
        </p:nvSpPr>
        <p:spPr>
          <a:xfrm>
            <a:off x="1495425" y="4318000"/>
            <a:ext cx="1542414"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8"/>
                                        </p:tgtEl>
                                        <p:attrNameLst>
                                          <p:attrName>style.visibility</p:attrName>
                                        </p:attrNameLst>
                                      </p:cBhvr>
                                      <p:to>
                                        <p:strVal val="visible"/>
                                      </p:to>
                                    </p:set>
                                    <p:animEffect transition="in" filter="fade">
                                      <p:cBhvr>
                                        <p:cTn id="7" dur="1000"/>
                                        <p:tgtEl>
                                          <p:spTgt spid="1278"/>
                                        </p:tgtEl>
                                      </p:cBhvr>
                                    </p:animEffect>
                                    <p:anim calcmode="lin" valueType="num">
                                      <p:cBhvr>
                                        <p:cTn id="8" dur="1000" fill="hold"/>
                                        <p:tgtEl>
                                          <p:spTgt spid="1278"/>
                                        </p:tgtEl>
                                        <p:attrNameLst>
                                          <p:attrName>ppt_x</p:attrName>
                                        </p:attrNameLst>
                                      </p:cBhvr>
                                      <p:tavLst>
                                        <p:tav tm="0">
                                          <p:val>
                                            <p:strVal val="#ppt_x"/>
                                          </p:val>
                                        </p:tav>
                                        <p:tav tm="100000">
                                          <p:val>
                                            <p:strVal val="#ppt_x"/>
                                          </p:val>
                                        </p:tav>
                                      </p:tavLst>
                                    </p:anim>
                                    <p:anim calcmode="lin" valueType="num">
                                      <p:cBhvr>
                                        <p:cTn id="9" dur="1000" fill="hold"/>
                                        <p:tgtEl>
                                          <p:spTgt spid="12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0"/>
                                        </p:tgtEl>
                                        <p:attrNameLst>
                                          <p:attrName>style.visibility</p:attrName>
                                        </p:attrNameLst>
                                      </p:cBhvr>
                                      <p:to>
                                        <p:strVal val="visible"/>
                                      </p:to>
                                    </p:set>
                                    <p:animEffect transition="in" filter="fade">
                                      <p:cBhvr>
                                        <p:cTn id="14" dur="1000"/>
                                        <p:tgtEl>
                                          <p:spTgt spid="950"/>
                                        </p:tgtEl>
                                      </p:cBhvr>
                                    </p:animEffect>
                                    <p:anim calcmode="lin" valueType="num">
                                      <p:cBhvr>
                                        <p:cTn id="15" dur="1000" fill="hold"/>
                                        <p:tgtEl>
                                          <p:spTgt spid="950"/>
                                        </p:tgtEl>
                                        <p:attrNameLst>
                                          <p:attrName>ppt_x</p:attrName>
                                        </p:attrNameLst>
                                      </p:cBhvr>
                                      <p:tavLst>
                                        <p:tav tm="0">
                                          <p:val>
                                            <p:strVal val="#ppt_x"/>
                                          </p:val>
                                        </p:tav>
                                        <p:tav tm="100000">
                                          <p:val>
                                            <p:strVal val="#ppt_x"/>
                                          </p:val>
                                        </p:tav>
                                      </p:tavLst>
                                    </p:anim>
                                    <p:anim calcmode="lin" valueType="num">
                                      <p:cBhvr>
                                        <p:cTn id="16" dur="1000" fill="hold"/>
                                        <p:tgtEl>
                                          <p:spTgt spid="9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1"/>
                                        </p:tgtEl>
                                        <p:attrNameLst>
                                          <p:attrName>style.visibility</p:attrName>
                                        </p:attrNameLst>
                                      </p:cBhvr>
                                      <p:to>
                                        <p:strVal val="visible"/>
                                      </p:to>
                                    </p:set>
                                    <p:animEffect transition="in" filter="fade">
                                      <p:cBhvr>
                                        <p:cTn id="21" dur="1000"/>
                                        <p:tgtEl>
                                          <p:spTgt spid="951"/>
                                        </p:tgtEl>
                                      </p:cBhvr>
                                    </p:animEffect>
                                    <p:anim calcmode="lin" valueType="num">
                                      <p:cBhvr>
                                        <p:cTn id="22" dur="1000" fill="hold"/>
                                        <p:tgtEl>
                                          <p:spTgt spid="951"/>
                                        </p:tgtEl>
                                        <p:attrNameLst>
                                          <p:attrName>ppt_x</p:attrName>
                                        </p:attrNameLst>
                                      </p:cBhvr>
                                      <p:tavLst>
                                        <p:tav tm="0">
                                          <p:val>
                                            <p:strVal val="#ppt_x"/>
                                          </p:val>
                                        </p:tav>
                                        <p:tav tm="100000">
                                          <p:val>
                                            <p:strVal val="#ppt_x"/>
                                          </p:val>
                                        </p:tav>
                                      </p:tavLst>
                                    </p:anim>
                                    <p:anim calcmode="lin" valueType="num">
                                      <p:cBhvr>
                                        <p:cTn id="23" dur="1000" fill="hold"/>
                                        <p:tgtEl>
                                          <p:spTgt spid="9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 grpId="0" animBg="1"/>
      <p:bldP spid="950" grpId="0" animBg="1"/>
      <p:bldP spid="95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55"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9" name="组合"/>
          <p:cNvGrpSpPr/>
          <p:nvPr/>
        </p:nvGrpSpPr>
        <p:grpSpPr>
          <a:xfrm>
            <a:off x="1780540" y="1497330"/>
            <a:ext cx="5902325" cy="601980"/>
            <a:chOff x="1780540" y="1497330"/>
            <a:chExt cx="5902325" cy="601980"/>
          </a:xfrm>
        </p:grpSpPr>
        <p:sp>
          <p:nvSpPr>
            <p:cNvPr id="956" name="圆角矩形"/>
            <p:cNvSpPr/>
            <p:nvPr/>
          </p:nvSpPr>
          <p:spPr>
            <a:xfrm>
              <a:off x="1780540" y="1504315"/>
              <a:ext cx="590232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57" name="流程图: 离页连接符"/>
            <p:cNvSpPr/>
            <p:nvPr/>
          </p:nvSpPr>
          <p:spPr>
            <a:xfrm>
              <a:off x="2104390" y="149733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58" name="矩形"/>
            <p:cNvSpPr/>
            <p:nvPr/>
          </p:nvSpPr>
          <p:spPr>
            <a:xfrm>
              <a:off x="3237865" y="1540510"/>
              <a:ext cx="4104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职工基本医疗费用的结算</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59" name="矩形"/>
          <p:cNvSpPr/>
          <p:nvPr/>
        </p:nvSpPr>
        <p:spPr>
          <a:xfrm>
            <a:off x="1727200" y="2362835"/>
            <a:ext cx="8661399"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1．享受基本医疗保险待遇的条件</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（1）参保人员必须到定点医疗机构就医、购药或到定点零售药店购买药品。</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（2）参保人员在看病就医过程中所发生的医疗费用必须符合基本医疗保险药品目录、诊疗项目、医疗服务设施标准的范围和给付标准。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【提示】不符合条件的，费用由个人自己负担。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9"/>
                                        </p:tgtEl>
                                        <p:attrNameLst>
                                          <p:attrName>style.visibility</p:attrName>
                                        </p:attrNameLst>
                                      </p:cBhvr>
                                      <p:to>
                                        <p:strVal val="visible"/>
                                      </p:to>
                                    </p:set>
                                    <p:animEffect transition="in" filter="fade">
                                      <p:cBhvr>
                                        <p:cTn id="7" dur="1000"/>
                                        <p:tgtEl>
                                          <p:spTgt spid="1279"/>
                                        </p:tgtEl>
                                      </p:cBhvr>
                                    </p:animEffect>
                                    <p:anim calcmode="lin" valueType="num">
                                      <p:cBhvr>
                                        <p:cTn id="8" dur="1000" fill="hold"/>
                                        <p:tgtEl>
                                          <p:spTgt spid="1279"/>
                                        </p:tgtEl>
                                        <p:attrNameLst>
                                          <p:attrName>ppt_x</p:attrName>
                                        </p:attrNameLst>
                                      </p:cBhvr>
                                      <p:tavLst>
                                        <p:tav tm="0">
                                          <p:val>
                                            <p:strVal val="#ppt_x"/>
                                          </p:val>
                                        </p:tav>
                                        <p:tav tm="100000">
                                          <p:val>
                                            <p:strVal val="#ppt_x"/>
                                          </p:val>
                                        </p:tav>
                                      </p:tavLst>
                                    </p:anim>
                                    <p:anim calcmode="lin" valueType="num">
                                      <p:cBhvr>
                                        <p:cTn id="9" dur="1000" fill="hold"/>
                                        <p:tgtEl>
                                          <p:spTgt spid="12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9"/>
                                        </p:tgtEl>
                                        <p:attrNameLst>
                                          <p:attrName>style.visibility</p:attrName>
                                        </p:attrNameLst>
                                      </p:cBhvr>
                                      <p:to>
                                        <p:strVal val="visible"/>
                                      </p:to>
                                    </p:set>
                                    <p:animEffect transition="in" filter="fade">
                                      <p:cBhvr>
                                        <p:cTn id="14" dur="1000"/>
                                        <p:tgtEl>
                                          <p:spTgt spid="959"/>
                                        </p:tgtEl>
                                      </p:cBhvr>
                                    </p:animEffect>
                                    <p:anim calcmode="lin" valueType="num">
                                      <p:cBhvr>
                                        <p:cTn id="15" dur="1000" fill="hold"/>
                                        <p:tgtEl>
                                          <p:spTgt spid="959"/>
                                        </p:tgtEl>
                                        <p:attrNameLst>
                                          <p:attrName>ppt_x</p:attrName>
                                        </p:attrNameLst>
                                      </p:cBhvr>
                                      <p:tavLst>
                                        <p:tav tm="0">
                                          <p:val>
                                            <p:strVal val="#ppt_x"/>
                                          </p:val>
                                        </p:tav>
                                        <p:tav tm="100000">
                                          <p:val>
                                            <p:strVal val="#ppt_x"/>
                                          </p:val>
                                        </p:tav>
                                      </p:tavLst>
                                    </p:anim>
                                    <p:anim calcmode="lin" valueType="num">
                                      <p:cBhvr>
                                        <p:cTn id="16" dur="1000" fill="hold"/>
                                        <p:tgtEl>
                                          <p:spTgt spid="9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9" grpId="0" animBg="1"/>
      <p:bldP spid="95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63"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964" name="矩形"/>
          <p:cNvSpPr/>
          <p:nvPr/>
        </p:nvSpPr>
        <p:spPr>
          <a:xfrm>
            <a:off x="1674495" y="1489709"/>
            <a:ext cx="5306694"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2．符合基本医疗保险支付范围的医疗费用的结算</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965" name="对象"/>
          <p:cNvGraphicFramePr/>
          <p:nvPr/>
        </p:nvGraphicFramePr>
        <p:xfrm>
          <a:off x="2868295" y="2573017"/>
          <a:ext cx="6374765" cy="2597150"/>
        </p:xfrm>
        <a:graphic>
          <a:graphicData uri="http://schemas.openxmlformats.org/presentationml/2006/ole">
            <mc:AlternateContent xmlns:mc="http://schemas.openxmlformats.org/markup-compatibility/2006">
              <mc:Choice xmlns:v="urn:schemas-microsoft-com:vml" Requires="v">
                <p:oleObj spid="_x0000_s19459" name="package" r:id="rId2" imgW="4583430" imgH="1873250" progId="package">
                  <p:embed/>
                </p:oleObj>
              </mc:Choice>
              <mc:Fallback>
                <p:oleObj name="package" r:id="rId2" imgW="4583430" imgH="1873250" progId="package">
                  <p:embed/>
                  <p:pic>
                    <p:nvPicPr>
                      <p:cNvPr id="0" name="对象"/>
                      <p:cNvPicPr/>
                      <p:nvPr/>
                    </p:nvPicPr>
                    <p:blipFill>
                      <a:blip r:embed="rId3" cstate="print"/>
                      <a:stretch>
                        <a:fillRect/>
                      </a:stretch>
                    </p:blipFill>
                    <p:spPr>
                      <a:xfrm>
                        <a:off x="2868295" y="2573017"/>
                        <a:ext cx="6374765" cy="2597150"/>
                      </a:xfrm>
                      <a:prstGeom prst="rect">
                        <a:avLst/>
                      </a:prstGeom>
                      <a:noFill/>
                      <a:ln w="9525" cap="flat" cmpd="sng">
                        <a:noFill/>
                        <a:prstDash val="solid"/>
                        <a:miter/>
                      </a:ln>
                    </p:spPr>
                  </p:pic>
                </p:oleObj>
              </mc:Fallback>
            </mc:AlternateContent>
          </a:graphicData>
        </a:graphic>
      </p:graphicFrame>
      <p:sp>
        <p:nvSpPr>
          <p:cNvPr id="966" name="矩形"/>
          <p:cNvSpPr/>
          <p:nvPr/>
        </p:nvSpPr>
        <p:spPr>
          <a:xfrm>
            <a:off x="4448175" y="5344792"/>
            <a:ext cx="2889250"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职工基本医疗费用的结算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4"/>
                                        </p:tgtEl>
                                        <p:attrNameLst>
                                          <p:attrName>style.visibility</p:attrName>
                                        </p:attrNameLst>
                                      </p:cBhvr>
                                      <p:to>
                                        <p:strVal val="visible"/>
                                      </p:to>
                                    </p:set>
                                    <p:animEffect transition="in" filter="fade">
                                      <p:cBhvr>
                                        <p:cTn id="7" dur="1000"/>
                                        <p:tgtEl>
                                          <p:spTgt spid="964"/>
                                        </p:tgtEl>
                                      </p:cBhvr>
                                    </p:animEffect>
                                    <p:anim calcmode="lin" valueType="num">
                                      <p:cBhvr>
                                        <p:cTn id="8" dur="1000" fill="hold"/>
                                        <p:tgtEl>
                                          <p:spTgt spid="964"/>
                                        </p:tgtEl>
                                        <p:attrNameLst>
                                          <p:attrName>ppt_x</p:attrName>
                                        </p:attrNameLst>
                                      </p:cBhvr>
                                      <p:tavLst>
                                        <p:tav tm="0">
                                          <p:val>
                                            <p:strVal val="#ppt_x"/>
                                          </p:val>
                                        </p:tav>
                                        <p:tav tm="100000">
                                          <p:val>
                                            <p:strVal val="#ppt_x"/>
                                          </p:val>
                                        </p:tav>
                                      </p:tavLst>
                                    </p:anim>
                                    <p:anim calcmode="lin" valueType="num">
                                      <p:cBhvr>
                                        <p:cTn id="9" dur="1000" fill="hold"/>
                                        <p:tgtEl>
                                          <p:spTgt spid="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65"/>
                                        </p:tgtEl>
                                        <p:attrNameLst>
                                          <p:attrName>style.visibility</p:attrName>
                                        </p:attrNameLst>
                                      </p:cBhvr>
                                      <p:to>
                                        <p:strVal val="visible"/>
                                      </p:to>
                                    </p:set>
                                    <p:animEffect transition="in" filter="fade">
                                      <p:cBhvr>
                                        <p:cTn id="14" dur="1000"/>
                                        <p:tgtEl>
                                          <p:spTgt spid="965"/>
                                        </p:tgtEl>
                                      </p:cBhvr>
                                    </p:animEffect>
                                    <p:anim calcmode="lin" valueType="num">
                                      <p:cBhvr>
                                        <p:cTn id="15" dur="1000" fill="hold"/>
                                        <p:tgtEl>
                                          <p:spTgt spid="965"/>
                                        </p:tgtEl>
                                        <p:attrNameLst>
                                          <p:attrName>ppt_x</p:attrName>
                                        </p:attrNameLst>
                                      </p:cBhvr>
                                      <p:tavLst>
                                        <p:tav tm="0">
                                          <p:val>
                                            <p:strVal val="#ppt_x"/>
                                          </p:val>
                                        </p:tav>
                                        <p:tav tm="100000">
                                          <p:val>
                                            <p:strVal val="#ppt_x"/>
                                          </p:val>
                                        </p:tav>
                                      </p:tavLst>
                                    </p:anim>
                                    <p:anim calcmode="lin" valueType="num">
                                      <p:cBhvr>
                                        <p:cTn id="16" dur="1000" fill="hold"/>
                                        <p:tgtEl>
                                          <p:spTgt spid="9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6"/>
                                        </p:tgtEl>
                                        <p:attrNameLst>
                                          <p:attrName>style.visibility</p:attrName>
                                        </p:attrNameLst>
                                      </p:cBhvr>
                                      <p:to>
                                        <p:strVal val="visible"/>
                                      </p:to>
                                    </p:set>
                                    <p:animEffect transition="in" filter="fade">
                                      <p:cBhvr>
                                        <p:cTn id="21" dur="1000"/>
                                        <p:tgtEl>
                                          <p:spTgt spid="966"/>
                                        </p:tgtEl>
                                      </p:cBhvr>
                                    </p:animEffect>
                                    <p:anim calcmode="lin" valueType="num">
                                      <p:cBhvr>
                                        <p:cTn id="22" dur="1000" fill="hold"/>
                                        <p:tgtEl>
                                          <p:spTgt spid="966"/>
                                        </p:tgtEl>
                                        <p:attrNameLst>
                                          <p:attrName>ppt_x</p:attrName>
                                        </p:attrNameLst>
                                      </p:cBhvr>
                                      <p:tavLst>
                                        <p:tav tm="0">
                                          <p:val>
                                            <p:strVal val="#ppt_x"/>
                                          </p:val>
                                        </p:tav>
                                        <p:tav tm="100000">
                                          <p:val>
                                            <p:strVal val="#ppt_x"/>
                                          </p:val>
                                        </p:tav>
                                      </p:tavLst>
                                    </p:anim>
                                    <p:anim calcmode="lin" valueType="num">
                                      <p:cBhvr>
                                        <p:cTn id="23" dur="1000" fill="hold"/>
                                        <p:tgtEl>
                                          <p:spTgt spid="9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 grpId="0" animBg="1"/>
      <p:bldP spid="96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70"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0" name="组合"/>
          <p:cNvGrpSpPr/>
          <p:nvPr/>
        </p:nvGrpSpPr>
        <p:grpSpPr>
          <a:xfrm>
            <a:off x="1491615" y="1718310"/>
            <a:ext cx="9530082" cy="4323079"/>
            <a:chOff x="1491615" y="1718310"/>
            <a:chExt cx="9530082" cy="4323079"/>
          </a:xfrm>
        </p:grpSpPr>
        <p:grpSp>
          <p:nvGrpSpPr>
            <p:cNvPr id="973" name="组合"/>
            <p:cNvGrpSpPr/>
            <p:nvPr/>
          </p:nvGrpSpPr>
          <p:grpSpPr>
            <a:xfrm>
              <a:off x="1491615" y="1718310"/>
              <a:ext cx="471805" cy="471805"/>
              <a:chOff x="1491615" y="1718310"/>
              <a:chExt cx="471805" cy="471805"/>
            </a:xfrm>
          </p:grpSpPr>
          <p:sp>
            <p:nvSpPr>
              <p:cNvPr id="971" name="椭圆"/>
              <p:cNvSpPr/>
              <p:nvPr/>
            </p:nvSpPr>
            <p:spPr>
              <a:xfrm>
                <a:off x="1491615" y="1718310"/>
                <a:ext cx="471805" cy="471805"/>
              </a:xfrm>
              <a:prstGeom prst="ellipse">
                <a:avLst/>
              </a:prstGeom>
              <a:solidFill>
                <a:srgbClr val="43B2E2"/>
              </a:solidFill>
              <a:ln w="12700" cap="flat" cmpd="sng">
                <a:noFill/>
                <a:prstDash val="solid"/>
                <a:round/>
              </a:ln>
            </p:spPr>
            <p:txBody>
              <a:bodyPr rtlCol="0" anchor="ctr"/>
              <a:lstStyle/>
              <a:p>
                <a:pPr algn="ctr"/>
              </a:p>
            </p:txBody>
          </p:sp>
          <p:sp>
            <p:nvSpPr>
              <p:cNvPr id="972" name="矩形"/>
              <p:cNvSpPr/>
              <p:nvPr/>
            </p:nvSpPr>
            <p:spPr>
              <a:xfrm>
                <a:off x="1524636" y="1770380"/>
                <a:ext cx="299085" cy="35813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
          <p:nvSpPr>
            <p:cNvPr id="974" name="矩形"/>
            <p:cNvSpPr/>
            <p:nvPr/>
          </p:nvSpPr>
          <p:spPr>
            <a:xfrm>
              <a:off x="1524636" y="1949449"/>
              <a:ext cx="9497061" cy="4091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吴某在定点医院做外科手术，共发生医疗费用25万元，其中在规定医疗目录内的费用为22万元，目录以外费用为3万元。已知：当地职工平均工资为3 000元/月，起付标准为当地职工年平均工资的10%，最高支付限额为当地职工年平均工资的6倍，报销比例为90%。分析如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（1）目录以外的3万元由吴某自理，不符合报销标准。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（2）起付标准=3 000元/月×12个月×10%=3 600元。即3 600元以下的部分，由吴某自理。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（3）最高支付限额=3 000元/月×12个月×6倍=216 000元。超过限额的部分220 000−216 000= 4 000元，由吴某自理。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（4）可以从统筹账户中报销的金额=（216 000−3 600）×90%=191 160元。剩余由吴某自理的金额=（216 000−3 600）×10%=21 240元。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80"/>
                                        </p:tgtEl>
                                        <p:attrNameLst>
                                          <p:attrName>style.visibility</p:attrName>
                                        </p:attrNameLst>
                                      </p:cBhvr>
                                      <p:to>
                                        <p:strVal val="visible"/>
                                      </p:to>
                                    </p:set>
                                    <p:animEffect transition="in" filter="wheel(4)">
                                      <p:cBhvr>
                                        <p:cTn id="7" dur="2000"/>
                                        <p:tgtEl>
                                          <p:spTgt spid="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39"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1" name="组合"/>
          <p:cNvGrpSpPr/>
          <p:nvPr/>
        </p:nvGrpSpPr>
        <p:grpSpPr>
          <a:xfrm>
            <a:off x="1616710" y="1777745"/>
            <a:ext cx="4428490" cy="602235"/>
            <a:chOff x="1616710" y="1777745"/>
            <a:chExt cx="4428490" cy="602235"/>
          </a:xfrm>
        </p:grpSpPr>
        <p:sp>
          <p:nvSpPr>
            <p:cNvPr id="140" name="圆角矩形"/>
            <p:cNvSpPr/>
            <p:nvPr/>
          </p:nvSpPr>
          <p:spPr>
            <a:xfrm>
              <a:off x="1616710" y="1784985"/>
              <a:ext cx="442849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41" name="流程图: 离页连接符"/>
            <p:cNvSpPr/>
            <p:nvPr/>
          </p:nvSpPr>
          <p:spPr>
            <a:xfrm>
              <a:off x="1940374" y="177774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42" name="矩形"/>
            <p:cNvSpPr/>
            <p:nvPr/>
          </p:nvSpPr>
          <p:spPr>
            <a:xfrm>
              <a:off x="3073849" y="1820925"/>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劳动合同的效力</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43" name="矩形"/>
          <p:cNvSpPr/>
          <p:nvPr/>
        </p:nvSpPr>
        <p:spPr>
          <a:xfrm>
            <a:off x="1607185" y="2702560"/>
            <a:ext cx="897826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1．劳动合同的生效</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劳动合同由用人单位与劳动者协商一致，并经双方在劳动合同文本上签字或者盖章生效。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【提示】劳动合同是否生效，不影响劳动关系的建立。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1"/>
                                        </p:tgtEl>
                                        <p:attrNameLst>
                                          <p:attrName>style.visibility</p:attrName>
                                        </p:attrNameLst>
                                      </p:cBhvr>
                                      <p:to>
                                        <p:strVal val="visible"/>
                                      </p:to>
                                    </p:set>
                                    <p:animEffect transition="in" filter="fade">
                                      <p:cBhvr>
                                        <p:cTn id="7" dur="1000"/>
                                        <p:tgtEl>
                                          <p:spTgt spid="1211"/>
                                        </p:tgtEl>
                                      </p:cBhvr>
                                    </p:animEffect>
                                    <p:anim calcmode="lin" valueType="num">
                                      <p:cBhvr>
                                        <p:cTn id="8" dur="1000" fill="hold"/>
                                        <p:tgtEl>
                                          <p:spTgt spid="1211"/>
                                        </p:tgtEl>
                                        <p:attrNameLst>
                                          <p:attrName>ppt_x</p:attrName>
                                        </p:attrNameLst>
                                      </p:cBhvr>
                                      <p:tavLst>
                                        <p:tav tm="0">
                                          <p:val>
                                            <p:strVal val="#ppt_x"/>
                                          </p:val>
                                        </p:tav>
                                        <p:tav tm="100000">
                                          <p:val>
                                            <p:strVal val="#ppt_x"/>
                                          </p:val>
                                        </p:tav>
                                      </p:tavLst>
                                    </p:anim>
                                    <p:anim calcmode="lin" valueType="num">
                                      <p:cBhvr>
                                        <p:cTn id="9" dur="1000" fill="hold"/>
                                        <p:tgtEl>
                                          <p:spTgt spid="12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fade">
                                      <p:cBhvr>
                                        <p:cTn id="14" dur="1000"/>
                                        <p:tgtEl>
                                          <p:spTgt spid="143"/>
                                        </p:tgtEl>
                                      </p:cBhvr>
                                    </p:animEffect>
                                    <p:anim calcmode="lin" valueType="num">
                                      <p:cBhvr>
                                        <p:cTn id="15" dur="1000" fill="hold"/>
                                        <p:tgtEl>
                                          <p:spTgt spid="143"/>
                                        </p:tgtEl>
                                        <p:attrNameLst>
                                          <p:attrName>ppt_x</p:attrName>
                                        </p:attrNameLst>
                                      </p:cBhvr>
                                      <p:tavLst>
                                        <p:tav tm="0">
                                          <p:val>
                                            <p:strVal val="#ppt_x"/>
                                          </p:val>
                                        </p:tav>
                                        <p:tav tm="100000">
                                          <p:val>
                                            <p:strVal val="#ppt_x"/>
                                          </p:val>
                                        </p:tav>
                                      </p:tavLst>
                                    </p:anim>
                                    <p:anim calcmode="lin" valueType="num">
                                      <p:cBhvr>
                                        <p:cTn id="16"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 grpId="0" animBg="1"/>
      <p:bldP spid="14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78"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1" name="组合"/>
          <p:cNvGrpSpPr/>
          <p:nvPr/>
        </p:nvGrpSpPr>
        <p:grpSpPr>
          <a:xfrm>
            <a:off x="1718310" y="1532890"/>
            <a:ext cx="7602854" cy="601980"/>
            <a:chOff x="1718310" y="1532890"/>
            <a:chExt cx="7602854" cy="601980"/>
          </a:xfrm>
        </p:grpSpPr>
        <p:sp>
          <p:nvSpPr>
            <p:cNvPr id="979" name="圆角矩形"/>
            <p:cNvSpPr/>
            <p:nvPr/>
          </p:nvSpPr>
          <p:spPr>
            <a:xfrm>
              <a:off x="1718310" y="1539875"/>
              <a:ext cx="760285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80" name="流程图: 离页连接符"/>
            <p:cNvSpPr/>
            <p:nvPr/>
          </p:nvSpPr>
          <p:spPr>
            <a:xfrm>
              <a:off x="2042160" y="153289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81" name="矩形"/>
            <p:cNvSpPr/>
            <p:nvPr/>
          </p:nvSpPr>
          <p:spPr>
            <a:xfrm>
              <a:off x="3175635" y="1576070"/>
              <a:ext cx="58820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基本医疗保险基金不支付的医疗费用</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82" name="矩形"/>
          <p:cNvSpPr/>
          <p:nvPr/>
        </p:nvSpPr>
        <p:spPr>
          <a:xfrm>
            <a:off x="1620520" y="2304415"/>
            <a:ext cx="5290185"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下列医疗费用不纳入基本医疗保险基金支付范围：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（1）应当从工伤保险基金中支付的。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（2）应当由第三人负担的。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（3）应当由公共卫生负担的。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（4）在境外就医的。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83" name="矩形"/>
          <p:cNvSpPr/>
          <p:nvPr/>
        </p:nvSpPr>
        <p:spPr>
          <a:xfrm>
            <a:off x="1620520" y="4401820"/>
            <a:ext cx="9070976"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【提示】医疗费应当由第三人负担，第三人不支付或者无法确定第三人的，由基本医疗保险基金先行支付。基本医疗保险基金先行支付后，有权向第三人追偿。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1000"/>
                                        <p:tgtEl>
                                          <p:spTgt spid="1281"/>
                                        </p:tgtEl>
                                      </p:cBhvr>
                                    </p:animEffect>
                                    <p:anim calcmode="lin" valueType="num">
                                      <p:cBhvr>
                                        <p:cTn id="8" dur="1000" fill="hold"/>
                                        <p:tgtEl>
                                          <p:spTgt spid="1281"/>
                                        </p:tgtEl>
                                        <p:attrNameLst>
                                          <p:attrName>ppt_x</p:attrName>
                                        </p:attrNameLst>
                                      </p:cBhvr>
                                      <p:tavLst>
                                        <p:tav tm="0">
                                          <p:val>
                                            <p:strVal val="#ppt_x"/>
                                          </p:val>
                                        </p:tav>
                                        <p:tav tm="100000">
                                          <p:val>
                                            <p:strVal val="#ppt_x"/>
                                          </p:val>
                                        </p:tav>
                                      </p:tavLst>
                                    </p:anim>
                                    <p:anim calcmode="lin" valueType="num">
                                      <p:cBhvr>
                                        <p:cTn id="9" dur="1000" fill="hold"/>
                                        <p:tgtEl>
                                          <p:spTgt spid="12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82"/>
                                        </p:tgtEl>
                                        <p:attrNameLst>
                                          <p:attrName>style.visibility</p:attrName>
                                        </p:attrNameLst>
                                      </p:cBhvr>
                                      <p:to>
                                        <p:strVal val="visible"/>
                                      </p:to>
                                    </p:set>
                                    <p:animEffect transition="in" filter="fade">
                                      <p:cBhvr>
                                        <p:cTn id="14" dur="1000"/>
                                        <p:tgtEl>
                                          <p:spTgt spid="982"/>
                                        </p:tgtEl>
                                      </p:cBhvr>
                                    </p:animEffect>
                                    <p:anim calcmode="lin" valueType="num">
                                      <p:cBhvr>
                                        <p:cTn id="15" dur="1000" fill="hold"/>
                                        <p:tgtEl>
                                          <p:spTgt spid="982"/>
                                        </p:tgtEl>
                                        <p:attrNameLst>
                                          <p:attrName>ppt_x</p:attrName>
                                        </p:attrNameLst>
                                      </p:cBhvr>
                                      <p:tavLst>
                                        <p:tav tm="0">
                                          <p:val>
                                            <p:strVal val="#ppt_x"/>
                                          </p:val>
                                        </p:tav>
                                        <p:tav tm="100000">
                                          <p:val>
                                            <p:strVal val="#ppt_x"/>
                                          </p:val>
                                        </p:tav>
                                      </p:tavLst>
                                    </p:anim>
                                    <p:anim calcmode="lin" valueType="num">
                                      <p:cBhvr>
                                        <p:cTn id="16" dur="1000" fill="hold"/>
                                        <p:tgtEl>
                                          <p:spTgt spid="9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83"/>
                                        </p:tgtEl>
                                        <p:attrNameLst>
                                          <p:attrName>style.visibility</p:attrName>
                                        </p:attrNameLst>
                                      </p:cBhvr>
                                      <p:to>
                                        <p:strVal val="visible"/>
                                      </p:to>
                                    </p:set>
                                    <p:animEffect transition="in" filter="fade">
                                      <p:cBhvr>
                                        <p:cTn id="21" dur="1000"/>
                                        <p:tgtEl>
                                          <p:spTgt spid="983"/>
                                        </p:tgtEl>
                                      </p:cBhvr>
                                    </p:animEffect>
                                    <p:anim calcmode="lin" valueType="num">
                                      <p:cBhvr>
                                        <p:cTn id="22" dur="1000" fill="hold"/>
                                        <p:tgtEl>
                                          <p:spTgt spid="983"/>
                                        </p:tgtEl>
                                        <p:attrNameLst>
                                          <p:attrName>ppt_x</p:attrName>
                                        </p:attrNameLst>
                                      </p:cBhvr>
                                      <p:tavLst>
                                        <p:tav tm="0">
                                          <p:val>
                                            <p:strVal val="#ppt_x"/>
                                          </p:val>
                                        </p:tav>
                                        <p:tav tm="100000">
                                          <p:val>
                                            <p:strVal val="#ppt_x"/>
                                          </p:val>
                                        </p:tav>
                                      </p:tavLst>
                                    </p:anim>
                                    <p:anim calcmode="lin" valueType="num">
                                      <p:cBhvr>
                                        <p:cTn id="23" dur="1000" fill="hold"/>
                                        <p:tgtEl>
                                          <p:spTgt spid="9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982" grpId="0" animBg="1"/>
      <p:bldP spid="98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87"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2" name="组合"/>
          <p:cNvGrpSpPr/>
          <p:nvPr/>
        </p:nvGrpSpPr>
        <p:grpSpPr>
          <a:xfrm>
            <a:off x="1723390" y="1306830"/>
            <a:ext cx="2988944" cy="601980"/>
            <a:chOff x="1723390" y="1306830"/>
            <a:chExt cx="2988944" cy="601980"/>
          </a:xfrm>
        </p:grpSpPr>
        <p:sp>
          <p:nvSpPr>
            <p:cNvPr id="988" name="圆角矩形"/>
            <p:cNvSpPr/>
            <p:nvPr/>
          </p:nvSpPr>
          <p:spPr>
            <a:xfrm>
              <a:off x="1723390" y="1313815"/>
              <a:ext cx="298894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989" name="流程图: 离页连接符"/>
            <p:cNvSpPr/>
            <p:nvPr/>
          </p:nvSpPr>
          <p:spPr>
            <a:xfrm>
              <a:off x="2047240" y="130683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990" name="矩形"/>
            <p:cNvSpPr/>
            <p:nvPr/>
          </p:nvSpPr>
          <p:spPr>
            <a:xfrm>
              <a:off x="3180715" y="1350010"/>
              <a:ext cx="1259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医疗期</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991" name="矩形"/>
          <p:cNvSpPr/>
          <p:nvPr/>
        </p:nvSpPr>
        <p:spPr>
          <a:xfrm>
            <a:off x="4895215" y="1146810"/>
            <a:ext cx="494728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医疗期是指职工因患病或非因工负伤停止工作，治病休息，但不得解除劳动合同的期限。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2" name="矩形"/>
          <p:cNvSpPr/>
          <p:nvPr/>
        </p:nvSpPr>
        <p:spPr>
          <a:xfrm>
            <a:off x="1723390" y="2168525"/>
            <a:ext cx="19526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1．医疗期的计算</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993" name="表格"/>
          <p:cNvGraphicFramePr>
            <a:graphicFrameLocks noGrp="1"/>
          </p:cNvGraphicFramePr>
          <p:nvPr/>
        </p:nvGraphicFramePr>
        <p:xfrm>
          <a:off x="1723390" y="2536824"/>
          <a:ext cx="9124885" cy="2581656"/>
        </p:xfrm>
        <a:graphic>
          <a:graphicData uri="http://schemas.openxmlformats.org/drawingml/2006/table">
            <a:tbl>
              <a:tblPr bandRow="1">
                <a:noFill/>
              </a:tblPr>
              <a:tblGrid>
                <a:gridCol w="1470647"/>
                <a:gridCol w="1839582"/>
                <a:gridCol w="903592"/>
                <a:gridCol w="2860027"/>
                <a:gridCol w="2051037"/>
              </a:tblGrid>
              <a:tr h="2641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实际工作年限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在本单位工作年限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医疗期</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医疗期的计算方法</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4160">
                <a:tc rowSpan="2">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10年以下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5年以下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按6个月内累计病休时间计算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巧记：医疗期×2</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41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5年以上</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按12个月内累计病休时间计算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rowSpan="6">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巧记：医疗期+6个月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4160">
                <a:tc rowSpan="5">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10年以上</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5年以下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41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5年至10年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9个月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按15个月内累计病休时间计算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41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10年至15年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12个月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按18个月内累计病休时间计算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41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15年至20年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18个月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按24个月内累计病休时间计算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6416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20年以上</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24个月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按30个月内累计病休时间计算</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283" name="组合"/>
          <p:cNvGrpSpPr/>
          <p:nvPr/>
        </p:nvGrpSpPr>
        <p:grpSpPr>
          <a:xfrm>
            <a:off x="1677670" y="5770880"/>
            <a:ext cx="7366636" cy="565784"/>
            <a:chOff x="1677670" y="5770880"/>
            <a:chExt cx="7366636" cy="565784"/>
          </a:xfrm>
        </p:grpSpPr>
        <p:sp>
          <p:nvSpPr>
            <p:cNvPr id="994" name="矩形"/>
            <p:cNvSpPr/>
            <p:nvPr/>
          </p:nvSpPr>
          <p:spPr>
            <a:xfrm>
              <a:off x="2726690" y="5770880"/>
              <a:ext cx="6317616" cy="4914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计算医疗期时，病休期间，公休、假日和法定节日包括在内。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95" name="矩形"/>
            <p:cNvSpPr/>
            <p:nvPr/>
          </p:nvSpPr>
          <p:spPr>
            <a:xfrm>
              <a:off x="1677670" y="5786120"/>
              <a:ext cx="918845"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996" name="剪去对角的矩形"/>
            <p:cNvSpPr/>
            <p:nvPr/>
          </p:nvSpPr>
          <p:spPr>
            <a:xfrm>
              <a:off x="2658745" y="5771515"/>
              <a:ext cx="6382385" cy="565149"/>
            </a:xfrm>
            <a:prstGeom prst="snip2DiagRect">
              <a:avLst>
                <a:gd name="adj1" fmla="val 0"/>
                <a:gd name="adj2" fmla="val 12162"/>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2"/>
                                        </p:tgtEl>
                                        <p:attrNameLst>
                                          <p:attrName>style.visibility</p:attrName>
                                        </p:attrNameLst>
                                      </p:cBhvr>
                                      <p:to>
                                        <p:strVal val="visible"/>
                                      </p:to>
                                    </p:set>
                                    <p:animEffect transition="in" filter="fade">
                                      <p:cBhvr>
                                        <p:cTn id="7" dur="1000"/>
                                        <p:tgtEl>
                                          <p:spTgt spid="1282"/>
                                        </p:tgtEl>
                                      </p:cBhvr>
                                    </p:animEffect>
                                    <p:anim calcmode="lin" valueType="num">
                                      <p:cBhvr>
                                        <p:cTn id="8" dur="1000" fill="hold"/>
                                        <p:tgtEl>
                                          <p:spTgt spid="1282"/>
                                        </p:tgtEl>
                                        <p:attrNameLst>
                                          <p:attrName>ppt_x</p:attrName>
                                        </p:attrNameLst>
                                      </p:cBhvr>
                                      <p:tavLst>
                                        <p:tav tm="0">
                                          <p:val>
                                            <p:strVal val="#ppt_x"/>
                                          </p:val>
                                        </p:tav>
                                        <p:tav tm="100000">
                                          <p:val>
                                            <p:strVal val="#ppt_x"/>
                                          </p:val>
                                        </p:tav>
                                      </p:tavLst>
                                    </p:anim>
                                    <p:anim calcmode="lin" valueType="num">
                                      <p:cBhvr>
                                        <p:cTn id="9" dur="1000" fill="hold"/>
                                        <p:tgtEl>
                                          <p:spTgt spid="12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1"/>
                                        </p:tgtEl>
                                        <p:attrNameLst>
                                          <p:attrName>style.visibility</p:attrName>
                                        </p:attrNameLst>
                                      </p:cBhvr>
                                      <p:to>
                                        <p:strVal val="visible"/>
                                      </p:to>
                                    </p:set>
                                    <p:animEffect transition="in" filter="fade">
                                      <p:cBhvr>
                                        <p:cTn id="14" dur="1000"/>
                                        <p:tgtEl>
                                          <p:spTgt spid="991"/>
                                        </p:tgtEl>
                                      </p:cBhvr>
                                    </p:animEffect>
                                    <p:anim calcmode="lin" valueType="num">
                                      <p:cBhvr>
                                        <p:cTn id="15" dur="1000" fill="hold"/>
                                        <p:tgtEl>
                                          <p:spTgt spid="991"/>
                                        </p:tgtEl>
                                        <p:attrNameLst>
                                          <p:attrName>ppt_x</p:attrName>
                                        </p:attrNameLst>
                                      </p:cBhvr>
                                      <p:tavLst>
                                        <p:tav tm="0">
                                          <p:val>
                                            <p:strVal val="#ppt_x"/>
                                          </p:val>
                                        </p:tav>
                                        <p:tav tm="100000">
                                          <p:val>
                                            <p:strVal val="#ppt_x"/>
                                          </p:val>
                                        </p:tav>
                                      </p:tavLst>
                                    </p:anim>
                                    <p:anim calcmode="lin" valueType="num">
                                      <p:cBhvr>
                                        <p:cTn id="16" dur="1000" fill="hold"/>
                                        <p:tgtEl>
                                          <p:spTgt spid="9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92"/>
                                        </p:tgtEl>
                                        <p:attrNameLst>
                                          <p:attrName>style.visibility</p:attrName>
                                        </p:attrNameLst>
                                      </p:cBhvr>
                                      <p:to>
                                        <p:strVal val="visible"/>
                                      </p:to>
                                    </p:set>
                                    <p:animEffect transition="in" filter="fade">
                                      <p:cBhvr>
                                        <p:cTn id="21" dur="1000"/>
                                        <p:tgtEl>
                                          <p:spTgt spid="992"/>
                                        </p:tgtEl>
                                      </p:cBhvr>
                                    </p:animEffect>
                                    <p:anim calcmode="lin" valueType="num">
                                      <p:cBhvr>
                                        <p:cTn id="22" dur="1000" fill="hold"/>
                                        <p:tgtEl>
                                          <p:spTgt spid="992"/>
                                        </p:tgtEl>
                                        <p:attrNameLst>
                                          <p:attrName>ppt_x</p:attrName>
                                        </p:attrNameLst>
                                      </p:cBhvr>
                                      <p:tavLst>
                                        <p:tav tm="0">
                                          <p:val>
                                            <p:strVal val="#ppt_x"/>
                                          </p:val>
                                        </p:tav>
                                        <p:tav tm="100000">
                                          <p:val>
                                            <p:strVal val="#ppt_x"/>
                                          </p:val>
                                        </p:tav>
                                      </p:tavLst>
                                    </p:anim>
                                    <p:anim calcmode="lin" valueType="num">
                                      <p:cBhvr>
                                        <p:cTn id="23" dur="1000" fill="hold"/>
                                        <p:tgtEl>
                                          <p:spTgt spid="99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93"/>
                                        </p:tgtEl>
                                        <p:attrNameLst>
                                          <p:attrName>style.visibility</p:attrName>
                                        </p:attrNameLst>
                                      </p:cBhvr>
                                      <p:to>
                                        <p:strVal val="visible"/>
                                      </p:to>
                                    </p:set>
                                    <p:animEffect transition="in" filter="wipe(down)">
                                      <p:cBhvr>
                                        <p:cTn id="28" dur="500"/>
                                        <p:tgtEl>
                                          <p:spTgt spid="99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83"/>
                                        </p:tgtEl>
                                        <p:attrNameLst>
                                          <p:attrName>style.visibility</p:attrName>
                                        </p:attrNameLst>
                                      </p:cBhvr>
                                      <p:to>
                                        <p:strVal val="visible"/>
                                      </p:to>
                                    </p:set>
                                    <p:animEffect transition="in" filter="fade">
                                      <p:cBhvr>
                                        <p:cTn id="33" dur="1000"/>
                                        <p:tgtEl>
                                          <p:spTgt spid="1283"/>
                                        </p:tgtEl>
                                      </p:cBhvr>
                                    </p:animEffect>
                                    <p:anim calcmode="lin" valueType="num">
                                      <p:cBhvr>
                                        <p:cTn id="34" dur="1000" fill="hold"/>
                                        <p:tgtEl>
                                          <p:spTgt spid="1283"/>
                                        </p:tgtEl>
                                        <p:attrNameLst>
                                          <p:attrName>ppt_x</p:attrName>
                                        </p:attrNameLst>
                                      </p:cBhvr>
                                      <p:tavLst>
                                        <p:tav tm="0">
                                          <p:val>
                                            <p:strVal val="#ppt_x"/>
                                          </p:val>
                                        </p:tav>
                                        <p:tav tm="100000">
                                          <p:val>
                                            <p:strVal val="#ppt_x"/>
                                          </p:val>
                                        </p:tav>
                                      </p:tavLst>
                                    </p:anim>
                                    <p:anim calcmode="lin" valueType="num">
                                      <p:cBhvr>
                                        <p:cTn id="35" dur="1000" fill="hold"/>
                                        <p:tgtEl>
                                          <p:spTgt spid="1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 grpId="0" animBg="1"/>
      <p:bldP spid="991" grpId="0" animBg="1"/>
      <p:bldP spid="992" grpId="0" animBg="1"/>
      <p:bldP spid="128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00"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4" name="组合"/>
          <p:cNvGrpSpPr/>
          <p:nvPr/>
        </p:nvGrpSpPr>
        <p:grpSpPr>
          <a:xfrm>
            <a:off x="915669" y="1243965"/>
            <a:ext cx="10481946" cy="2026285"/>
            <a:chOff x="915669" y="1243965"/>
            <a:chExt cx="10481946" cy="2026285"/>
          </a:xfrm>
        </p:grpSpPr>
        <p:sp>
          <p:nvSpPr>
            <p:cNvPr id="1001" name="矩形"/>
            <p:cNvSpPr/>
            <p:nvPr/>
          </p:nvSpPr>
          <p:spPr>
            <a:xfrm>
              <a:off x="1022350" y="1243965"/>
              <a:ext cx="1138555" cy="358139"/>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1002" name="矩形"/>
            <p:cNvSpPr/>
            <p:nvPr/>
          </p:nvSpPr>
          <p:spPr>
            <a:xfrm>
              <a:off x="915669" y="1578610"/>
              <a:ext cx="10481946"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医疗期的计算从病休第一天开始，累计计算。例如，1名应享受3个月医疗期的职工，如果从3月1日起第一次病休，累计计算期间为3月1日至9月30日，即该职工在这一期间可累计享受3个月的医疗期。假设到7月15日，该职工已累计病休3个月，即视为医疗期满。若该职工在7月16日至9月30日之间再次病休，就无法享受医疗期待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grpSp>
        <p:nvGrpSpPr>
          <p:cNvPr id="1285" name="组合"/>
          <p:cNvGrpSpPr/>
          <p:nvPr/>
        </p:nvGrpSpPr>
        <p:grpSpPr>
          <a:xfrm>
            <a:off x="7557770" y="3093720"/>
            <a:ext cx="3529964" cy="525779"/>
            <a:chOff x="7557770" y="3093720"/>
            <a:chExt cx="3529964" cy="525779"/>
          </a:xfrm>
        </p:grpSpPr>
        <p:sp>
          <p:nvSpPr>
            <p:cNvPr id="1003" name="矩形"/>
            <p:cNvSpPr/>
            <p:nvPr/>
          </p:nvSpPr>
          <p:spPr>
            <a:xfrm>
              <a:off x="7678420" y="3093720"/>
              <a:ext cx="328612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医疗期的计算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04" name="剪去对角的矩形"/>
            <p:cNvSpPr/>
            <p:nvPr/>
          </p:nvSpPr>
          <p:spPr>
            <a:xfrm>
              <a:off x="7557770" y="3093720"/>
              <a:ext cx="3529964" cy="525779"/>
            </a:xfrm>
            <a:prstGeom prst="snip2DiagRect">
              <a:avLst>
                <a:gd name="adj1" fmla="val 0"/>
                <a:gd name="adj2" fmla="val 12837"/>
              </a:avLst>
            </a:prstGeom>
            <a:noFill/>
            <a:ln w="25400" cap="flat" cmpd="sng">
              <a:solidFill>
                <a:srgbClr val="4BACC6"/>
              </a:solidFill>
              <a:prstDash val="solid"/>
              <a:round/>
            </a:ln>
          </p:spPr>
          <p:txBody>
            <a:bodyPr rtlCol="0" anchor="ctr"/>
            <a:lstStyle/>
            <a:p>
              <a:pPr algn="ctr"/>
            </a:p>
          </p:txBody>
        </p:sp>
      </p:grpSp>
      <p:sp>
        <p:nvSpPr>
          <p:cNvPr id="1005" name="矩形"/>
          <p:cNvSpPr/>
          <p:nvPr/>
        </p:nvSpPr>
        <p:spPr>
          <a:xfrm>
            <a:off x="869950" y="3606800"/>
            <a:ext cx="1036447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】甲公司职工赵某实际工作年限为6年，在甲公司工作年限为2年。赵某因患病住院治疗，其依法可享受的医疗期期限为（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A．3个月	B．6个月　　　　C．9个月	D．12个月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06" name="矩形"/>
          <p:cNvSpPr/>
          <p:nvPr/>
        </p:nvSpPr>
        <p:spPr>
          <a:xfrm>
            <a:off x="7767319" y="4540885"/>
            <a:ext cx="1409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07" name="矩形"/>
          <p:cNvSpPr/>
          <p:nvPr/>
        </p:nvSpPr>
        <p:spPr>
          <a:xfrm>
            <a:off x="915669" y="4944745"/>
            <a:ext cx="1028890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】卢某于 年1月到甲公司工作， 年3月患病住院接受治疗。已知卢某实际工作年限为12年。卢某 年可享受的医疗期期限为（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A．6个月	B．9个月　　　　　C．12个月	　　D．3个月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08" name="矩形"/>
          <p:cNvSpPr/>
          <p:nvPr/>
        </p:nvSpPr>
        <p:spPr>
          <a:xfrm>
            <a:off x="8473440" y="5853430"/>
            <a:ext cx="140906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fade">
                                      <p:cBhvr>
                                        <p:cTn id="7" dur="1000"/>
                                        <p:tgtEl>
                                          <p:spTgt spid="1284"/>
                                        </p:tgtEl>
                                      </p:cBhvr>
                                    </p:animEffect>
                                    <p:anim calcmode="lin" valueType="num">
                                      <p:cBhvr>
                                        <p:cTn id="8" dur="1000" fill="hold"/>
                                        <p:tgtEl>
                                          <p:spTgt spid="1284"/>
                                        </p:tgtEl>
                                        <p:attrNameLst>
                                          <p:attrName>ppt_x</p:attrName>
                                        </p:attrNameLst>
                                      </p:cBhvr>
                                      <p:tavLst>
                                        <p:tav tm="0">
                                          <p:val>
                                            <p:strVal val="#ppt_x"/>
                                          </p:val>
                                        </p:tav>
                                        <p:tav tm="100000">
                                          <p:val>
                                            <p:strVal val="#ppt_x"/>
                                          </p:val>
                                        </p:tav>
                                      </p:tavLst>
                                    </p:anim>
                                    <p:anim calcmode="lin" valueType="num">
                                      <p:cBhvr>
                                        <p:cTn id="9" dur="1000" fill="hold"/>
                                        <p:tgtEl>
                                          <p:spTgt spid="12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85"/>
                                        </p:tgtEl>
                                        <p:attrNameLst>
                                          <p:attrName>style.visibility</p:attrName>
                                        </p:attrNameLst>
                                      </p:cBhvr>
                                      <p:to>
                                        <p:strVal val="visible"/>
                                      </p:to>
                                    </p:set>
                                    <p:animEffect transition="in" filter="fade">
                                      <p:cBhvr>
                                        <p:cTn id="14" dur="1000"/>
                                        <p:tgtEl>
                                          <p:spTgt spid="1285"/>
                                        </p:tgtEl>
                                      </p:cBhvr>
                                    </p:animEffect>
                                    <p:anim calcmode="lin" valueType="num">
                                      <p:cBhvr>
                                        <p:cTn id="15" dur="1000" fill="hold"/>
                                        <p:tgtEl>
                                          <p:spTgt spid="1285"/>
                                        </p:tgtEl>
                                        <p:attrNameLst>
                                          <p:attrName>ppt_x</p:attrName>
                                        </p:attrNameLst>
                                      </p:cBhvr>
                                      <p:tavLst>
                                        <p:tav tm="0">
                                          <p:val>
                                            <p:strVal val="#ppt_x"/>
                                          </p:val>
                                        </p:tav>
                                        <p:tav tm="100000">
                                          <p:val>
                                            <p:strVal val="#ppt_x"/>
                                          </p:val>
                                        </p:tav>
                                      </p:tavLst>
                                    </p:anim>
                                    <p:anim calcmode="lin" valueType="num">
                                      <p:cBhvr>
                                        <p:cTn id="16" dur="1000" fill="hold"/>
                                        <p:tgtEl>
                                          <p:spTgt spid="128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5"/>
                                        </p:tgtEl>
                                        <p:attrNameLst>
                                          <p:attrName>style.visibility</p:attrName>
                                        </p:attrNameLst>
                                      </p:cBhvr>
                                      <p:to>
                                        <p:strVal val="visible"/>
                                      </p:to>
                                    </p:set>
                                    <p:animEffect transition="in" filter="fade">
                                      <p:cBhvr>
                                        <p:cTn id="21" dur="1000"/>
                                        <p:tgtEl>
                                          <p:spTgt spid="1005"/>
                                        </p:tgtEl>
                                      </p:cBhvr>
                                    </p:animEffect>
                                    <p:anim calcmode="lin" valueType="num">
                                      <p:cBhvr>
                                        <p:cTn id="22" dur="1000" fill="hold"/>
                                        <p:tgtEl>
                                          <p:spTgt spid="1005"/>
                                        </p:tgtEl>
                                        <p:attrNameLst>
                                          <p:attrName>ppt_x</p:attrName>
                                        </p:attrNameLst>
                                      </p:cBhvr>
                                      <p:tavLst>
                                        <p:tav tm="0">
                                          <p:val>
                                            <p:strVal val="#ppt_x"/>
                                          </p:val>
                                        </p:tav>
                                        <p:tav tm="100000">
                                          <p:val>
                                            <p:strVal val="#ppt_x"/>
                                          </p:val>
                                        </p:tav>
                                      </p:tavLst>
                                    </p:anim>
                                    <p:anim calcmode="lin" valueType="num">
                                      <p:cBhvr>
                                        <p:cTn id="23" dur="1000" fill="hold"/>
                                        <p:tgtEl>
                                          <p:spTgt spid="100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06"/>
                                        </p:tgtEl>
                                        <p:attrNameLst>
                                          <p:attrName>style.visibility</p:attrName>
                                        </p:attrNameLst>
                                      </p:cBhvr>
                                      <p:to>
                                        <p:strVal val="visible"/>
                                      </p:to>
                                    </p:set>
                                    <p:animEffect transition="in" filter="fade">
                                      <p:cBhvr>
                                        <p:cTn id="28" dur="1000"/>
                                        <p:tgtEl>
                                          <p:spTgt spid="1006"/>
                                        </p:tgtEl>
                                      </p:cBhvr>
                                    </p:animEffect>
                                    <p:anim calcmode="lin" valueType="num">
                                      <p:cBhvr>
                                        <p:cTn id="29" dur="1000" fill="hold"/>
                                        <p:tgtEl>
                                          <p:spTgt spid="1006"/>
                                        </p:tgtEl>
                                        <p:attrNameLst>
                                          <p:attrName>ppt_x</p:attrName>
                                        </p:attrNameLst>
                                      </p:cBhvr>
                                      <p:tavLst>
                                        <p:tav tm="0">
                                          <p:val>
                                            <p:strVal val="#ppt_x"/>
                                          </p:val>
                                        </p:tav>
                                        <p:tav tm="100000">
                                          <p:val>
                                            <p:strVal val="#ppt_x"/>
                                          </p:val>
                                        </p:tav>
                                      </p:tavLst>
                                    </p:anim>
                                    <p:anim calcmode="lin" valueType="num">
                                      <p:cBhvr>
                                        <p:cTn id="30" dur="1000" fill="hold"/>
                                        <p:tgtEl>
                                          <p:spTgt spid="100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07"/>
                                        </p:tgtEl>
                                        <p:attrNameLst>
                                          <p:attrName>style.visibility</p:attrName>
                                        </p:attrNameLst>
                                      </p:cBhvr>
                                      <p:to>
                                        <p:strVal val="visible"/>
                                      </p:to>
                                    </p:set>
                                    <p:animEffect transition="in" filter="fade">
                                      <p:cBhvr>
                                        <p:cTn id="35" dur="1000"/>
                                        <p:tgtEl>
                                          <p:spTgt spid="1007"/>
                                        </p:tgtEl>
                                      </p:cBhvr>
                                    </p:animEffect>
                                    <p:anim calcmode="lin" valueType="num">
                                      <p:cBhvr>
                                        <p:cTn id="36" dur="1000" fill="hold"/>
                                        <p:tgtEl>
                                          <p:spTgt spid="1007"/>
                                        </p:tgtEl>
                                        <p:attrNameLst>
                                          <p:attrName>ppt_x</p:attrName>
                                        </p:attrNameLst>
                                      </p:cBhvr>
                                      <p:tavLst>
                                        <p:tav tm="0">
                                          <p:val>
                                            <p:strVal val="#ppt_x"/>
                                          </p:val>
                                        </p:tav>
                                        <p:tav tm="100000">
                                          <p:val>
                                            <p:strVal val="#ppt_x"/>
                                          </p:val>
                                        </p:tav>
                                      </p:tavLst>
                                    </p:anim>
                                    <p:anim calcmode="lin" valueType="num">
                                      <p:cBhvr>
                                        <p:cTn id="37" dur="1000" fill="hold"/>
                                        <p:tgtEl>
                                          <p:spTgt spid="100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08"/>
                                        </p:tgtEl>
                                        <p:attrNameLst>
                                          <p:attrName>style.visibility</p:attrName>
                                        </p:attrNameLst>
                                      </p:cBhvr>
                                      <p:to>
                                        <p:strVal val="visible"/>
                                      </p:to>
                                    </p:set>
                                    <p:animEffect transition="in" filter="fade">
                                      <p:cBhvr>
                                        <p:cTn id="42" dur="1000"/>
                                        <p:tgtEl>
                                          <p:spTgt spid="1008"/>
                                        </p:tgtEl>
                                      </p:cBhvr>
                                    </p:animEffect>
                                    <p:anim calcmode="lin" valueType="num">
                                      <p:cBhvr>
                                        <p:cTn id="43" dur="1000" fill="hold"/>
                                        <p:tgtEl>
                                          <p:spTgt spid="1008"/>
                                        </p:tgtEl>
                                        <p:attrNameLst>
                                          <p:attrName>ppt_x</p:attrName>
                                        </p:attrNameLst>
                                      </p:cBhvr>
                                      <p:tavLst>
                                        <p:tav tm="0">
                                          <p:val>
                                            <p:strVal val="#ppt_x"/>
                                          </p:val>
                                        </p:tav>
                                        <p:tav tm="100000">
                                          <p:val>
                                            <p:strVal val="#ppt_x"/>
                                          </p:val>
                                        </p:tav>
                                      </p:tavLst>
                                    </p:anim>
                                    <p:anim calcmode="lin" valueType="num">
                                      <p:cBhvr>
                                        <p:cTn id="44" dur="1000" fill="hold"/>
                                        <p:tgtEl>
                                          <p:spTgt spid="10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 grpId="0" animBg="1"/>
      <p:bldP spid="1285" grpId="0" animBg="1"/>
      <p:bldP spid="1005" grpId="0" animBg="1"/>
      <p:bldP spid="1006" grpId="0" animBg="1"/>
      <p:bldP spid="1007" grpId="0" animBg="1"/>
      <p:bldP spid="100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2"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13" name="矩形"/>
          <p:cNvSpPr/>
          <p:nvPr/>
        </p:nvSpPr>
        <p:spPr>
          <a:xfrm>
            <a:off x="808355" y="1259205"/>
            <a:ext cx="10719435" cy="49453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2．医疗期内的待遇</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（1）医疗期内工资标准可以低于当地最低工资标准，但最低不能低于最低工资标准的80%。</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（2）医疗期内，除劳动者有以下情形外，用人单位不得解除或终止劳动合同：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 在试用期间被证明不符合录用条件的；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严重违反用人单位的规章制度的；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③ 严重失职，营私舞弊，给用人单位造成重大损害的；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④ 劳动者同时与其他用人单位建立劳动关系，对完成本单位的工作任务造成严重影响，或经用人单位提出，拒不改正的；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⑤ 以欺诈、胁迫的手段或者乘人之危，使用人单位在违背真实意思的情况下订立或者变更劳动合同致使劳动合同无效的；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⑥ 被依法追究刑事责任的。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（3）如医疗期内遇合同期满，合同必须延续至医疗期满，职工在此期间仍然享受医疗期内待遇。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（4）对医疗期满尚未痊愈者，或者医疗期满后不能从事原工作，也不能从事用人单位另行安排的工作，被解除劳动合同的，用人单位需按经济补偿规定给予其经济补偿。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13"/>
                                        </p:tgtEl>
                                        <p:attrNameLst>
                                          <p:attrName>style.visibility</p:attrName>
                                        </p:attrNameLst>
                                      </p:cBhvr>
                                      <p:to>
                                        <p:strVal val="visible"/>
                                      </p:to>
                                    </p:set>
                                    <p:animEffect transition="in" filter="wheel(4)">
                                      <p:cBhvr>
                                        <p:cTn id="7" dur="2000"/>
                                        <p:tgtEl>
                                          <p:spTgt spid="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7"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 基本医疗保险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6" name="组合"/>
          <p:cNvGrpSpPr/>
          <p:nvPr/>
        </p:nvGrpSpPr>
        <p:grpSpPr>
          <a:xfrm>
            <a:off x="1781809" y="1444625"/>
            <a:ext cx="3855719" cy="525779"/>
            <a:chOff x="1781809" y="1444625"/>
            <a:chExt cx="3855719" cy="525779"/>
          </a:xfrm>
        </p:grpSpPr>
        <p:sp>
          <p:nvSpPr>
            <p:cNvPr id="1018" name="矩形"/>
            <p:cNvSpPr/>
            <p:nvPr/>
          </p:nvSpPr>
          <p:spPr>
            <a:xfrm>
              <a:off x="1902460" y="1444625"/>
              <a:ext cx="356616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医疗期内的待遇</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19" name="剪去对角的矩形"/>
            <p:cNvSpPr/>
            <p:nvPr/>
          </p:nvSpPr>
          <p:spPr>
            <a:xfrm>
              <a:off x="1781809" y="1444625"/>
              <a:ext cx="3855719" cy="525779"/>
            </a:xfrm>
            <a:prstGeom prst="snip2DiagRect">
              <a:avLst>
                <a:gd name="adj1" fmla="val 0"/>
                <a:gd name="adj2" fmla="val 12458"/>
              </a:avLst>
            </a:prstGeom>
            <a:noFill/>
            <a:ln w="25400" cap="flat" cmpd="sng">
              <a:solidFill>
                <a:srgbClr val="4BACC6"/>
              </a:solidFill>
              <a:prstDash val="solid"/>
              <a:round/>
            </a:ln>
          </p:spPr>
          <p:txBody>
            <a:bodyPr rtlCol="0" anchor="ctr"/>
            <a:lstStyle/>
            <a:p>
              <a:pPr algn="ctr"/>
            </a:p>
          </p:txBody>
        </p:sp>
      </p:grpSp>
      <p:sp>
        <p:nvSpPr>
          <p:cNvPr id="1020" name="矩形"/>
          <p:cNvSpPr/>
          <p:nvPr/>
        </p:nvSpPr>
        <p:spPr>
          <a:xfrm>
            <a:off x="1584960" y="2112010"/>
            <a:ext cx="913511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】根据劳动合同法律制度的规定，下列关于企业职工医疗期期限及待遇的表述中，正确的有（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A．病假工资不得低于当地最低工资标准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B．公休、假日和法定节日包括在病休期间内</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C．医疗期内遇劳动合同期满，则合同应延续至医疗期满</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D．实际工作年限10年以下，在本单位工作年限5年以下的，可享受3个月的医疗期</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21" name="矩形"/>
          <p:cNvSpPr/>
          <p:nvPr/>
        </p:nvSpPr>
        <p:spPr>
          <a:xfrm>
            <a:off x="1584960" y="4696460"/>
            <a:ext cx="170814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6"/>
                                        </p:tgtEl>
                                        <p:attrNameLst>
                                          <p:attrName>style.visibility</p:attrName>
                                        </p:attrNameLst>
                                      </p:cBhvr>
                                      <p:to>
                                        <p:strVal val="visible"/>
                                      </p:to>
                                    </p:set>
                                    <p:animEffect transition="in" filter="fade">
                                      <p:cBhvr>
                                        <p:cTn id="7" dur="1000"/>
                                        <p:tgtEl>
                                          <p:spTgt spid="1286"/>
                                        </p:tgtEl>
                                      </p:cBhvr>
                                    </p:animEffect>
                                    <p:anim calcmode="lin" valueType="num">
                                      <p:cBhvr>
                                        <p:cTn id="8" dur="1000" fill="hold"/>
                                        <p:tgtEl>
                                          <p:spTgt spid="1286"/>
                                        </p:tgtEl>
                                        <p:attrNameLst>
                                          <p:attrName>ppt_x</p:attrName>
                                        </p:attrNameLst>
                                      </p:cBhvr>
                                      <p:tavLst>
                                        <p:tav tm="0">
                                          <p:val>
                                            <p:strVal val="#ppt_x"/>
                                          </p:val>
                                        </p:tav>
                                        <p:tav tm="100000">
                                          <p:val>
                                            <p:strVal val="#ppt_x"/>
                                          </p:val>
                                        </p:tav>
                                      </p:tavLst>
                                    </p:anim>
                                    <p:anim calcmode="lin" valueType="num">
                                      <p:cBhvr>
                                        <p:cTn id="9" dur="1000" fill="hold"/>
                                        <p:tgtEl>
                                          <p:spTgt spid="12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0"/>
                                        </p:tgtEl>
                                        <p:attrNameLst>
                                          <p:attrName>style.visibility</p:attrName>
                                        </p:attrNameLst>
                                      </p:cBhvr>
                                      <p:to>
                                        <p:strVal val="visible"/>
                                      </p:to>
                                    </p:set>
                                    <p:animEffect transition="in" filter="fade">
                                      <p:cBhvr>
                                        <p:cTn id="14" dur="1000"/>
                                        <p:tgtEl>
                                          <p:spTgt spid="1020"/>
                                        </p:tgtEl>
                                      </p:cBhvr>
                                    </p:animEffect>
                                    <p:anim calcmode="lin" valueType="num">
                                      <p:cBhvr>
                                        <p:cTn id="15" dur="1000" fill="hold"/>
                                        <p:tgtEl>
                                          <p:spTgt spid="1020"/>
                                        </p:tgtEl>
                                        <p:attrNameLst>
                                          <p:attrName>ppt_x</p:attrName>
                                        </p:attrNameLst>
                                      </p:cBhvr>
                                      <p:tavLst>
                                        <p:tav tm="0">
                                          <p:val>
                                            <p:strVal val="#ppt_x"/>
                                          </p:val>
                                        </p:tav>
                                        <p:tav tm="100000">
                                          <p:val>
                                            <p:strVal val="#ppt_x"/>
                                          </p:val>
                                        </p:tav>
                                      </p:tavLst>
                                    </p:anim>
                                    <p:anim calcmode="lin" valueType="num">
                                      <p:cBhvr>
                                        <p:cTn id="16" dur="1000" fill="hold"/>
                                        <p:tgtEl>
                                          <p:spTgt spid="10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1"/>
                                        </p:tgtEl>
                                        <p:attrNameLst>
                                          <p:attrName>style.visibility</p:attrName>
                                        </p:attrNameLst>
                                      </p:cBhvr>
                                      <p:to>
                                        <p:strVal val="visible"/>
                                      </p:to>
                                    </p:set>
                                    <p:animEffect transition="in" filter="fade">
                                      <p:cBhvr>
                                        <p:cTn id="21" dur="1000"/>
                                        <p:tgtEl>
                                          <p:spTgt spid="1021"/>
                                        </p:tgtEl>
                                      </p:cBhvr>
                                    </p:animEffect>
                                    <p:anim calcmode="lin" valueType="num">
                                      <p:cBhvr>
                                        <p:cTn id="22" dur="1000" fill="hold"/>
                                        <p:tgtEl>
                                          <p:spTgt spid="1021"/>
                                        </p:tgtEl>
                                        <p:attrNameLst>
                                          <p:attrName>ppt_x</p:attrName>
                                        </p:attrNameLst>
                                      </p:cBhvr>
                                      <p:tavLst>
                                        <p:tav tm="0">
                                          <p:val>
                                            <p:strVal val="#ppt_x"/>
                                          </p:val>
                                        </p:tav>
                                        <p:tav tm="100000">
                                          <p:val>
                                            <p:strVal val="#ppt_x"/>
                                          </p:val>
                                        </p:tav>
                                      </p:tavLst>
                                    </p:anim>
                                    <p:anim calcmode="lin" valueType="num">
                                      <p:cBhvr>
                                        <p:cTn id="23" dur="1000" fill="hold"/>
                                        <p:tgtEl>
                                          <p:spTgt spid="10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 grpId="0" animBg="1"/>
      <p:bldP spid="1020" grpId="0" animBg="1"/>
      <p:bldP spid="102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25"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87" name="组合"/>
          <p:cNvGrpSpPr/>
          <p:nvPr/>
        </p:nvGrpSpPr>
        <p:grpSpPr>
          <a:xfrm>
            <a:off x="1261110" y="1315720"/>
            <a:ext cx="7702550" cy="601980"/>
            <a:chOff x="1261110" y="1315720"/>
            <a:chExt cx="7702550" cy="601980"/>
          </a:xfrm>
        </p:grpSpPr>
        <p:sp>
          <p:nvSpPr>
            <p:cNvPr id="1026" name="圆角矩形"/>
            <p:cNvSpPr/>
            <p:nvPr/>
          </p:nvSpPr>
          <p:spPr>
            <a:xfrm>
              <a:off x="1261110" y="1322704"/>
              <a:ext cx="770255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27" name="流程图: 离页连接符"/>
            <p:cNvSpPr/>
            <p:nvPr/>
          </p:nvSpPr>
          <p:spPr>
            <a:xfrm>
              <a:off x="1584960" y="131572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28" name="矩形"/>
            <p:cNvSpPr/>
            <p:nvPr/>
          </p:nvSpPr>
          <p:spPr>
            <a:xfrm>
              <a:off x="2718435" y="1358900"/>
              <a:ext cx="58820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工伤保险的覆盖范围和工伤保险基金</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29" name="矩形"/>
          <p:cNvSpPr/>
          <p:nvPr/>
        </p:nvSpPr>
        <p:spPr>
          <a:xfrm>
            <a:off x="1151255" y="2031999"/>
            <a:ext cx="9569449" cy="2091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1．工伤保险的覆盖范围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中国境内的企业、事业单位、社会团体、民办非企业单位、基金会、律师事务所、会计师事务所等组织和有雇工的个体工商户应当依照规定参加工伤保险，为本单位全部职工或者雇工缴纳工伤保险费。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职工应当参加工伤保险，由用人单位缴纳工伤保险费，职工不缴纳工伤保险费。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30" name="矩形"/>
          <p:cNvSpPr/>
          <p:nvPr/>
        </p:nvSpPr>
        <p:spPr>
          <a:xfrm>
            <a:off x="1151255" y="4227195"/>
            <a:ext cx="10048240" cy="192024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．工伤保险基金</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工伤保险基金由用人单位缴纳的工伤保险费、工伤保险基金的利息和依法纳入工伤保险基金的其他资金构成。</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工伤保险基金存入社会保障基金财政专户，用于规定的工伤保险待遇，劳动能力鉴定，工伤预防的宣传、培训等费用，以及法律、法规规定的用于工伤保险的其他费用的支付。</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任何单位或者个人不得将工伤保险基金用于投资运营、兴建或者改建办公场所、发放奖金，或者挪作其他用途。</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87"/>
                                        </p:tgtEl>
                                        <p:attrNameLst>
                                          <p:attrName>style.visibility</p:attrName>
                                        </p:attrNameLst>
                                      </p:cBhvr>
                                      <p:to>
                                        <p:strVal val="visible"/>
                                      </p:to>
                                    </p:set>
                                    <p:animEffect transition="in" filter="fade">
                                      <p:cBhvr>
                                        <p:cTn id="7" dur="1000"/>
                                        <p:tgtEl>
                                          <p:spTgt spid="1287"/>
                                        </p:tgtEl>
                                      </p:cBhvr>
                                    </p:animEffect>
                                    <p:anim calcmode="lin" valueType="num">
                                      <p:cBhvr>
                                        <p:cTn id="8" dur="1000" fill="hold"/>
                                        <p:tgtEl>
                                          <p:spTgt spid="1287"/>
                                        </p:tgtEl>
                                        <p:attrNameLst>
                                          <p:attrName>ppt_x</p:attrName>
                                        </p:attrNameLst>
                                      </p:cBhvr>
                                      <p:tavLst>
                                        <p:tav tm="0">
                                          <p:val>
                                            <p:strVal val="#ppt_x"/>
                                          </p:val>
                                        </p:tav>
                                        <p:tav tm="100000">
                                          <p:val>
                                            <p:strVal val="#ppt_x"/>
                                          </p:val>
                                        </p:tav>
                                      </p:tavLst>
                                    </p:anim>
                                    <p:anim calcmode="lin" valueType="num">
                                      <p:cBhvr>
                                        <p:cTn id="9" dur="1000" fill="hold"/>
                                        <p:tgtEl>
                                          <p:spTgt spid="128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1000"/>
                                        <p:tgtEl>
                                          <p:spTgt spid="1029"/>
                                        </p:tgtEl>
                                      </p:cBhvr>
                                    </p:animEffect>
                                    <p:anim calcmode="lin" valueType="num">
                                      <p:cBhvr>
                                        <p:cTn id="14" dur="1000" fill="hold"/>
                                        <p:tgtEl>
                                          <p:spTgt spid="1029"/>
                                        </p:tgtEl>
                                        <p:attrNameLst>
                                          <p:attrName>ppt_x</p:attrName>
                                        </p:attrNameLst>
                                      </p:cBhvr>
                                      <p:tavLst>
                                        <p:tav tm="0">
                                          <p:val>
                                            <p:strVal val="#ppt_x"/>
                                          </p:val>
                                        </p:tav>
                                        <p:tav tm="100000">
                                          <p:val>
                                            <p:strVal val="#ppt_x"/>
                                          </p:val>
                                        </p:tav>
                                      </p:tavLst>
                                    </p:anim>
                                    <p:anim calcmode="lin" valueType="num">
                                      <p:cBhvr>
                                        <p:cTn id="15" dur="1000" fill="hold"/>
                                        <p:tgtEl>
                                          <p:spTgt spid="10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 grpId="0" animBg="1"/>
      <p:bldP spid="1029" grpId="0" animBg="1"/>
      <p:bldP spid="103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288" name="组合"/>
          <p:cNvGrpSpPr/>
          <p:nvPr/>
        </p:nvGrpSpPr>
        <p:grpSpPr>
          <a:xfrm>
            <a:off x="1217930" y="1282700"/>
            <a:ext cx="4389119" cy="525780"/>
            <a:chOff x="1217930" y="1282700"/>
            <a:chExt cx="4389119" cy="525780"/>
          </a:xfrm>
        </p:grpSpPr>
        <p:sp>
          <p:nvSpPr>
            <p:cNvPr id="1034" name="矩形"/>
            <p:cNvSpPr/>
            <p:nvPr/>
          </p:nvSpPr>
          <p:spPr>
            <a:xfrm>
              <a:off x="1338580" y="1282700"/>
              <a:ext cx="410845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工伤保险的覆盖范围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35" name="剪去对角的矩形"/>
            <p:cNvSpPr/>
            <p:nvPr/>
          </p:nvSpPr>
          <p:spPr>
            <a:xfrm>
              <a:off x="1217930" y="1282700"/>
              <a:ext cx="4389119" cy="525779"/>
            </a:xfrm>
            <a:prstGeom prst="snip2DiagRect">
              <a:avLst>
                <a:gd name="adj1" fmla="val 0"/>
                <a:gd name="adj2" fmla="val 13907"/>
              </a:avLst>
            </a:prstGeom>
            <a:noFill/>
            <a:ln w="25400" cap="flat" cmpd="sng">
              <a:solidFill>
                <a:srgbClr val="4BACC6"/>
              </a:solidFill>
              <a:prstDash val="solid"/>
              <a:round/>
            </a:ln>
          </p:spPr>
          <p:txBody>
            <a:bodyPr rtlCol="0" anchor="ctr"/>
            <a:lstStyle/>
            <a:p>
              <a:pPr algn="ctr"/>
            </a:p>
          </p:txBody>
        </p:sp>
      </p:grpSp>
      <p:sp>
        <p:nvSpPr>
          <p:cNvPr id="1036" name="矩形"/>
          <p:cNvSpPr/>
          <p:nvPr/>
        </p:nvSpPr>
        <p:spPr>
          <a:xfrm>
            <a:off x="976630" y="1939925"/>
            <a:ext cx="1038034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】根据社会保险法律制度的规定，下列人员中，属于工伤保险覆盖范围的有（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A．个体工商户的雇工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B．国有企业职工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C．事业单位职工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D．民办非企业职工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37" name="矩形"/>
          <p:cNvSpPr/>
          <p:nvPr/>
        </p:nvSpPr>
        <p:spPr>
          <a:xfrm>
            <a:off x="976630" y="3298190"/>
            <a:ext cx="18345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38" name="矩形"/>
          <p:cNvSpPr/>
          <p:nvPr/>
        </p:nvSpPr>
        <p:spPr>
          <a:xfrm>
            <a:off x="975995" y="3811269"/>
            <a:ext cx="10380979"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根据社会保险法律制度的规定，下列社会保险项目中，由用人单位和职工共同缴纳社会保险费的有（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A．工伤保险</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B．职工基本医疗保险</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C．失业保险</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D．职工基本养老保险</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39" name="矩形"/>
          <p:cNvSpPr/>
          <p:nvPr/>
        </p:nvSpPr>
        <p:spPr>
          <a:xfrm>
            <a:off x="975995" y="5564505"/>
            <a:ext cx="164464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40"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8"/>
                                        </p:tgtEl>
                                        <p:attrNameLst>
                                          <p:attrName>style.visibility</p:attrName>
                                        </p:attrNameLst>
                                      </p:cBhvr>
                                      <p:to>
                                        <p:strVal val="visible"/>
                                      </p:to>
                                    </p:set>
                                    <p:animEffect transition="in" filter="fade">
                                      <p:cBhvr>
                                        <p:cTn id="7" dur="1000"/>
                                        <p:tgtEl>
                                          <p:spTgt spid="1288"/>
                                        </p:tgtEl>
                                      </p:cBhvr>
                                    </p:animEffect>
                                    <p:anim calcmode="lin" valueType="num">
                                      <p:cBhvr>
                                        <p:cTn id="8" dur="1000" fill="hold"/>
                                        <p:tgtEl>
                                          <p:spTgt spid="1288"/>
                                        </p:tgtEl>
                                        <p:attrNameLst>
                                          <p:attrName>ppt_x</p:attrName>
                                        </p:attrNameLst>
                                      </p:cBhvr>
                                      <p:tavLst>
                                        <p:tav tm="0">
                                          <p:val>
                                            <p:strVal val="#ppt_x"/>
                                          </p:val>
                                        </p:tav>
                                        <p:tav tm="100000">
                                          <p:val>
                                            <p:strVal val="#ppt_x"/>
                                          </p:val>
                                        </p:tav>
                                      </p:tavLst>
                                    </p:anim>
                                    <p:anim calcmode="lin" valueType="num">
                                      <p:cBhvr>
                                        <p:cTn id="9" dur="1000" fill="hold"/>
                                        <p:tgtEl>
                                          <p:spTgt spid="12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fade">
                                      <p:cBhvr>
                                        <p:cTn id="14" dur="1000"/>
                                        <p:tgtEl>
                                          <p:spTgt spid="1036"/>
                                        </p:tgtEl>
                                      </p:cBhvr>
                                    </p:animEffect>
                                    <p:anim calcmode="lin" valueType="num">
                                      <p:cBhvr>
                                        <p:cTn id="15" dur="1000" fill="hold"/>
                                        <p:tgtEl>
                                          <p:spTgt spid="1036"/>
                                        </p:tgtEl>
                                        <p:attrNameLst>
                                          <p:attrName>ppt_x</p:attrName>
                                        </p:attrNameLst>
                                      </p:cBhvr>
                                      <p:tavLst>
                                        <p:tav tm="0">
                                          <p:val>
                                            <p:strVal val="#ppt_x"/>
                                          </p:val>
                                        </p:tav>
                                        <p:tav tm="100000">
                                          <p:val>
                                            <p:strVal val="#ppt_x"/>
                                          </p:val>
                                        </p:tav>
                                      </p:tavLst>
                                    </p:anim>
                                    <p:anim calcmode="lin" valueType="num">
                                      <p:cBhvr>
                                        <p:cTn id="16"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37"/>
                                        </p:tgtEl>
                                        <p:attrNameLst>
                                          <p:attrName>style.visibility</p:attrName>
                                        </p:attrNameLst>
                                      </p:cBhvr>
                                      <p:to>
                                        <p:strVal val="visible"/>
                                      </p:to>
                                    </p:set>
                                    <p:animEffect transition="in" filter="fade">
                                      <p:cBhvr>
                                        <p:cTn id="21" dur="1000"/>
                                        <p:tgtEl>
                                          <p:spTgt spid="1037"/>
                                        </p:tgtEl>
                                      </p:cBhvr>
                                    </p:animEffect>
                                    <p:anim calcmode="lin" valueType="num">
                                      <p:cBhvr>
                                        <p:cTn id="22" dur="1000" fill="hold"/>
                                        <p:tgtEl>
                                          <p:spTgt spid="1037"/>
                                        </p:tgtEl>
                                        <p:attrNameLst>
                                          <p:attrName>ppt_x</p:attrName>
                                        </p:attrNameLst>
                                      </p:cBhvr>
                                      <p:tavLst>
                                        <p:tav tm="0">
                                          <p:val>
                                            <p:strVal val="#ppt_x"/>
                                          </p:val>
                                        </p:tav>
                                        <p:tav tm="100000">
                                          <p:val>
                                            <p:strVal val="#ppt_x"/>
                                          </p:val>
                                        </p:tav>
                                      </p:tavLst>
                                    </p:anim>
                                    <p:anim calcmode="lin" valueType="num">
                                      <p:cBhvr>
                                        <p:cTn id="23"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38"/>
                                        </p:tgtEl>
                                        <p:attrNameLst>
                                          <p:attrName>style.visibility</p:attrName>
                                        </p:attrNameLst>
                                      </p:cBhvr>
                                      <p:to>
                                        <p:strVal val="visible"/>
                                      </p:to>
                                    </p:set>
                                    <p:animEffect transition="in" filter="fade">
                                      <p:cBhvr>
                                        <p:cTn id="28" dur="1000"/>
                                        <p:tgtEl>
                                          <p:spTgt spid="1038"/>
                                        </p:tgtEl>
                                      </p:cBhvr>
                                    </p:animEffect>
                                    <p:anim calcmode="lin" valueType="num">
                                      <p:cBhvr>
                                        <p:cTn id="29" dur="1000" fill="hold"/>
                                        <p:tgtEl>
                                          <p:spTgt spid="1038"/>
                                        </p:tgtEl>
                                        <p:attrNameLst>
                                          <p:attrName>ppt_x</p:attrName>
                                        </p:attrNameLst>
                                      </p:cBhvr>
                                      <p:tavLst>
                                        <p:tav tm="0">
                                          <p:val>
                                            <p:strVal val="#ppt_x"/>
                                          </p:val>
                                        </p:tav>
                                        <p:tav tm="100000">
                                          <p:val>
                                            <p:strVal val="#ppt_x"/>
                                          </p:val>
                                        </p:tav>
                                      </p:tavLst>
                                    </p:anim>
                                    <p:anim calcmode="lin" valueType="num">
                                      <p:cBhvr>
                                        <p:cTn id="30"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39"/>
                                        </p:tgtEl>
                                        <p:attrNameLst>
                                          <p:attrName>style.visibility</p:attrName>
                                        </p:attrNameLst>
                                      </p:cBhvr>
                                      <p:to>
                                        <p:strVal val="visible"/>
                                      </p:to>
                                    </p:set>
                                    <p:animEffect transition="in" filter="fade">
                                      <p:cBhvr>
                                        <p:cTn id="35" dur="1000"/>
                                        <p:tgtEl>
                                          <p:spTgt spid="1039"/>
                                        </p:tgtEl>
                                      </p:cBhvr>
                                    </p:animEffect>
                                    <p:anim calcmode="lin" valueType="num">
                                      <p:cBhvr>
                                        <p:cTn id="36" dur="1000" fill="hold"/>
                                        <p:tgtEl>
                                          <p:spTgt spid="1039"/>
                                        </p:tgtEl>
                                        <p:attrNameLst>
                                          <p:attrName>ppt_x</p:attrName>
                                        </p:attrNameLst>
                                      </p:cBhvr>
                                      <p:tavLst>
                                        <p:tav tm="0">
                                          <p:val>
                                            <p:strVal val="#ppt_x"/>
                                          </p:val>
                                        </p:tav>
                                        <p:tav tm="100000">
                                          <p:val>
                                            <p:strVal val="#ppt_x"/>
                                          </p:val>
                                        </p:tav>
                                      </p:tavLst>
                                    </p:anim>
                                    <p:anim calcmode="lin" valueType="num">
                                      <p:cBhvr>
                                        <p:cTn id="37"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 grpId="0" animBg="1"/>
      <p:bldP spid="1036" grpId="0" animBg="1"/>
      <p:bldP spid="1037" grpId="0" animBg="1"/>
      <p:bldP spid="1038" grpId="0" animBg="1"/>
      <p:bldP spid="103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289" name="组合"/>
          <p:cNvGrpSpPr/>
          <p:nvPr/>
        </p:nvGrpSpPr>
        <p:grpSpPr>
          <a:xfrm>
            <a:off x="1447800" y="1280160"/>
            <a:ext cx="3522345" cy="601980"/>
            <a:chOff x="1447800" y="1280160"/>
            <a:chExt cx="3522345" cy="601980"/>
          </a:xfrm>
        </p:grpSpPr>
        <p:sp>
          <p:nvSpPr>
            <p:cNvPr id="1044" name="圆角矩形"/>
            <p:cNvSpPr/>
            <p:nvPr/>
          </p:nvSpPr>
          <p:spPr>
            <a:xfrm>
              <a:off x="1447800" y="1287145"/>
              <a:ext cx="352234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45" name="流程图: 离页连接符"/>
            <p:cNvSpPr/>
            <p:nvPr/>
          </p:nvSpPr>
          <p:spPr>
            <a:xfrm>
              <a:off x="1771650" y="128016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46" name="矩形"/>
            <p:cNvSpPr/>
            <p:nvPr/>
          </p:nvSpPr>
          <p:spPr>
            <a:xfrm>
              <a:off x="2905125" y="132334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工伤认定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47" name="表格"/>
          <p:cNvGraphicFramePr>
            <a:graphicFrameLocks noGrp="1"/>
          </p:cNvGraphicFramePr>
          <p:nvPr/>
        </p:nvGraphicFramePr>
        <p:xfrm>
          <a:off x="603250" y="2232660"/>
          <a:ext cx="10939119" cy="3703701"/>
        </p:xfrm>
        <a:graphic>
          <a:graphicData uri="http://schemas.openxmlformats.org/drawingml/2006/table">
            <a:tbl>
              <a:tblPr bandRow="1">
                <a:noFill/>
              </a:tblPr>
              <a:tblGrid>
                <a:gridCol w="2040242"/>
                <a:gridCol w="8898877"/>
              </a:tblGrid>
              <a:tr h="27051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62305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应当认定工伤的情形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在工作时间和工作场所内，因工作原因受到事故伤害的（2）工作时间前后在工作场所内，从事与工作有关的预备性或收尾性工作受到事故伤害的（3）在工作时间和工作场所内，因履行工作职责受到暴力等意外伤害的（4）患职业病的（5）因工外出期间，由于工作原因受到伤害或者发生事故下落不明的（6）在上下班途中，受到非本人主要责任的交通事故或者城市轨道交通、客运轮渡、火车事故伤害的（7）法律、行政法规规定应当认定为工伤的其他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81216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视同工伤的情形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在工作时间和工作岗位，突发疾病死亡或者在48小时内经抢救无效死亡的（2）在抢险救灾等维护国家利益、公共利益活动中受到伤害的（3）原在军队服役，因战、因公负伤致残，已取得革命伤残军人证，到用人单位后旧伤复发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4102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不认定为工伤的情形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（1）故意犯罪（2）醉酒或者吸毒（3）自残或者自杀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048"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9"/>
                                        </p:tgtEl>
                                        <p:attrNameLst>
                                          <p:attrName>style.visibility</p:attrName>
                                        </p:attrNameLst>
                                      </p:cBhvr>
                                      <p:to>
                                        <p:strVal val="visible"/>
                                      </p:to>
                                    </p:set>
                                    <p:animEffect transition="in" filter="fade">
                                      <p:cBhvr>
                                        <p:cTn id="7" dur="1000"/>
                                        <p:tgtEl>
                                          <p:spTgt spid="1289"/>
                                        </p:tgtEl>
                                      </p:cBhvr>
                                    </p:animEffect>
                                    <p:anim calcmode="lin" valueType="num">
                                      <p:cBhvr>
                                        <p:cTn id="8" dur="1000" fill="hold"/>
                                        <p:tgtEl>
                                          <p:spTgt spid="1289"/>
                                        </p:tgtEl>
                                        <p:attrNameLst>
                                          <p:attrName>ppt_x</p:attrName>
                                        </p:attrNameLst>
                                      </p:cBhvr>
                                      <p:tavLst>
                                        <p:tav tm="0">
                                          <p:val>
                                            <p:strVal val="#ppt_x"/>
                                          </p:val>
                                        </p:tav>
                                        <p:tav tm="100000">
                                          <p:val>
                                            <p:strVal val="#ppt_x"/>
                                          </p:val>
                                        </p:tav>
                                      </p:tavLst>
                                    </p:anim>
                                    <p:anim calcmode="lin" valueType="num">
                                      <p:cBhvr>
                                        <p:cTn id="9" dur="1000" fill="hold"/>
                                        <p:tgtEl>
                                          <p:spTgt spid="12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047"/>
                                        </p:tgtEl>
                                        <p:attrNameLst>
                                          <p:attrName>style.visibility</p:attrName>
                                        </p:attrNameLst>
                                      </p:cBhvr>
                                      <p:to>
                                        <p:strVal val="visible"/>
                                      </p:to>
                                    </p:set>
                                    <p:animEffect transition="in" filter="barn(inHorizontal)">
                                      <p:cBhvr>
                                        <p:cTn id="14" dur="500"/>
                                        <p:tgtEl>
                                          <p:spTgt spid="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52"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90" name="组合"/>
          <p:cNvGrpSpPr/>
          <p:nvPr/>
        </p:nvGrpSpPr>
        <p:grpSpPr>
          <a:xfrm>
            <a:off x="883920" y="1194435"/>
            <a:ext cx="8060055" cy="525780"/>
            <a:chOff x="883920" y="1194435"/>
            <a:chExt cx="8060055" cy="525780"/>
          </a:xfrm>
        </p:grpSpPr>
        <p:sp>
          <p:nvSpPr>
            <p:cNvPr id="1053" name="矩形"/>
            <p:cNvSpPr/>
            <p:nvPr/>
          </p:nvSpPr>
          <p:spPr>
            <a:xfrm>
              <a:off x="1004570" y="1194435"/>
              <a:ext cx="789051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辨析应当认定为工伤、视同工伤和不认定为工伤的情形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54" name="剪去对角的矩形"/>
            <p:cNvSpPr/>
            <p:nvPr/>
          </p:nvSpPr>
          <p:spPr>
            <a:xfrm>
              <a:off x="883920" y="1194435"/>
              <a:ext cx="8060055" cy="525780"/>
            </a:xfrm>
            <a:prstGeom prst="snip2DiagRect">
              <a:avLst>
                <a:gd name="adj1" fmla="val 0"/>
                <a:gd name="adj2" fmla="val 12708"/>
              </a:avLst>
            </a:prstGeom>
            <a:noFill/>
            <a:ln w="25400" cap="flat" cmpd="sng">
              <a:solidFill>
                <a:srgbClr val="4BACC6"/>
              </a:solidFill>
              <a:prstDash val="solid"/>
              <a:round/>
            </a:ln>
          </p:spPr>
          <p:txBody>
            <a:bodyPr rtlCol="0" anchor="ctr"/>
            <a:lstStyle/>
            <a:p>
              <a:pPr algn="ctr"/>
            </a:p>
          </p:txBody>
        </p:sp>
      </p:grpSp>
      <p:sp>
        <p:nvSpPr>
          <p:cNvPr id="1055" name="矩形"/>
          <p:cNvSpPr/>
          <p:nvPr/>
        </p:nvSpPr>
        <p:spPr>
          <a:xfrm>
            <a:off x="651510" y="1746885"/>
            <a:ext cx="854519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】劳动者发生伤亡的下列情形中，应当认定为工伤的有（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A．吴某在车间工作期间因醉酒导致自身受伤</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B．保安万某在工作期间因履行工作职责被打伤</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C．陈某在上班途中，受到非本人主要责任交通事故伤害的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D．赵某在外地出差期间登山游玩时摔伤</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56" name="矩形"/>
          <p:cNvSpPr/>
          <p:nvPr/>
        </p:nvSpPr>
        <p:spPr>
          <a:xfrm>
            <a:off x="598170" y="3732530"/>
            <a:ext cx="11233785" cy="4914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【解析】选项A，由于醉酒导致受伤不认定为工伤；选项D，与工作无直接联系，不认定为工伤。【答案】BC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57" name="矩形"/>
          <p:cNvSpPr/>
          <p:nvPr/>
        </p:nvSpPr>
        <p:spPr>
          <a:xfrm>
            <a:off x="602615" y="4281170"/>
            <a:ext cx="1104455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】根据社会保险法律制度的规定，职工出现伤亡的下列情形中，视同工伤的有（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A．在工作时间和工作岗位，突发疾病在48小时内经抢救无效死亡的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B．在抢险救灾等维护国家利益，公共利益活动中受到伤害的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C．在工作时间和工作场所内，因履行工作职责受到暴力伤害的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D．在工作时间和工作岗位，突发疾病死亡</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58" name="矩形"/>
          <p:cNvSpPr/>
          <p:nvPr/>
        </p:nvSpPr>
        <p:spPr>
          <a:xfrm>
            <a:off x="7214870" y="6035039"/>
            <a:ext cx="1946910"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0"/>
                                        </p:tgtEl>
                                        <p:attrNameLst>
                                          <p:attrName>style.visibility</p:attrName>
                                        </p:attrNameLst>
                                      </p:cBhvr>
                                      <p:to>
                                        <p:strVal val="visible"/>
                                      </p:to>
                                    </p:set>
                                    <p:animEffect transition="in" filter="fade">
                                      <p:cBhvr>
                                        <p:cTn id="7" dur="1000"/>
                                        <p:tgtEl>
                                          <p:spTgt spid="1290"/>
                                        </p:tgtEl>
                                      </p:cBhvr>
                                    </p:animEffect>
                                    <p:anim calcmode="lin" valueType="num">
                                      <p:cBhvr>
                                        <p:cTn id="8" dur="1000" fill="hold"/>
                                        <p:tgtEl>
                                          <p:spTgt spid="1290"/>
                                        </p:tgtEl>
                                        <p:attrNameLst>
                                          <p:attrName>ppt_x</p:attrName>
                                        </p:attrNameLst>
                                      </p:cBhvr>
                                      <p:tavLst>
                                        <p:tav tm="0">
                                          <p:val>
                                            <p:strVal val="#ppt_x"/>
                                          </p:val>
                                        </p:tav>
                                        <p:tav tm="100000">
                                          <p:val>
                                            <p:strVal val="#ppt_x"/>
                                          </p:val>
                                        </p:tav>
                                      </p:tavLst>
                                    </p:anim>
                                    <p:anim calcmode="lin" valueType="num">
                                      <p:cBhvr>
                                        <p:cTn id="9" dur="1000" fill="hold"/>
                                        <p:tgtEl>
                                          <p:spTgt spid="1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55"/>
                                        </p:tgtEl>
                                        <p:attrNameLst>
                                          <p:attrName>style.visibility</p:attrName>
                                        </p:attrNameLst>
                                      </p:cBhvr>
                                      <p:to>
                                        <p:strVal val="visible"/>
                                      </p:to>
                                    </p:set>
                                    <p:animEffect transition="in" filter="fade">
                                      <p:cBhvr>
                                        <p:cTn id="14" dur="1000"/>
                                        <p:tgtEl>
                                          <p:spTgt spid="1055"/>
                                        </p:tgtEl>
                                      </p:cBhvr>
                                    </p:animEffect>
                                    <p:anim calcmode="lin" valueType="num">
                                      <p:cBhvr>
                                        <p:cTn id="15" dur="1000" fill="hold"/>
                                        <p:tgtEl>
                                          <p:spTgt spid="1055"/>
                                        </p:tgtEl>
                                        <p:attrNameLst>
                                          <p:attrName>ppt_x</p:attrName>
                                        </p:attrNameLst>
                                      </p:cBhvr>
                                      <p:tavLst>
                                        <p:tav tm="0">
                                          <p:val>
                                            <p:strVal val="#ppt_x"/>
                                          </p:val>
                                        </p:tav>
                                        <p:tav tm="100000">
                                          <p:val>
                                            <p:strVal val="#ppt_x"/>
                                          </p:val>
                                        </p:tav>
                                      </p:tavLst>
                                    </p:anim>
                                    <p:anim calcmode="lin" valueType="num">
                                      <p:cBhvr>
                                        <p:cTn id="16" dur="1000" fill="hold"/>
                                        <p:tgtEl>
                                          <p:spTgt spid="10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56"/>
                                        </p:tgtEl>
                                        <p:attrNameLst>
                                          <p:attrName>style.visibility</p:attrName>
                                        </p:attrNameLst>
                                      </p:cBhvr>
                                      <p:to>
                                        <p:strVal val="visible"/>
                                      </p:to>
                                    </p:set>
                                    <p:animEffect transition="in" filter="fade">
                                      <p:cBhvr>
                                        <p:cTn id="21" dur="1000"/>
                                        <p:tgtEl>
                                          <p:spTgt spid="1056"/>
                                        </p:tgtEl>
                                      </p:cBhvr>
                                    </p:animEffect>
                                    <p:anim calcmode="lin" valueType="num">
                                      <p:cBhvr>
                                        <p:cTn id="22" dur="1000" fill="hold"/>
                                        <p:tgtEl>
                                          <p:spTgt spid="1056"/>
                                        </p:tgtEl>
                                        <p:attrNameLst>
                                          <p:attrName>ppt_x</p:attrName>
                                        </p:attrNameLst>
                                      </p:cBhvr>
                                      <p:tavLst>
                                        <p:tav tm="0">
                                          <p:val>
                                            <p:strVal val="#ppt_x"/>
                                          </p:val>
                                        </p:tav>
                                        <p:tav tm="100000">
                                          <p:val>
                                            <p:strVal val="#ppt_x"/>
                                          </p:val>
                                        </p:tav>
                                      </p:tavLst>
                                    </p:anim>
                                    <p:anim calcmode="lin" valueType="num">
                                      <p:cBhvr>
                                        <p:cTn id="23" dur="1000" fill="hold"/>
                                        <p:tgtEl>
                                          <p:spTgt spid="10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57"/>
                                        </p:tgtEl>
                                        <p:attrNameLst>
                                          <p:attrName>style.visibility</p:attrName>
                                        </p:attrNameLst>
                                      </p:cBhvr>
                                      <p:to>
                                        <p:strVal val="visible"/>
                                      </p:to>
                                    </p:set>
                                    <p:animEffect transition="in" filter="fade">
                                      <p:cBhvr>
                                        <p:cTn id="28" dur="1000"/>
                                        <p:tgtEl>
                                          <p:spTgt spid="1057"/>
                                        </p:tgtEl>
                                      </p:cBhvr>
                                    </p:animEffect>
                                    <p:anim calcmode="lin" valueType="num">
                                      <p:cBhvr>
                                        <p:cTn id="29" dur="1000" fill="hold"/>
                                        <p:tgtEl>
                                          <p:spTgt spid="1057"/>
                                        </p:tgtEl>
                                        <p:attrNameLst>
                                          <p:attrName>ppt_x</p:attrName>
                                        </p:attrNameLst>
                                      </p:cBhvr>
                                      <p:tavLst>
                                        <p:tav tm="0">
                                          <p:val>
                                            <p:strVal val="#ppt_x"/>
                                          </p:val>
                                        </p:tav>
                                        <p:tav tm="100000">
                                          <p:val>
                                            <p:strVal val="#ppt_x"/>
                                          </p:val>
                                        </p:tav>
                                      </p:tavLst>
                                    </p:anim>
                                    <p:anim calcmode="lin" valueType="num">
                                      <p:cBhvr>
                                        <p:cTn id="30" dur="1000" fill="hold"/>
                                        <p:tgtEl>
                                          <p:spTgt spid="105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58"/>
                                        </p:tgtEl>
                                        <p:attrNameLst>
                                          <p:attrName>style.visibility</p:attrName>
                                        </p:attrNameLst>
                                      </p:cBhvr>
                                      <p:to>
                                        <p:strVal val="visible"/>
                                      </p:to>
                                    </p:set>
                                    <p:animEffect transition="in" filter="fade">
                                      <p:cBhvr>
                                        <p:cTn id="35" dur="1000"/>
                                        <p:tgtEl>
                                          <p:spTgt spid="1058"/>
                                        </p:tgtEl>
                                      </p:cBhvr>
                                    </p:animEffect>
                                    <p:anim calcmode="lin" valueType="num">
                                      <p:cBhvr>
                                        <p:cTn id="36" dur="1000" fill="hold"/>
                                        <p:tgtEl>
                                          <p:spTgt spid="1058"/>
                                        </p:tgtEl>
                                        <p:attrNameLst>
                                          <p:attrName>ppt_x</p:attrName>
                                        </p:attrNameLst>
                                      </p:cBhvr>
                                      <p:tavLst>
                                        <p:tav tm="0">
                                          <p:val>
                                            <p:strVal val="#ppt_x"/>
                                          </p:val>
                                        </p:tav>
                                        <p:tav tm="100000">
                                          <p:val>
                                            <p:strVal val="#ppt_x"/>
                                          </p:val>
                                        </p:tav>
                                      </p:tavLst>
                                    </p:anim>
                                    <p:anim calcmode="lin" valueType="num">
                                      <p:cBhvr>
                                        <p:cTn id="37" dur="1000" fill="hold"/>
                                        <p:tgtEl>
                                          <p:spTgt spid="1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 grpId="0" animBg="1"/>
      <p:bldP spid="1055" grpId="0" animBg="1"/>
      <p:bldP spid="1056" grpId="0" animBg="1"/>
      <p:bldP spid="1057" grpId="0" animBg="1"/>
      <p:bldP spid="105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62"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91" name="组合"/>
          <p:cNvGrpSpPr/>
          <p:nvPr/>
        </p:nvGrpSpPr>
        <p:grpSpPr>
          <a:xfrm>
            <a:off x="1447800" y="1182370"/>
            <a:ext cx="4047490" cy="601980"/>
            <a:chOff x="1447800" y="1182370"/>
            <a:chExt cx="4047490" cy="601980"/>
          </a:xfrm>
        </p:grpSpPr>
        <p:sp>
          <p:nvSpPr>
            <p:cNvPr id="1063" name="圆角矩形"/>
            <p:cNvSpPr/>
            <p:nvPr/>
          </p:nvSpPr>
          <p:spPr>
            <a:xfrm>
              <a:off x="1447800" y="1189355"/>
              <a:ext cx="404749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64" name="流程图: 离页连接符"/>
            <p:cNvSpPr/>
            <p:nvPr/>
          </p:nvSpPr>
          <p:spPr>
            <a:xfrm>
              <a:off x="1771650" y="118237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65" name="矩形"/>
            <p:cNvSpPr/>
            <p:nvPr/>
          </p:nvSpPr>
          <p:spPr>
            <a:xfrm>
              <a:off x="2905125" y="1225550"/>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工伤保险待遇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66" name="对象"/>
          <p:cNvGraphicFramePr/>
          <p:nvPr/>
        </p:nvGraphicFramePr>
        <p:xfrm>
          <a:off x="1189990" y="1864360"/>
          <a:ext cx="9733915" cy="4707890"/>
        </p:xfrm>
        <a:graphic>
          <a:graphicData uri="http://schemas.openxmlformats.org/presentationml/2006/ole">
            <mc:AlternateContent xmlns:mc="http://schemas.openxmlformats.org/markup-compatibility/2006">
              <mc:Choice xmlns:v="urn:schemas-microsoft-com:vml" Requires="v">
                <p:oleObj spid="_x0000_s19459" name="package" r:id="rId2" imgW="6936105" imgH="3356610" progId="package">
                  <p:embed/>
                </p:oleObj>
              </mc:Choice>
              <mc:Fallback>
                <p:oleObj name="package" r:id="rId2" imgW="6936105" imgH="3356610" progId="package">
                  <p:embed/>
                  <p:pic>
                    <p:nvPicPr>
                      <p:cNvPr id="0" name="对象"/>
                      <p:cNvPicPr/>
                      <p:nvPr/>
                    </p:nvPicPr>
                    <p:blipFill>
                      <a:blip r:embed="rId3" cstate="print"/>
                      <a:stretch>
                        <a:fillRect/>
                      </a:stretch>
                    </p:blipFill>
                    <p:spPr>
                      <a:xfrm>
                        <a:off x="1189990" y="1864360"/>
                        <a:ext cx="9733915" cy="4707890"/>
                      </a:xfrm>
                      <a:prstGeom prst="rect">
                        <a:avLst/>
                      </a:prstGeom>
                      <a:noFill/>
                      <a:ln w="9525" cap="flat" cmpd="sng">
                        <a:noFill/>
                        <a:prstDash val="solid"/>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1"/>
                                        </p:tgtEl>
                                        <p:attrNameLst>
                                          <p:attrName>style.visibility</p:attrName>
                                        </p:attrNameLst>
                                      </p:cBhvr>
                                      <p:to>
                                        <p:strVal val="visible"/>
                                      </p:to>
                                    </p:set>
                                    <p:animEffect transition="in" filter="fade">
                                      <p:cBhvr>
                                        <p:cTn id="7" dur="1000"/>
                                        <p:tgtEl>
                                          <p:spTgt spid="1291"/>
                                        </p:tgtEl>
                                      </p:cBhvr>
                                    </p:animEffect>
                                    <p:anim calcmode="lin" valueType="num">
                                      <p:cBhvr>
                                        <p:cTn id="8" dur="1000" fill="hold"/>
                                        <p:tgtEl>
                                          <p:spTgt spid="1291"/>
                                        </p:tgtEl>
                                        <p:attrNameLst>
                                          <p:attrName>ppt_x</p:attrName>
                                        </p:attrNameLst>
                                      </p:cBhvr>
                                      <p:tavLst>
                                        <p:tav tm="0">
                                          <p:val>
                                            <p:strVal val="#ppt_x"/>
                                          </p:val>
                                        </p:tav>
                                        <p:tav tm="100000">
                                          <p:val>
                                            <p:strVal val="#ppt_x"/>
                                          </p:val>
                                        </p:tav>
                                      </p:tavLst>
                                    </p:anim>
                                    <p:anim calcmode="lin" valueType="num">
                                      <p:cBhvr>
                                        <p:cTn id="9" dur="1000" fill="hold"/>
                                        <p:tgtEl>
                                          <p:spTgt spid="1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066"/>
                                        </p:tgtEl>
                                        <p:attrNameLst>
                                          <p:attrName>style.visibility</p:attrName>
                                        </p:attrNameLst>
                                      </p:cBhvr>
                                      <p:to>
                                        <p:strVal val="visible"/>
                                      </p:to>
                                    </p:set>
                                    <p:animEffect transition="in" filter="barn(inHorizontal)">
                                      <p:cBhvr>
                                        <p:cTn id="14" dur="500"/>
                                        <p:tgtEl>
                                          <p:spTgt spid="1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147" name="表格"/>
          <p:cNvGraphicFramePr>
            <a:graphicFrameLocks noGrp="1"/>
          </p:cNvGraphicFramePr>
          <p:nvPr/>
        </p:nvGraphicFramePr>
        <p:xfrm>
          <a:off x="644524" y="2992754"/>
          <a:ext cx="10902289" cy="2894328"/>
        </p:xfrm>
        <a:graphic>
          <a:graphicData uri="http://schemas.openxmlformats.org/drawingml/2006/table">
            <a:tbl>
              <a:tblPr bandRow="1">
                <a:noFill/>
              </a:tblPr>
              <a:tblGrid>
                <a:gridCol w="1595107"/>
                <a:gridCol w="9307182"/>
              </a:tblGrid>
              <a:tr h="37422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8161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无效的情形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下列劳动合同无效或者部分无效：（1）以欺诈、胁迫的手段或乘人之危，使对方在违背真实意思的情况下订立或者变更劳动合同的（2）用人单位免除自己的法定责任、排除劳动者权利的（3）违反法律、行政法规的强制性规定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3848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法律后果</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无效劳动合同，从订立时起就没有法律的约束力（自始无效）（2）劳动合同部分无效，不影响其他部分效力的，其他部分仍然有效（3）劳动合同被确认无效，劳动者已经付出劳动的，用人单位应当向劳动者支付劳动报酬（4）劳动合同被确认无效，给对方造成损害的，有过错的一方应当承担赔偿责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48" name="矩形"/>
          <p:cNvSpPr/>
          <p:nvPr/>
        </p:nvSpPr>
        <p:spPr>
          <a:xfrm>
            <a:off x="644524" y="1088390"/>
            <a:ext cx="10918826"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2．无效劳动合同</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无效劳动合同是指由用人单位和劳动者签订成立，而国家不予承认其法律效力的劳动合同。劳动合同虽然已经成立，但因违反了平等自愿、协商一致、诚实信用、公平等原则和法律、行政法规的强制性规定，可使其全部或者部分条款归于无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49" name="矩形"/>
          <p:cNvSpPr/>
          <p:nvPr/>
        </p:nvSpPr>
        <p:spPr>
          <a:xfrm>
            <a:off x="537210" y="6061075"/>
            <a:ext cx="92976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【提示】对劳动合同无效或者部分无效有争议的，由劳动争议仲裁机构或者人民法院确认。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50"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anim calcmode="lin" valueType="num">
                                      <p:cBhvr>
                                        <p:cTn id="8" dur="1000" fill="hold"/>
                                        <p:tgtEl>
                                          <p:spTgt spid="148"/>
                                        </p:tgtEl>
                                        <p:attrNameLst>
                                          <p:attrName>ppt_x</p:attrName>
                                        </p:attrNameLst>
                                      </p:cBhvr>
                                      <p:tavLst>
                                        <p:tav tm="0">
                                          <p:val>
                                            <p:strVal val="#ppt_x"/>
                                          </p:val>
                                        </p:tav>
                                        <p:tav tm="100000">
                                          <p:val>
                                            <p:strVal val="#ppt_x"/>
                                          </p:val>
                                        </p:tav>
                                      </p:tavLst>
                                    </p:anim>
                                    <p:anim calcmode="lin" valueType="num">
                                      <p:cBhvr>
                                        <p:cTn id="9"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47"/>
                                        </p:tgtEl>
                                        <p:attrNameLst>
                                          <p:attrName>style.visibility</p:attrName>
                                        </p:attrNameLst>
                                      </p:cBhvr>
                                      <p:to>
                                        <p:strVal val="visible"/>
                                      </p:to>
                                    </p:set>
                                    <p:animEffect transition="in" filter="barn(inHorizontal)">
                                      <p:cBhvr>
                                        <p:cTn id="14" dur="500"/>
                                        <p:tgtEl>
                                          <p:spTgt spid="14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1000"/>
                                        <p:tgtEl>
                                          <p:spTgt spid="149"/>
                                        </p:tgtEl>
                                      </p:cBhvr>
                                    </p:animEffect>
                                    <p:anim calcmode="lin" valueType="num">
                                      <p:cBhvr>
                                        <p:cTn id="20" dur="1000" fill="hold"/>
                                        <p:tgtEl>
                                          <p:spTgt spid="149"/>
                                        </p:tgtEl>
                                        <p:attrNameLst>
                                          <p:attrName>ppt_x</p:attrName>
                                        </p:attrNameLst>
                                      </p:cBhvr>
                                      <p:tavLst>
                                        <p:tav tm="0">
                                          <p:val>
                                            <p:strVal val="#ppt_x"/>
                                          </p:val>
                                        </p:tav>
                                        <p:tav tm="100000">
                                          <p:val>
                                            <p:strVal val="#ppt_x"/>
                                          </p:val>
                                        </p:tav>
                                      </p:tavLst>
                                    </p:anim>
                                    <p:anim calcmode="lin" valueType="num">
                                      <p:cBhvr>
                                        <p:cTn id="21"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70"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071" name="矩形"/>
          <p:cNvSpPr/>
          <p:nvPr/>
        </p:nvSpPr>
        <p:spPr>
          <a:xfrm>
            <a:off x="1118870" y="1093470"/>
            <a:ext cx="1003998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【提示1】工伤职工因日常生活或者就业需要，经劳动能力鉴定委员会确认，可以安装假肢、矫形器、假眼、假牙和配置轮椅等辅助器具，所需费用按照国家规定的标准从工伤保险基金支付。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【提示2】工伤职工治疗非因工伤引发的疾病，不享受工伤医疗待遇，按照基本医疗保险办法处理。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292" name="组合"/>
          <p:cNvGrpSpPr/>
          <p:nvPr/>
        </p:nvGrpSpPr>
        <p:grpSpPr>
          <a:xfrm>
            <a:off x="1282700" y="2607945"/>
            <a:ext cx="4830445" cy="525779"/>
            <a:chOff x="1282700" y="2607945"/>
            <a:chExt cx="4830445" cy="525779"/>
          </a:xfrm>
        </p:grpSpPr>
        <p:sp>
          <p:nvSpPr>
            <p:cNvPr id="1072" name="矩形"/>
            <p:cNvSpPr/>
            <p:nvPr/>
          </p:nvSpPr>
          <p:spPr>
            <a:xfrm>
              <a:off x="1403350" y="2607945"/>
              <a:ext cx="455168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工伤保险待遇的具体内容</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73" name="剪去对角的矩形"/>
            <p:cNvSpPr/>
            <p:nvPr/>
          </p:nvSpPr>
          <p:spPr>
            <a:xfrm>
              <a:off x="1282700" y="2607945"/>
              <a:ext cx="4830445" cy="525779"/>
            </a:xfrm>
            <a:prstGeom prst="snip2DiagRect">
              <a:avLst>
                <a:gd name="adj1" fmla="val 0"/>
                <a:gd name="adj2" fmla="val 12337"/>
              </a:avLst>
            </a:prstGeom>
            <a:noFill/>
            <a:ln w="25400" cap="flat" cmpd="sng">
              <a:solidFill>
                <a:srgbClr val="4BACC6"/>
              </a:solidFill>
              <a:prstDash val="solid"/>
              <a:round/>
            </a:ln>
          </p:spPr>
          <p:txBody>
            <a:bodyPr rtlCol="0" anchor="ctr"/>
            <a:lstStyle/>
            <a:p>
              <a:pPr algn="ctr"/>
            </a:p>
          </p:txBody>
        </p:sp>
      </p:grpSp>
      <p:sp>
        <p:nvSpPr>
          <p:cNvPr id="1074" name="矩形"/>
          <p:cNvSpPr/>
          <p:nvPr/>
        </p:nvSpPr>
        <p:spPr>
          <a:xfrm>
            <a:off x="1118870" y="3230245"/>
            <a:ext cx="10076181"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】根据社会保险制度的规定，职工因工死亡，其近亲属可按照上一年度全国城镇居民人均可支配收入的一定倍数领取一次性工亡补助金，该倍数为（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A．20倍	B．10倍		C．15倍		D．5倍</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75" name="矩形"/>
          <p:cNvSpPr/>
          <p:nvPr/>
        </p:nvSpPr>
        <p:spPr>
          <a:xfrm>
            <a:off x="7804150" y="4164330"/>
            <a:ext cx="137286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76" name="矩形"/>
          <p:cNvSpPr/>
          <p:nvPr/>
        </p:nvSpPr>
        <p:spPr>
          <a:xfrm>
            <a:off x="1015365" y="4568190"/>
            <a:ext cx="10018396"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多选】根据社会保险法律制度的规定，职工因工死亡的，其近亲属可享受遗属待遇。下列各项中属于该待遇的有（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A．一次性工亡补助金</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B．供养亲属抚恤金</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C．遗属慰问金</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丧葬补助金</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77" name="矩形"/>
          <p:cNvSpPr/>
          <p:nvPr/>
        </p:nvSpPr>
        <p:spPr>
          <a:xfrm>
            <a:off x="1015365" y="5852795"/>
            <a:ext cx="13728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fade">
                                      <p:cBhvr>
                                        <p:cTn id="7" dur="1000"/>
                                        <p:tgtEl>
                                          <p:spTgt spid="1071"/>
                                        </p:tgtEl>
                                      </p:cBhvr>
                                    </p:animEffect>
                                    <p:anim calcmode="lin" valueType="num">
                                      <p:cBhvr>
                                        <p:cTn id="8" dur="1000" fill="hold"/>
                                        <p:tgtEl>
                                          <p:spTgt spid="1071"/>
                                        </p:tgtEl>
                                        <p:attrNameLst>
                                          <p:attrName>ppt_x</p:attrName>
                                        </p:attrNameLst>
                                      </p:cBhvr>
                                      <p:tavLst>
                                        <p:tav tm="0">
                                          <p:val>
                                            <p:strVal val="#ppt_x"/>
                                          </p:val>
                                        </p:tav>
                                        <p:tav tm="100000">
                                          <p:val>
                                            <p:strVal val="#ppt_x"/>
                                          </p:val>
                                        </p:tav>
                                      </p:tavLst>
                                    </p:anim>
                                    <p:anim calcmode="lin" valueType="num">
                                      <p:cBhvr>
                                        <p:cTn id="9" dur="1000" fill="hold"/>
                                        <p:tgtEl>
                                          <p:spTgt spid="10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2"/>
                                        </p:tgtEl>
                                        <p:attrNameLst>
                                          <p:attrName>style.visibility</p:attrName>
                                        </p:attrNameLst>
                                      </p:cBhvr>
                                      <p:to>
                                        <p:strVal val="visible"/>
                                      </p:to>
                                    </p:set>
                                    <p:animEffect transition="in" filter="fade">
                                      <p:cBhvr>
                                        <p:cTn id="14" dur="1000"/>
                                        <p:tgtEl>
                                          <p:spTgt spid="1292"/>
                                        </p:tgtEl>
                                      </p:cBhvr>
                                    </p:animEffect>
                                    <p:anim calcmode="lin" valueType="num">
                                      <p:cBhvr>
                                        <p:cTn id="15" dur="1000" fill="hold"/>
                                        <p:tgtEl>
                                          <p:spTgt spid="1292"/>
                                        </p:tgtEl>
                                        <p:attrNameLst>
                                          <p:attrName>ppt_x</p:attrName>
                                        </p:attrNameLst>
                                      </p:cBhvr>
                                      <p:tavLst>
                                        <p:tav tm="0">
                                          <p:val>
                                            <p:strVal val="#ppt_x"/>
                                          </p:val>
                                        </p:tav>
                                        <p:tav tm="100000">
                                          <p:val>
                                            <p:strVal val="#ppt_x"/>
                                          </p:val>
                                        </p:tav>
                                      </p:tavLst>
                                    </p:anim>
                                    <p:anim calcmode="lin" valueType="num">
                                      <p:cBhvr>
                                        <p:cTn id="16" dur="1000" fill="hold"/>
                                        <p:tgtEl>
                                          <p:spTgt spid="12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74"/>
                                        </p:tgtEl>
                                        <p:attrNameLst>
                                          <p:attrName>style.visibility</p:attrName>
                                        </p:attrNameLst>
                                      </p:cBhvr>
                                      <p:to>
                                        <p:strVal val="visible"/>
                                      </p:to>
                                    </p:set>
                                    <p:animEffect transition="in" filter="fade">
                                      <p:cBhvr>
                                        <p:cTn id="21" dur="1000"/>
                                        <p:tgtEl>
                                          <p:spTgt spid="1074"/>
                                        </p:tgtEl>
                                      </p:cBhvr>
                                    </p:animEffect>
                                    <p:anim calcmode="lin" valueType="num">
                                      <p:cBhvr>
                                        <p:cTn id="22" dur="1000" fill="hold"/>
                                        <p:tgtEl>
                                          <p:spTgt spid="1074"/>
                                        </p:tgtEl>
                                        <p:attrNameLst>
                                          <p:attrName>ppt_x</p:attrName>
                                        </p:attrNameLst>
                                      </p:cBhvr>
                                      <p:tavLst>
                                        <p:tav tm="0">
                                          <p:val>
                                            <p:strVal val="#ppt_x"/>
                                          </p:val>
                                        </p:tav>
                                        <p:tav tm="100000">
                                          <p:val>
                                            <p:strVal val="#ppt_x"/>
                                          </p:val>
                                        </p:tav>
                                      </p:tavLst>
                                    </p:anim>
                                    <p:anim calcmode="lin" valueType="num">
                                      <p:cBhvr>
                                        <p:cTn id="23" dur="1000" fill="hold"/>
                                        <p:tgtEl>
                                          <p:spTgt spid="1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fade">
                                      <p:cBhvr>
                                        <p:cTn id="28" dur="1000"/>
                                        <p:tgtEl>
                                          <p:spTgt spid="1075"/>
                                        </p:tgtEl>
                                      </p:cBhvr>
                                    </p:animEffect>
                                    <p:anim calcmode="lin" valueType="num">
                                      <p:cBhvr>
                                        <p:cTn id="29" dur="1000" fill="hold"/>
                                        <p:tgtEl>
                                          <p:spTgt spid="1075"/>
                                        </p:tgtEl>
                                        <p:attrNameLst>
                                          <p:attrName>ppt_x</p:attrName>
                                        </p:attrNameLst>
                                      </p:cBhvr>
                                      <p:tavLst>
                                        <p:tav tm="0">
                                          <p:val>
                                            <p:strVal val="#ppt_x"/>
                                          </p:val>
                                        </p:tav>
                                        <p:tav tm="100000">
                                          <p:val>
                                            <p:strVal val="#ppt_x"/>
                                          </p:val>
                                        </p:tav>
                                      </p:tavLst>
                                    </p:anim>
                                    <p:anim calcmode="lin" valueType="num">
                                      <p:cBhvr>
                                        <p:cTn id="30" dur="1000" fill="hold"/>
                                        <p:tgtEl>
                                          <p:spTgt spid="10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76"/>
                                        </p:tgtEl>
                                        <p:attrNameLst>
                                          <p:attrName>style.visibility</p:attrName>
                                        </p:attrNameLst>
                                      </p:cBhvr>
                                      <p:to>
                                        <p:strVal val="visible"/>
                                      </p:to>
                                    </p:set>
                                    <p:animEffect transition="in" filter="fade">
                                      <p:cBhvr>
                                        <p:cTn id="35" dur="1000"/>
                                        <p:tgtEl>
                                          <p:spTgt spid="1076"/>
                                        </p:tgtEl>
                                      </p:cBhvr>
                                    </p:animEffect>
                                    <p:anim calcmode="lin" valueType="num">
                                      <p:cBhvr>
                                        <p:cTn id="36" dur="1000" fill="hold"/>
                                        <p:tgtEl>
                                          <p:spTgt spid="1076"/>
                                        </p:tgtEl>
                                        <p:attrNameLst>
                                          <p:attrName>ppt_x</p:attrName>
                                        </p:attrNameLst>
                                      </p:cBhvr>
                                      <p:tavLst>
                                        <p:tav tm="0">
                                          <p:val>
                                            <p:strVal val="#ppt_x"/>
                                          </p:val>
                                        </p:tav>
                                        <p:tav tm="100000">
                                          <p:val>
                                            <p:strVal val="#ppt_x"/>
                                          </p:val>
                                        </p:tav>
                                      </p:tavLst>
                                    </p:anim>
                                    <p:anim calcmode="lin" valueType="num">
                                      <p:cBhvr>
                                        <p:cTn id="37" dur="1000" fill="hold"/>
                                        <p:tgtEl>
                                          <p:spTgt spid="10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77"/>
                                        </p:tgtEl>
                                        <p:attrNameLst>
                                          <p:attrName>style.visibility</p:attrName>
                                        </p:attrNameLst>
                                      </p:cBhvr>
                                      <p:to>
                                        <p:strVal val="visible"/>
                                      </p:to>
                                    </p:set>
                                    <p:animEffect transition="in" filter="fade">
                                      <p:cBhvr>
                                        <p:cTn id="42" dur="1000"/>
                                        <p:tgtEl>
                                          <p:spTgt spid="1077"/>
                                        </p:tgtEl>
                                      </p:cBhvr>
                                    </p:animEffect>
                                    <p:anim calcmode="lin" valueType="num">
                                      <p:cBhvr>
                                        <p:cTn id="43" dur="1000" fill="hold"/>
                                        <p:tgtEl>
                                          <p:spTgt spid="1077"/>
                                        </p:tgtEl>
                                        <p:attrNameLst>
                                          <p:attrName>ppt_x</p:attrName>
                                        </p:attrNameLst>
                                      </p:cBhvr>
                                      <p:tavLst>
                                        <p:tav tm="0">
                                          <p:val>
                                            <p:strVal val="#ppt_x"/>
                                          </p:val>
                                        </p:tav>
                                        <p:tav tm="100000">
                                          <p:val>
                                            <p:strVal val="#ppt_x"/>
                                          </p:val>
                                        </p:tav>
                                      </p:tavLst>
                                    </p:anim>
                                    <p:anim calcmode="lin" valueType="num">
                                      <p:cBhvr>
                                        <p:cTn id="44" dur="1000" fill="hold"/>
                                        <p:tgtEl>
                                          <p:spTgt spid="1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292" grpId="0" animBg="1"/>
      <p:bldP spid="1074" grpId="0" animBg="1"/>
      <p:bldP spid="1075" grpId="0" animBg="1"/>
      <p:bldP spid="1076" grpId="0" animBg="1"/>
      <p:bldP spid="107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1"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93" name="组合"/>
          <p:cNvGrpSpPr/>
          <p:nvPr/>
        </p:nvGrpSpPr>
        <p:grpSpPr>
          <a:xfrm>
            <a:off x="1447800" y="1377950"/>
            <a:ext cx="4815840" cy="601980"/>
            <a:chOff x="1447800" y="1377950"/>
            <a:chExt cx="4815840" cy="601980"/>
          </a:xfrm>
        </p:grpSpPr>
        <p:sp>
          <p:nvSpPr>
            <p:cNvPr id="1082" name="圆角矩形"/>
            <p:cNvSpPr/>
            <p:nvPr/>
          </p:nvSpPr>
          <p:spPr>
            <a:xfrm>
              <a:off x="1447800" y="1384935"/>
              <a:ext cx="481584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83" name="流程图: 离页连接符"/>
            <p:cNvSpPr/>
            <p:nvPr/>
          </p:nvSpPr>
          <p:spPr>
            <a:xfrm>
              <a:off x="1771650" y="137795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84" name="矩形"/>
            <p:cNvSpPr/>
            <p:nvPr/>
          </p:nvSpPr>
          <p:spPr>
            <a:xfrm>
              <a:off x="2905125" y="1421130"/>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工伤保险待遇负担</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1085" name="表格"/>
          <p:cNvGraphicFramePr>
            <a:graphicFrameLocks noGrp="1"/>
          </p:cNvGraphicFramePr>
          <p:nvPr/>
        </p:nvGraphicFramePr>
        <p:xfrm>
          <a:off x="1415415" y="2353310"/>
          <a:ext cx="9378302" cy="3554857"/>
        </p:xfrm>
        <a:graphic>
          <a:graphicData uri="http://schemas.openxmlformats.org/drawingml/2006/table">
            <a:tbl>
              <a:tblPr bandRow="1">
                <a:noFill/>
              </a:tblPr>
              <a:tblGrid>
                <a:gridCol w="2526030"/>
                <a:gridCol w="6852272"/>
              </a:tblGrid>
              <a:tr h="70167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负担方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具体费用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67559">
                <a:tc>
                  <a:txBody>
                    <a:bodyPr/>
                    <a:lstStyle/>
                    <a:p>
                      <a:pPr marL="0" indent="0" algn="ctr">
                        <a:lnSpc>
                          <a:spcPct val="150000"/>
                        </a:lnSpc>
                        <a:spcBef>
                          <a:spcPts val="0"/>
                        </a:spcBef>
                        <a:spcAft>
                          <a:spcPts val="0"/>
                        </a:spcAft>
                        <a:buNone/>
                      </a:pPr>
                      <a:r>
                        <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从工伤保险基金中支付</a:t>
                      </a:r>
                      <a:endPar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治疗工伤的医疗费用和康复费用（2）住院伙食补助费（3）到统筹地区以外就医的交通食宿费（4）安装配置伤残辅助器具所需费用（5）生活不能自理的，经劳动能力鉴定委员会确认的生活护理费（6）一次性伤残补助金和一级至四级伤残职工按月领取的伤残津贴（7）终止或解除劳动合同时，应当享受的一次性医疗补助金（8）因工死亡的，其遗属领取的丧葬补助金、供养亲属抚恤金和因工死亡补助金（9）劳动能力鉴定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01675">
                <a:tc>
                  <a:txBody>
                    <a:bodyPr/>
                    <a:lstStyle/>
                    <a:p>
                      <a:pPr marL="0" indent="0" algn="ctr">
                        <a:lnSpc>
                          <a:spcPct val="150000"/>
                        </a:lnSpc>
                        <a:spcBef>
                          <a:spcPts val="0"/>
                        </a:spcBef>
                        <a:spcAft>
                          <a:spcPts val="0"/>
                        </a:spcAft>
                        <a:buNone/>
                      </a:pPr>
                      <a:r>
                        <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rPr>
                        <a:t>由用人单位支付</a:t>
                      </a:r>
                      <a:endParaRPr lang="zh-CN" altLang="en-US" sz="1600" b="0" i="0" u="none" strike="noStrike" kern="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（1）治疗工伤期间的工资福利（2）五级、六级伤残职工按月领取的伤残津贴（3）终止或解除劳动合同时，应当享受的一次性伤残就业补助金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3"/>
                                        </p:tgtEl>
                                        <p:attrNameLst>
                                          <p:attrName>style.visibility</p:attrName>
                                        </p:attrNameLst>
                                      </p:cBhvr>
                                      <p:to>
                                        <p:strVal val="visible"/>
                                      </p:to>
                                    </p:set>
                                    <p:animEffect transition="in" filter="fade">
                                      <p:cBhvr>
                                        <p:cTn id="7" dur="1000"/>
                                        <p:tgtEl>
                                          <p:spTgt spid="1293"/>
                                        </p:tgtEl>
                                      </p:cBhvr>
                                    </p:animEffect>
                                    <p:anim calcmode="lin" valueType="num">
                                      <p:cBhvr>
                                        <p:cTn id="8" dur="1000" fill="hold"/>
                                        <p:tgtEl>
                                          <p:spTgt spid="1293"/>
                                        </p:tgtEl>
                                        <p:attrNameLst>
                                          <p:attrName>ppt_x</p:attrName>
                                        </p:attrNameLst>
                                      </p:cBhvr>
                                      <p:tavLst>
                                        <p:tav tm="0">
                                          <p:val>
                                            <p:strVal val="#ppt_x"/>
                                          </p:val>
                                        </p:tav>
                                        <p:tav tm="100000">
                                          <p:val>
                                            <p:strVal val="#ppt_x"/>
                                          </p:val>
                                        </p:tav>
                                      </p:tavLst>
                                    </p:anim>
                                    <p:anim calcmode="lin" valueType="num">
                                      <p:cBhvr>
                                        <p:cTn id="9" dur="1000" fill="hold"/>
                                        <p:tgtEl>
                                          <p:spTgt spid="12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85"/>
                                        </p:tgtEl>
                                        <p:attrNameLst>
                                          <p:attrName>style.visibility</p:attrName>
                                        </p:attrNameLst>
                                      </p:cBhvr>
                                      <p:to>
                                        <p:strVal val="visible"/>
                                      </p:to>
                                    </p:set>
                                    <p:animEffect transition="in" filter="wipe(down)">
                                      <p:cBhvr>
                                        <p:cTn id="14" dur="500"/>
                                        <p:tgtEl>
                                          <p:spTgt spid="1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89"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94" name="组合"/>
          <p:cNvGrpSpPr/>
          <p:nvPr/>
        </p:nvGrpSpPr>
        <p:grpSpPr>
          <a:xfrm>
            <a:off x="1482090" y="1464945"/>
            <a:ext cx="4052570" cy="525779"/>
            <a:chOff x="1482090" y="1464945"/>
            <a:chExt cx="4052570" cy="525779"/>
          </a:xfrm>
        </p:grpSpPr>
        <p:sp>
          <p:nvSpPr>
            <p:cNvPr id="1090" name="矩形"/>
            <p:cNvSpPr/>
            <p:nvPr/>
          </p:nvSpPr>
          <p:spPr>
            <a:xfrm>
              <a:off x="1602740" y="1464945"/>
              <a:ext cx="380111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工伤保险待遇负担</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091" name="剪去对角的矩形"/>
            <p:cNvSpPr/>
            <p:nvPr/>
          </p:nvSpPr>
          <p:spPr>
            <a:xfrm>
              <a:off x="1482090" y="1464945"/>
              <a:ext cx="4052570" cy="525779"/>
            </a:xfrm>
            <a:prstGeom prst="snip2DiagRect">
              <a:avLst>
                <a:gd name="adj1" fmla="val 0"/>
                <a:gd name="adj2" fmla="val 12819"/>
              </a:avLst>
            </a:prstGeom>
            <a:noFill/>
            <a:ln w="25400" cap="flat" cmpd="sng">
              <a:solidFill>
                <a:srgbClr val="4BACC6"/>
              </a:solidFill>
              <a:prstDash val="solid"/>
              <a:round/>
            </a:ln>
          </p:spPr>
          <p:txBody>
            <a:bodyPr rtlCol="0" anchor="ctr"/>
            <a:lstStyle/>
            <a:p>
              <a:pPr algn="ctr"/>
            </a:p>
          </p:txBody>
        </p:sp>
      </p:grpSp>
      <p:sp>
        <p:nvSpPr>
          <p:cNvPr id="1092" name="矩形"/>
          <p:cNvSpPr/>
          <p:nvPr/>
        </p:nvSpPr>
        <p:spPr>
          <a:xfrm>
            <a:off x="1259840" y="2170430"/>
            <a:ext cx="9512300"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根据社会保险法律制度的规定，参保职工因工伤发生的下列费用中，应从工伤保险基金中支付的有（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A．治疗工伤的医疗费用</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B．住院伙食补助费</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C．劳动能力鉴定费</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D．治疗工伤的康复费用</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93" name="矩形"/>
          <p:cNvSpPr/>
          <p:nvPr/>
        </p:nvSpPr>
        <p:spPr>
          <a:xfrm>
            <a:off x="1144270" y="4085590"/>
            <a:ext cx="2022475"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1000"/>
                                        <p:tgtEl>
                                          <p:spTgt spid="1294"/>
                                        </p:tgtEl>
                                      </p:cBhvr>
                                    </p:animEffect>
                                    <p:anim calcmode="lin" valueType="num">
                                      <p:cBhvr>
                                        <p:cTn id="8" dur="1000" fill="hold"/>
                                        <p:tgtEl>
                                          <p:spTgt spid="1294"/>
                                        </p:tgtEl>
                                        <p:attrNameLst>
                                          <p:attrName>ppt_x</p:attrName>
                                        </p:attrNameLst>
                                      </p:cBhvr>
                                      <p:tavLst>
                                        <p:tav tm="0">
                                          <p:val>
                                            <p:strVal val="#ppt_x"/>
                                          </p:val>
                                        </p:tav>
                                        <p:tav tm="100000">
                                          <p:val>
                                            <p:strVal val="#ppt_x"/>
                                          </p:val>
                                        </p:tav>
                                      </p:tavLst>
                                    </p:anim>
                                    <p:anim calcmode="lin" valueType="num">
                                      <p:cBhvr>
                                        <p:cTn id="9" dur="1000" fill="hold"/>
                                        <p:tgtEl>
                                          <p:spTgt spid="12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92"/>
                                        </p:tgtEl>
                                        <p:attrNameLst>
                                          <p:attrName>style.visibility</p:attrName>
                                        </p:attrNameLst>
                                      </p:cBhvr>
                                      <p:to>
                                        <p:strVal val="visible"/>
                                      </p:to>
                                    </p:set>
                                    <p:animEffect transition="in" filter="fade">
                                      <p:cBhvr>
                                        <p:cTn id="14" dur="1000"/>
                                        <p:tgtEl>
                                          <p:spTgt spid="1092"/>
                                        </p:tgtEl>
                                      </p:cBhvr>
                                    </p:animEffect>
                                    <p:anim calcmode="lin" valueType="num">
                                      <p:cBhvr>
                                        <p:cTn id="15" dur="1000" fill="hold"/>
                                        <p:tgtEl>
                                          <p:spTgt spid="1092"/>
                                        </p:tgtEl>
                                        <p:attrNameLst>
                                          <p:attrName>ppt_x</p:attrName>
                                        </p:attrNameLst>
                                      </p:cBhvr>
                                      <p:tavLst>
                                        <p:tav tm="0">
                                          <p:val>
                                            <p:strVal val="#ppt_x"/>
                                          </p:val>
                                        </p:tav>
                                        <p:tav tm="100000">
                                          <p:val>
                                            <p:strVal val="#ppt_x"/>
                                          </p:val>
                                        </p:tav>
                                      </p:tavLst>
                                    </p:anim>
                                    <p:anim calcmode="lin" valueType="num">
                                      <p:cBhvr>
                                        <p:cTn id="16" dur="1000" fill="hold"/>
                                        <p:tgtEl>
                                          <p:spTgt spid="10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93"/>
                                        </p:tgtEl>
                                        <p:attrNameLst>
                                          <p:attrName>style.visibility</p:attrName>
                                        </p:attrNameLst>
                                      </p:cBhvr>
                                      <p:to>
                                        <p:strVal val="visible"/>
                                      </p:to>
                                    </p:set>
                                    <p:animEffect transition="in" filter="fade">
                                      <p:cBhvr>
                                        <p:cTn id="21" dur="1000"/>
                                        <p:tgtEl>
                                          <p:spTgt spid="1093"/>
                                        </p:tgtEl>
                                      </p:cBhvr>
                                    </p:animEffect>
                                    <p:anim calcmode="lin" valueType="num">
                                      <p:cBhvr>
                                        <p:cTn id="22" dur="1000" fill="hold"/>
                                        <p:tgtEl>
                                          <p:spTgt spid="1093"/>
                                        </p:tgtEl>
                                        <p:attrNameLst>
                                          <p:attrName>ppt_x</p:attrName>
                                        </p:attrNameLst>
                                      </p:cBhvr>
                                      <p:tavLst>
                                        <p:tav tm="0">
                                          <p:val>
                                            <p:strVal val="#ppt_x"/>
                                          </p:val>
                                        </p:tav>
                                        <p:tav tm="100000">
                                          <p:val>
                                            <p:strVal val="#ppt_x"/>
                                          </p:val>
                                        </p:tav>
                                      </p:tavLst>
                                    </p:anim>
                                    <p:anim calcmode="lin" valueType="num">
                                      <p:cBhvr>
                                        <p:cTn id="23" dur="1000" fill="hold"/>
                                        <p:tgtEl>
                                          <p:spTgt spid="10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 grpId="0" animBg="1"/>
      <p:bldP spid="1092" grpId="0" animBg="1"/>
      <p:bldP spid="109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97"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 工伤保险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95" name="组合"/>
          <p:cNvGrpSpPr/>
          <p:nvPr/>
        </p:nvGrpSpPr>
        <p:grpSpPr>
          <a:xfrm>
            <a:off x="1184910" y="1362710"/>
            <a:ext cx="3485515" cy="601980"/>
            <a:chOff x="1184910" y="1362710"/>
            <a:chExt cx="3485515" cy="601980"/>
          </a:xfrm>
        </p:grpSpPr>
        <p:sp>
          <p:nvSpPr>
            <p:cNvPr id="1098" name="圆角矩形"/>
            <p:cNvSpPr/>
            <p:nvPr/>
          </p:nvSpPr>
          <p:spPr>
            <a:xfrm>
              <a:off x="1184910" y="1369695"/>
              <a:ext cx="348551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99" name="流程图: 离页连接符"/>
            <p:cNvSpPr/>
            <p:nvPr/>
          </p:nvSpPr>
          <p:spPr>
            <a:xfrm>
              <a:off x="1508759" y="136271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00" name="矩形"/>
            <p:cNvSpPr/>
            <p:nvPr/>
          </p:nvSpPr>
          <p:spPr>
            <a:xfrm>
              <a:off x="2642235" y="140589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特殊规定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01" name="矩形"/>
          <p:cNvSpPr/>
          <p:nvPr/>
        </p:nvSpPr>
        <p:spPr>
          <a:xfrm>
            <a:off x="1030604" y="1979929"/>
            <a:ext cx="10311130"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（1）工伤职工符合领取基本养老金条件的，停发伤残津贴，享受基本养老保险待遇。基本养老保险待遇低于伤残津贴的，由工伤保险基金补足差额。</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（2）职工所在用人单位未依法缴纳工伤保险费，发生工伤事故的，由用人单位支付工伤保险待遇。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（3）职工（包括非全日制从业人员）在两个或者两个以上用人单位同时就业的，各用人单位应当分别为职工缴纳工伤保险费。职工发生工伤，由职工受到伤害时工作的单位依法承担工伤保险责任。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296" name="组合"/>
          <p:cNvGrpSpPr/>
          <p:nvPr/>
        </p:nvGrpSpPr>
        <p:grpSpPr>
          <a:xfrm>
            <a:off x="1184910" y="4360545"/>
            <a:ext cx="6612255" cy="525779"/>
            <a:chOff x="1184910" y="4360545"/>
            <a:chExt cx="6612255" cy="525779"/>
          </a:xfrm>
        </p:grpSpPr>
        <p:sp>
          <p:nvSpPr>
            <p:cNvPr id="1102" name="矩形"/>
            <p:cNvSpPr/>
            <p:nvPr/>
          </p:nvSpPr>
          <p:spPr>
            <a:xfrm>
              <a:off x="1305560" y="4360545"/>
              <a:ext cx="635254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用人单位未依法缴纳工伤保险费时的处理</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03" name="剪去对角的矩形"/>
            <p:cNvSpPr/>
            <p:nvPr/>
          </p:nvSpPr>
          <p:spPr>
            <a:xfrm>
              <a:off x="1184910" y="4360545"/>
              <a:ext cx="6612255" cy="525779"/>
            </a:xfrm>
            <a:prstGeom prst="snip2DiagRect">
              <a:avLst>
                <a:gd name="adj1" fmla="val 0"/>
                <a:gd name="adj2" fmla="val 13791"/>
              </a:avLst>
            </a:prstGeom>
            <a:noFill/>
            <a:ln w="25400" cap="flat" cmpd="sng">
              <a:solidFill>
                <a:srgbClr val="4BACC6"/>
              </a:solidFill>
              <a:prstDash val="solid"/>
              <a:round/>
            </a:ln>
          </p:spPr>
          <p:txBody>
            <a:bodyPr rtlCol="0" anchor="ctr"/>
            <a:lstStyle/>
            <a:p>
              <a:pPr algn="ctr"/>
            </a:p>
          </p:txBody>
        </p:sp>
      </p:grpSp>
      <p:sp>
        <p:nvSpPr>
          <p:cNvPr id="1104" name="矩形"/>
          <p:cNvSpPr/>
          <p:nvPr/>
        </p:nvSpPr>
        <p:spPr>
          <a:xfrm>
            <a:off x="607695" y="5039360"/>
            <a:ext cx="10994391" cy="45589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 】职工发生工伤事故，但所在用人单位未依法缴纳工伤保险费的，不享受工伤保险（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05" name="矩形"/>
          <p:cNvSpPr/>
          <p:nvPr/>
        </p:nvSpPr>
        <p:spPr>
          <a:xfrm>
            <a:off x="479425" y="5619115"/>
            <a:ext cx="1569719"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方正细黑一_GBK" charset="0"/>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方正细黑一_GBK" charset="0"/>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方正细黑一_GBK"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5"/>
                                        </p:tgtEl>
                                        <p:attrNameLst>
                                          <p:attrName>style.visibility</p:attrName>
                                        </p:attrNameLst>
                                      </p:cBhvr>
                                      <p:to>
                                        <p:strVal val="visible"/>
                                      </p:to>
                                    </p:set>
                                    <p:animEffect transition="in" filter="fade">
                                      <p:cBhvr>
                                        <p:cTn id="7" dur="1000"/>
                                        <p:tgtEl>
                                          <p:spTgt spid="1295"/>
                                        </p:tgtEl>
                                      </p:cBhvr>
                                    </p:animEffect>
                                    <p:anim calcmode="lin" valueType="num">
                                      <p:cBhvr>
                                        <p:cTn id="8" dur="1000" fill="hold"/>
                                        <p:tgtEl>
                                          <p:spTgt spid="1295"/>
                                        </p:tgtEl>
                                        <p:attrNameLst>
                                          <p:attrName>ppt_x</p:attrName>
                                        </p:attrNameLst>
                                      </p:cBhvr>
                                      <p:tavLst>
                                        <p:tav tm="0">
                                          <p:val>
                                            <p:strVal val="#ppt_x"/>
                                          </p:val>
                                        </p:tav>
                                        <p:tav tm="100000">
                                          <p:val>
                                            <p:strVal val="#ppt_x"/>
                                          </p:val>
                                        </p:tav>
                                      </p:tavLst>
                                    </p:anim>
                                    <p:anim calcmode="lin" valueType="num">
                                      <p:cBhvr>
                                        <p:cTn id="9" dur="1000" fill="hold"/>
                                        <p:tgtEl>
                                          <p:spTgt spid="12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01"/>
                                        </p:tgtEl>
                                        <p:attrNameLst>
                                          <p:attrName>style.visibility</p:attrName>
                                        </p:attrNameLst>
                                      </p:cBhvr>
                                      <p:to>
                                        <p:strVal val="visible"/>
                                      </p:to>
                                    </p:set>
                                    <p:animEffect transition="in" filter="fade">
                                      <p:cBhvr>
                                        <p:cTn id="14" dur="1000"/>
                                        <p:tgtEl>
                                          <p:spTgt spid="1101"/>
                                        </p:tgtEl>
                                      </p:cBhvr>
                                    </p:animEffect>
                                    <p:anim calcmode="lin" valueType="num">
                                      <p:cBhvr>
                                        <p:cTn id="15" dur="1000" fill="hold"/>
                                        <p:tgtEl>
                                          <p:spTgt spid="1101"/>
                                        </p:tgtEl>
                                        <p:attrNameLst>
                                          <p:attrName>ppt_x</p:attrName>
                                        </p:attrNameLst>
                                      </p:cBhvr>
                                      <p:tavLst>
                                        <p:tav tm="0">
                                          <p:val>
                                            <p:strVal val="#ppt_x"/>
                                          </p:val>
                                        </p:tav>
                                        <p:tav tm="100000">
                                          <p:val>
                                            <p:strVal val="#ppt_x"/>
                                          </p:val>
                                        </p:tav>
                                      </p:tavLst>
                                    </p:anim>
                                    <p:anim calcmode="lin" valueType="num">
                                      <p:cBhvr>
                                        <p:cTn id="16" dur="1000" fill="hold"/>
                                        <p:tgtEl>
                                          <p:spTgt spid="110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96"/>
                                        </p:tgtEl>
                                        <p:attrNameLst>
                                          <p:attrName>style.visibility</p:attrName>
                                        </p:attrNameLst>
                                      </p:cBhvr>
                                      <p:to>
                                        <p:strVal val="visible"/>
                                      </p:to>
                                    </p:set>
                                    <p:animEffect transition="in" filter="fade">
                                      <p:cBhvr>
                                        <p:cTn id="21" dur="1000"/>
                                        <p:tgtEl>
                                          <p:spTgt spid="1296"/>
                                        </p:tgtEl>
                                      </p:cBhvr>
                                    </p:animEffect>
                                    <p:anim calcmode="lin" valueType="num">
                                      <p:cBhvr>
                                        <p:cTn id="22" dur="1000" fill="hold"/>
                                        <p:tgtEl>
                                          <p:spTgt spid="1296"/>
                                        </p:tgtEl>
                                        <p:attrNameLst>
                                          <p:attrName>ppt_x</p:attrName>
                                        </p:attrNameLst>
                                      </p:cBhvr>
                                      <p:tavLst>
                                        <p:tav tm="0">
                                          <p:val>
                                            <p:strVal val="#ppt_x"/>
                                          </p:val>
                                        </p:tav>
                                        <p:tav tm="100000">
                                          <p:val>
                                            <p:strVal val="#ppt_x"/>
                                          </p:val>
                                        </p:tav>
                                      </p:tavLst>
                                    </p:anim>
                                    <p:anim calcmode="lin" valueType="num">
                                      <p:cBhvr>
                                        <p:cTn id="23" dur="1000" fill="hold"/>
                                        <p:tgtEl>
                                          <p:spTgt spid="129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04"/>
                                        </p:tgtEl>
                                        <p:attrNameLst>
                                          <p:attrName>style.visibility</p:attrName>
                                        </p:attrNameLst>
                                      </p:cBhvr>
                                      <p:to>
                                        <p:strVal val="visible"/>
                                      </p:to>
                                    </p:set>
                                    <p:animEffect transition="in" filter="fade">
                                      <p:cBhvr>
                                        <p:cTn id="28" dur="1000"/>
                                        <p:tgtEl>
                                          <p:spTgt spid="1104"/>
                                        </p:tgtEl>
                                      </p:cBhvr>
                                    </p:animEffect>
                                    <p:anim calcmode="lin" valueType="num">
                                      <p:cBhvr>
                                        <p:cTn id="29" dur="1000" fill="hold"/>
                                        <p:tgtEl>
                                          <p:spTgt spid="1104"/>
                                        </p:tgtEl>
                                        <p:attrNameLst>
                                          <p:attrName>ppt_x</p:attrName>
                                        </p:attrNameLst>
                                      </p:cBhvr>
                                      <p:tavLst>
                                        <p:tav tm="0">
                                          <p:val>
                                            <p:strVal val="#ppt_x"/>
                                          </p:val>
                                        </p:tav>
                                        <p:tav tm="100000">
                                          <p:val>
                                            <p:strVal val="#ppt_x"/>
                                          </p:val>
                                        </p:tav>
                                      </p:tavLst>
                                    </p:anim>
                                    <p:anim calcmode="lin" valueType="num">
                                      <p:cBhvr>
                                        <p:cTn id="30" dur="1000" fill="hold"/>
                                        <p:tgtEl>
                                          <p:spTgt spid="110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05"/>
                                        </p:tgtEl>
                                        <p:attrNameLst>
                                          <p:attrName>style.visibility</p:attrName>
                                        </p:attrNameLst>
                                      </p:cBhvr>
                                      <p:to>
                                        <p:strVal val="visible"/>
                                      </p:to>
                                    </p:set>
                                    <p:animEffect transition="in" filter="fade">
                                      <p:cBhvr>
                                        <p:cTn id="35" dur="1000"/>
                                        <p:tgtEl>
                                          <p:spTgt spid="1105"/>
                                        </p:tgtEl>
                                      </p:cBhvr>
                                    </p:animEffect>
                                    <p:anim calcmode="lin" valueType="num">
                                      <p:cBhvr>
                                        <p:cTn id="36" dur="1000" fill="hold"/>
                                        <p:tgtEl>
                                          <p:spTgt spid="1105"/>
                                        </p:tgtEl>
                                        <p:attrNameLst>
                                          <p:attrName>ppt_x</p:attrName>
                                        </p:attrNameLst>
                                      </p:cBhvr>
                                      <p:tavLst>
                                        <p:tav tm="0">
                                          <p:val>
                                            <p:strVal val="#ppt_x"/>
                                          </p:val>
                                        </p:tav>
                                        <p:tav tm="100000">
                                          <p:val>
                                            <p:strVal val="#ppt_x"/>
                                          </p:val>
                                        </p:tav>
                                      </p:tavLst>
                                    </p:anim>
                                    <p:anim calcmode="lin" valueType="num">
                                      <p:cBhvr>
                                        <p:cTn id="37" dur="1000" fill="hold"/>
                                        <p:tgtEl>
                                          <p:spTgt spid="1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 grpId="0" animBg="1"/>
      <p:bldP spid="1101" grpId="0" animBg="1"/>
      <p:bldP spid="1296" grpId="0" animBg="1"/>
      <p:bldP spid="1104" grpId="0" animBg="1"/>
      <p:bldP spid="110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09"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失业保险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97" name="组合"/>
          <p:cNvGrpSpPr/>
          <p:nvPr/>
        </p:nvGrpSpPr>
        <p:grpSpPr>
          <a:xfrm>
            <a:off x="1137920" y="1388745"/>
            <a:ext cx="4815840" cy="601980"/>
            <a:chOff x="1137920" y="1388745"/>
            <a:chExt cx="4815840" cy="601980"/>
          </a:xfrm>
        </p:grpSpPr>
        <p:sp>
          <p:nvSpPr>
            <p:cNvPr id="1110" name="圆角矩形"/>
            <p:cNvSpPr/>
            <p:nvPr/>
          </p:nvSpPr>
          <p:spPr>
            <a:xfrm>
              <a:off x="1137920" y="1395730"/>
              <a:ext cx="481584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11" name="流程图: 离页连接符"/>
            <p:cNvSpPr/>
            <p:nvPr/>
          </p:nvSpPr>
          <p:spPr>
            <a:xfrm>
              <a:off x="1461770" y="138874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12" name="矩形"/>
            <p:cNvSpPr/>
            <p:nvPr/>
          </p:nvSpPr>
          <p:spPr>
            <a:xfrm>
              <a:off x="2595244" y="1431925"/>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失业保险费的缴纳</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13" name="矩形"/>
          <p:cNvSpPr/>
          <p:nvPr/>
        </p:nvSpPr>
        <p:spPr>
          <a:xfrm>
            <a:off x="5953760" y="1024255"/>
            <a:ext cx="563880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职工应当参加失业保险，由用人单位和职工按照国家规定共同缴纳失业保险费。职工跨统筹地区就业的，其失业保险关系随本人转移，缴费年限累计计算。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98" name="组合"/>
          <p:cNvGrpSpPr/>
          <p:nvPr/>
        </p:nvGrpSpPr>
        <p:grpSpPr>
          <a:xfrm>
            <a:off x="6703695" y="2411095"/>
            <a:ext cx="4138294" cy="601980"/>
            <a:chOff x="6703695" y="2411095"/>
            <a:chExt cx="4138294" cy="601980"/>
          </a:xfrm>
        </p:grpSpPr>
        <p:sp>
          <p:nvSpPr>
            <p:cNvPr id="1114" name="圆角矩形"/>
            <p:cNvSpPr/>
            <p:nvPr/>
          </p:nvSpPr>
          <p:spPr>
            <a:xfrm>
              <a:off x="6703695" y="2418080"/>
              <a:ext cx="413829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15" name="流程图: 离页连接符"/>
            <p:cNvSpPr/>
            <p:nvPr/>
          </p:nvSpPr>
          <p:spPr>
            <a:xfrm>
              <a:off x="7027545" y="241109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16" name="矩形"/>
            <p:cNvSpPr/>
            <p:nvPr/>
          </p:nvSpPr>
          <p:spPr>
            <a:xfrm>
              <a:off x="8161020" y="2454275"/>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失业保险待遇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17" name="矩形"/>
          <p:cNvSpPr/>
          <p:nvPr/>
        </p:nvSpPr>
        <p:spPr>
          <a:xfrm>
            <a:off x="1158240" y="2585719"/>
            <a:ext cx="9859009" cy="390525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1．失业保险待遇的享受条件</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失业人员符合下列条件的，可以申请领取失业保险金并享受其他失业保险待遇：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（1）失业前用人单位和本人已经缴纳失业保险费满1年。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（2）非因本人意愿中断就业。具体包括以下情形：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 终止劳动合同的；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被用人单位解除劳动合同的；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③ 被用人单位开除、除名和辞退的；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④ 用人单位以暴力、威胁或者非法限制人身自由的手段强迫劳动，劳动者解除劳动合同的；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⑤ 用人单位未按照劳动合同约定支付劳动报酬或者提供劳动条件，劳动者解除劳动合同的；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⑥ 法律、行政法规另有规定的。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（3）已经进行失业登记，并有求职要求。</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97"/>
                                        </p:tgtEl>
                                        <p:attrNameLst>
                                          <p:attrName>style.visibility</p:attrName>
                                        </p:attrNameLst>
                                      </p:cBhvr>
                                      <p:to>
                                        <p:strVal val="visible"/>
                                      </p:to>
                                    </p:set>
                                    <p:animEffect transition="in" filter="fade">
                                      <p:cBhvr>
                                        <p:cTn id="7" dur="1000"/>
                                        <p:tgtEl>
                                          <p:spTgt spid="1297"/>
                                        </p:tgtEl>
                                      </p:cBhvr>
                                    </p:animEffect>
                                    <p:anim calcmode="lin" valueType="num">
                                      <p:cBhvr>
                                        <p:cTn id="8" dur="1000" fill="hold"/>
                                        <p:tgtEl>
                                          <p:spTgt spid="1297"/>
                                        </p:tgtEl>
                                        <p:attrNameLst>
                                          <p:attrName>ppt_x</p:attrName>
                                        </p:attrNameLst>
                                      </p:cBhvr>
                                      <p:tavLst>
                                        <p:tav tm="0">
                                          <p:val>
                                            <p:strVal val="#ppt_x"/>
                                          </p:val>
                                        </p:tav>
                                        <p:tav tm="100000">
                                          <p:val>
                                            <p:strVal val="#ppt_x"/>
                                          </p:val>
                                        </p:tav>
                                      </p:tavLst>
                                    </p:anim>
                                    <p:anim calcmode="lin" valueType="num">
                                      <p:cBhvr>
                                        <p:cTn id="9" dur="1000" fill="hold"/>
                                        <p:tgtEl>
                                          <p:spTgt spid="129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13"/>
                                        </p:tgtEl>
                                        <p:attrNameLst>
                                          <p:attrName>style.visibility</p:attrName>
                                        </p:attrNameLst>
                                      </p:cBhvr>
                                      <p:to>
                                        <p:strVal val="visible"/>
                                      </p:to>
                                    </p:set>
                                    <p:animEffect transition="in" filter="fade">
                                      <p:cBhvr>
                                        <p:cTn id="13" dur="1000"/>
                                        <p:tgtEl>
                                          <p:spTgt spid="1113"/>
                                        </p:tgtEl>
                                      </p:cBhvr>
                                    </p:animEffect>
                                    <p:anim calcmode="lin" valueType="num">
                                      <p:cBhvr>
                                        <p:cTn id="14" dur="1000" fill="hold"/>
                                        <p:tgtEl>
                                          <p:spTgt spid="1113"/>
                                        </p:tgtEl>
                                        <p:attrNameLst>
                                          <p:attrName>ppt_x</p:attrName>
                                        </p:attrNameLst>
                                      </p:cBhvr>
                                      <p:tavLst>
                                        <p:tav tm="0">
                                          <p:val>
                                            <p:strVal val="#ppt_x"/>
                                          </p:val>
                                        </p:tav>
                                        <p:tav tm="100000">
                                          <p:val>
                                            <p:strVal val="#ppt_x"/>
                                          </p:val>
                                        </p:tav>
                                      </p:tavLst>
                                    </p:anim>
                                    <p:anim calcmode="lin" valueType="num">
                                      <p:cBhvr>
                                        <p:cTn id="15" dur="1000" fill="hold"/>
                                        <p:tgtEl>
                                          <p:spTgt spid="11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98"/>
                                        </p:tgtEl>
                                        <p:attrNameLst>
                                          <p:attrName>style.visibility</p:attrName>
                                        </p:attrNameLst>
                                      </p:cBhvr>
                                      <p:to>
                                        <p:strVal val="visible"/>
                                      </p:to>
                                    </p:set>
                                    <p:animEffect transition="in" filter="fade">
                                      <p:cBhvr>
                                        <p:cTn id="20" dur="1000"/>
                                        <p:tgtEl>
                                          <p:spTgt spid="1298"/>
                                        </p:tgtEl>
                                      </p:cBhvr>
                                    </p:animEffect>
                                    <p:anim calcmode="lin" valueType="num">
                                      <p:cBhvr>
                                        <p:cTn id="21" dur="1000" fill="hold"/>
                                        <p:tgtEl>
                                          <p:spTgt spid="1298"/>
                                        </p:tgtEl>
                                        <p:attrNameLst>
                                          <p:attrName>ppt_x</p:attrName>
                                        </p:attrNameLst>
                                      </p:cBhvr>
                                      <p:tavLst>
                                        <p:tav tm="0">
                                          <p:val>
                                            <p:strVal val="#ppt_x"/>
                                          </p:val>
                                        </p:tav>
                                        <p:tav tm="100000">
                                          <p:val>
                                            <p:strVal val="#ppt_x"/>
                                          </p:val>
                                        </p:tav>
                                      </p:tavLst>
                                    </p:anim>
                                    <p:anim calcmode="lin" valueType="num">
                                      <p:cBhvr>
                                        <p:cTn id="22" dur="1000" fill="hold"/>
                                        <p:tgtEl>
                                          <p:spTgt spid="12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17"/>
                                        </p:tgtEl>
                                        <p:attrNameLst>
                                          <p:attrName>style.visibility</p:attrName>
                                        </p:attrNameLst>
                                      </p:cBhvr>
                                      <p:to>
                                        <p:strVal val="visible"/>
                                      </p:to>
                                    </p:set>
                                    <p:animEffect transition="in" filter="fade">
                                      <p:cBhvr>
                                        <p:cTn id="27" dur="1000"/>
                                        <p:tgtEl>
                                          <p:spTgt spid="1117"/>
                                        </p:tgtEl>
                                      </p:cBhvr>
                                    </p:animEffect>
                                    <p:anim calcmode="lin" valueType="num">
                                      <p:cBhvr>
                                        <p:cTn id="28" dur="1000" fill="hold"/>
                                        <p:tgtEl>
                                          <p:spTgt spid="1117"/>
                                        </p:tgtEl>
                                        <p:attrNameLst>
                                          <p:attrName>ppt_x</p:attrName>
                                        </p:attrNameLst>
                                      </p:cBhvr>
                                      <p:tavLst>
                                        <p:tav tm="0">
                                          <p:val>
                                            <p:strVal val="#ppt_x"/>
                                          </p:val>
                                        </p:tav>
                                        <p:tav tm="100000">
                                          <p:val>
                                            <p:strVal val="#ppt_x"/>
                                          </p:val>
                                        </p:tav>
                                      </p:tavLst>
                                    </p:anim>
                                    <p:anim calcmode="lin" valueType="num">
                                      <p:cBhvr>
                                        <p:cTn id="29" dur="1000" fill="hold"/>
                                        <p:tgtEl>
                                          <p:spTgt spid="1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 grpId="0" animBg="1"/>
      <p:bldP spid="1113" grpId="0" animBg="1"/>
      <p:bldP spid="1298" grpId="0" animBg="1"/>
      <p:bldP spid="111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21"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失业保险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22" name="矩形"/>
          <p:cNvSpPr/>
          <p:nvPr/>
        </p:nvSpPr>
        <p:spPr>
          <a:xfrm>
            <a:off x="1480185" y="1109980"/>
            <a:ext cx="9511665"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2．失业保险金的领取期限</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用人单位应当及时为失业人员出具终止或者解除劳动关系的证明，并将失业人员的名单自终止或者解除劳动关系之日起7日内报受理其失业保险业务的经办机构备案。失业人员可凭社会保障卡或身份证件申领失业保险金，可不提供解除或者终止劳动关系、失业登记证明等材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1123" name="表格"/>
          <p:cNvGraphicFramePr>
            <a:graphicFrameLocks noGrp="1"/>
          </p:cNvGraphicFramePr>
          <p:nvPr/>
        </p:nvGraphicFramePr>
        <p:xfrm>
          <a:off x="1554480" y="3039110"/>
          <a:ext cx="9257004" cy="1590036"/>
        </p:xfrm>
        <a:graphic>
          <a:graphicData uri="http://schemas.openxmlformats.org/drawingml/2006/table">
            <a:tbl>
              <a:tblPr bandRow="1">
                <a:noFill/>
              </a:tblPr>
              <a:tblGrid>
                <a:gridCol w="4628502"/>
                <a:gridCol w="4628502"/>
              </a:tblGrid>
              <a:tr h="397509">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累计缴费年限</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领取失业保险金的最长期限</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97509">
                <a:tc>
                  <a:txBody>
                    <a:bodyPr/>
                    <a:lstStyle/>
                    <a:p>
                      <a:pPr marL="0" indent="0" algn="ctr">
                        <a:lnSpc>
                          <a:spcPct val="100000"/>
                        </a:lnSpc>
                        <a:spcBef>
                          <a:spcPts val="0"/>
                        </a:spcBef>
                        <a:spcAft>
                          <a:spcPts val="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满</a:t>
                      </a:r>
                      <a:r>
                        <a:rPr lang="en-US" altLang="zh-CN"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1年不足5年</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12个月</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97509">
                <a:tc>
                  <a:txBody>
                    <a:bodyPr/>
                    <a:lstStyle/>
                    <a:p>
                      <a:pPr marL="0" indent="0" algn="ctr">
                        <a:lnSpc>
                          <a:spcPct val="100000"/>
                        </a:lnSpc>
                        <a:spcBef>
                          <a:spcPts val="0"/>
                        </a:spcBef>
                        <a:spcAft>
                          <a:spcPts val="0"/>
                        </a:spcAft>
                        <a:buNone/>
                      </a:pPr>
                      <a:r>
                        <a:rPr lang="zh-CN" altLang="en-US"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满</a:t>
                      </a:r>
                      <a:r>
                        <a:rPr lang="en-US" altLang="zh-CN"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5年不足10年</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18个月</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97509">
                <a:tc>
                  <a:txBody>
                    <a:bodyPr/>
                    <a:lstStyle/>
                    <a:p>
                      <a:pPr marL="0" indent="0" algn="ctr">
                        <a:lnSpc>
                          <a:spcPct val="100000"/>
                        </a:lnSpc>
                        <a:spcBef>
                          <a:spcPts val="0"/>
                        </a:spcBef>
                        <a:spcAft>
                          <a:spcPts val="0"/>
                        </a:spcAft>
                        <a:buNone/>
                      </a:pPr>
                      <a:r>
                        <a:rPr lang="en-US" altLang="zh-CN"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10年以上</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00000"/>
                        </a:lnSpc>
                        <a:spcBef>
                          <a:spcPts val="0"/>
                        </a:spcBef>
                        <a:spcAft>
                          <a:spcPts val="0"/>
                        </a:spcAft>
                        <a:buNone/>
                      </a:pPr>
                      <a:r>
                        <a:rPr lang="en-US" altLang="zh-CN"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24个月</a:t>
                      </a:r>
                      <a:endParaRPr lang="zh-CN" altLang="en-US" sz="18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124" name="矩形"/>
          <p:cNvSpPr/>
          <p:nvPr/>
        </p:nvSpPr>
        <p:spPr>
          <a:xfrm>
            <a:off x="1476375" y="4696460"/>
            <a:ext cx="9412605"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【提示1】重新就业后，再次失业的，缴费时间重新计算，领取失业保险金的期限与前次失业应当领取而尚未领取的失业保险金的期限合并计算，最长不超过24个月。</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【提示2】自 年12月起，对领取失业保险金期满仍未就业且距法定退休年龄不足1年的失业人员，可继续发放失业保险金至法定退休年龄。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2"/>
                                        </p:tgtEl>
                                        <p:attrNameLst>
                                          <p:attrName>style.visibility</p:attrName>
                                        </p:attrNameLst>
                                      </p:cBhvr>
                                      <p:to>
                                        <p:strVal val="visible"/>
                                      </p:to>
                                    </p:set>
                                    <p:animEffect transition="in" filter="fade">
                                      <p:cBhvr>
                                        <p:cTn id="7" dur="1000"/>
                                        <p:tgtEl>
                                          <p:spTgt spid="1122"/>
                                        </p:tgtEl>
                                      </p:cBhvr>
                                    </p:animEffect>
                                    <p:anim calcmode="lin" valueType="num">
                                      <p:cBhvr>
                                        <p:cTn id="8" dur="1000" fill="hold"/>
                                        <p:tgtEl>
                                          <p:spTgt spid="1122"/>
                                        </p:tgtEl>
                                        <p:attrNameLst>
                                          <p:attrName>ppt_x</p:attrName>
                                        </p:attrNameLst>
                                      </p:cBhvr>
                                      <p:tavLst>
                                        <p:tav tm="0">
                                          <p:val>
                                            <p:strVal val="#ppt_x"/>
                                          </p:val>
                                        </p:tav>
                                        <p:tav tm="100000">
                                          <p:val>
                                            <p:strVal val="#ppt_x"/>
                                          </p:val>
                                        </p:tav>
                                      </p:tavLst>
                                    </p:anim>
                                    <p:anim calcmode="lin" valueType="num">
                                      <p:cBhvr>
                                        <p:cTn id="9" dur="1000" fill="hold"/>
                                        <p:tgtEl>
                                          <p:spTgt spid="1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3"/>
                                        </p:tgtEl>
                                        <p:attrNameLst>
                                          <p:attrName>style.visibility</p:attrName>
                                        </p:attrNameLst>
                                      </p:cBhvr>
                                      <p:to>
                                        <p:strVal val="visible"/>
                                      </p:to>
                                    </p:set>
                                    <p:animEffect transition="in" filter="fade">
                                      <p:cBhvr>
                                        <p:cTn id="14" dur="1000"/>
                                        <p:tgtEl>
                                          <p:spTgt spid="1123"/>
                                        </p:tgtEl>
                                      </p:cBhvr>
                                    </p:animEffect>
                                    <p:anim calcmode="lin" valueType="num">
                                      <p:cBhvr>
                                        <p:cTn id="15" dur="1000" fill="hold"/>
                                        <p:tgtEl>
                                          <p:spTgt spid="1123"/>
                                        </p:tgtEl>
                                        <p:attrNameLst>
                                          <p:attrName>ppt_x</p:attrName>
                                        </p:attrNameLst>
                                      </p:cBhvr>
                                      <p:tavLst>
                                        <p:tav tm="0">
                                          <p:val>
                                            <p:strVal val="#ppt_x"/>
                                          </p:val>
                                        </p:tav>
                                        <p:tav tm="100000">
                                          <p:val>
                                            <p:strVal val="#ppt_x"/>
                                          </p:val>
                                        </p:tav>
                                      </p:tavLst>
                                    </p:anim>
                                    <p:anim calcmode="lin" valueType="num">
                                      <p:cBhvr>
                                        <p:cTn id="16" dur="1000" fill="hold"/>
                                        <p:tgtEl>
                                          <p:spTgt spid="11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4"/>
                                        </p:tgtEl>
                                        <p:attrNameLst>
                                          <p:attrName>style.visibility</p:attrName>
                                        </p:attrNameLst>
                                      </p:cBhvr>
                                      <p:to>
                                        <p:strVal val="visible"/>
                                      </p:to>
                                    </p:set>
                                    <p:animEffect transition="in" filter="fade">
                                      <p:cBhvr>
                                        <p:cTn id="21" dur="1000"/>
                                        <p:tgtEl>
                                          <p:spTgt spid="1124"/>
                                        </p:tgtEl>
                                      </p:cBhvr>
                                    </p:animEffect>
                                    <p:anim calcmode="lin" valueType="num">
                                      <p:cBhvr>
                                        <p:cTn id="22" dur="1000" fill="hold"/>
                                        <p:tgtEl>
                                          <p:spTgt spid="1124"/>
                                        </p:tgtEl>
                                        <p:attrNameLst>
                                          <p:attrName>ppt_x</p:attrName>
                                        </p:attrNameLst>
                                      </p:cBhvr>
                                      <p:tavLst>
                                        <p:tav tm="0">
                                          <p:val>
                                            <p:strVal val="#ppt_x"/>
                                          </p:val>
                                        </p:tav>
                                        <p:tav tm="100000">
                                          <p:val>
                                            <p:strVal val="#ppt_x"/>
                                          </p:val>
                                        </p:tav>
                                      </p:tavLst>
                                    </p:anim>
                                    <p:anim calcmode="lin" valueType="num">
                                      <p:cBhvr>
                                        <p:cTn id="23" dur="1000" fill="hold"/>
                                        <p:tgtEl>
                                          <p:spTgt spid="1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 grpId="0" animBg="1"/>
      <p:bldP spid="112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28"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失业保险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29" name="矩形"/>
          <p:cNvSpPr/>
          <p:nvPr/>
        </p:nvSpPr>
        <p:spPr>
          <a:xfrm>
            <a:off x="1049020" y="1125220"/>
            <a:ext cx="10093325"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3．失业保险金的发放标准</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失业保险金的标准，不得低于城市居民最低生活保障标准，一般也不高于当地最低工资标准。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30" name="矩形"/>
          <p:cNvSpPr/>
          <p:nvPr/>
        </p:nvSpPr>
        <p:spPr>
          <a:xfrm>
            <a:off x="1049020" y="2176145"/>
            <a:ext cx="10093325" cy="4091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4．其他失业保险待遇</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领取失业保险金期间享受基本医疗保险待遇。失业人员在领取失业保险金期间，参加职工基本医疗保险，享受基本医疗保险待遇。失业人员应当缴纳的基本医疗保险费从失业保险基金中支付，个人不缴纳基本医疗保险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（2）领取失业保险金期间的死亡补助。失业人员领取失业保险金期间死亡的，按规定向其遗属发放一次性丧葬补助金和抚恤金。所需资金从失业保险基金中支付。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【相关链接】如果个人死亡同时符合领取基本养老保险丧葬补助金、工伤保险丧葬补助金和失业保险丧葬补助金条件的，其遗属只能选择领取其中的一项。</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（3）职业介绍与职业培训补贴。</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（4）国务院规定或者批准的与失业保险有关的其他费用。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9"/>
                                        </p:tgtEl>
                                        <p:attrNameLst>
                                          <p:attrName>style.visibility</p:attrName>
                                        </p:attrNameLst>
                                      </p:cBhvr>
                                      <p:to>
                                        <p:strVal val="visible"/>
                                      </p:to>
                                    </p:set>
                                    <p:animEffect transition="in" filter="fade">
                                      <p:cBhvr>
                                        <p:cTn id="7" dur="1000"/>
                                        <p:tgtEl>
                                          <p:spTgt spid="1129"/>
                                        </p:tgtEl>
                                      </p:cBhvr>
                                    </p:animEffect>
                                    <p:anim calcmode="lin" valueType="num">
                                      <p:cBhvr>
                                        <p:cTn id="8" dur="1000" fill="hold"/>
                                        <p:tgtEl>
                                          <p:spTgt spid="1129"/>
                                        </p:tgtEl>
                                        <p:attrNameLst>
                                          <p:attrName>ppt_x</p:attrName>
                                        </p:attrNameLst>
                                      </p:cBhvr>
                                      <p:tavLst>
                                        <p:tav tm="0">
                                          <p:val>
                                            <p:strVal val="#ppt_x"/>
                                          </p:val>
                                        </p:tav>
                                        <p:tav tm="100000">
                                          <p:val>
                                            <p:strVal val="#ppt_x"/>
                                          </p:val>
                                        </p:tav>
                                      </p:tavLst>
                                    </p:anim>
                                    <p:anim calcmode="lin" valueType="num">
                                      <p:cBhvr>
                                        <p:cTn id="9" dur="1000" fill="hold"/>
                                        <p:tgtEl>
                                          <p:spTgt spid="11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30"/>
                                        </p:tgtEl>
                                        <p:attrNameLst>
                                          <p:attrName>style.visibility</p:attrName>
                                        </p:attrNameLst>
                                      </p:cBhvr>
                                      <p:to>
                                        <p:strVal val="visible"/>
                                      </p:to>
                                    </p:set>
                                    <p:animEffect transition="in" filter="fade">
                                      <p:cBhvr>
                                        <p:cTn id="14" dur="1000"/>
                                        <p:tgtEl>
                                          <p:spTgt spid="1130"/>
                                        </p:tgtEl>
                                      </p:cBhvr>
                                    </p:animEffect>
                                    <p:anim calcmode="lin" valueType="num">
                                      <p:cBhvr>
                                        <p:cTn id="15" dur="1000" fill="hold"/>
                                        <p:tgtEl>
                                          <p:spTgt spid="1130"/>
                                        </p:tgtEl>
                                        <p:attrNameLst>
                                          <p:attrName>ppt_x</p:attrName>
                                        </p:attrNameLst>
                                      </p:cBhvr>
                                      <p:tavLst>
                                        <p:tav tm="0">
                                          <p:val>
                                            <p:strVal val="#ppt_x"/>
                                          </p:val>
                                        </p:tav>
                                        <p:tav tm="100000">
                                          <p:val>
                                            <p:strVal val="#ppt_x"/>
                                          </p:val>
                                        </p:tav>
                                      </p:tavLst>
                                    </p:anim>
                                    <p:anim calcmode="lin" valueType="num">
                                      <p:cBhvr>
                                        <p:cTn id="16" dur="1000" fill="hold"/>
                                        <p:tgtEl>
                                          <p:spTgt spid="1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animBg="1"/>
      <p:bldP spid="113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34"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失业保险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99" name="组合"/>
          <p:cNvGrpSpPr/>
          <p:nvPr/>
        </p:nvGrpSpPr>
        <p:grpSpPr>
          <a:xfrm>
            <a:off x="1652270" y="1614804"/>
            <a:ext cx="5861685" cy="525780"/>
            <a:chOff x="1652270" y="1614804"/>
            <a:chExt cx="5861685" cy="525780"/>
          </a:xfrm>
        </p:grpSpPr>
        <p:sp>
          <p:nvSpPr>
            <p:cNvPr id="1135" name="矩形"/>
            <p:cNvSpPr/>
            <p:nvPr/>
          </p:nvSpPr>
          <p:spPr>
            <a:xfrm>
              <a:off x="1772920" y="1614804"/>
              <a:ext cx="564642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失业保险待遇、社会保险费的缴纳</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36" name="剪去对角的矩形"/>
            <p:cNvSpPr/>
            <p:nvPr/>
          </p:nvSpPr>
          <p:spPr>
            <a:xfrm>
              <a:off x="1652270" y="1614804"/>
              <a:ext cx="5861685" cy="525779"/>
            </a:xfrm>
            <a:prstGeom prst="snip2DiagRect">
              <a:avLst>
                <a:gd name="adj1" fmla="val 0"/>
                <a:gd name="adj2" fmla="val 12462"/>
              </a:avLst>
            </a:prstGeom>
            <a:noFill/>
            <a:ln w="25400" cap="flat" cmpd="sng">
              <a:solidFill>
                <a:srgbClr val="4BACC6"/>
              </a:solidFill>
              <a:prstDash val="solid"/>
              <a:round/>
            </a:ln>
          </p:spPr>
          <p:txBody>
            <a:bodyPr rtlCol="0" anchor="ctr"/>
            <a:lstStyle/>
            <a:p>
              <a:pPr algn="ctr"/>
            </a:p>
          </p:txBody>
        </p:sp>
      </p:grpSp>
      <p:sp>
        <p:nvSpPr>
          <p:cNvPr id="1137" name="矩形"/>
          <p:cNvSpPr/>
          <p:nvPr/>
        </p:nvSpPr>
        <p:spPr>
          <a:xfrm>
            <a:off x="1424940" y="2296795"/>
            <a:ext cx="861948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】下列属于失业保险待遇的有（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A．失业保险金</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B．死亡补助</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C．基本医疗保险待遇</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D．生育医疗费用</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38" name="矩形"/>
          <p:cNvSpPr/>
          <p:nvPr/>
        </p:nvSpPr>
        <p:spPr>
          <a:xfrm>
            <a:off x="1424940" y="3218814"/>
            <a:ext cx="173482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9"/>
                                        </p:tgtEl>
                                        <p:attrNameLst>
                                          <p:attrName>style.visibility</p:attrName>
                                        </p:attrNameLst>
                                      </p:cBhvr>
                                      <p:to>
                                        <p:strVal val="visible"/>
                                      </p:to>
                                    </p:set>
                                    <p:animEffect transition="in" filter="fade">
                                      <p:cBhvr>
                                        <p:cTn id="7" dur="1000"/>
                                        <p:tgtEl>
                                          <p:spTgt spid="1299"/>
                                        </p:tgtEl>
                                      </p:cBhvr>
                                    </p:animEffect>
                                    <p:anim calcmode="lin" valueType="num">
                                      <p:cBhvr>
                                        <p:cTn id="8" dur="1000" fill="hold"/>
                                        <p:tgtEl>
                                          <p:spTgt spid="1299"/>
                                        </p:tgtEl>
                                        <p:attrNameLst>
                                          <p:attrName>ppt_x</p:attrName>
                                        </p:attrNameLst>
                                      </p:cBhvr>
                                      <p:tavLst>
                                        <p:tav tm="0">
                                          <p:val>
                                            <p:strVal val="#ppt_x"/>
                                          </p:val>
                                        </p:tav>
                                        <p:tav tm="100000">
                                          <p:val>
                                            <p:strVal val="#ppt_x"/>
                                          </p:val>
                                        </p:tav>
                                      </p:tavLst>
                                    </p:anim>
                                    <p:anim calcmode="lin" valueType="num">
                                      <p:cBhvr>
                                        <p:cTn id="9" dur="1000" fill="hold"/>
                                        <p:tgtEl>
                                          <p:spTgt spid="12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37"/>
                                        </p:tgtEl>
                                        <p:attrNameLst>
                                          <p:attrName>style.visibility</p:attrName>
                                        </p:attrNameLst>
                                      </p:cBhvr>
                                      <p:to>
                                        <p:strVal val="visible"/>
                                      </p:to>
                                    </p:set>
                                    <p:animEffect transition="in" filter="fade">
                                      <p:cBhvr>
                                        <p:cTn id="14" dur="1000"/>
                                        <p:tgtEl>
                                          <p:spTgt spid="1137"/>
                                        </p:tgtEl>
                                      </p:cBhvr>
                                    </p:animEffect>
                                    <p:anim calcmode="lin" valueType="num">
                                      <p:cBhvr>
                                        <p:cTn id="15" dur="1000" fill="hold"/>
                                        <p:tgtEl>
                                          <p:spTgt spid="1137"/>
                                        </p:tgtEl>
                                        <p:attrNameLst>
                                          <p:attrName>ppt_x</p:attrName>
                                        </p:attrNameLst>
                                      </p:cBhvr>
                                      <p:tavLst>
                                        <p:tav tm="0">
                                          <p:val>
                                            <p:strVal val="#ppt_x"/>
                                          </p:val>
                                        </p:tav>
                                        <p:tav tm="100000">
                                          <p:val>
                                            <p:strVal val="#ppt_x"/>
                                          </p:val>
                                        </p:tav>
                                      </p:tavLst>
                                    </p:anim>
                                    <p:anim calcmode="lin" valueType="num">
                                      <p:cBhvr>
                                        <p:cTn id="16" dur="1000" fill="hold"/>
                                        <p:tgtEl>
                                          <p:spTgt spid="11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38"/>
                                        </p:tgtEl>
                                        <p:attrNameLst>
                                          <p:attrName>style.visibility</p:attrName>
                                        </p:attrNameLst>
                                      </p:cBhvr>
                                      <p:to>
                                        <p:strVal val="visible"/>
                                      </p:to>
                                    </p:set>
                                    <p:animEffect transition="in" filter="fade">
                                      <p:cBhvr>
                                        <p:cTn id="21" dur="1000"/>
                                        <p:tgtEl>
                                          <p:spTgt spid="1138"/>
                                        </p:tgtEl>
                                      </p:cBhvr>
                                    </p:animEffect>
                                    <p:anim calcmode="lin" valueType="num">
                                      <p:cBhvr>
                                        <p:cTn id="22" dur="1000" fill="hold"/>
                                        <p:tgtEl>
                                          <p:spTgt spid="1138"/>
                                        </p:tgtEl>
                                        <p:attrNameLst>
                                          <p:attrName>ppt_x</p:attrName>
                                        </p:attrNameLst>
                                      </p:cBhvr>
                                      <p:tavLst>
                                        <p:tav tm="0">
                                          <p:val>
                                            <p:strVal val="#ppt_x"/>
                                          </p:val>
                                        </p:tav>
                                        <p:tav tm="100000">
                                          <p:val>
                                            <p:strVal val="#ppt_x"/>
                                          </p:val>
                                        </p:tav>
                                      </p:tavLst>
                                    </p:anim>
                                    <p:anim calcmode="lin" valueType="num">
                                      <p:cBhvr>
                                        <p:cTn id="23" dur="1000" fill="hold"/>
                                        <p:tgtEl>
                                          <p:spTgt spid="1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 grpId="0" animBg="1"/>
      <p:bldP spid="1137" grpId="0" animBg="1"/>
      <p:bldP spid="113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42"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失业保险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00" name="组合"/>
          <p:cNvGrpSpPr/>
          <p:nvPr/>
        </p:nvGrpSpPr>
        <p:grpSpPr>
          <a:xfrm>
            <a:off x="1424940" y="1297940"/>
            <a:ext cx="6544310" cy="601980"/>
            <a:chOff x="1424940" y="1297940"/>
            <a:chExt cx="6544310" cy="601980"/>
          </a:xfrm>
        </p:grpSpPr>
        <p:sp>
          <p:nvSpPr>
            <p:cNvPr id="1143" name="圆角矩形"/>
            <p:cNvSpPr/>
            <p:nvPr/>
          </p:nvSpPr>
          <p:spPr>
            <a:xfrm>
              <a:off x="1424940" y="1304925"/>
              <a:ext cx="654431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44" name="流程图: 离页连接符"/>
            <p:cNvSpPr/>
            <p:nvPr/>
          </p:nvSpPr>
          <p:spPr>
            <a:xfrm>
              <a:off x="1748790" y="129794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45" name="矩形"/>
            <p:cNvSpPr/>
            <p:nvPr/>
          </p:nvSpPr>
          <p:spPr>
            <a:xfrm>
              <a:off x="2882265" y="1341119"/>
              <a:ext cx="4815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停止享受失业保险待遇的情形</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46" name="矩形"/>
          <p:cNvSpPr/>
          <p:nvPr/>
        </p:nvSpPr>
        <p:spPr>
          <a:xfrm>
            <a:off x="1058545" y="2026285"/>
            <a:ext cx="10075545" cy="36918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失业人员在领取失业保险金期间有下列情形之一的，停止领取失业保险金，并同时停止享受其他失业保险待遇：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（1）重新就业的。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（2）应征服兵役的。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（3）移居境外的。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（4）享受基本养老保险待遇的。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（5）被判刑收监执行的。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（6）无正当理由，拒不接受当地人民政府指定部门或者机构介绍的适当工作或者提供的培训的。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（7）有法律、行政法规规定的其他情形的。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0"/>
                                        </p:tgtEl>
                                        <p:attrNameLst>
                                          <p:attrName>style.visibility</p:attrName>
                                        </p:attrNameLst>
                                      </p:cBhvr>
                                      <p:to>
                                        <p:strVal val="visible"/>
                                      </p:to>
                                    </p:set>
                                    <p:animEffect transition="in" filter="fade">
                                      <p:cBhvr>
                                        <p:cTn id="7" dur="1000"/>
                                        <p:tgtEl>
                                          <p:spTgt spid="1300"/>
                                        </p:tgtEl>
                                      </p:cBhvr>
                                    </p:animEffect>
                                    <p:anim calcmode="lin" valueType="num">
                                      <p:cBhvr>
                                        <p:cTn id="8" dur="1000" fill="hold"/>
                                        <p:tgtEl>
                                          <p:spTgt spid="1300"/>
                                        </p:tgtEl>
                                        <p:attrNameLst>
                                          <p:attrName>ppt_x</p:attrName>
                                        </p:attrNameLst>
                                      </p:cBhvr>
                                      <p:tavLst>
                                        <p:tav tm="0">
                                          <p:val>
                                            <p:strVal val="#ppt_x"/>
                                          </p:val>
                                        </p:tav>
                                        <p:tav tm="100000">
                                          <p:val>
                                            <p:strVal val="#ppt_x"/>
                                          </p:val>
                                        </p:tav>
                                      </p:tavLst>
                                    </p:anim>
                                    <p:anim calcmode="lin" valueType="num">
                                      <p:cBhvr>
                                        <p:cTn id="9" dur="1000" fill="hold"/>
                                        <p:tgtEl>
                                          <p:spTgt spid="13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146"/>
                                        </p:tgtEl>
                                        <p:attrNameLst>
                                          <p:attrName>style.visibility</p:attrName>
                                        </p:attrNameLst>
                                      </p:cBhvr>
                                      <p:to>
                                        <p:strVal val="visible"/>
                                      </p:to>
                                    </p:set>
                                    <p:animEffect transition="in" filter="barn(inHorizontal)">
                                      <p:cBhvr>
                                        <p:cTn id="14" dur="500"/>
                                        <p:tgtEl>
                                          <p:spTgt spid="1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 grpId="0" animBg="1"/>
      <p:bldP spid="114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0" name="矩形"/>
          <p:cNvSpPr/>
          <p:nvPr/>
        </p:nvSpPr>
        <p:spPr>
          <a:xfrm>
            <a:off x="1424940" y="304800"/>
            <a:ext cx="332803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 失业保险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01" name="组合"/>
          <p:cNvGrpSpPr/>
          <p:nvPr/>
        </p:nvGrpSpPr>
        <p:grpSpPr>
          <a:xfrm>
            <a:off x="1507490" y="1528445"/>
            <a:ext cx="4839335" cy="525779"/>
            <a:chOff x="1507490" y="1528445"/>
            <a:chExt cx="4839335" cy="525779"/>
          </a:xfrm>
        </p:grpSpPr>
        <p:sp>
          <p:nvSpPr>
            <p:cNvPr id="1151" name="矩形"/>
            <p:cNvSpPr/>
            <p:nvPr/>
          </p:nvSpPr>
          <p:spPr>
            <a:xfrm>
              <a:off x="1628140" y="1528445"/>
              <a:ext cx="457009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停止领取失业保险的情形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52" name="剪去对角的矩形"/>
            <p:cNvSpPr/>
            <p:nvPr/>
          </p:nvSpPr>
          <p:spPr>
            <a:xfrm>
              <a:off x="1507490" y="1528445"/>
              <a:ext cx="4839335" cy="525779"/>
            </a:xfrm>
            <a:prstGeom prst="snip2DiagRect">
              <a:avLst>
                <a:gd name="adj1" fmla="val 0"/>
                <a:gd name="adj2" fmla="val 13305"/>
              </a:avLst>
            </a:prstGeom>
            <a:noFill/>
            <a:ln w="25400" cap="flat" cmpd="sng">
              <a:solidFill>
                <a:srgbClr val="4BACC6"/>
              </a:solidFill>
              <a:prstDash val="solid"/>
              <a:round/>
            </a:ln>
          </p:spPr>
          <p:txBody>
            <a:bodyPr rtlCol="0" anchor="ctr"/>
            <a:lstStyle/>
            <a:p>
              <a:pPr algn="ctr"/>
            </a:p>
          </p:txBody>
        </p:sp>
      </p:grpSp>
      <p:sp>
        <p:nvSpPr>
          <p:cNvPr id="1153" name="矩形"/>
          <p:cNvSpPr/>
          <p:nvPr/>
        </p:nvSpPr>
        <p:spPr>
          <a:xfrm>
            <a:off x="1316990" y="2248535"/>
            <a:ext cx="9558020"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多选】根据社会保险法律制度的规定，失业人员在领取失业保险金期间，出现法定情形时，应停止领取失业保险金，并同时停止享受其他失业保险待遇。下列各项中，属于该法定情形的有（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A．应征服兵役的</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B．移居境外的</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C．重新就业的</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享受基本养老保险待遇的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54" name="矩形"/>
          <p:cNvSpPr/>
          <p:nvPr/>
        </p:nvSpPr>
        <p:spPr>
          <a:xfrm>
            <a:off x="1316990" y="4491355"/>
            <a:ext cx="183514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1"/>
                                        </p:tgtEl>
                                        <p:attrNameLst>
                                          <p:attrName>style.visibility</p:attrName>
                                        </p:attrNameLst>
                                      </p:cBhvr>
                                      <p:to>
                                        <p:strVal val="visible"/>
                                      </p:to>
                                    </p:set>
                                    <p:animEffect transition="in" filter="fade">
                                      <p:cBhvr>
                                        <p:cTn id="7" dur="1000"/>
                                        <p:tgtEl>
                                          <p:spTgt spid="1301"/>
                                        </p:tgtEl>
                                      </p:cBhvr>
                                    </p:animEffect>
                                    <p:anim calcmode="lin" valueType="num">
                                      <p:cBhvr>
                                        <p:cTn id="8" dur="1000" fill="hold"/>
                                        <p:tgtEl>
                                          <p:spTgt spid="1301"/>
                                        </p:tgtEl>
                                        <p:attrNameLst>
                                          <p:attrName>ppt_x</p:attrName>
                                        </p:attrNameLst>
                                      </p:cBhvr>
                                      <p:tavLst>
                                        <p:tav tm="0">
                                          <p:val>
                                            <p:strVal val="#ppt_x"/>
                                          </p:val>
                                        </p:tav>
                                        <p:tav tm="100000">
                                          <p:val>
                                            <p:strVal val="#ppt_x"/>
                                          </p:val>
                                        </p:tav>
                                      </p:tavLst>
                                    </p:anim>
                                    <p:anim calcmode="lin" valueType="num">
                                      <p:cBhvr>
                                        <p:cTn id="9" dur="1000" fill="hold"/>
                                        <p:tgtEl>
                                          <p:spTgt spid="13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3"/>
                                        </p:tgtEl>
                                        <p:attrNameLst>
                                          <p:attrName>style.visibility</p:attrName>
                                        </p:attrNameLst>
                                      </p:cBhvr>
                                      <p:to>
                                        <p:strVal val="visible"/>
                                      </p:to>
                                    </p:set>
                                    <p:animEffect transition="in" filter="fade">
                                      <p:cBhvr>
                                        <p:cTn id="14" dur="1000"/>
                                        <p:tgtEl>
                                          <p:spTgt spid="1153"/>
                                        </p:tgtEl>
                                      </p:cBhvr>
                                    </p:animEffect>
                                    <p:anim calcmode="lin" valueType="num">
                                      <p:cBhvr>
                                        <p:cTn id="15" dur="1000" fill="hold"/>
                                        <p:tgtEl>
                                          <p:spTgt spid="1153"/>
                                        </p:tgtEl>
                                        <p:attrNameLst>
                                          <p:attrName>ppt_x</p:attrName>
                                        </p:attrNameLst>
                                      </p:cBhvr>
                                      <p:tavLst>
                                        <p:tav tm="0">
                                          <p:val>
                                            <p:strVal val="#ppt_x"/>
                                          </p:val>
                                        </p:tav>
                                        <p:tav tm="100000">
                                          <p:val>
                                            <p:strVal val="#ppt_x"/>
                                          </p:val>
                                        </p:tav>
                                      </p:tavLst>
                                    </p:anim>
                                    <p:anim calcmode="lin" valueType="num">
                                      <p:cBhvr>
                                        <p:cTn id="16" dur="1000" fill="hold"/>
                                        <p:tgtEl>
                                          <p:spTgt spid="11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4"/>
                                        </p:tgtEl>
                                        <p:attrNameLst>
                                          <p:attrName>style.visibility</p:attrName>
                                        </p:attrNameLst>
                                      </p:cBhvr>
                                      <p:to>
                                        <p:strVal val="visible"/>
                                      </p:to>
                                    </p:set>
                                    <p:animEffect transition="in" filter="fade">
                                      <p:cBhvr>
                                        <p:cTn id="21" dur="1000"/>
                                        <p:tgtEl>
                                          <p:spTgt spid="1154"/>
                                        </p:tgtEl>
                                      </p:cBhvr>
                                    </p:animEffect>
                                    <p:anim calcmode="lin" valueType="num">
                                      <p:cBhvr>
                                        <p:cTn id="22" dur="1000" fill="hold"/>
                                        <p:tgtEl>
                                          <p:spTgt spid="1154"/>
                                        </p:tgtEl>
                                        <p:attrNameLst>
                                          <p:attrName>ppt_x</p:attrName>
                                        </p:attrNameLst>
                                      </p:cBhvr>
                                      <p:tavLst>
                                        <p:tav tm="0">
                                          <p:val>
                                            <p:strVal val="#ppt_x"/>
                                          </p:val>
                                        </p:tav>
                                        <p:tav tm="100000">
                                          <p:val>
                                            <p:strVal val="#ppt_x"/>
                                          </p:val>
                                        </p:tav>
                                      </p:tavLst>
                                    </p:anim>
                                    <p:anim calcmode="lin" valueType="num">
                                      <p:cBhvr>
                                        <p:cTn id="23" dur="1000" fill="hold"/>
                                        <p:tgtEl>
                                          <p:spTgt spid="1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 grpId="0" animBg="1"/>
      <p:bldP spid="1153" grpId="0" animBg="1"/>
      <p:bldP spid="11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54"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2" name="组合"/>
          <p:cNvGrpSpPr/>
          <p:nvPr/>
        </p:nvGrpSpPr>
        <p:grpSpPr>
          <a:xfrm>
            <a:off x="2134870" y="1539875"/>
            <a:ext cx="7170420" cy="542925"/>
            <a:chOff x="2134870" y="1539875"/>
            <a:chExt cx="7170420" cy="542925"/>
          </a:xfrm>
        </p:grpSpPr>
        <p:sp>
          <p:nvSpPr>
            <p:cNvPr id="155" name="矩形"/>
            <p:cNvSpPr/>
            <p:nvPr/>
          </p:nvSpPr>
          <p:spPr>
            <a:xfrm>
              <a:off x="2277745" y="1571624"/>
              <a:ext cx="688721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劳动合同无效或者部分无效的情形及法律后果</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56" name="剪去对角的矩形"/>
            <p:cNvSpPr/>
            <p:nvPr/>
          </p:nvSpPr>
          <p:spPr>
            <a:xfrm>
              <a:off x="2134870" y="1539875"/>
              <a:ext cx="7170420" cy="542925"/>
            </a:xfrm>
            <a:prstGeom prst="snip2DiagRect">
              <a:avLst>
                <a:gd name="adj1" fmla="val 0"/>
                <a:gd name="adj2" fmla="val 15699"/>
              </a:avLst>
            </a:prstGeom>
            <a:noFill/>
            <a:ln w="25400" cap="flat" cmpd="sng">
              <a:solidFill>
                <a:srgbClr val="4BACC6"/>
              </a:solidFill>
              <a:prstDash val="solid"/>
              <a:round/>
            </a:ln>
          </p:spPr>
          <p:txBody>
            <a:bodyPr rtlCol="0" anchor="ctr"/>
            <a:lstStyle/>
            <a:p>
              <a:pPr algn="ctr"/>
            </a:p>
          </p:txBody>
        </p:sp>
      </p:grpSp>
      <p:sp>
        <p:nvSpPr>
          <p:cNvPr id="157" name="矩形"/>
          <p:cNvSpPr/>
          <p:nvPr/>
        </p:nvSpPr>
        <p:spPr>
          <a:xfrm>
            <a:off x="1924050" y="2254885"/>
            <a:ext cx="835406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多选】根据劳动合同法律制度的规定，下列各项中，属于无效或者部分无效劳动合同的有（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A．用人单位免除自己的法定责任，排除劳动者权利的劳动合同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B．以欺诈的手段使对方在违背真实意思的情况下订立的劳动合同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C．以胁迫的手段使对方在违背真实意思的情况下订立的劳动合同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D．乘人之危使对方在违背真实意思的情况下订立的劳动合同</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8" name="矩形"/>
          <p:cNvSpPr/>
          <p:nvPr/>
        </p:nvSpPr>
        <p:spPr>
          <a:xfrm>
            <a:off x="1924050" y="4839335"/>
            <a:ext cx="186245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2"/>
                                        </p:tgtEl>
                                        <p:attrNameLst>
                                          <p:attrName>style.visibility</p:attrName>
                                        </p:attrNameLst>
                                      </p:cBhvr>
                                      <p:to>
                                        <p:strVal val="visible"/>
                                      </p:to>
                                    </p:set>
                                    <p:animEffect transition="in" filter="fade">
                                      <p:cBhvr>
                                        <p:cTn id="7" dur="1000"/>
                                        <p:tgtEl>
                                          <p:spTgt spid="1212"/>
                                        </p:tgtEl>
                                      </p:cBhvr>
                                    </p:animEffect>
                                    <p:anim calcmode="lin" valueType="num">
                                      <p:cBhvr>
                                        <p:cTn id="8" dur="1000" fill="hold"/>
                                        <p:tgtEl>
                                          <p:spTgt spid="1212"/>
                                        </p:tgtEl>
                                        <p:attrNameLst>
                                          <p:attrName>ppt_x</p:attrName>
                                        </p:attrNameLst>
                                      </p:cBhvr>
                                      <p:tavLst>
                                        <p:tav tm="0">
                                          <p:val>
                                            <p:strVal val="#ppt_x"/>
                                          </p:val>
                                        </p:tav>
                                        <p:tav tm="100000">
                                          <p:val>
                                            <p:strVal val="#ppt_x"/>
                                          </p:val>
                                        </p:tav>
                                      </p:tavLst>
                                    </p:anim>
                                    <p:anim calcmode="lin" valueType="num">
                                      <p:cBhvr>
                                        <p:cTn id="9" dur="1000" fill="hold"/>
                                        <p:tgtEl>
                                          <p:spTgt spid="12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7"/>
                                        </p:tgtEl>
                                        <p:attrNameLst>
                                          <p:attrName>style.visibility</p:attrName>
                                        </p:attrNameLst>
                                      </p:cBhvr>
                                      <p:to>
                                        <p:strVal val="visible"/>
                                      </p:to>
                                    </p:set>
                                    <p:animEffect transition="in" filter="fade">
                                      <p:cBhvr>
                                        <p:cTn id="14" dur="1000"/>
                                        <p:tgtEl>
                                          <p:spTgt spid="157"/>
                                        </p:tgtEl>
                                      </p:cBhvr>
                                    </p:animEffect>
                                    <p:anim calcmode="lin" valueType="num">
                                      <p:cBhvr>
                                        <p:cTn id="15" dur="1000" fill="hold"/>
                                        <p:tgtEl>
                                          <p:spTgt spid="157"/>
                                        </p:tgtEl>
                                        <p:attrNameLst>
                                          <p:attrName>ppt_x</p:attrName>
                                        </p:attrNameLst>
                                      </p:cBhvr>
                                      <p:tavLst>
                                        <p:tav tm="0">
                                          <p:val>
                                            <p:strVal val="#ppt_x"/>
                                          </p:val>
                                        </p:tav>
                                        <p:tav tm="100000">
                                          <p:val>
                                            <p:strVal val="#ppt_x"/>
                                          </p:val>
                                        </p:tav>
                                      </p:tavLst>
                                    </p:anim>
                                    <p:anim calcmode="lin" valueType="num">
                                      <p:cBhvr>
                                        <p:cTn id="16"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8"/>
                                        </p:tgtEl>
                                        <p:attrNameLst>
                                          <p:attrName>style.visibility</p:attrName>
                                        </p:attrNameLst>
                                      </p:cBhvr>
                                      <p:to>
                                        <p:strVal val="visible"/>
                                      </p:to>
                                    </p:set>
                                    <p:animEffect transition="in" filter="fade">
                                      <p:cBhvr>
                                        <p:cTn id="21" dur="1000"/>
                                        <p:tgtEl>
                                          <p:spTgt spid="158"/>
                                        </p:tgtEl>
                                      </p:cBhvr>
                                    </p:animEffect>
                                    <p:anim calcmode="lin" valueType="num">
                                      <p:cBhvr>
                                        <p:cTn id="22" dur="1000" fill="hold"/>
                                        <p:tgtEl>
                                          <p:spTgt spid="158"/>
                                        </p:tgtEl>
                                        <p:attrNameLst>
                                          <p:attrName>ppt_x</p:attrName>
                                        </p:attrNameLst>
                                      </p:cBhvr>
                                      <p:tavLst>
                                        <p:tav tm="0">
                                          <p:val>
                                            <p:strVal val="#ppt_x"/>
                                          </p:val>
                                        </p:tav>
                                        <p:tav tm="100000">
                                          <p:val>
                                            <p:strVal val="#ppt_x"/>
                                          </p:val>
                                        </p:tav>
                                      </p:tavLst>
                                    </p:anim>
                                    <p:anim calcmode="lin" valueType="num">
                                      <p:cBhvr>
                                        <p:cTn id="2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animBg="1"/>
      <p:bldP spid="157" grpId="0" animBg="1"/>
      <p:bldP spid="15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58" name="矩形"/>
          <p:cNvSpPr/>
          <p:nvPr/>
        </p:nvSpPr>
        <p:spPr>
          <a:xfrm>
            <a:off x="1424940" y="304800"/>
            <a:ext cx="4476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考点５：社会保险征缴与管理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159" name="表格"/>
          <p:cNvGraphicFramePr>
            <a:graphicFrameLocks noGrp="1"/>
          </p:cNvGraphicFramePr>
          <p:nvPr/>
        </p:nvGraphicFramePr>
        <p:xfrm>
          <a:off x="445135" y="1264920"/>
          <a:ext cx="11251526" cy="4948428"/>
        </p:xfrm>
        <a:graphic>
          <a:graphicData uri="http://schemas.openxmlformats.org/drawingml/2006/table">
            <a:tbl>
              <a:tblPr bandRow="1">
                <a:noFill/>
              </a:tblPr>
              <a:tblGrid>
                <a:gridCol w="1269352"/>
                <a:gridCol w="1755127"/>
                <a:gridCol w="8227047"/>
              </a:tblGrid>
              <a:tr h="365760">
                <a:tc>
                  <a:txBody>
                    <a:bodyPr/>
                    <a:lstStyle/>
                    <a:p>
                      <a:pPr marL="0" indent="0" algn="ctr">
                        <a:lnSpc>
                          <a:spcPct val="150000"/>
                        </a:lnSpc>
                        <a:spcBef>
                          <a:spcPts val="0"/>
                        </a:spcBef>
                        <a:spcAft>
                          <a:spcPts val="0"/>
                        </a:spcAft>
                        <a:buNone/>
                      </a:pPr>
                      <a:r>
                        <a:rPr lang="zh-CN" altLang="en-US" sz="1600" b="0" i="0" u="none" strike="noStrike" kern="0" cap="none" spc="0" baseline="0" dirty="0">
                          <a:solidFill>
                            <a:schemeClr val="tx1"/>
                          </a:solidFill>
                          <a:latin typeface="微软雅黑" panose="020B0503020204020204" charset="-122"/>
                          <a:ea typeface="微软雅黑" panose="020B0503020204020204" charset="-122"/>
                          <a:cs typeface="Times New Roman" panose="02020603050405020304" charset="0"/>
                        </a:rPr>
                        <a:t>项目</a:t>
                      </a:r>
                      <a:endParaRPr lang="zh-CN" altLang="en-US" sz="1600" b="0" i="0" u="none" strike="noStrike" kern="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0037">
                <a:tc row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社会保险</a:t>
                      </a: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登记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用人单位的社会保险登记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企业在办理登记注册时，同步办理社会保险登记；企业以外的缴费单位应当自成立之日起30日内，向当地社会保险经办机构申请办理社会保险登记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9883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个人的社会保险登记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用人单位应当自用工之日起30日内为其职工向社会保险经办机构申请办理社保登记（2）自愿参加社会保险的无雇工的个体工商户、未在用人单位参加社会保险的非全日制从业人员以及其他灵活就业人员，应当向社会保险经办机构申请办理社保登记</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0012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社会保险费缴纳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dirty="0">
                          <a:solidFill>
                            <a:schemeClr val="tx1"/>
                          </a:solidFill>
                          <a:latin typeface="微软雅黑" panose="020B0503020204020204" charset="-122"/>
                          <a:ea typeface="微软雅黑" panose="020B0503020204020204" charset="-122"/>
                          <a:cs typeface="微软雅黑" panose="020B0503020204020204" charset="-122"/>
                        </a:rPr>
                        <a:t>（1）用人单位应当自行申报、按时足额缴纳社会保险费，非因不可抗力等法定事由不得缓缴、减免（2）职工应当缴纳的社会保险费由用人单位代扣代缴，用人单位应当按月将缴纳社会保险费的明细情况告知本人（3）无雇工的个体工商户、未在用人单位参加社会保险的非全日制从业人员以及其他灵活就业人员，可以直接向社会保险费征收机构缴纳社会保险费【提示】自 年1月1日起，由税务部门统一征收各项社会保险费</a:t>
                      </a:r>
                      <a:endParaRPr lang="zh-CN" altLang="en-US" sz="1600" b="0" i="0" u="none" strike="noStrike" kern="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9949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社会保险基金管理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社会保险基金按照社会保险险种分别建账，分账核算，执行国家统一的会计制度（2）社会保险基金专款专用，任何组织和个人不得侵占或者挪用（3）社会保险基金存入财政专户，按照统筹层次设立预算，通过预算实现收支平衡（4）社会保险基金不得违规投资运营，不得用于平衡其他政府预算，不得用于兴建、改建办公场所和支付人员经费、运行费用、管理费用或者违规挪作其他用途</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59"/>
                                        </p:tgtEl>
                                        <p:attrNameLst>
                                          <p:attrName>style.visibility</p:attrName>
                                        </p:attrNameLst>
                                      </p:cBhvr>
                                      <p:to>
                                        <p:strVal val="visible"/>
                                      </p:to>
                                    </p:set>
                                    <p:animEffect transition="in" filter="barn(inHorizontal)">
                                      <p:cBhvr>
                                        <p:cTn id="7" dur="500"/>
                                        <p:tgtEl>
                                          <p:spTgt spid="1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63" name="矩形"/>
          <p:cNvSpPr/>
          <p:nvPr/>
        </p:nvSpPr>
        <p:spPr>
          <a:xfrm>
            <a:off x="1424940" y="304800"/>
            <a:ext cx="4476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考点５：社会保险征缴与管理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02" name="组合"/>
          <p:cNvGrpSpPr/>
          <p:nvPr/>
        </p:nvGrpSpPr>
        <p:grpSpPr>
          <a:xfrm>
            <a:off x="1766570" y="2521585"/>
            <a:ext cx="7924800" cy="525779"/>
            <a:chOff x="1766570" y="2521585"/>
            <a:chExt cx="7924800" cy="525779"/>
          </a:xfrm>
        </p:grpSpPr>
        <p:sp>
          <p:nvSpPr>
            <p:cNvPr id="1164" name="矩形"/>
            <p:cNvSpPr/>
            <p:nvPr/>
          </p:nvSpPr>
          <p:spPr>
            <a:xfrm>
              <a:off x="1887220" y="2521585"/>
              <a:ext cx="760984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社会保险登记期限和缴纳、社会保险基金管理的要求</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65" name="剪去对角的矩形"/>
            <p:cNvSpPr/>
            <p:nvPr/>
          </p:nvSpPr>
          <p:spPr>
            <a:xfrm>
              <a:off x="1766570" y="2521585"/>
              <a:ext cx="7924800" cy="525779"/>
            </a:xfrm>
            <a:prstGeom prst="snip2DiagRect">
              <a:avLst>
                <a:gd name="adj1" fmla="val 0"/>
                <a:gd name="adj2" fmla="val 13555"/>
              </a:avLst>
            </a:prstGeom>
            <a:noFill/>
            <a:ln w="25400" cap="flat" cmpd="sng">
              <a:solidFill>
                <a:srgbClr val="4BACC6"/>
              </a:solidFill>
              <a:prstDash val="solid"/>
              <a:round/>
            </a:ln>
          </p:spPr>
          <p:txBody>
            <a:bodyPr rtlCol="0" anchor="ctr"/>
            <a:lstStyle/>
            <a:p>
              <a:pPr algn="ctr"/>
            </a:p>
          </p:txBody>
        </p:sp>
      </p:grpSp>
      <p:sp>
        <p:nvSpPr>
          <p:cNvPr id="1166" name="矩形"/>
          <p:cNvSpPr/>
          <p:nvPr/>
        </p:nvSpPr>
        <p:spPr>
          <a:xfrm>
            <a:off x="1650365" y="1377315"/>
            <a:ext cx="879856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【提示】基本养老保险基金逐步实行全国统筹，其他社会保险基金逐步实行省级统筹，具体时间、步骤由国务院规定。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1167" name="矩形"/>
          <p:cNvSpPr/>
          <p:nvPr/>
        </p:nvSpPr>
        <p:spPr>
          <a:xfrm>
            <a:off x="1668780" y="3222625"/>
            <a:ext cx="876173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单选】用人单位应当自用工之日起（   ）内为其职工向社会保险经办机构申请办理社会保险登记。</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A．60日	B．30日		C．45日		D．90日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68" name="矩形"/>
          <p:cNvSpPr/>
          <p:nvPr/>
        </p:nvSpPr>
        <p:spPr>
          <a:xfrm>
            <a:off x="1668780" y="4470400"/>
            <a:ext cx="1325245" cy="49149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6"/>
                                        </p:tgtEl>
                                        <p:attrNameLst>
                                          <p:attrName>style.visibility</p:attrName>
                                        </p:attrNameLst>
                                      </p:cBhvr>
                                      <p:to>
                                        <p:strVal val="visible"/>
                                      </p:to>
                                    </p:set>
                                    <p:animEffect transition="in" filter="fade">
                                      <p:cBhvr>
                                        <p:cTn id="7" dur="1000"/>
                                        <p:tgtEl>
                                          <p:spTgt spid="1166"/>
                                        </p:tgtEl>
                                      </p:cBhvr>
                                    </p:animEffect>
                                    <p:anim calcmode="lin" valueType="num">
                                      <p:cBhvr>
                                        <p:cTn id="8" dur="1000" fill="hold"/>
                                        <p:tgtEl>
                                          <p:spTgt spid="1166"/>
                                        </p:tgtEl>
                                        <p:attrNameLst>
                                          <p:attrName>ppt_x</p:attrName>
                                        </p:attrNameLst>
                                      </p:cBhvr>
                                      <p:tavLst>
                                        <p:tav tm="0">
                                          <p:val>
                                            <p:strVal val="#ppt_x"/>
                                          </p:val>
                                        </p:tav>
                                        <p:tav tm="100000">
                                          <p:val>
                                            <p:strVal val="#ppt_x"/>
                                          </p:val>
                                        </p:tav>
                                      </p:tavLst>
                                    </p:anim>
                                    <p:anim calcmode="lin" valueType="num">
                                      <p:cBhvr>
                                        <p:cTn id="9" dur="1000" fill="hold"/>
                                        <p:tgtEl>
                                          <p:spTgt spid="11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2"/>
                                        </p:tgtEl>
                                        <p:attrNameLst>
                                          <p:attrName>style.visibility</p:attrName>
                                        </p:attrNameLst>
                                      </p:cBhvr>
                                      <p:to>
                                        <p:strVal val="visible"/>
                                      </p:to>
                                    </p:set>
                                    <p:animEffect transition="in" filter="fade">
                                      <p:cBhvr>
                                        <p:cTn id="14" dur="1000"/>
                                        <p:tgtEl>
                                          <p:spTgt spid="1302"/>
                                        </p:tgtEl>
                                      </p:cBhvr>
                                    </p:animEffect>
                                    <p:anim calcmode="lin" valueType="num">
                                      <p:cBhvr>
                                        <p:cTn id="15" dur="1000" fill="hold"/>
                                        <p:tgtEl>
                                          <p:spTgt spid="1302"/>
                                        </p:tgtEl>
                                        <p:attrNameLst>
                                          <p:attrName>ppt_x</p:attrName>
                                        </p:attrNameLst>
                                      </p:cBhvr>
                                      <p:tavLst>
                                        <p:tav tm="0">
                                          <p:val>
                                            <p:strVal val="#ppt_x"/>
                                          </p:val>
                                        </p:tav>
                                        <p:tav tm="100000">
                                          <p:val>
                                            <p:strVal val="#ppt_x"/>
                                          </p:val>
                                        </p:tav>
                                      </p:tavLst>
                                    </p:anim>
                                    <p:anim calcmode="lin" valueType="num">
                                      <p:cBhvr>
                                        <p:cTn id="16" dur="1000" fill="hold"/>
                                        <p:tgtEl>
                                          <p:spTgt spid="130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7"/>
                                        </p:tgtEl>
                                        <p:attrNameLst>
                                          <p:attrName>style.visibility</p:attrName>
                                        </p:attrNameLst>
                                      </p:cBhvr>
                                      <p:to>
                                        <p:strVal val="visible"/>
                                      </p:to>
                                    </p:set>
                                    <p:animEffect transition="in" filter="fade">
                                      <p:cBhvr>
                                        <p:cTn id="21" dur="1000"/>
                                        <p:tgtEl>
                                          <p:spTgt spid="1167"/>
                                        </p:tgtEl>
                                      </p:cBhvr>
                                    </p:animEffect>
                                    <p:anim calcmode="lin" valueType="num">
                                      <p:cBhvr>
                                        <p:cTn id="22" dur="1000" fill="hold"/>
                                        <p:tgtEl>
                                          <p:spTgt spid="1167"/>
                                        </p:tgtEl>
                                        <p:attrNameLst>
                                          <p:attrName>ppt_x</p:attrName>
                                        </p:attrNameLst>
                                      </p:cBhvr>
                                      <p:tavLst>
                                        <p:tav tm="0">
                                          <p:val>
                                            <p:strVal val="#ppt_x"/>
                                          </p:val>
                                        </p:tav>
                                        <p:tav tm="100000">
                                          <p:val>
                                            <p:strVal val="#ppt_x"/>
                                          </p:val>
                                        </p:tav>
                                      </p:tavLst>
                                    </p:anim>
                                    <p:anim calcmode="lin" valueType="num">
                                      <p:cBhvr>
                                        <p:cTn id="23" dur="1000" fill="hold"/>
                                        <p:tgtEl>
                                          <p:spTgt spid="116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68"/>
                                        </p:tgtEl>
                                        <p:attrNameLst>
                                          <p:attrName>style.visibility</p:attrName>
                                        </p:attrNameLst>
                                      </p:cBhvr>
                                      <p:to>
                                        <p:strVal val="visible"/>
                                      </p:to>
                                    </p:set>
                                    <p:animEffect transition="in" filter="fade">
                                      <p:cBhvr>
                                        <p:cTn id="28" dur="1000"/>
                                        <p:tgtEl>
                                          <p:spTgt spid="1168"/>
                                        </p:tgtEl>
                                      </p:cBhvr>
                                    </p:animEffect>
                                    <p:anim calcmode="lin" valueType="num">
                                      <p:cBhvr>
                                        <p:cTn id="29" dur="1000" fill="hold"/>
                                        <p:tgtEl>
                                          <p:spTgt spid="1168"/>
                                        </p:tgtEl>
                                        <p:attrNameLst>
                                          <p:attrName>ppt_x</p:attrName>
                                        </p:attrNameLst>
                                      </p:cBhvr>
                                      <p:tavLst>
                                        <p:tav tm="0">
                                          <p:val>
                                            <p:strVal val="#ppt_x"/>
                                          </p:val>
                                        </p:tav>
                                        <p:tav tm="100000">
                                          <p:val>
                                            <p:strVal val="#ppt_x"/>
                                          </p:val>
                                        </p:tav>
                                      </p:tavLst>
                                    </p:anim>
                                    <p:anim calcmode="lin" valueType="num">
                                      <p:cBhvr>
                                        <p:cTn id="30" dur="1000" fill="hold"/>
                                        <p:tgtEl>
                                          <p:spTgt spid="1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 grpId="0" animBg="1"/>
      <p:bldP spid="1166" grpId="0" animBg="1"/>
      <p:bldP spid="1167" grpId="0" animBg="1"/>
      <p:bldP spid="116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72" name="矩形"/>
          <p:cNvSpPr/>
          <p:nvPr/>
        </p:nvSpPr>
        <p:spPr>
          <a:xfrm>
            <a:off x="1424940" y="304800"/>
            <a:ext cx="4476114"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考点５：社会保险征缴与管理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173" name="矩形"/>
          <p:cNvSpPr/>
          <p:nvPr/>
        </p:nvSpPr>
        <p:spPr>
          <a:xfrm>
            <a:off x="657225" y="1198245"/>
            <a:ext cx="11051540"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】根据社会保险法律制度的规定，下列关于社会保险费缴纳的表述中，正确的有（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A．用人单位未按时足额缴纳的，由社会保险费征收机构责令其限期缴纳或者补足</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B．职工应当缴纳的社会保险费由用人单位代扣代缴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C．发生不可抗力等法定事由，用人单位可以申请缓缴或者减免缴纳</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D．用人单位应当自行申报、按时足额缴纳</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74" name="矩形"/>
          <p:cNvSpPr/>
          <p:nvPr/>
        </p:nvSpPr>
        <p:spPr>
          <a:xfrm>
            <a:off x="657225" y="3369309"/>
            <a:ext cx="17621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75" name="矩形"/>
          <p:cNvSpPr/>
          <p:nvPr/>
        </p:nvSpPr>
        <p:spPr>
          <a:xfrm>
            <a:off x="657225" y="3784599"/>
            <a:ext cx="11076305"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改编】根据社会保险法律制度的规定，关于社会保险基金管理运营的下列表述中，正确的有（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A．社会保险基金专款专用</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B．按照社会保险险种分别建账、分账核算</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C．基本养老保险基金逐步实行省级统筹，其他社会保险基金逐步实行市级统筹</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D．社会保险基金存入财政专户，通过预算实现收支平衡</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76" name="矩形"/>
          <p:cNvSpPr/>
          <p:nvPr/>
        </p:nvSpPr>
        <p:spPr>
          <a:xfrm>
            <a:off x="7533640" y="5946140"/>
            <a:ext cx="160020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animEffect transition="in" filter="fade">
                                      <p:cBhvr>
                                        <p:cTn id="7" dur="1000"/>
                                        <p:tgtEl>
                                          <p:spTgt spid="1173"/>
                                        </p:tgtEl>
                                      </p:cBhvr>
                                    </p:animEffect>
                                    <p:anim calcmode="lin" valueType="num">
                                      <p:cBhvr>
                                        <p:cTn id="8" dur="1000" fill="hold"/>
                                        <p:tgtEl>
                                          <p:spTgt spid="1173"/>
                                        </p:tgtEl>
                                        <p:attrNameLst>
                                          <p:attrName>ppt_x</p:attrName>
                                        </p:attrNameLst>
                                      </p:cBhvr>
                                      <p:tavLst>
                                        <p:tav tm="0">
                                          <p:val>
                                            <p:strVal val="#ppt_x"/>
                                          </p:val>
                                        </p:tav>
                                        <p:tav tm="100000">
                                          <p:val>
                                            <p:strVal val="#ppt_x"/>
                                          </p:val>
                                        </p:tav>
                                      </p:tavLst>
                                    </p:anim>
                                    <p:anim calcmode="lin" valueType="num">
                                      <p:cBhvr>
                                        <p:cTn id="9" dur="1000" fill="hold"/>
                                        <p:tgtEl>
                                          <p:spTgt spid="1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4"/>
                                        </p:tgtEl>
                                        <p:attrNameLst>
                                          <p:attrName>style.visibility</p:attrName>
                                        </p:attrNameLst>
                                      </p:cBhvr>
                                      <p:to>
                                        <p:strVal val="visible"/>
                                      </p:to>
                                    </p:set>
                                    <p:animEffect transition="in" filter="fade">
                                      <p:cBhvr>
                                        <p:cTn id="14" dur="1000"/>
                                        <p:tgtEl>
                                          <p:spTgt spid="1174"/>
                                        </p:tgtEl>
                                      </p:cBhvr>
                                    </p:animEffect>
                                    <p:anim calcmode="lin" valueType="num">
                                      <p:cBhvr>
                                        <p:cTn id="15" dur="1000" fill="hold"/>
                                        <p:tgtEl>
                                          <p:spTgt spid="1174"/>
                                        </p:tgtEl>
                                        <p:attrNameLst>
                                          <p:attrName>ppt_x</p:attrName>
                                        </p:attrNameLst>
                                      </p:cBhvr>
                                      <p:tavLst>
                                        <p:tav tm="0">
                                          <p:val>
                                            <p:strVal val="#ppt_x"/>
                                          </p:val>
                                        </p:tav>
                                        <p:tav tm="100000">
                                          <p:val>
                                            <p:strVal val="#ppt_x"/>
                                          </p:val>
                                        </p:tav>
                                      </p:tavLst>
                                    </p:anim>
                                    <p:anim calcmode="lin" valueType="num">
                                      <p:cBhvr>
                                        <p:cTn id="16" dur="1000" fill="hold"/>
                                        <p:tgtEl>
                                          <p:spTgt spid="11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75"/>
                                        </p:tgtEl>
                                        <p:attrNameLst>
                                          <p:attrName>style.visibility</p:attrName>
                                        </p:attrNameLst>
                                      </p:cBhvr>
                                      <p:to>
                                        <p:strVal val="visible"/>
                                      </p:to>
                                    </p:set>
                                    <p:animEffect transition="in" filter="fade">
                                      <p:cBhvr>
                                        <p:cTn id="21" dur="1000"/>
                                        <p:tgtEl>
                                          <p:spTgt spid="1175"/>
                                        </p:tgtEl>
                                      </p:cBhvr>
                                    </p:animEffect>
                                    <p:anim calcmode="lin" valueType="num">
                                      <p:cBhvr>
                                        <p:cTn id="22" dur="1000" fill="hold"/>
                                        <p:tgtEl>
                                          <p:spTgt spid="1175"/>
                                        </p:tgtEl>
                                        <p:attrNameLst>
                                          <p:attrName>ppt_x</p:attrName>
                                        </p:attrNameLst>
                                      </p:cBhvr>
                                      <p:tavLst>
                                        <p:tav tm="0">
                                          <p:val>
                                            <p:strVal val="#ppt_x"/>
                                          </p:val>
                                        </p:tav>
                                        <p:tav tm="100000">
                                          <p:val>
                                            <p:strVal val="#ppt_x"/>
                                          </p:val>
                                        </p:tav>
                                      </p:tavLst>
                                    </p:anim>
                                    <p:anim calcmode="lin" valueType="num">
                                      <p:cBhvr>
                                        <p:cTn id="23" dur="1000" fill="hold"/>
                                        <p:tgtEl>
                                          <p:spTgt spid="11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76"/>
                                        </p:tgtEl>
                                        <p:attrNameLst>
                                          <p:attrName>style.visibility</p:attrName>
                                        </p:attrNameLst>
                                      </p:cBhvr>
                                      <p:to>
                                        <p:strVal val="visible"/>
                                      </p:to>
                                    </p:set>
                                    <p:animEffect transition="in" filter="fade">
                                      <p:cBhvr>
                                        <p:cTn id="28" dur="1000"/>
                                        <p:tgtEl>
                                          <p:spTgt spid="1176"/>
                                        </p:tgtEl>
                                      </p:cBhvr>
                                    </p:animEffect>
                                    <p:anim calcmode="lin" valueType="num">
                                      <p:cBhvr>
                                        <p:cTn id="29" dur="1000" fill="hold"/>
                                        <p:tgtEl>
                                          <p:spTgt spid="1176"/>
                                        </p:tgtEl>
                                        <p:attrNameLst>
                                          <p:attrName>ppt_x</p:attrName>
                                        </p:attrNameLst>
                                      </p:cBhvr>
                                      <p:tavLst>
                                        <p:tav tm="0">
                                          <p:val>
                                            <p:strVal val="#ppt_x"/>
                                          </p:val>
                                        </p:tav>
                                        <p:tav tm="100000">
                                          <p:val>
                                            <p:strVal val="#ppt_x"/>
                                          </p:val>
                                        </p:tav>
                                      </p:tavLst>
                                    </p:anim>
                                    <p:anim calcmode="lin" valueType="num">
                                      <p:cBhvr>
                                        <p:cTn id="30" dur="1000" fill="hold"/>
                                        <p:tgtEl>
                                          <p:spTgt spid="1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animBg="1"/>
      <p:bldP spid="1174" grpId="0" animBg="1"/>
      <p:bldP spid="1175" grpId="0" animBg="1"/>
      <p:bldP spid="117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80" name="矩形"/>
          <p:cNvSpPr/>
          <p:nvPr/>
        </p:nvSpPr>
        <p:spPr>
          <a:xfrm>
            <a:off x="1424940" y="304800"/>
            <a:ext cx="663892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违反社会保险法律制度的法律责任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181" name="表格"/>
          <p:cNvGraphicFramePr>
            <a:graphicFrameLocks noGrp="1"/>
          </p:cNvGraphicFramePr>
          <p:nvPr/>
        </p:nvGraphicFramePr>
        <p:xfrm>
          <a:off x="748665" y="2189480"/>
          <a:ext cx="10694009" cy="3509520"/>
        </p:xfrm>
        <a:graphic>
          <a:graphicData uri="http://schemas.openxmlformats.org/drawingml/2006/table">
            <a:tbl>
              <a:tblPr bandRow="1">
                <a:noFill/>
              </a:tblPr>
              <a:tblGrid>
                <a:gridCol w="2328532"/>
                <a:gridCol w="8365477"/>
              </a:tblGrid>
              <a:tr h="330200">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违法行为</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rPr>
                        <a:t>法律责任</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89964">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用人单位不办理社会保险登记</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（1）由社会保险行政部门责令限期改正（2）逾期不改正的，对用人单位处应缴社会保险费数额1倍以上3倍以下的罚款，对其直接负责的主管人员和其他直接责任人员处500元以上3 000元以下的罚款</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89964">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用人单位未按时足额缴纳社会保险费</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（1）由社会保险费征收机构责令限期缴纳或者补足，并自欠缴之日起，按日加收万分之五的滞纳金（2）逾期仍不缴纳的，由有关行政部门处欠缴数额1倍以上3倍以下的罚款</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60400">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骗保行为</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以欺诈、伪造证明材料或者其他手段骗取社会保险待遇的，由社会保险行政部门责令退回骗取的社会保险金，处骗取金额2倍以上5倍以下的罚款</a:t>
                      </a:r>
                      <a:endParaRPr lang="zh-CN" altLang="en-US" sz="18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182" name="矩形"/>
          <p:cNvSpPr/>
          <p:nvPr/>
        </p:nvSpPr>
        <p:spPr>
          <a:xfrm>
            <a:off x="3089910" y="1433195"/>
            <a:ext cx="6012816" cy="491489"/>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用人单位违反社会保险法律制度及骗保行为的法律责任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2"/>
                                        </p:tgtEl>
                                        <p:attrNameLst>
                                          <p:attrName>style.visibility</p:attrName>
                                        </p:attrNameLst>
                                      </p:cBhvr>
                                      <p:to>
                                        <p:strVal val="visible"/>
                                      </p:to>
                                    </p:set>
                                    <p:animEffect transition="in" filter="fade">
                                      <p:cBhvr>
                                        <p:cTn id="7" dur="1000"/>
                                        <p:tgtEl>
                                          <p:spTgt spid="1182"/>
                                        </p:tgtEl>
                                      </p:cBhvr>
                                    </p:animEffect>
                                    <p:anim calcmode="lin" valueType="num">
                                      <p:cBhvr>
                                        <p:cTn id="8" dur="1000" fill="hold"/>
                                        <p:tgtEl>
                                          <p:spTgt spid="1182"/>
                                        </p:tgtEl>
                                        <p:attrNameLst>
                                          <p:attrName>ppt_x</p:attrName>
                                        </p:attrNameLst>
                                      </p:cBhvr>
                                      <p:tavLst>
                                        <p:tav tm="0">
                                          <p:val>
                                            <p:strVal val="#ppt_x"/>
                                          </p:val>
                                        </p:tav>
                                        <p:tav tm="100000">
                                          <p:val>
                                            <p:strVal val="#ppt_x"/>
                                          </p:val>
                                        </p:tav>
                                      </p:tavLst>
                                    </p:anim>
                                    <p:anim calcmode="lin" valueType="num">
                                      <p:cBhvr>
                                        <p:cTn id="9" dur="1000" fill="hold"/>
                                        <p:tgtEl>
                                          <p:spTgt spid="11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81"/>
                                        </p:tgtEl>
                                        <p:attrNameLst>
                                          <p:attrName>style.visibility</p:attrName>
                                        </p:attrNameLst>
                                      </p:cBhvr>
                                      <p:to>
                                        <p:strVal val="visible"/>
                                      </p:to>
                                    </p:set>
                                    <p:animEffect transition="in" filter="wipe(down)">
                                      <p:cBhvr>
                                        <p:cTn id="14" dur="500"/>
                                        <p:tgtEl>
                                          <p:spTgt spid="1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86" name="矩形"/>
          <p:cNvSpPr/>
          <p:nvPr/>
        </p:nvSpPr>
        <p:spPr>
          <a:xfrm>
            <a:off x="1424940" y="304800"/>
            <a:ext cx="663892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 违反社会保险法律制度的法律责任 </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303" name="组合"/>
          <p:cNvGrpSpPr/>
          <p:nvPr/>
        </p:nvGrpSpPr>
        <p:grpSpPr>
          <a:xfrm>
            <a:off x="1592579" y="1579880"/>
            <a:ext cx="7391400" cy="525780"/>
            <a:chOff x="1592579" y="1579880"/>
            <a:chExt cx="7391400" cy="525780"/>
          </a:xfrm>
        </p:grpSpPr>
        <p:sp>
          <p:nvSpPr>
            <p:cNvPr id="1187" name="矩形"/>
            <p:cNvSpPr/>
            <p:nvPr/>
          </p:nvSpPr>
          <p:spPr>
            <a:xfrm>
              <a:off x="1713230" y="1579880"/>
              <a:ext cx="709422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用人单位未按时足额缴纳社会保险费的法律责任</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1188" name="剪去对角的矩形"/>
            <p:cNvSpPr/>
            <p:nvPr/>
          </p:nvSpPr>
          <p:spPr>
            <a:xfrm>
              <a:off x="1592579" y="1579880"/>
              <a:ext cx="7391400" cy="525779"/>
            </a:xfrm>
            <a:prstGeom prst="snip2DiagRect">
              <a:avLst>
                <a:gd name="adj1" fmla="val 0"/>
                <a:gd name="adj2" fmla="val 13069"/>
              </a:avLst>
            </a:prstGeom>
            <a:noFill/>
            <a:ln w="25400" cap="flat" cmpd="sng">
              <a:solidFill>
                <a:srgbClr val="4BACC6"/>
              </a:solidFill>
              <a:prstDash val="solid"/>
              <a:round/>
            </a:ln>
          </p:spPr>
          <p:txBody>
            <a:bodyPr rtlCol="0" anchor="ctr"/>
            <a:lstStyle/>
            <a:p>
              <a:pPr algn="ctr"/>
            </a:p>
          </p:txBody>
        </p:sp>
      </p:grpSp>
      <p:sp>
        <p:nvSpPr>
          <p:cNvPr id="1189" name="矩形"/>
          <p:cNvSpPr/>
          <p:nvPr/>
        </p:nvSpPr>
        <p:spPr>
          <a:xfrm>
            <a:off x="1369060" y="2315210"/>
            <a:ext cx="8889364"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 】用人单位未按时足额缴纳社会保险费的，由社会保险费征收机构责令限期缴纳或者补足，并自欠缴之日起按日加收滞纳金。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90" name="矩形"/>
          <p:cNvSpPr/>
          <p:nvPr/>
        </p:nvSpPr>
        <p:spPr>
          <a:xfrm>
            <a:off x="1221739" y="3298190"/>
            <a:ext cx="1705610"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03"/>
                                        </p:tgtEl>
                                        <p:attrNameLst>
                                          <p:attrName>style.visibility</p:attrName>
                                        </p:attrNameLst>
                                      </p:cBhvr>
                                      <p:to>
                                        <p:strVal val="visible"/>
                                      </p:to>
                                    </p:set>
                                    <p:animEffect transition="in" filter="fade">
                                      <p:cBhvr>
                                        <p:cTn id="7" dur="1000"/>
                                        <p:tgtEl>
                                          <p:spTgt spid="1303"/>
                                        </p:tgtEl>
                                      </p:cBhvr>
                                    </p:animEffect>
                                    <p:anim calcmode="lin" valueType="num">
                                      <p:cBhvr>
                                        <p:cTn id="8" dur="1000" fill="hold"/>
                                        <p:tgtEl>
                                          <p:spTgt spid="1303"/>
                                        </p:tgtEl>
                                        <p:attrNameLst>
                                          <p:attrName>ppt_x</p:attrName>
                                        </p:attrNameLst>
                                      </p:cBhvr>
                                      <p:tavLst>
                                        <p:tav tm="0">
                                          <p:val>
                                            <p:strVal val="#ppt_x"/>
                                          </p:val>
                                        </p:tav>
                                        <p:tav tm="100000">
                                          <p:val>
                                            <p:strVal val="#ppt_x"/>
                                          </p:val>
                                        </p:tav>
                                      </p:tavLst>
                                    </p:anim>
                                    <p:anim calcmode="lin" valueType="num">
                                      <p:cBhvr>
                                        <p:cTn id="9" dur="1000" fill="hold"/>
                                        <p:tgtEl>
                                          <p:spTgt spid="13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9"/>
                                        </p:tgtEl>
                                        <p:attrNameLst>
                                          <p:attrName>style.visibility</p:attrName>
                                        </p:attrNameLst>
                                      </p:cBhvr>
                                      <p:to>
                                        <p:strVal val="visible"/>
                                      </p:to>
                                    </p:set>
                                    <p:animEffect transition="in" filter="fade">
                                      <p:cBhvr>
                                        <p:cTn id="14" dur="1000"/>
                                        <p:tgtEl>
                                          <p:spTgt spid="1189"/>
                                        </p:tgtEl>
                                      </p:cBhvr>
                                    </p:animEffect>
                                    <p:anim calcmode="lin" valueType="num">
                                      <p:cBhvr>
                                        <p:cTn id="15" dur="1000" fill="hold"/>
                                        <p:tgtEl>
                                          <p:spTgt spid="1189"/>
                                        </p:tgtEl>
                                        <p:attrNameLst>
                                          <p:attrName>ppt_x</p:attrName>
                                        </p:attrNameLst>
                                      </p:cBhvr>
                                      <p:tavLst>
                                        <p:tav tm="0">
                                          <p:val>
                                            <p:strVal val="#ppt_x"/>
                                          </p:val>
                                        </p:tav>
                                        <p:tav tm="100000">
                                          <p:val>
                                            <p:strVal val="#ppt_x"/>
                                          </p:val>
                                        </p:tav>
                                      </p:tavLst>
                                    </p:anim>
                                    <p:anim calcmode="lin" valueType="num">
                                      <p:cBhvr>
                                        <p:cTn id="16" dur="1000" fill="hold"/>
                                        <p:tgtEl>
                                          <p:spTgt spid="118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90"/>
                                        </p:tgtEl>
                                        <p:attrNameLst>
                                          <p:attrName>style.visibility</p:attrName>
                                        </p:attrNameLst>
                                      </p:cBhvr>
                                      <p:to>
                                        <p:strVal val="visible"/>
                                      </p:to>
                                    </p:set>
                                    <p:animEffect transition="in" filter="fade">
                                      <p:cBhvr>
                                        <p:cTn id="21" dur="1000"/>
                                        <p:tgtEl>
                                          <p:spTgt spid="1190"/>
                                        </p:tgtEl>
                                      </p:cBhvr>
                                    </p:animEffect>
                                    <p:anim calcmode="lin" valueType="num">
                                      <p:cBhvr>
                                        <p:cTn id="22" dur="1000" fill="hold"/>
                                        <p:tgtEl>
                                          <p:spTgt spid="1190"/>
                                        </p:tgtEl>
                                        <p:attrNameLst>
                                          <p:attrName>ppt_x</p:attrName>
                                        </p:attrNameLst>
                                      </p:cBhvr>
                                      <p:tavLst>
                                        <p:tav tm="0">
                                          <p:val>
                                            <p:strVal val="#ppt_x"/>
                                          </p:val>
                                        </p:tav>
                                        <p:tav tm="100000">
                                          <p:val>
                                            <p:strVal val="#ppt_x"/>
                                          </p:val>
                                        </p:tav>
                                      </p:tavLst>
                                    </p:anim>
                                    <p:anim calcmode="lin" valueType="num">
                                      <p:cBhvr>
                                        <p:cTn id="23" dur="1000" fill="hold"/>
                                        <p:tgtEl>
                                          <p:spTgt spid="1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0" animBg="1"/>
      <p:bldP spid="1189" grpId="0" animBg="1"/>
      <p:bldP spid="119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94" name="矩形"/>
          <p:cNvSpPr/>
          <p:nvPr/>
        </p:nvSpPr>
        <p:spPr>
          <a:xfrm>
            <a:off x="3067050" y="2732176"/>
            <a:ext cx="6057900"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rPr>
              <a:t>感谢聆听</a:t>
            </a:r>
            <a:endParaRPr lang="zh-CN" altLang="en-US" sz="9600" b="1" i="0" u="none" strike="noStrike" kern="1200" cap="none" spc="0" baseline="0">
              <a:solidFill>
                <a:schemeClr val="accent1"/>
              </a:solidFill>
              <a:latin typeface="微软雅黑" panose="020B0503020204020204" charset="-122"/>
              <a:ea typeface="微软雅黑" panose="020B0503020204020204" charset="-122"/>
              <a:cs typeface="经典综艺体简" pitchFamily="49" charset="-122"/>
            </a:endParaRPr>
          </a:p>
        </p:txBody>
      </p:sp>
      <p:sp>
        <p:nvSpPr>
          <p:cNvPr id="1195" name="矩形"/>
          <p:cNvSpPr/>
          <p:nvPr/>
        </p:nvSpPr>
        <p:spPr>
          <a:xfrm>
            <a:off x="3338599" y="1507578"/>
            <a:ext cx="5551263" cy="11868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THANKS</a:t>
            </a:r>
            <a:endParaRPr lang="zh-CN" altLang="en-US" sz="72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4"/>
                                        </p:tgtEl>
                                        <p:attrNameLst>
                                          <p:attrName>style.visibility</p:attrName>
                                        </p:attrNameLst>
                                      </p:cBhvr>
                                      <p:to>
                                        <p:strVal val="visible"/>
                                      </p:to>
                                    </p:set>
                                    <p:animEffect transition="in" filter="wipe(left)">
                                      <p:cBhvr>
                                        <p:cTn id="7" dur="500"/>
                                        <p:tgtEl>
                                          <p:spTgt spid="119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95"/>
                                        </p:tgtEl>
                                        <p:attrNameLst>
                                          <p:attrName>style.visibility</p:attrName>
                                        </p:attrNameLst>
                                      </p:cBhvr>
                                      <p:to>
                                        <p:strVal val="visible"/>
                                      </p:to>
                                    </p:set>
                                    <p:anim calcmode="lin" valueType="num">
                                      <p:cBhvr>
                                        <p:cTn id="11" dur="500" fill="hold"/>
                                        <p:tgtEl>
                                          <p:spTgt spid="1195"/>
                                        </p:tgtEl>
                                        <p:attrNameLst>
                                          <p:attrName>ppt_w</p:attrName>
                                        </p:attrNameLst>
                                      </p:cBhvr>
                                      <p:tavLst>
                                        <p:tav tm="0">
                                          <p:val>
                                            <p:fltVal val="0"/>
                                          </p:val>
                                        </p:tav>
                                        <p:tav tm="100000">
                                          <p:val>
                                            <p:strVal val="#ppt_w"/>
                                          </p:val>
                                        </p:tav>
                                      </p:tavLst>
                                    </p:anim>
                                    <p:anim calcmode="lin" valueType="num">
                                      <p:cBhvr>
                                        <p:cTn id="12" dur="500" fill="hold"/>
                                        <p:tgtEl>
                                          <p:spTgt spid="1195"/>
                                        </p:tgtEl>
                                        <p:attrNameLst>
                                          <p:attrName>ppt_h</p:attrName>
                                        </p:attrNameLst>
                                      </p:cBhvr>
                                      <p:tavLst>
                                        <p:tav tm="0">
                                          <p:val>
                                            <p:fltVal val="0"/>
                                          </p:val>
                                        </p:tav>
                                        <p:tav tm="100000">
                                          <p:val>
                                            <p:strVal val="#ppt_h"/>
                                          </p:val>
                                        </p:tav>
                                      </p:tavLst>
                                    </p:anim>
                                    <p:animEffect transition="in" filter="fade">
                                      <p:cBhvr>
                                        <p:cTn id="13" dur="500"/>
                                        <p:tgtEl>
                                          <p:spTgt spid="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 grpId="0"/>
      <p:bldP spid="119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2"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63" name="矩形"/>
          <p:cNvSpPr/>
          <p:nvPr/>
        </p:nvSpPr>
        <p:spPr>
          <a:xfrm>
            <a:off x="715644" y="1877695"/>
            <a:ext cx="11087734"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】根据劳动合同法律制度的规定，下列关于无效劳动合同的表述中，正确的有（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A．劳动合同部分无效，不影响其他部分效力的，其他部分仍然有效</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B．无效劳动合同，从订立时起就没有法律约束力</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C．劳动合同被确认无效，劳动者已付出劳动的，用人单位应当向劳动者支付劳动报酬</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D．劳动合同被确认无效时，给对方造成损害的，有过错的一方应当承担赔偿责任</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4" name="矩形"/>
          <p:cNvSpPr/>
          <p:nvPr/>
        </p:nvSpPr>
        <p:spPr>
          <a:xfrm>
            <a:off x="715644" y="4046220"/>
            <a:ext cx="183515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anim calcmode="lin" valueType="num">
                                      <p:cBhvr>
                                        <p:cTn id="8" dur="1000" fill="hold"/>
                                        <p:tgtEl>
                                          <p:spTgt spid="163"/>
                                        </p:tgtEl>
                                        <p:attrNameLst>
                                          <p:attrName>ppt_x</p:attrName>
                                        </p:attrNameLst>
                                      </p:cBhvr>
                                      <p:tavLst>
                                        <p:tav tm="0">
                                          <p:val>
                                            <p:strVal val="#ppt_x"/>
                                          </p:val>
                                        </p:tav>
                                        <p:tav tm="100000">
                                          <p:val>
                                            <p:strVal val="#ppt_x"/>
                                          </p:val>
                                        </p:tav>
                                      </p:tavLst>
                                    </p:anim>
                                    <p:anim calcmode="lin" valueType="num">
                                      <p:cBhvr>
                                        <p:cTn id="9"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1000"/>
                                        <p:tgtEl>
                                          <p:spTgt spid="164"/>
                                        </p:tgtEl>
                                      </p:cBhvr>
                                    </p:animEffect>
                                    <p:anim calcmode="lin" valueType="num">
                                      <p:cBhvr>
                                        <p:cTn id="15" dur="1000" fill="hold"/>
                                        <p:tgtEl>
                                          <p:spTgt spid="164"/>
                                        </p:tgtEl>
                                        <p:attrNameLst>
                                          <p:attrName>ppt_x</p:attrName>
                                        </p:attrNameLst>
                                      </p:cBhvr>
                                      <p:tavLst>
                                        <p:tav tm="0">
                                          <p:val>
                                            <p:strVal val="#ppt_x"/>
                                          </p:val>
                                        </p:tav>
                                        <p:tav tm="100000">
                                          <p:val>
                                            <p:strVal val="#ppt_x"/>
                                          </p:val>
                                        </p:tav>
                                      </p:tavLst>
                                    </p:anim>
                                    <p:anim calcmode="lin" valueType="num">
                                      <p:cBhvr>
                                        <p:cTn id="16"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68"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69" name="表格"/>
          <p:cNvGraphicFramePr>
            <a:graphicFrameLocks noGrp="1"/>
          </p:cNvGraphicFramePr>
          <p:nvPr/>
        </p:nvGraphicFramePr>
        <p:xfrm>
          <a:off x="1872615" y="2107565"/>
          <a:ext cx="8446122" cy="3255009"/>
        </p:xfrm>
        <a:graphic>
          <a:graphicData uri="http://schemas.openxmlformats.org/drawingml/2006/table">
            <a:tbl>
              <a:tblPr bandRow="1">
                <a:noFill/>
              </a:tblPr>
              <a:tblGrid>
                <a:gridCol w="5287632"/>
                <a:gridCol w="3158490"/>
              </a:tblGrid>
              <a:tr h="51498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必备条款</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可备条款</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740024">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用人单位的名称、住所和法定代表人或主要负责人（2）劳动者的姓名、住址、身份证号码或其他有效证件号码（3）劳动合同期限（4）工作内容和工作地点（5）工作时间和休息、休假（6）劳动报酬（7）社会保险（8）劳动保护、劳动条件和职业危害防护（9）法律、法规规定应当纳入劳动合同的其他事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（1）试用期（2）培训（3）服务期（4）保守商业秘密和竞业限制（5）补充保险（6）福利待遇等其他事项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170" name="矩形"/>
          <p:cNvSpPr/>
          <p:nvPr/>
        </p:nvSpPr>
        <p:spPr>
          <a:xfrm>
            <a:off x="4943475" y="1480185"/>
            <a:ext cx="230568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劳动合同的主要内容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anim calcmode="lin" valueType="num">
                                      <p:cBhvr>
                                        <p:cTn id="8" dur="1000" fill="hold"/>
                                        <p:tgtEl>
                                          <p:spTgt spid="170"/>
                                        </p:tgtEl>
                                        <p:attrNameLst>
                                          <p:attrName>ppt_x</p:attrName>
                                        </p:attrNameLst>
                                      </p:cBhvr>
                                      <p:tavLst>
                                        <p:tav tm="0">
                                          <p:val>
                                            <p:strVal val="#ppt_x"/>
                                          </p:val>
                                        </p:tav>
                                        <p:tav tm="100000">
                                          <p:val>
                                            <p:strVal val="#ppt_x"/>
                                          </p:val>
                                        </p:tav>
                                      </p:tavLst>
                                    </p:anim>
                                    <p:anim calcmode="lin" valueType="num">
                                      <p:cBhvr>
                                        <p:cTn id="9"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9"/>
                                        </p:tgtEl>
                                        <p:attrNameLst>
                                          <p:attrName>style.visibility</p:attrName>
                                        </p:attrNameLst>
                                      </p:cBhvr>
                                      <p:to>
                                        <p:strVal val="visible"/>
                                      </p:to>
                                    </p:set>
                                    <p:animEffect transition="in" filter="wipe(down)">
                                      <p:cBhvr>
                                        <p:cTn id="14"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74"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75" name="矩形"/>
          <p:cNvSpPr/>
          <p:nvPr/>
        </p:nvSpPr>
        <p:spPr>
          <a:xfrm>
            <a:off x="868045" y="1638300"/>
            <a:ext cx="1045527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】根据劳动合同法律制度的规定，下列各项中，属于劳动合同必备条款的有（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A．社会保险</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B．劳动报酬</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C．服务期</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D．劳动合同期限</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6" name="矩形"/>
          <p:cNvSpPr/>
          <p:nvPr/>
        </p:nvSpPr>
        <p:spPr>
          <a:xfrm>
            <a:off x="868045" y="2633980"/>
            <a:ext cx="170815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7" name="矩形"/>
          <p:cNvSpPr/>
          <p:nvPr/>
        </p:nvSpPr>
        <p:spPr>
          <a:xfrm>
            <a:off x="807085" y="3211195"/>
            <a:ext cx="10312399"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】根据劳动合同法律制度的规定，下列各项中属于劳动合同可备条款的是（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A．休息、休假</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B．服务期</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C．工作时间</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D．合同期限</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8" name="矩形"/>
          <p:cNvSpPr/>
          <p:nvPr/>
        </p:nvSpPr>
        <p:spPr>
          <a:xfrm>
            <a:off x="807085" y="4133215"/>
            <a:ext cx="14998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anim calcmode="lin" valueType="num">
                                      <p:cBhvr>
                                        <p:cTn id="8" dur="1000" fill="hold"/>
                                        <p:tgtEl>
                                          <p:spTgt spid="175"/>
                                        </p:tgtEl>
                                        <p:attrNameLst>
                                          <p:attrName>ppt_x</p:attrName>
                                        </p:attrNameLst>
                                      </p:cBhvr>
                                      <p:tavLst>
                                        <p:tav tm="0">
                                          <p:val>
                                            <p:strVal val="#ppt_x"/>
                                          </p:val>
                                        </p:tav>
                                        <p:tav tm="100000">
                                          <p:val>
                                            <p:strVal val="#ppt_x"/>
                                          </p:val>
                                        </p:tav>
                                      </p:tavLst>
                                    </p:anim>
                                    <p:anim calcmode="lin" valueType="num">
                                      <p:cBhvr>
                                        <p:cTn id="9"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6"/>
                                        </p:tgtEl>
                                        <p:attrNameLst>
                                          <p:attrName>style.visibility</p:attrName>
                                        </p:attrNameLst>
                                      </p:cBhvr>
                                      <p:to>
                                        <p:strVal val="visible"/>
                                      </p:to>
                                    </p:set>
                                    <p:animEffect transition="in" filter="fade">
                                      <p:cBhvr>
                                        <p:cTn id="14" dur="1000"/>
                                        <p:tgtEl>
                                          <p:spTgt spid="176"/>
                                        </p:tgtEl>
                                      </p:cBhvr>
                                    </p:animEffect>
                                    <p:anim calcmode="lin" valueType="num">
                                      <p:cBhvr>
                                        <p:cTn id="15" dur="1000" fill="hold"/>
                                        <p:tgtEl>
                                          <p:spTgt spid="176"/>
                                        </p:tgtEl>
                                        <p:attrNameLst>
                                          <p:attrName>ppt_x</p:attrName>
                                        </p:attrNameLst>
                                      </p:cBhvr>
                                      <p:tavLst>
                                        <p:tav tm="0">
                                          <p:val>
                                            <p:strVal val="#ppt_x"/>
                                          </p:val>
                                        </p:tav>
                                        <p:tav tm="100000">
                                          <p:val>
                                            <p:strVal val="#ppt_x"/>
                                          </p:val>
                                        </p:tav>
                                      </p:tavLst>
                                    </p:anim>
                                    <p:anim calcmode="lin" valueType="num">
                                      <p:cBhvr>
                                        <p:cTn id="16"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7"/>
                                        </p:tgtEl>
                                        <p:attrNameLst>
                                          <p:attrName>style.visibility</p:attrName>
                                        </p:attrNameLst>
                                      </p:cBhvr>
                                      <p:to>
                                        <p:strVal val="visible"/>
                                      </p:to>
                                    </p:set>
                                    <p:animEffect transition="in" filter="fade">
                                      <p:cBhvr>
                                        <p:cTn id="21" dur="1000"/>
                                        <p:tgtEl>
                                          <p:spTgt spid="177"/>
                                        </p:tgtEl>
                                      </p:cBhvr>
                                    </p:animEffect>
                                    <p:anim calcmode="lin" valueType="num">
                                      <p:cBhvr>
                                        <p:cTn id="22" dur="1000" fill="hold"/>
                                        <p:tgtEl>
                                          <p:spTgt spid="177"/>
                                        </p:tgtEl>
                                        <p:attrNameLst>
                                          <p:attrName>ppt_x</p:attrName>
                                        </p:attrNameLst>
                                      </p:cBhvr>
                                      <p:tavLst>
                                        <p:tav tm="0">
                                          <p:val>
                                            <p:strVal val="#ppt_x"/>
                                          </p:val>
                                        </p:tav>
                                        <p:tav tm="100000">
                                          <p:val>
                                            <p:strVal val="#ppt_x"/>
                                          </p:val>
                                        </p:tav>
                                      </p:tavLst>
                                    </p:anim>
                                    <p:anim calcmode="lin" valueType="num">
                                      <p:cBhvr>
                                        <p:cTn id="23"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1000"/>
                                        <p:tgtEl>
                                          <p:spTgt spid="178"/>
                                        </p:tgtEl>
                                      </p:cBhvr>
                                    </p:animEffect>
                                    <p:anim calcmode="lin" valueType="num">
                                      <p:cBhvr>
                                        <p:cTn id="29" dur="1000" fill="hold"/>
                                        <p:tgtEl>
                                          <p:spTgt spid="178"/>
                                        </p:tgtEl>
                                        <p:attrNameLst>
                                          <p:attrName>ppt_x</p:attrName>
                                        </p:attrNameLst>
                                      </p:cBhvr>
                                      <p:tavLst>
                                        <p:tav tm="0">
                                          <p:val>
                                            <p:strVal val="#ppt_x"/>
                                          </p:val>
                                        </p:tav>
                                        <p:tav tm="100000">
                                          <p:val>
                                            <p:strVal val="#ppt_x"/>
                                          </p:val>
                                        </p:tav>
                                      </p:tavLst>
                                    </p:anim>
                                    <p:anim calcmode="lin" valueType="num">
                                      <p:cBhvr>
                                        <p:cTn id="30"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77" grpId="0" animBg="1"/>
      <p:bldP spid="1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3"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3" name="组合"/>
          <p:cNvGrpSpPr/>
          <p:nvPr/>
        </p:nvGrpSpPr>
        <p:grpSpPr>
          <a:xfrm>
            <a:off x="1407160" y="1263395"/>
            <a:ext cx="4111625" cy="602234"/>
            <a:chOff x="1407160" y="1263395"/>
            <a:chExt cx="4111625" cy="602234"/>
          </a:xfrm>
        </p:grpSpPr>
        <p:sp>
          <p:nvSpPr>
            <p:cNvPr id="184" name="圆角矩形"/>
            <p:cNvSpPr/>
            <p:nvPr/>
          </p:nvSpPr>
          <p:spPr>
            <a:xfrm>
              <a:off x="1407160" y="1270635"/>
              <a:ext cx="411162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85" name="流程图: 离页连接符"/>
            <p:cNvSpPr/>
            <p:nvPr/>
          </p:nvSpPr>
          <p:spPr>
            <a:xfrm>
              <a:off x="1730824" y="126339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86" name="矩形"/>
            <p:cNvSpPr/>
            <p:nvPr/>
          </p:nvSpPr>
          <p:spPr>
            <a:xfrm>
              <a:off x="2864299" y="1306574"/>
              <a:ext cx="2326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劳动合同期限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87" name="矩形"/>
          <p:cNvSpPr/>
          <p:nvPr/>
        </p:nvSpPr>
        <p:spPr>
          <a:xfrm>
            <a:off x="1327150" y="2065020"/>
            <a:ext cx="981138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劳动合同分为固定期限劳动合同、无固定期限劳动合同和以完成一定工作任务为期限的劳动合同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188" name="表格"/>
          <p:cNvGraphicFramePr>
            <a:graphicFrameLocks noGrp="1"/>
          </p:cNvGraphicFramePr>
          <p:nvPr/>
        </p:nvGraphicFramePr>
        <p:xfrm>
          <a:off x="365124" y="2622550"/>
          <a:ext cx="11525872" cy="3711321"/>
        </p:xfrm>
        <a:graphic>
          <a:graphicData uri="http://schemas.openxmlformats.org/drawingml/2006/table">
            <a:tbl>
              <a:tblPr bandRow="1">
                <a:noFill/>
              </a:tblPr>
              <a:tblGrid>
                <a:gridCol w="2313940"/>
                <a:gridCol w="9211932"/>
              </a:tblGrid>
              <a:tr h="162559">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类型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62559">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固定期限劳动合同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指明确约定终止时间的劳动合同。合同期限届满，劳动关系即告终止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88709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无固定期限劳动合同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指无确定终止时间的劳动合同。下列情形，除劳动者提出订立固定期限劳动合同外，应当订立无固定期限劳动合同：（1）劳动者在该用人单位连续工作满10年（2）用人单位初次实行劳动合同制度或者国有企业改制重新订立合同时，劳动者在该单位连续工作满10年且距法定退休年龄不足10年的（3）连续订立2次固定期限劳动合同，且劳动者没有下述情形，续订劳动合同的：① 严重违反用人单位的规章制度的② 严重失职，营私舞弊，给用人单位造成重大损害的③ 劳动者同时与其他用人单位建立劳动关系，对完成本单位的工作任务造成严重影响，或者经用人单位提出，拒不改正的④ 劳动者以欺诈、胁迫的手段或者乘人之危，使用人单位在违背真实意思的情况下订立或者变更劳动合同，致使劳动合同无效的⑤ 被依法追究刑事责任的⑥ 劳动者患病或者非因工负伤，在规定的医疗期满后不能从事原工作，也不能从事由用人单位另行安排的工作的⑦ 劳动者不能胜任工作，经过培训或者调整工作岗位，仍不能胜任工作的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13"/>
                                        </p:tgtEl>
                                        <p:attrNameLst>
                                          <p:attrName>style.visibility</p:attrName>
                                        </p:attrNameLst>
                                      </p:cBhvr>
                                      <p:to>
                                        <p:strVal val="visible"/>
                                      </p:to>
                                    </p:set>
                                    <p:animEffect transition="in" filter="fade">
                                      <p:cBhvr>
                                        <p:cTn id="7" dur="1000"/>
                                        <p:tgtEl>
                                          <p:spTgt spid="1213"/>
                                        </p:tgtEl>
                                      </p:cBhvr>
                                    </p:animEffect>
                                    <p:anim calcmode="lin" valueType="num">
                                      <p:cBhvr>
                                        <p:cTn id="8" dur="1000" fill="hold"/>
                                        <p:tgtEl>
                                          <p:spTgt spid="1213"/>
                                        </p:tgtEl>
                                        <p:attrNameLst>
                                          <p:attrName>ppt_x</p:attrName>
                                        </p:attrNameLst>
                                      </p:cBhvr>
                                      <p:tavLst>
                                        <p:tav tm="0">
                                          <p:val>
                                            <p:strVal val="#ppt_x"/>
                                          </p:val>
                                        </p:tav>
                                        <p:tav tm="100000">
                                          <p:val>
                                            <p:strVal val="#ppt_x"/>
                                          </p:val>
                                        </p:tav>
                                      </p:tavLst>
                                    </p:anim>
                                    <p:anim calcmode="lin" valueType="num">
                                      <p:cBhvr>
                                        <p:cTn id="9" dur="1000" fill="hold"/>
                                        <p:tgtEl>
                                          <p:spTgt spid="12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7"/>
                                        </p:tgtEl>
                                        <p:attrNameLst>
                                          <p:attrName>style.visibility</p:attrName>
                                        </p:attrNameLst>
                                      </p:cBhvr>
                                      <p:to>
                                        <p:strVal val="visible"/>
                                      </p:to>
                                    </p:set>
                                    <p:animEffect transition="in" filter="fade">
                                      <p:cBhvr>
                                        <p:cTn id="13" dur="1000"/>
                                        <p:tgtEl>
                                          <p:spTgt spid="187"/>
                                        </p:tgtEl>
                                      </p:cBhvr>
                                    </p:animEffect>
                                    <p:anim calcmode="lin" valueType="num">
                                      <p:cBhvr>
                                        <p:cTn id="14" dur="1000" fill="hold"/>
                                        <p:tgtEl>
                                          <p:spTgt spid="187"/>
                                        </p:tgtEl>
                                        <p:attrNameLst>
                                          <p:attrName>ppt_x</p:attrName>
                                        </p:attrNameLst>
                                      </p:cBhvr>
                                      <p:tavLst>
                                        <p:tav tm="0">
                                          <p:val>
                                            <p:strVal val="#ppt_x"/>
                                          </p:val>
                                        </p:tav>
                                        <p:tav tm="100000">
                                          <p:val>
                                            <p:strVal val="#ppt_x"/>
                                          </p:val>
                                        </p:tav>
                                      </p:tavLst>
                                    </p:anim>
                                    <p:anim calcmode="lin" valueType="num">
                                      <p:cBhvr>
                                        <p:cTn id="15" dur="1000" fill="hold"/>
                                        <p:tgtEl>
                                          <p:spTgt spid="18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wipe(down)">
                                      <p:cBhvr>
                                        <p:cTn id="20"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 grpId="0" animBg="1"/>
      <p:bldP spid="1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92"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193" name="表格"/>
          <p:cNvGraphicFramePr>
            <a:graphicFrameLocks noGrp="1"/>
          </p:cNvGraphicFramePr>
          <p:nvPr/>
        </p:nvGraphicFramePr>
        <p:xfrm>
          <a:off x="1586230" y="1740535"/>
          <a:ext cx="9019514" cy="2962910"/>
        </p:xfrm>
        <a:graphic>
          <a:graphicData uri="http://schemas.openxmlformats.org/drawingml/2006/table">
            <a:tbl>
              <a:tblPr bandRow="1">
                <a:noFill/>
              </a:tblPr>
              <a:tblGrid>
                <a:gridCol w="1811007"/>
                <a:gridCol w="7208507"/>
              </a:tblGrid>
              <a:tr h="50419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类型</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45872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以完成一定工作任务为期限的劳动合同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endParaRPr lang="en-US" altLang="zh-CN" sz="16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6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一般在以下几种情况下，用人单位与劳动者可以签订以完成一定工作任务为期限的劳动合同：</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（1）以完成单项工作任务为期限的劳动合同（2）以项目承包方式完成承包任务的劳动合同（3）因季节性用工的劳动合同（4）其他双方约定的以完成一定工作任务为期限的</a:t>
                      </a:r>
                      <a:r>
                        <a:rPr lang="zh-CN" altLang="en-US" sz="16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劳动合同</a:t>
                      </a:r>
                      <a:endParaRPr lang="zh-CN" altLang="en-US" sz="16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barn(inHorizontal)">
                                      <p:cBhvr>
                                        <p:cTn id="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1214" name="组合"/>
          <p:cNvGrpSpPr/>
          <p:nvPr/>
        </p:nvGrpSpPr>
        <p:grpSpPr>
          <a:xfrm>
            <a:off x="802640" y="1447165"/>
            <a:ext cx="6647815" cy="542925"/>
            <a:chOff x="802640" y="1447165"/>
            <a:chExt cx="6647815" cy="542925"/>
          </a:xfrm>
        </p:grpSpPr>
        <p:sp>
          <p:nvSpPr>
            <p:cNvPr id="197" name="矩形"/>
            <p:cNvSpPr/>
            <p:nvPr/>
          </p:nvSpPr>
          <p:spPr>
            <a:xfrm>
              <a:off x="944245" y="1478915"/>
              <a:ext cx="633349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应当订立无固定期限劳动合同的具体情形</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98" name="剪去对角的矩形"/>
            <p:cNvSpPr/>
            <p:nvPr/>
          </p:nvSpPr>
          <p:spPr>
            <a:xfrm>
              <a:off x="802640" y="1447165"/>
              <a:ext cx="6647815" cy="542925"/>
            </a:xfrm>
            <a:prstGeom prst="snip2DiagRect">
              <a:avLst>
                <a:gd name="adj1" fmla="val 0"/>
                <a:gd name="adj2" fmla="val 14407"/>
              </a:avLst>
            </a:prstGeom>
            <a:noFill/>
            <a:ln w="25400" cap="flat" cmpd="sng">
              <a:solidFill>
                <a:srgbClr val="4BACC6"/>
              </a:solidFill>
              <a:prstDash val="solid"/>
              <a:round/>
            </a:ln>
          </p:spPr>
          <p:txBody>
            <a:bodyPr rtlCol="0" anchor="ctr"/>
            <a:lstStyle/>
            <a:p>
              <a:pPr algn="ctr"/>
            </a:p>
          </p:txBody>
        </p:sp>
      </p:grpSp>
      <p:sp>
        <p:nvSpPr>
          <p:cNvPr id="199"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00" name="矩形"/>
          <p:cNvSpPr/>
          <p:nvPr/>
        </p:nvSpPr>
        <p:spPr>
          <a:xfrm>
            <a:off x="573405" y="2212975"/>
            <a:ext cx="1102233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多选】根据劳动合同法律制度的规定，下列各项中，除劳动者提出订立固定期限劳动合同外，用人单位与劳动者应当订立无固定期限劳动合同的情形有（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A．劳动者在该用人单位连续工作满10年的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B．连续订立2次固定期限劳动合同，且劳动者无法定不得订立无固定期限劳动合同的情形，继续续订的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C．国有企业改制重新订立劳动合同，劳动者在该用人单位连续工作满5年且距法定退休年龄不足15年的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D．用人单位初次实行劳动合同制度，劳动者在该用人单位连续工作满10年且距法定退休年龄不足10年的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01" name="矩形"/>
          <p:cNvSpPr/>
          <p:nvPr/>
        </p:nvSpPr>
        <p:spPr>
          <a:xfrm>
            <a:off x="573405" y="4832985"/>
            <a:ext cx="16535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4"/>
                                        </p:tgtEl>
                                        <p:attrNameLst>
                                          <p:attrName>style.visibility</p:attrName>
                                        </p:attrNameLst>
                                      </p:cBhvr>
                                      <p:to>
                                        <p:strVal val="visible"/>
                                      </p:to>
                                    </p:set>
                                    <p:animEffect transition="in" filter="fade">
                                      <p:cBhvr>
                                        <p:cTn id="7" dur="1000"/>
                                        <p:tgtEl>
                                          <p:spTgt spid="1214"/>
                                        </p:tgtEl>
                                      </p:cBhvr>
                                    </p:animEffect>
                                    <p:anim calcmode="lin" valueType="num">
                                      <p:cBhvr>
                                        <p:cTn id="8" dur="1000" fill="hold"/>
                                        <p:tgtEl>
                                          <p:spTgt spid="1214"/>
                                        </p:tgtEl>
                                        <p:attrNameLst>
                                          <p:attrName>ppt_x</p:attrName>
                                        </p:attrNameLst>
                                      </p:cBhvr>
                                      <p:tavLst>
                                        <p:tav tm="0">
                                          <p:val>
                                            <p:strVal val="#ppt_x"/>
                                          </p:val>
                                        </p:tav>
                                        <p:tav tm="100000">
                                          <p:val>
                                            <p:strVal val="#ppt_x"/>
                                          </p:val>
                                        </p:tav>
                                      </p:tavLst>
                                    </p:anim>
                                    <p:anim calcmode="lin" valueType="num">
                                      <p:cBhvr>
                                        <p:cTn id="9" dur="1000" fill="hold"/>
                                        <p:tgtEl>
                                          <p:spTgt spid="12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0"/>
                                        </p:tgtEl>
                                        <p:attrNameLst>
                                          <p:attrName>style.visibility</p:attrName>
                                        </p:attrNameLst>
                                      </p:cBhvr>
                                      <p:to>
                                        <p:strVal val="visible"/>
                                      </p:to>
                                    </p:set>
                                    <p:animEffect transition="in" filter="fade">
                                      <p:cBhvr>
                                        <p:cTn id="14" dur="1000"/>
                                        <p:tgtEl>
                                          <p:spTgt spid="200"/>
                                        </p:tgtEl>
                                      </p:cBhvr>
                                    </p:animEffect>
                                    <p:anim calcmode="lin" valueType="num">
                                      <p:cBhvr>
                                        <p:cTn id="15" dur="1000" fill="hold"/>
                                        <p:tgtEl>
                                          <p:spTgt spid="200"/>
                                        </p:tgtEl>
                                        <p:attrNameLst>
                                          <p:attrName>ppt_x</p:attrName>
                                        </p:attrNameLst>
                                      </p:cBhvr>
                                      <p:tavLst>
                                        <p:tav tm="0">
                                          <p:val>
                                            <p:strVal val="#ppt_x"/>
                                          </p:val>
                                        </p:tav>
                                        <p:tav tm="100000">
                                          <p:val>
                                            <p:strVal val="#ppt_x"/>
                                          </p:val>
                                        </p:tav>
                                      </p:tavLst>
                                    </p:anim>
                                    <p:anim calcmode="lin" valueType="num">
                                      <p:cBhvr>
                                        <p:cTn id="16"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fade">
                                      <p:cBhvr>
                                        <p:cTn id="21" dur="1000"/>
                                        <p:tgtEl>
                                          <p:spTgt spid="201"/>
                                        </p:tgtEl>
                                      </p:cBhvr>
                                    </p:animEffect>
                                    <p:anim calcmode="lin" valueType="num">
                                      <p:cBhvr>
                                        <p:cTn id="22" dur="1000" fill="hold"/>
                                        <p:tgtEl>
                                          <p:spTgt spid="201"/>
                                        </p:tgtEl>
                                        <p:attrNameLst>
                                          <p:attrName>ppt_x</p:attrName>
                                        </p:attrNameLst>
                                      </p:cBhvr>
                                      <p:tavLst>
                                        <p:tav tm="0">
                                          <p:val>
                                            <p:strVal val="#ppt_x"/>
                                          </p:val>
                                        </p:tav>
                                        <p:tav tm="100000">
                                          <p:val>
                                            <p:strVal val="#ppt_x"/>
                                          </p:val>
                                        </p:tav>
                                      </p:tavLst>
                                    </p:anim>
                                    <p:anim calcmode="lin" valueType="num">
                                      <p:cBhvr>
                                        <p:cTn id="23"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 grpId="0" animBg="1"/>
      <p:bldP spid="200" grpId="0" animBg="1"/>
      <p:bldP spid="2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 name="矩形"/>
          <p:cNvSpPr/>
          <p:nvPr/>
        </p:nvSpPr>
        <p:spPr>
          <a:xfrm>
            <a:off x="7743537" y="332120"/>
            <a:ext cx="4293847" cy="1477328"/>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54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CONTENTS</a:t>
            </a:r>
            <a:br>
              <a:rPr lang="zh-CN" altLang="en-US" sz="54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br>
            <a:r>
              <a:rPr lang="zh-CN" altLang="en-US" sz="36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rPr>
              <a:t>目录</a:t>
            </a:r>
            <a:endParaRPr lang="zh-CN" altLang="en-US" sz="3600" b="0" i="0" u="none" strike="noStrike" kern="1200" cap="none" spc="0" baseline="0">
              <a:solidFill>
                <a:srgbClr val="797979"/>
              </a:solidFill>
              <a:latin typeface="微软雅黑" panose="020B0503020204020204" charset="-122"/>
              <a:ea typeface="微软雅黑" panose="020B0503020204020204" charset="-122"/>
              <a:cs typeface="Arial" panose="020B0604020202020204" pitchFamily="34" charset="0"/>
            </a:endParaRPr>
          </a:p>
        </p:txBody>
      </p:sp>
      <p:sp>
        <p:nvSpPr>
          <p:cNvPr id="40" name="直线"/>
          <p:cNvSpPr/>
          <p:nvPr/>
        </p:nvSpPr>
        <p:spPr>
          <a:xfrm>
            <a:off x="-715157" y="7088713"/>
            <a:ext cx="4238625" cy="0"/>
          </a:xfrm>
          <a:prstGeom prst="line">
            <a:avLst/>
          </a:prstGeom>
          <a:noFill/>
          <a:ln w="6350" cap="flat" cmpd="sng">
            <a:solidFill>
              <a:srgbClr val="86D7D4"/>
            </a:solidFill>
            <a:prstDash val="solid"/>
            <a:round/>
          </a:ln>
        </p:spPr>
        <p:txBody>
          <a:bodyPr rtlCol="0" anchor="ctr"/>
          <a:lstStyle/>
          <a:p>
            <a:pPr algn="ctr"/>
          </a:p>
        </p:txBody>
      </p:sp>
      <p:sp>
        <p:nvSpPr>
          <p:cNvPr id="41" name="矩形"/>
          <p:cNvSpPr/>
          <p:nvPr/>
        </p:nvSpPr>
        <p:spPr>
          <a:xfrm>
            <a:off x="903326" y="2038490"/>
            <a:ext cx="2023608" cy="358139"/>
          </a:xfrm>
          <a:prstGeom prst="rect">
            <a:avLst/>
          </a:prstGeom>
          <a:solidFill>
            <a:srgbClr val="4BACC6"/>
          </a:solidFill>
          <a:ln w="12700" cap="flat" cmpd="sng">
            <a:noFill/>
            <a:prstDash val="solid"/>
            <a:round/>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劳动合同法律制度</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 name="矩形"/>
          <p:cNvSpPr/>
          <p:nvPr/>
        </p:nvSpPr>
        <p:spPr>
          <a:xfrm>
            <a:off x="3046804" y="733024"/>
            <a:ext cx="2604797" cy="32918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2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劳动合同的订立</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劳动合同的内容</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劳动合同的履行和变更</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劳动合同的解除和终止</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特殊劳动合同</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劳动争议的解决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6" name="矩形"/>
          <p:cNvSpPr/>
          <p:nvPr/>
        </p:nvSpPr>
        <p:spPr>
          <a:xfrm>
            <a:off x="905293" y="5181979"/>
            <a:ext cx="2023607" cy="358140"/>
          </a:xfrm>
          <a:prstGeom prst="rect">
            <a:avLst/>
          </a:prstGeom>
          <a:solidFill>
            <a:srgbClr val="4BACC6"/>
          </a:solidFill>
          <a:ln w="12700" cap="flat" cmpd="sng">
            <a:noFill/>
            <a:prstDash val="solid"/>
            <a:round/>
          </a:ln>
        </p:spPr>
        <p:txBody>
          <a:bodyPr vert="horz" wrap="square" lIns="91440" tIns="45720" rIns="91440" bIns="45720" anchor="t" anchorCtr="0">
            <a:sp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社会保险法律制度</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7" name="矩形"/>
          <p:cNvSpPr/>
          <p:nvPr/>
        </p:nvSpPr>
        <p:spPr>
          <a:xfrm>
            <a:off x="3048771" y="4800425"/>
            <a:ext cx="1443632" cy="112356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社会保险</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征缴与管理</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法律责任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 name="直线"/>
          <p:cNvSpPr/>
          <p:nvPr/>
        </p:nvSpPr>
        <p:spPr>
          <a:xfrm>
            <a:off x="4113882" y="5051568"/>
            <a:ext cx="1405115"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50" name="直线"/>
          <p:cNvSpPr/>
          <p:nvPr/>
        </p:nvSpPr>
        <p:spPr>
          <a:xfrm>
            <a:off x="6743591" y="5562836"/>
            <a:ext cx="1405116"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51" name="矩形"/>
          <p:cNvSpPr/>
          <p:nvPr/>
        </p:nvSpPr>
        <p:spPr>
          <a:xfrm>
            <a:off x="8151367" y="5298029"/>
            <a:ext cx="1593359" cy="3986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用人单位缴纳</a:t>
            </a:r>
            <a:r>
              <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2" name="右大括号"/>
          <p:cNvSpPr/>
          <p:nvPr/>
        </p:nvSpPr>
        <p:spPr>
          <a:xfrm>
            <a:off x="7244307" y="4562796"/>
            <a:ext cx="230905" cy="447378"/>
          </a:xfrm>
          <a:prstGeom prst="rightBrace">
            <a:avLst>
              <a:gd name="adj1" fmla="val 16136"/>
              <a:gd name="adj2" fmla="val 50000"/>
            </a:avLst>
          </a:prstGeom>
          <a:noFill/>
          <a:ln w="19050" cap="flat" cmpd="sng">
            <a:solidFill>
              <a:srgbClr val="2F2F2F"/>
            </a:solidFill>
            <a:prstDash val="solid"/>
            <a:round/>
          </a:ln>
        </p:spPr>
        <p:txBody>
          <a:bodyPr rtlCol="0" anchor="ctr"/>
          <a:lstStyle/>
          <a:p>
            <a:pPr algn="ctr"/>
          </a:p>
        </p:txBody>
      </p:sp>
      <p:sp>
        <p:nvSpPr>
          <p:cNvPr id="53" name="矩形"/>
          <p:cNvSpPr/>
          <p:nvPr/>
        </p:nvSpPr>
        <p:spPr>
          <a:xfrm>
            <a:off x="7465304" y="4564341"/>
            <a:ext cx="2475471" cy="39862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用人单位和职工共同缴纳</a:t>
            </a:r>
            <a:r>
              <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00" name="组合"/>
          <p:cNvGrpSpPr/>
          <p:nvPr/>
        </p:nvGrpSpPr>
        <p:grpSpPr>
          <a:xfrm>
            <a:off x="5709272" y="2680358"/>
            <a:ext cx="2075690" cy="1012984"/>
            <a:chOff x="5709272" y="2680358"/>
            <a:chExt cx="2075690" cy="1012984"/>
          </a:xfrm>
        </p:grpSpPr>
        <p:sp>
          <p:nvSpPr>
            <p:cNvPr id="44" name="矩形"/>
            <p:cNvSpPr/>
            <p:nvPr/>
          </p:nvSpPr>
          <p:spPr>
            <a:xfrm>
              <a:off x="5915745" y="2680358"/>
              <a:ext cx="1869217" cy="1012984"/>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非全日制用工合同</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集体合同</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劳务派遣</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4" name="右大括号"/>
            <p:cNvSpPr/>
            <p:nvPr/>
          </p:nvSpPr>
          <p:spPr>
            <a:xfrm rot="21600000" flipH="1">
              <a:off x="5709272" y="2876458"/>
              <a:ext cx="229752" cy="778304"/>
            </a:xfrm>
            <a:prstGeom prst="rightBrace">
              <a:avLst>
                <a:gd name="adj1" fmla="val 28214"/>
                <a:gd name="adj2" fmla="val 50000"/>
              </a:avLst>
            </a:prstGeom>
            <a:noFill/>
            <a:ln w="19050" cap="flat" cmpd="sng">
              <a:solidFill>
                <a:srgbClr val="2F2F2F"/>
              </a:solidFill>
              <a:prstDash val="solid"/>
              <a:round/>
            </a:ln>
          </p:spPr>
          <p:txBody>
            <a:bodyPr rtlCol="0" anchor="ctr"/>
            <a:lstStyle/>
            <a:p>
              <a:pPr algn="ctr"/>
            </a:p>
          </p:txBody>
        </p:sp>
      </p:grpSp>
      <p:grpSp>
        <p:nvGrpSpPr>
          <p:cNvPr id="1201" name="组合"/>
          <p:cNvGrpSpPr/>
          <p:nvPr/>
        </p:nvGrpSpPr>
        <p:grpSpPr>
          <a:xfrm>
            <a:off x="8435908" y="3051759"/>
            <a:ext cx="916376" cy="1320165"/>
            <a:chOff x="8435908" y="3051759"/>
            <a:chExt cx="916376" cy="1320165"/>
          </a:xfrm>
        </p:grpSpPr>
        <p:sp>
          <p:nvSpPr>
            <p:cNvPr id="45" name="矩形"/>
            <p:cNvSpPr/>
            <p:nvPr/>
          </p:nvSpPr>
          <p:spPr>
            <a:xfrm>
              <a:off x="8643145" y="3051759"/>
              <a:ext cx="709140" cy="13201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协商</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调解</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仲裁</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诉讼</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5" name="右大括号"/>
            <p:cNvSpPr/>
            <p:nvPr/>
          </p:nvSpPr>
          <p:spPr>
            <a:xfrm rot="21600000" flipH="1">
              <a:off x="8435908" y="3237569"/>
              <a:ext cx="229752" cy="1002950"/>
            </a:xfrm>
            <a:prstGeom prst="rightBrace">
              <a:avLst>
                <a:gd name="adj1" fmla="val 36377"/>
                <a:gd name="adj2" fmla="val 50000"/>
              </a:avLst>
            </a:prstGeom>
            <a:noFill/>
            <a:ln w="19050" cap="flat" cmpd="sng">
              <a:solidFill>
                <a:srgbClr val="2F2F2F"/>
              </a:solidFill>
              <a:prstDash val="solid"/>
              <a:round/>
            </a:ln>
          </p:spPr>
          <p:txBody>
            <a:bodyPr rtlCol="0" anchor="ctr"/>
            <a:lstStyle/>
            <a:p>
              <a:pPr algn="ctr"/>
            </a:p>
          </p:txBody>
        </p:sp>
      </p:grpSp>
      <p:grpSp>
        <p:nvGrpSpPr>
          <p:cNvPr id="1199" name="组合"/>
          <p:cNvGrpSpPr/>
          <p:nvPr/>
        </p:nvGrpSpPr>
        <p:grpSpPr>
          <a:xfrm>
            <a:off x="6100926" y="1290020"/>
            <a:ext cx="1272991" cy="705802"/>
            <a:chOff x="6100926" y="1290020"/>
            <a:chExt cx="1272991" cy="705802"/>
          </a:xfrm>
        </p:grpSpPr>
        <p:sp>
          <p:nvSpPr>
            <p:cNvPr id="43" name="矩形"/>
            <p:cNvSpPr/>
            <p:nvPr/>
          </p:nvSpPr>
          <p:spPr>
            <a:xfrm>
              <a:off x="6272439" y="1290020"/>
              <a:ext cx="1101478" cy="705802"/>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必备条款</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可备条款</a:t>
              </a:r>
              <a:r>
                <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6" name="右大括号"/>
            <p:cNvSpPr/>
            <p:nvPr/>
          </p:nvSpPr>
          <p:spPr>
            <a:xfrm rot="21600000" flipH="1">
              <a:off x="6100926" y="1386707"/>
              <a:ext cx="174271" cy="541803"/>
            </a:xfrm>
            <a:prstGeom prst="rightBrace">
              <a:avLst>
                <a:gd name="adj1" fmla="val 25908"/>
                <a:gd name="adj2" fmla="val 50000"/>
              </a:avLst>
            </a:prstGeom>
            <a:noFill/>
            <a:ln w="19050" cap="flat" cmpd="sng">
              <a:solidFill>
                <a:srgbClr val="2F2F2F"/>
              </a:solidFill>
              <a:prstDash val="solid"/>
              <a:round/>
            </a:ln>
          </p:spPr>
          <p:txBody>
            <a:bodyPr rtlCol="0" anchor="ctr"/>
            <a:lstStyle/>
            <a:p>
              <a:pPr algn="ctr"/>
            </a:p>
          </p:txBody>
        </p:sp>
      </p:grpSp>
      <p:grpSp>
        <p:nvGrpSpPr>
          <p:cNvPr id="1202" name="组合"/>
          <p:cNvGrpSpPr/>
          <p:nvPr/>
        </p:nvGrpSpPr>
        <p:grpSpPr>
          <a:xfrm>
            <a:off x="5573141" y="4374118"/>
            <a:ext cx="1912462" cy="1320165"/>
            <a:chOff x="5573141" y="4374118"/>
            <a:chExt cx="1912462" cy="1320165"/>
          </a:xfrm>
        </p:grpSpPr>
        <p:sp>
          <p:nvSpPr>
            <p:cNvPr id="48" name="矩形"/>
            <p:cNvSpPr/>
            <p:nvPr/>
          </p:nvSpPr>
          <p:spPr>
            <a:xfrm>
              <a:off x="5798728" y="4374118"/>
              <a:ext cx="1686876" cy="1320165"/>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29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基本养老保险</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基本医疗保险</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失业保险</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工伤保险</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 name="右大括号"/>
            <p:cNvSpPr/>
            <p:nvPr/>
          </p:nvSpPr>
          <p:spPr>
            <a:xfrm rot="21600000" flipH="1">
              <a:off x="5573141" y="4528754"/>
              <a:ext cx="229752" cy="1034083"/>
            </a:xfrm>
            <a:prstGeom prst="rightBrace">
              <a:avLst>
                <a:gd name="adj1" fmla="val 37486"/>
                <a:gd name="adj2" fmla="val 50000"/>
              </a:avLst>
            </a:prstGeom>
            <a:noFill/>
            <a:ln w="19050" cap="flat" cmpd="sng">
              <a:solidFill>
                <a:srgbClr val="2F2F2F"/>
              </a:solidFill>
              <a:prstDash val="solid"/>
              <a:round/>
            </a:ln>
          </p:spPr>
          <p:txBody>
            <a:bodyPr rtlCol="0" anchor="ctr"/>
            <a:lstStyle/>
            <a:p>
              <a:pPr algn="ctr"/>
            </a:p>
          </p:txBody>
        </p:sp>
      </p:grpSp>
      <p:sp>
        <p:nvSpPr>
          <p:cNvPr id="58" name="直线"/>
          <p:cNvSpPr/>
          <p:nvPr/>
        </p:nvSpPr>
        <p:spPr>
          <a:xfrm>
            <a:off x="4784832" y="3769363"/>
            <a:ext cx="3599919"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59" name="直线"/>
          <p:cNvSpPr/>
          <p:nvPr/>
        </p:nvSpPr>
        <p:spPr>
          <a:xfrm>
            <a:off x="4962729" y="1670820"/>
            <a:ext cx="1080022" cy="0"/>
          </a:xfrm>
          <a:prstGeom prst="line">
            <a:avLst/>
          </a:prstGeom>
          <a:noFill/>
          <a:ln w="19050" cap="flat" cmpd="sng">
            <a:solidFill>
              <a:srgbClr val="31859B"/>
            </a:solidFill>
            <a:prstDash val="solid"/>
            <a:round/>
            <a:tailEnd type="triangle" w="med" len="med"/>
          </a:ln>
        </p:spPr>
        <p:txBody>
          <a:bodyPr rtlCol="0" anchor="ctr"/>
          <a:lstStyle/>
          <a:p>
            <a:pPr algn="ctr"/>
          </a:p>
        </p:txBody>
      </p:sp>
      <p:sp>
        <p:nvSpPr>
          <p:cNvPr id="60" name="直线"/>
          <p:cNvSpPr/>
          <p:nvPr/>
        </p:nvSpPr>
        <p:spPr>
          <a:xfrm>
            <a:off x="4572211" y="3274358"/>
            <a:ext cx="1080023" cy="0"/>
          </a:xfrm>
          <a:prstGeom prst="line">
            <a:avLst/>
          </a:prstGeom>
          <a:noFill/>
          <a:ln w="19050" cap="flat" cmpd="sng">
            <a:solidFill>
              <a:srgbClr val="31859B"/>
            </a:solidFill>
            <a:prstDash val="solid"/>
            <a:round/>
            <a:tailEnd type="triangle" w="med" len="me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outVertical)">
                                      <p:cBhvr>
                                        <p:cTn id="10" dur="500"/>
                                        <p:tgtEl>
                                          <p:spTgt spid="4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1000"/>
                                        <p:tgtEl>
                                          <p:spTgt spid="59"/>
                                        </p:tgtEl>
                                      </p:cBhvr>
                                    </p:animEffect>
                                    <p:anim calcmode="lin" valueType="num">
                                      <p:cBhvr>
                                        <p:cTn id="27" dur="1000" fill="hold"/>
                                        <p:tgtEl>
                                          <p:spTgt spid="59"/>
                                        </p:tgtEl>
                                        <p:attrNameLst>
                                          <p:attrName>ppt_x</p:attrName>
                                        </p:attrNameLst>
                                      </p:cBhvr>
                                      <p:tavLst>
                                        <p:tav tm="0">
                                          <p:val>
                                            <p:strVal val="#ppt_x"/>
                                          </p:val>
                                        </p:tav>
                                        <p:tav tm="100000">
                                          <p:val>
                                            <p:strVal val="#ppt_x"/>
                                          </p:val>
                                        </p:tav>
                                      </p:tavLst>
                                    </p:anim>
                                    <p:anim calcmode="lin" valueType="num">
                                      <p:cBhvr>
                                        <p:cTn id="28" dur="1000" fill="hold"/>
                                        <p:tgtEl>
                                          <p:spTgt spid="59"/>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1199"/>
                                        </p:tgtEl>
                                        <p:attrNameLst>
                                          <p:attrName>style.visibility</p:attrName>
                                        </p:attrNameLst>
                                      </p:cBhvr>
                                      <p:to>
                                        <p:strVal val="visible"/>
                                      </p:to>
                                    </p:set>
                                    <p:animEffect transition="in" filter="fade">
                                      <p:cBhvr>
                                        <p:cTn id="32" dur="1000"/>
                                        <p:tgtEl>
                                          <p:spTgt spid="1199"/>
                                        </p:tgtEl>
                                      </p:cBhvr>
                                    </p:animEffect>
                                    <p:anim calcmode="lin" valueType="num">
                                      <p:cBhvr>
                                        <p:cTn id="33" dur="1000" fill="hold"/>
                                        <p:tgtEl>
                                          <p:spTgt spid="1199"/>
                                        </p:tgtEl>
                                        <p:attrNameLst>
                                          <p:attrName>ppt_x</p:attrName>
                                        </p:attrNameLst>
                                      </p:cBhvr>
                                      <p:tavLst>
                                        <p:tav tm="0">
                                          <p:val>
                                            <p:strVal val="#ppt_x"/>
                                          </p:val>
                                        </p:tav>
                                        <p:tav tm="100000">
                                          <p:val>
                                            <p:strVal val="#ppt_x"/>
                                          </p:val>
                                        </p:tav>
                                      </p:tavLst>
                                    </p:anim>
                                    <p:anim calcmode="lin" valueType="num">
                                      <p:cBhvr>
                                        <p:cTn id="34" dur="1000" fill="hold"/>
                                        <p:tgtEl>
                                          <p:spTgt spid="1199"/>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1200"/>
                                        </p:tgtEl>
                                        <p:attrNameLst>
                                          <p:attrName>style.visibility</p:attrName>
                                        </p:attrNameLst>
                                      </p:cBhvr>
                                      <p:to>
                                        <p:strVal val="visible"/>
                                      </p:to>
                                    </p:set>
                                    <p:animEffect transition="in" filter="fade">
                                      <p:cBhvr>
                                        <p:cTn id="44" dur="1000"/>
                                        <p:tgtEl>
                                          <p:spTgt spid="1200"/>
                                        </p:tgtEl>
                                      </p:cBhvr>
                                    </p:animEffect>
                                    <p:anim calcmode="lin" valueType="num">
                                      <p:cBhvr>
                                        <p:cTn id="45" dur="1000" fill="hold"/>
                                        <p:tgtEl>
                                          <p:spTgt spid="1200"/>
                                        </p:tgtEl>
                                        <p:attrNameLst>
                                          <p:attrName>ppt_x</p:attrName>
                                        </p:attrNameLst>
                                      </p:cBhvr>
                                      <p:tavLst>
                                        <p:tav tm="0">
                                          <p:val>
                                            <p:strVal val="#ppt_x"/>
                                          </p:val>
                                        </p:tav>
                                        <p:tav tm="100000">
                                          <p:val>
                                            <p:strVal val="#ppt_x"/>
                                          </p:val>
                                        </p:tav>
                                      </p:tavLst>
                                    </p:anim>
                                    <p:anim calcmode="lin" valueType="num">
                                      <p:cBhvr>
                                        <p:cTn id="46" dur="1000" fill="hold"/>
                                        <p:tgtEl>
                                          <p:spTgt spid="1200"/>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1000"/>
                                        <p:tgtEl>
                                          <p:spTgt spid="58"/>
                                        </p:tgtEl>
                                      </p:cBhvr>
                                    </p:animEffect>
                                    <p:anim calcmode="lin" valueType="num">
                                      <p:cBhvr>
                                        <p:cTn id="51" dur="1000" fill="hold"/>
                                        <p:tgtEl>
                                          <p:spTgt spid="58"/>
                                        </p:tgtEl>
                                        <p:attrNameLst>
                                          <p:attrName>ppt_x</p:attrName>
                                        </p:attrNameLst>
                                      </p:cBhvr>
                                      <p:tavLst>
                                        <p:tav tm="0">
                                          <p:val>
                                            <p:strVal val="#ppt_x"/>
                                          </p:val>
                                        </p:tav>
                                        <p:tav tm="100000">
                                          <p:val>
                                            <p:strVal val="#ppt_x"/>
                                          </p:val>
                                        </p:tav>
                                      </p:tavLst>
                                    </p:anim>
                                    <p:anim calcmode="lin" valueType="num">
                                      <p:cBhvr>
                                        <p:cTn id="52" dur="1000" fill="hold"/>
                                        <p:tgtEl>
                                          <p:spTgt spid="58"/>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42" presetClass="entr" presetSubtype="0" fill="hold" grpId="0" nodeType="afterEffect">
                                  <p:stCondLst>
                                    <p:cond delay="0"/>
                                  </p:stCondLst>
                                  <p:childTnLst>
                                    <p:set>
                                      <p:cBhvr>
                                        <p:cTn id="55" dur="1" fill="hold">
                                          <p:stCondLst>
                                            <p:cond delay="0"/>
                                          </p:stCondLst>
                                        </p:cTn>
                                        <p:tgtEl>
                                          <p:spTgt spid="1201"/>
                                        </p:tgtEl>
                                        <p:attrNameLst>
                                          <p:attrName>style.visibility</p:attrName>
                                        </p:attrNameLst>
                                      </p:cBhvr>
                                      <p:to>
                                        <p:strVal val="visible"/>
                                      </p:to>
                                    </p:set>
                                    <p:animEffect transition="in" filter="fade">
                                      <p:cBhvr>
                                        <p:cTn id="56" dur="1000"/>
                                        <p:tgtEl>
                                          <p:spTgt spid="1201"/>
                                        </p:tgtEl>
                                      </p:cBhvr>
                                    </p:animEffect>
                                    <p:anim calcmode="lin" valueType="num">
                                      <p:cBhvr>
                                        <p:cTn id="57" dur="1000" fill="hold"/>
                                        <p:tgtEl>
                                          <p:spTgt spid="1201"/>
                                        </p:tgtEl>
                                        <p:attrNameLst>
                                          <p:attrName>ppt_x</p:attrName>
                                        </p:attrNameLst>
                                      </p:cBhvr>
                                      <p:tavLst>
                                        <p:tav tm="0">
                                          <p:val>
                                            <p:strVal val="#ppt_x"/>
                                          </p:val>
                                        </p:tav>
                                        <p:tav tm="100000">
                                          <p:val>
                                            <p:strVal val="#ppt_x"/>
                                          </p:val>
                                        </p:tav>
                                      </p:tavLst>
                                    </p:anim>
                                    <p:anim calcmode="lin" valueType="num">
                                      <p:cBhvr>
                                        <p:cTn id="58" dur="1000" fill="hold"/>
                                        <p:tgtEl>
                                          <p:spTgt spid="1201"/>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42"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42"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childTnLst>
                          </p:cTn>
                        </p:par>
                        <p:par>
                          <p:cTn id="71" fill="hold">
                            <p:stCondLst>
                              <p:cond delay="10500"/>
                            </p:stCondLst>
                            <p:childTnLst>
                              <p:par>
                                <p:cTn id="72" presetID="42" presetClass="entr" presetSubtype="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1000"/>
                                        <p:tgtEl>
                                          <p:spTgt spid="49"/>
                                        </p:tgtEl>
                                      </p:cBhvr>
                                    </p:animEffect>
                                    <p:anim calcmode="lin" valueType="num">
                                      <p:cBhvr>
                                        <p:cTn id="75" dur="1000" fill="hold"/>
                                        <p:tgtEl>
                                          <p:spTgt spid="49"/>
                                        </p:tgtEl>
                                        <p:attrNameLst>
                                          <p:attrName>ppt_x</p:attrName>
                                        </p:attrNameLst>
                                      </p:cBhvr>
                                      <p:tavLst>
                                        <p:tav tm="0">
                                          <p:val>
                                            <p:strVal val="#ppt_x"/>
                                          </p:val>
                                        </p:tav>
                                        <p:tav tm="100000">
                                          <p:val>
                                            <p:strVal val="#ppt_x"/>
                                          </p:val>
                                        </p:tav>
                                      </p:tavLst>
                                    </p:anim>
                                    <p:anim calcmode="lin" valueType="num">
                                      <p:cBhvr>
                                        <p:cTn id="76" dur="1000" fill="hold"/>
                                        <p:tgtEl>
                                          <p:spTgt spid="49"/>
                                        </p:tgtEl>
                                        <p:attrNameLst>
                                          <p:attrName>ppt_y</p:attrName>
                                        </p:attrNameLst>
                                      </p:cBhvr>
                                      <p:tavLst>
                                        <p:tav tm="0">
                                          <p:val>
                                            <p:strVal val="#ppt_y+.1"/>
                                          </p:val>
                                        </p:tav>
                                        <p:tav tm="100000">
                                          <p:val>
                                            <p:strVal val="#ppt_y"/>
                                          </p:val>
                                        </p:tav>
                                      </p:tavLst>
                                    </p:anim>
                                  </p:childTnLst>
                                </p:cTn>
                              </p:par>
                            </p:childTnLst>
                          </p:cTn>
                        </p:par>
                        <p:par>
                          <p:cTn id="77" fill="hold">
                            <p:stCondLst>
                              <p:cond delay="11500"/>
                            </p:stCondLst>
                            <p:childTnLst>
                              <p:par>
                                <p:cTn id="78" presetID="42" presetClass="entr" presetSubtype="0" fill="hold" grpId="0" nodeType="afterEffect">
                                  <p:stCondLst>
                                    <p:cond delay="0"/>
                                  </p:stCondLst>
                                  <p:childTnLst>
                                    <p:set>
                                      <p:cBhvr>
                                        <p:cTn id="79" dur="1" fill="hold">
                                          <p:stCondLst>
                                            <p:cond delay="0"/>
                                          </p:stCondLst>
                                        </p:cTn>
                                        <p:tgtEl>
                                          <p:spTgt spid="1202"/>
                                        </p:tgtEl>
                                        <p:attrNameLst>
                                          <p:attrName>style.visibility</p:attrName>
                                        </p:attrNameLst>
                                      </p:cBhvr>
                                      <p:to>
                                        <p:strVal val="visible"/>
                                      </p:to>
                                    </p:set>
                                    <p:animEffect transition="in" filter="fade">
                                      <p:cBhvr>
                                        <p:cTn id="80" dur="1000"/>
                                        <p:tgtEl>
                                          <p:spTgt spid="1202"/>
                                        </p:tgtEl>
                                      </p:cBhvr>
                                    </p:animEffect>
                                    <p:anim calcmode="lin" valueType="num">
                                      <p:cBhvr>
                                        <p:cTn id="81" dur="1000" fill="hold"/>
                                        <p:tgtEl>
                                          <p:spTgt spid="1202"/>
                                        </p:tgtEl>
                                        <p:attrNameLst>
                                          <p:attrName>ppt_x</p:attrName>
                                        </p:attrNameLst>
                                      </p:cBhvr>
                                      <p:tavLst>
                                        <p:tav tm="0">
                                          <p:val>
                                            <p:strVal val="#ppt_x"/>
                                          </p:val>
                                        </p:tav>
                                        <p:tav tm="100000">
                                          <p:val>
                                            <p:strVal val="#ppt_x"/>
                                          </p:val>
                                        </p:tav>
                                      </p:tavLst>
                                    </p:anim>
                                    <p:anim calcmode="lin" valueType="num">
                                      <p:cBhvr>
                                        <p:cTn id="82" dur="1000" fill="hold"/>
                                        <p:tgtEl>
                                          <p:spTgt spid="1202"/>
                                        </p:tgtEl>
                                        <p:attrNameLst>
                                          <p:attrName>ppt_y</p:attrName>
                                        </p:attrNameLst>
                                      </p:cBhvr>
                                      <p:tavLst>
                                        <p:tav tm="0">
                                          <p:val>
                                            <p:strVal val="#ppt_y+.1"/>
                                          </p:val>
                                        </p:tav>
                                        <p:tav tm="100000">
                                          <p:val>
                                            <p:strVal val="#ppt_y"/>
                                          </p:val>
                                        </p:tav>
                                      </p:tavLst>
                                    </p:anim>
                                  </p:childTnLst>
                                </p:cTn>
                              </p:par>
                            </p:childTnLst>
                          </p:cTn>
                        </p:par>
                        <p:par>
                          <p:cTn id="83" fill="hold">
                            <p:stCondLst>
                              <p:cond delay="12500"/>
                            </p:stCondLst>
                            <p:childTnLst>
                              <p:par>
                                <p:cTn id="84" presetID="42" presetClass="entr" presetSubtype="0"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1000"/>
                                        <p:tgtEl>
                                          <p:spTgt spid="52"/>
                                        </p:tgtEl>
                                      </p:cBhvr>
                                    </p:animEffect>
                                    <p:anim calcmode="lin" valueType="num">
                                      <p:cBhvr>
                                        <p:cTn id="87" dur="1000" fill="hold"/>
                                        <p:tgtEl>
                                          <p:spTgt spid="52"/>
                                        </p:tgtEl>
                                        <p:attrNameLst>
                                          <p:attrName>ppt_x</p:attrName>
                                        </p:attrNameLst>
                                      </p:cBhvr>
                                      <p:tavLst>
                                        <p:tav tm="0">
                                          <p:val>
                                            <p:strVal val="#ppt_x"/>
                                          </p:val>
                                        </p:tav>
                                        <p:tav tm="100000">
                                          <p:val>
                                            <p:strVal val="#ppt_x"/>
                                          </p:val>
                                        </p:tav>
                                      </p:tavLst>
                                    </p:anim>
                                    <p:anim calcmode="lin" valueType="num">
                                      <p:cBhvr>
                                        <p:cTn id="88" dur="1000" fill="hold"/>
                                        <p:tgtEl>
                                          <p:spTgt spid="52"/>
                                        </p:tgtEl>
                                        <p:attrNameLst>
                                          <p:attrName>ppt_y</p:attrName>
                                        </p:attrNameLst>
                                      </p:cBhvr>
                                      <p:tavLst>
                                        <p:tav tm="0">
                                          <p:val>
                                            <p:strVal val="#ppt_y+.1"/>
                                          </p:val>
                                        </p:tav>
                                        <p:tav tm="100000">
                                          <p:val>
                                            <p:strVal val="#ppt_y"/>
                                          </p:val>
                                        </p:tav>
                                      </p:tavLst>
                                    </p:anim>
                                  </p:childTnLst>
                                </p:cTn>
                              </p:par>
                            </p:childTnLst>
                          </p:cTn>
                        </p:par>
                        <p:par>
                          <p:cTn id="89" fill="hold">
                            <p:stCondLst>
                              <p:cond delay="13500"/>
                            </p:stCondLst>
                            <p:childTnLst>
                              <p:par>
                                <p:cTn id="90" presetID="42" presetClass="entr" presetSubtype="0" fill="hold" grpId="0" nodeType="after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childTnLst>
                          </p:cTn>
                        </p:par>
                        <p:par>
                          <p:cTn id="95" fill="hold">
                            <p:stCondLst>
                              <p:cond delay="14500"/>
                            </p:stCondLst>
                            <p:childTnLst>
                              <p:par>
                                <p:cTn id="96" presetID="42" presetClass="entr" presetSubtype="0"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childTnLst>
                          </p:cTn>
                        </p:par>
                        <p:par>
                          <p:cTn id="101" fill="hold">
                            <p:stCondLst>
                              <p:cond delay="15500"/>
                            </p:stCondLst>
                            <p:childTnLst>
                              <p:par>
                                <p:cTn id="102" presetID="42" presetClass="entr" presetSubtype="0"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1000"/>
                                        <p:tgtEl>
                                          <p:spTgt spid="51"/>
                                        </p:tgtEl>
                                      </p:cBhvr>
                                    </p:animEffect>
                                    <p:anim calcmode="lin" valueType="num">
                                      <p:cBhvr>
                                        <p:cTn id="105" dur="1000" fill="hold"/>
                                        <p:tgtEl>
                                          <p:spTgt spid="51"/>
                                        </p:tgtEl>
                                        <p:attrNameLst>
                                          <p:attrName>ppt_x</p:attrName>
                                        </p:attrNameLst>
                                      </p:cBhvr>
                                      <p:tavLst>
                                        <p:tav tm="0">
                                          <p:val>
                                            <p:strVal val="#ppt_x"/>
                                          </p:val>
                                        </p:tav>
                                        <p:tav tm="100000">
                                          <p:val>
                                            <p:strVal val="#ppt_x"/>
                                          </p:val>
                                        </p:tav>
                                      </p:tavLst>
                                    </p:anim>
                                    <p:anim calcmode="lin" valueType="num">
                                      <p:cBhvr>
                                        <p:cTn id="10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1" grpId="0" animBg="1"/>
      <p:bldP spid="42" grpId="0" animBg="1"/>
      <p:bldP spid="46" grpId="0" animBg="1"/>
      <p:bldP spid="47" grpId="0" animBg="1"/>
      <p:bldP spid="49" grpId="0" animBg="1"/>
      <p:bldP spid="50" grpId="0" animBg="1"/>
      <p:bldP spid="51" grpId="0" animBg="1"/>
      <p:bldP spid="52" grpId="0" animBg="1"/>
      <p:bldP spid="53" grpId="0" animBg="1"/>
      <p:bldP spid="1200" grpId="0" animBg="1"/>
      <p:bldP spid="1201" grpId="0" animBg="1"/>
      <p:bldP spid="1199" grpId="0" animBg="1"/>
      <p:bldP spid="1202" grpId="0" animBg="1"/>
      <p:bldP spid="58" grpId="0" animBg="1"/>
      <p:bldP spid="59" grpId="0" animBg="1"/>
      <p:bldP spid="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5"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06" name="矩形"/>
          <p:cNvSpPr/>
          <p:nvPr/>
        </p:nvSpPr>
        <p:spPr>
          <a:xfrm>
            <a:off x="1252220" y="1612265"/>
            <a:ext cx="9688194" cy="295189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】2008年以来，甲公司与下列职工均已连续订立2次固定期限劳动合同，再次续订劳动合同时，除职工提出订立固定期限劳动合同外，甲公司应与之订立无固定期限劳动合同的有（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A．不能胜任工作，经过培训能够胜任的李某</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B．因交通违章承担行政责任的范某</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C．患病休假，痊愈后能继续从事原工作的王某</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D．同时与乙公司建立劳动关系，经甲公司提出立即改正的张某</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07" name="矩形"/>
          <p:cNvSpPr/>
          <p:nvPr/>
        </p:nvSpPr>
        <p:spPr>
          <a:xfrm>
            <a:off x="1252220" y="4689475"/>
            <a:ext cx="18529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anim calcmode="lin" valueType="num">
                                      <p:cBhvr>
                                        <p:cTn id="8" dur="1000" fill="hold"/>
                                        <p:tgtEl>
                                          <p:spTgt spid="206"/>
                                        </p:tgtEl>
                                        <p:attrNameLst>
                                          <p:attrName>ppt_x</p:attrName>
                                        </p:attrNameLst>
                                      </p:cBhvr>
                                      <p:tavLst>
                                        <p:tav tm="0">
                                          <p:val>
                                            <p:strVal val="#ppt_x"/>
                                          </p:val>
                                        </p:tav>
                                        <p:tav tm="100000">
                                          <p:val>
                                            <p:strVal val="#ppt_x"/>
                                          </p:val>
                                        </p:tav>
                                      </p:tavLst>
                                    </p:anim>
                                    <p:anim calcmode="lin" valueType="num">
                                      <p:cBhvr>
                                        <p:cTn id="9"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7"/>
                                        </p:tgtEl>
                                        <p:attrNameLst>
                                          <p:attrName>style.visibility</p:attrName>
                                        </p:attrNameLst>
                                      </p:cBhvr>
                                      <p:to>
                                        <p:strVal val="visible"/>
                                      </p:to>
                                    </p:set>
                                    <p:animEffect transition="in" filter="fade">
                                      <p:cBhvr>
                                        <p:cTn id="14" dur="1000"/>
                                        <p:tgtEl>
                                          <p:spTgt spid="207"/>
                                        </p:tgtEl>
                                      </p:cBhvr>
                                    </p:animEffect>
                                    <p:anim calcmode="lin" valueType="num">
                                      <p:cBhvr>
                                        <p:cTn id="15" dur="1000" fill="hold"/>
                                        <p:tgtEl>
                                          <p:spTgt spid="207"/>
                                        </p:tgtEl>
                                        <p:attrNameLst>
                                          <p:attrName>ppt_x</p:attrName>
                                        </p:attrNameLst>
                                      </p:cBhvr>
                                      <p:tavLst>
                                        <p:tav tm="0">
                                          <p:val>
                                            <p:strVal val="#ppt_x"/>
                                          </p:val>
                                        </p:tav>
                                        <p:tav tm="100000">
                                          <p:val>
                                            <p:strVal val="#ppt_x"/>
                                          </p:val>
                                        </p:tav>
                                      </p:tavLst>
                                    </p:anim>
                                    <p:anim calcmode="lin" valueType="num">
                                      <p:cBhvr>
                                        <p:cTn id="16"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11"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5" name="组合"/>
          <p:cNvGrpSpPr/>
          <p:nvPr/>
        </p:nvGrpSpPr>
        <p:grpSpPr>
          <a:xfrm>
            <a:off x="1478280" y="1218945"/>
            <a:ext cx="5060315" cy="602235"/>
            <a:chOff x="1478280" y="1218945"/>
            <a:chExt cx="5060315" cy="602235"/>
          </a:xfrm>
        </p:grpSpPr>
        <p:sp>
          <p:nvSpPr>
            <p:cNvPr id="212" name="圆角矩形"/>
            <p:cNvSpPr/>
            <p:nvPr/>
          </p:nvSpPr>
          <p:spPr>
            <a:xfrm>
              <a:off x="1478280" y="1226185"/>
              <a:ext cx="506031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13" name="流程图: 离页连接符"/>
            <p:cNvSpPr/>
            <p:nvPr/>
          </p:nvSpPr>
          <p:spPr>
            <a:xfrm>
              <a:off x="1801943" y="121894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14" name="矩形"/>
            <p:cNvSpPr/>
            <p:nvPr/>
          </p:nvSpPr>
          <p:spPr>
            <a:xfrm>
              <a:off x="2935419" y="1262124"/>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工作时间和休息休假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15" name="矩形"/>
          <p:cNvSpPr/>
          <p:nvPr/>
        </p:nvSpPr>
        <p:spPr>
          <a:xfrm>
            <a:off x="1424940" y="1885950"/>
            <a:ext cx="897191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1．工作时间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目前我国实行的工时制度主要有标准工时制、不定时工作制和综合计算工时制三种类型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216" name="表格"/>
          <p:cNvGraphicFramePr>
            <a:graphicFrameLocks noGrp="1"/>
          </p:cNvGraphicFramePr>
          <p:nvPr/>
        </p:nvGraphicFramePr>
        <p:xfrm>
          <a:off x="676910" y="2909570"/>
          <a:ext cx="10838154" cy="3400679"/>
        </p:xfrm>
        <a:graphic>
          <a:graphicData uri="http://schemas.openxmlformats.org/drawingml/2006/table">
            <a:tbl>
              <a:tblPr bandRow="1">
                <a:noFill/>
              </a:tblPr>
              <a:tblGrid>
                <a:gridCol w="2360282"/>
                <a:gridCol w="8477872"/>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65798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标准工时制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是指法律统一规定的劳动者从事工作或劳动的时间（1）法定标准：每日8小时，每周40小时（2）特殊标准：因工作性质和生产特点不能实行标准工时制度的，每日不超过8小时，每周不超过40小时，每周至少休息1天（3）延长标准：需要延长工作时间的，一般每日不得超过1小时；因特殊原因需要延长的，每日不得超过3小时，每月不得超过36小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6357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不定时工作制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是指没有固定工作时间限制的工作制度，主要适用于一些因工作性质或工作条件不受标准工作时间限制的工作岗位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6294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综合计算工时制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是指以周、月、季、年等为周期，综合计算劳动者工作时间，但其平均日工作时间和平均周工作时间仍与法定标准工作时间基本相同的一种工时形式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5"/>
                                        </p:tgtEl>
                                        <p:attrNameLst>
                                          <p:attrName>style.visibility</p:attrName>
                                        </p:attrNameLst>
                                      </p:cBhvr>
                                      <p:to>
                                        <p:strVal val="visible"/>
                                      </p:to>
                                    </p:set>
                                    <p:animEffect transition="in" filter="fade">
                                      <p:cBhvr>
                                        <p:cTn id="7" dur="1000"/>
                                        <p:tgtEl>
                                          <p:spTgt spid="1215"/>
                                        </p:tgtEl>
                                      </p:cBhvr>
                                    </p:animEffect>
                                    <p:anim calcmode="lin" valueType="num">
                                      <p:cBhvr>
                                        <p:cTn id="8" dur="1000" fill="hold"/>
                                        <p:tgtEl>
                                          <p:spTgt spid="1215"/>
                                        </p:tgtEl>
                                        <p:attrNameLst>
                                          <p:attrName>ppt_x</p:attrName>
                                        </p:attrNameLst>
                                      </p:cBhvr>
                                      <p:tavLst>
                                        <p:tav tm="0">
                                          <p:val>
                                            <p:strVal val="#ppt_x"/>
                                          </p:val>
                                        </p:tav>
                                        <p:tav tm="100000">
                                          <p:val>
                                            <p:strVal val="#ppt_x"/>
                                          </p:val>
                                        </p:tav>
                                      </p:tavLst>
                                    </p:anim>
                                    <p:anim calcmode="lin" valueType="num">
                                      <p:cBhvr>
                                        <p:cTn id="9" dur="1000" fill="hold"/>
                                        <p:tgtEl>
                                          <p:spTgt spid="12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
                                        </p:tgtEl>
                                        <p:attrNameLst>
                                          <p:attrName>style.visibility</p:attrName>
                                        </p:attrNameLst>
                                      </p:cBhvr>
                                      <p:to>
                                        <p:strVal val="visible"/>
                                      </p:to>
                                    </p:set>
                                    <p:animEffect transition="in" filter="fade">
                                      <p:cBhvr>
                                        <p:cTn id="14" dur="1000"/>
                                        <p:tgtEl>
                                          <p:spTgt spid="215"/>
                                        </p:tgtEl>
                                      </p:cBhvr>
                                    </p:animEffect>
                                    <p:anim calcmode="lin" valueType="num">
                                      <p:cBhvr>
                                        <p:cTn id="15" dur="1000" fill="hold"/>
                                        <p:tgtEl>
                                          <p:spTgt spid="215"/>
                                        </p:tgtEl>
                                        <p:attrNameLst>
                                          <p:attrName>ppt_x</p:attrName>
                                        </p:attrNameLst>
                                      </p:cBhvr>
                                      <p:tavLst>
                                        <p:tav tm="0">
                                          <p:val>
                                            <p:strVal val="#ppt_x"/>
                                          </p:val>
                                        </p:tav>
                                        <p:tav tm="100000">
                                          <p:val>
                                            <p:strVal val="#ppt_x"/>
                                          </p:val>
                                        </p:tav>
                                      </p:tavLst>
                                    </p:anim>
                                    <p:anim calcmode="lin" valueType="num">
                                      <p:cBhvr>
                                        <p:cTn id="16"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6"/>
                                        </p:tgtEl>
                                        <p:attrNameLst>
                                          <p:attrName>style.visibility</p:attrName>
                                        </p:attrNameLst>
                                      </p:cBhvr>
                                      <p:to>
                                        <p:strVal val="visible"/>
                                      </p:to>
                                    </p:set>
                                    <p:animEffect transition="in" filter="wipe(down)">
                                      <p:cBhvr>
                                        <p:cTn id="21"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0" animBg="1"/>
      <p:bldP spid="2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0"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21" name="矩形"/>
          <p:cNvSpPr/>
          <p:nvPr/>
        </p:nvSpPr>
        <p:spPr>
          <a:xfrm>
            <a:off x="1264920" y="1115060"/>
            <a:ext cx="974725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2．休息、休假</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休息包括工作日内的间歇时间（如午休）、工作日之间的休息时间（如上2天休1天）和公休假日（如周六日）。休假包括法定假日和年休假。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222" name="对象"/>
          <p:cNvGraphicFramePr/>
          <p:nvPr/>
        </p:nvGraphicFramePr>
        <p:xfrm>
          <a:off x="1325245" y="3952874"/>
          <a:ext cx="9424670" cy="1039494"/>
        </p:xfrm>
        <a:graphic>
          <a:graphicData uri="http://schemas.openxmlformats.org/presentationml/2006/ole">
            <mc:AlternateContent xmlns:mc="http://schemas.openxmlformats.org/markup-compatibility/2006">
              <mc:Choice xmlns:v="urn:schemas-microsoft-com:vml" Requires="v">
                <p:oleObj spid="_x0000_s19459" name="package" r:id="rId2" imgW="6266815" imgH="702310" progId="package">
                  <p:embed/>
                </p:oleObj>
              </mc:Choice>
              <mc:Fallback>
                <p:oleObj name="package" r:id="rId2" imgW="6266815" imgH="702310" progId="package">
                  <p:embed/>
                  <p:pic>
                    <p:nvPicPr>
                      <p:cNvPr id="0" name="对象"/>
                      <p:cNvPicPr/>
                      <p:nvPr/>
                    </p:nvPicPr>
                    <p:blipFill>
                      <a:blip r:embed="rId3" cstate="print"/>
                      <a:stretch>
                        <a:fillRect/>
                      </a:stretch>
                    </p:blipFill>
                    <p:spPr>
                      <a:xfrm>
                        <a:off x="1325245" y="3952874"/>
                        <a:ext cx="9424670" cy="1039494"/>
                      </a:xfrm>
                      <a:prstGeom prst="rect">
                        <a:avLst/>
                      </a:prstGeom>
                      <a:noFill/>
                      <a:ln w="9525" cap="flat" cmpd="sng">
                        <a:noFill/>
                        <a:prstDash val="solid"/>
                        <a:miter/>
                      </a:ln>
                    </p:spPr>
                  </p:pic>
                </p:oleObj>
              </mc:Fallback>
            </mc:AlternateContent>
          </a:graphicData>
        </a:graphic>
      </p:graphicFrame>
      <p:sp>
        <p:nvSpPr>
          <p:cNvPr id="223" name="矩形"/>
          <p:cNvSpPr/>
          <p:nvPr/>
        </p:nvSpPr>
        <p:spPr>
          <a:xfrm>
            <a:off x="1264920" y="5448300"/>
            <a:ext cx="974725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职工新进用人单位且符合享受带薪年休假条件的，当年度年休假天数按照在本单位剩余日历天数折算确定，折算后不足1整天的部分不享受年休假。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4" name="矩形"/>
          <p:cNvSpPr/>
          <p:nvPr/>
        </p:nvSpPr>
        <p:spPr>
          <a:xfrm>
            <a:off x="1264920" y="2479675"/>
            <a:ext cx="974725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（1）年休假的天数。</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① 机关、团体、企业、事业单位、民办非企业单位、有雇工的个体工商户等单位的职工连续工作1年以上的，享受带薪年休假。</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25" name="矩形"/>
          <p:cNvSpPr/>
          <p:nvPr/>
        </p:nvSpPr>
        <p:spPr>
          <a:xfrm>
            <a:off x="5312410" y="5080634"/>
            <a:ext cx="165226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年休假的天数</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anim calcmode="lin" valueType="num">
                                      <p:cBhvr>
                                        <p:cTn id="8" dur="1000" fill="hold"/>
                                        <p:tgtEl>
                                          <p:spTgt spid="221"/>
                                        </p:tgtEl>
                                        <p:attrNameLst>
                                          <p:attrName>ppt_x</p:attrName>
                                        </p:attrNameLst>
                                      </p:cBhvr>
                                      <p:tavLst>
                                        <p:tav tm="0">
                                          <p:val>
                                            <p:strVal val="#ppt_x"/>
                                          </p:val>
                                        </p:tav>
                                        <p:tav tm="100000">
                                          <p:val>
                                            <p:strVal val="#ppt_x"/>
                                          </p:val>
                                        </p:tav>
                                      </p:tavLst>
                                    </p:anim>
                                    <p:anim calcmode="lin" valueType="num">
                                      <p:cBhvr>
                                        <p:cTn id="9"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4"/>
                                        </p:tgtEl>
                                        <p:attrNameLst>
                                          <p:attrName>style.visibility</p:attrName>
                                        </p:attrNameLst>
                                      </p:cBhvr>
                                      <p:to>
                                        <p:strVal val="visible"/>
                                      </p:to>
                                    </p:set>
                                    <p:animEffect transition="in" filter="fade">
                                      <p:cBhvr>
                                        <p:cTn id="14" dur="1000"/>
                                        <p:tgtEl>
                                          <p:spTgt spid="224"/>
                                        </p:tgtEl>
                                      </p:cBhvr>
                                    </p:animEffect>
                                    <p:anim calcmode="lin" valueType="num">
                                      <p:cBhvr>
                                        <p:cTn id="15" dur="1000" fill="hold"/>
                                        <p:tgtEl>
                                          <p:spTgt spid="224"/>
                                        </p:tgtEl>
                                        <p:attrNameLst>
                                          <p:attrName>ppt_x</p:attrName>
                                        </p:attrNameLst>
                                      </p:cBhvr>
                                      <p:tavLst>
                                        <p:tav tm="0">
                                          <p:val>
                                            <p:strVal val="#ppt_x"/>
                                          </p:val>
                                        </p:tav>
                                        <p:tav tm="100000">
                                          <p:val>
                                            <p:strVal val="#ppt_x"/>
                                          </p:val>
                                        </p:tav>
                                      </p:tavLst>
                                    </p:anim>
                                    <p:anim calcmode="lin" valueType="num">
                                      <p:cBhvr>
                                        <p:cTn id="16"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2"/>
                                        </p:tgtEl>
                                        <p:attrNameLst>
                                          <p:attrName>style.visibility</p:attrName>
                                        </p:attrNameLst>
                                      </p:cBhvr>
                                      <p:to>
                                        <p:strVal val="visible"/>
                                      </p:to>
                                    </p:set>
                                    <p:animEffect transition="in" filter="fade">
                                      <p:cBhvr>
                                        <p:cTn id="21" dur="1000"/>
                                        <p:tgtEl>
                                          <p:spTgt spid="222"/>
                                        </p:tgtEl>
                                      </p:cBhvr>
                                    </p:animEffect>
                                    <p:anim calcmode="lin" valueType="num">
                                      <p:cBhvr>
                                        <p:cTn id="22" dur="1000" fill="hold"/>
                                        <p:tgtEl>
                                          <p:spTgt spid="222"/>
                                        </p:tgtEl>
                                        <p:attrNameLst>
                                          <p:attrName>ppt_x</p:attrName>
                                        </p:attrNameLst>
                                      </p:cBhvr>
                                      <p:tavLst>
                                        <p:tav tm="0">
                                          <p:val>
                                            <p:strVal val="#ppt_x"/>
                                          </p:val>
                                        </p:tav>
                                        <p:tav tm="100000">
                                          <p:val>
                                            <p:strVal val="#ppt_x"/>
                                          </p:val>
                                        </p:tav>
                                      </p:tavLst>
                                    </p:anim>
                                    <p:anim calcmode="lin" valueType="num">
                                      <p:cBhvr>
                                        <p:cTn id="23"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
                                        </p:tgtEl>
                                        <p:attrNameLst>
                                          <p:attrName>style.visibility</p:attrName>
                                        </p:attrNameLst>
                                      </p:cBhvr>
                                      <p:to>
                                        <p:strVal val="visible"/>
                                      </p:to>
                                    </p:set>
                                    <p:animEffect transition="in" filter="fade">
                                      <p:cBhvr>
                                        <p:cTn id="28" dur="1000"/>
                                        <p:tgtEl>
                                          <p:spTgt spid="225"/>
                                        </p:tgtEl>
                                      </p:cBhvr>
                                    </p:animEffect>
                                    <p:anim calcmode="lin" valueType="num">
                                      <p:cBhvr>
                                        <p:cTn id="29" dur="1000" fill="hold"/>
                                        <p:tgtEl>
                                          <p:spTgt spid="225"/>
                                        </p:tgtEl>
                                        <p:attrNameLst>
                                          <p:attrName>ppt_x</p:attrName>
                                        </p:attrNameLst>
                                      </p:cBhvr>
                                      <p:tavLst>
                                        <p:tav tm="0">
                                          <p:val>
                                            <p:strVal val="#ppt_x"/>
                                          </p:val>
                                        </p:tav>
                                        <p:tav tm="100000">
                                          <p:val>
                                            <p:strVal val="#ppt_x"/>
                                          </p:val>
                                        </p:tav>
                                      </p:tavLst>
                                    </p:anim>
                                    <p:anim calcmode="lin" valueType="num">
                                      <p:cBhvr>
                                        <p:cTn id="30" dur="1000" fill="hold"/>
                                        <p:tgtEl>
                                          <p:spTgt spid="2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3"/>
                                        </p:tgtEl>
                                        <p:attrNameLst>
                                          <p:attrName>style.visibility</p:attrName>
                                        </p:attrNameLst>
                                      </p:cBhvr>
                                      <p:to>
                                        <p:strVal val="visible"/>
                                      </p:to>
                                    </p:set>
                                    <p:animEffect transition="in" filter="fade">
                                      <p:cBhvr>
                                        <p:cTn id="35" dur="1000"/>
                                        <p:tgtEl>
                                          <p:spTgt spid="223"/>
                                        </p:tgtEl>
                                      </p:cBhvr>
                                    </p:animEffect>
                                    <p:anim calcmode="lin" valueType="num">
                                      <p:cBhvr>
                                        <p:cTn id="36" dur="1000" fill="hold"/>
                                        <p:tgtEl>
                                          <p:spTgt spid="223"/>
                                        </p:tgtEl>
                                        <p:attrNameLst>
                                          <p:attrName>ppt_x</p:attrName>
                                        </p:attrNameLst>
                                      </p:cBhvr>
                                      <p:tavLst>
                                        <p:tav tm="0">
                                          <p:val>
                                            <p:strVal val="#ppt_x"/>
                                          </p:val>
                                        </p:tav>
                                        <p:tav tm="100000">
                                          <p:val>
                                            <p:strVal val="#ppt_x"/>
                                          </p:val>
                                        </p:tav>
                                      </p:tavLst>
                                    </p:anim>
                                    <p:anim calcmode="lin" valueType="num">
                                      <p:cBhvr>
                                        <p:cTn id="37"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3" grpId="0" animBg="1"/>
      <p:bldP spid="224" grpId="0" animBg="1"/>
      <p:bldP spid="2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29"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6" name="组合"/>
          <p:cNvGrpSpPr/>
          <p:nvPr/>
        </p:nvGrpSpPr>
        <p:grpSpPr>
          <a:xfrm>
            <a:off x="1570989" y="1737360"/>
            <a:ext cx="9388476" cy="1625600"/>
            <a:chOff x="1570989" y="1737360"/>
            <a:chExt cx="9388476" cy="1625600"/>
          </a:xfrm>
        </p:grpSpPr>
        <p:grpSp>
          <p:nvGrpSpPr>
            <p:cNvPr id="232" name="组合"/>
            <p:cNvGrpSpPr/>
            <p:nvPr/>
          </p:nvGrpSpPr>
          <p:grpSpPr>
            <a:xfrm>
              <a:off x="1570989" y="1737360"/>
              <a:ext cx="471805" cy="471805"/>
              <a:chOff x="1570989" y="1737360"/>
              <a:chExt cx="471805" cy="471805"/>
            </a:xfrm>
          </p:grpSpPr>
          <p:sp>
            <p:nvSpPr>
              <p:cNvPr id="230" name="椭圆"/>
              <p:cNvSpPr/>
              <p:nvPr/>
            </p:nvSpPr>
            <p:spPr>
              <a:xfrm>
                <a:off x="1570989" y="1737360"/>
                <a:ext cx="471805" cy="471805"/>
              </a:xfrm>
              <a:prstGeom prst="ellipse">
                <a:avLst/>
              </a:prstGeom>
              <a:solidFill>
                <a:srgbClr val="43B2E2"/>
              </a:solidFill>
              <a:ln w="12700" cap="flat" cmpd="sng">
                <a:noFill/>
                <a:prstDash val="solid"/>
                <a:round/>
              </a:ln>
            </p:spPr>
            <p:txBody>
              <a:bodyPr rtlCol="0" anchor="ctr"/>
              <a:lstStyle/>
              <a:p>
                <a:pPr algn="ctr"/>
              </a:p>
            </p:txBody>
          </p:sp>
          <p:sp>
            <p:nvSpPr>
              <p:cNvPr id="231" name="矩形"/>
              <p:cNvSpPr/>
              <p:nvPr/>
            </p:nvSpPr>
            <p:spPr>
              <a:xfrm>
                <a:off x="1604009" y="1789430"/>
                <a:ext cx="29908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例</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
          <p:nvSpPr>
            <p:cNvPr id="233" name="矩形"/>
            <p:cNvSpPr/>
            <p:nvPr/>
          </p:nvSpPr>
          <p:spPr>
            <a:xfrm>
              <a:off x="1570990" y="2071370"/>
              <a:ext cx="938847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小旌累计工作已满15年， 年7月1日调到甲公司工作，当年的年休假尚未使用。若小旌提出在甲公司补休年休假，则可以在甲公司享受的年休假天数为：（当年度在本单位剩余日历天数÷365）×应当享受的年休假天数=184÷365×10=5天。</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grpSp>
      <p:sp>
        <p:nvSpPr>
          <p:cNvPr id="234" name="矩形"/>
          <p:cNvSpPr/>
          <p:nvPr/>
        </p:nvSpPr>
        <p:spPr>
          <a:xfrm>
            <a:off x="1570989" y="3796030"/>
            <a:ext cx="925957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【提示】年休假在1个年度内可以集中安排，也可以分段安排，一般不跨年安排；确有必要跨年安排的，可以跨1个年度。</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6"/>
                                        </p:tgtEl>
                                        <p:attrNameLst>
                                          <p:attrName>style.visibility</p:attrName>
                                        </p:attrNameLst>
                                      </p:cBhvr>
                                      <p:to>
                                        <p:strVal val="visible"/>
                                      </p:to>
                                    </p:set>
                                    <p:animEffect transition="in" filter="fade">
                                      <p:cBhvr>
                                        <p:cTn id="7" dur="1000"/>
                                        <p:tgtEl>
                                          <p:spTgt spid="1216"/>
                                        </p:tgtEl>
                                      </p:cBhvr>
                                    </p:animEffect>
                                    <p:anim calcmode="lin" valueType="num">
                                      <p:cBhvr>
                                        <p:cTn id="8" dur="1000" fill="hold"/>
                                        <p:tgtEl>
                                          <p:spTgt spid="1216"/>
                                        </p:tgtEl>
                                        <p:attrNameLst>
                                          <p:attrName>ppt_x</p:attrName>
                                        </p:attrNameLst>
                                      </p:cBhvr>
                                      <p:tavLst>
                                        <p:tav tm="0">
                                          <p:val>
                                            <p:strVal val="#ppt_x"/>
                                          </p:val>
                                        </p:tav>
                                        <p:tav tm="100000">
                                          <p:val>
                                            <p:strVal val="#ppt_x"/>
                                          </p:val>
                                        </p:tav>
                                      </p:tavLst>
                                    </p:anim>
                                    <p:anim calcmode="lin" valueType="num">
                                      <p:cBhvr>
                                        <p:cTn id="9" dur="1000" fill="hold"/>
                                        <p:tgtEl>
                                          <p:spTgt spid="12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4"/>
                                        </p:tgtEl>
                                        <p:attrNameLst>
                                          <p:attrName>style.visibility</p:attrName>
                                        </p:attrNameLst>
                                      </p:cBhvr>
                                      <p:to>
                                        <p:strVal val="visible"/>
                                      </p:to>
                                    </p:set>
                                    <p:animEffect transition="in" filter="fade">
                                      <p:cBhvr>
                                        <p:cTn id="14" dur="1000"/>
                                        <p:tgtEl>
                                          <p:spTgt spid="234"/>
                                        </p:tgtEl>
                                      </p:cBhvr>
                                    </p:animEffect>
                                    <p:anim calcmode="lin" valueType="num">
                                      <p:cBhvr>
                                        <p:cTn id="15" dur="1000" fill="hold"/>
                                        <p:tgtEl>
                                          <p:spTgt spid="234"/>
                                        </p:tgtEl>
                                        <p:attrNameLst>
                                          <p:attrName>ppt_x</p:attrName>
                                        </p:attrNameLst>
                                      </p:cBhvr>
                                      <p:tavLst>
                                        <p:tav tm="0">
                                          <p:val>
                                            <p:strVal val="#ppt_x"/>
                                          </p:val>
                                        </p:tav>
                                        <p:tav tm="100000">
                                          <p:val>
                                            <p:strVal val="#ppt_x"/>
                                          </p:val>
                                        </p:tav>
                                      </p:tavLst>
                                    </p:anim>
                                    <p:anim calcmode="lin" valueType="num">
                                      <p:cBhvr>
                                        <p:cTn id="16"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 grpId="0" animBg="1"/>
      <p:bldP spid="2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38"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39" name="矩形"/>
          <p:cNvSpPr/>
          <p:nvPr/>
        </p:nvSpPr>
        <p:spPr>
          <a:xfrm>
            <a:off x="1284604" y="1299844"/>
            <a:ext cx="3522345"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（２）不享受当年年休假的情形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240" name="对象"/>
          <p:cNvGraphicFramePr/>
          <p:nvPr/>
        </p:nvGraphicFramePr>
        <p:xfrm>
          <a:off x="1397634" y="2002154"/>
          <a:ext cx="9396094" cy="1917064"/>
        </p:xfrm>
        <a:graphic>
          <a:graphicData uri="http://schemas.openxmlformats.org/presentationml/2006/ole">
            <mc:AlternateContent xmlns:mc="http://schemas.openxmlformats.org/markup-compatibility/2006">
              <mc:Choice xmlns:v="urn:schemas-microsoft-com:vml" Requires="v">
                <p:oleObj spid="_x0000_s19459" name="package" r:id="rId2" imgW="5586730" imgH="1148715" progId="package">
                  <p:embed/>
                </p:oleObj>
              </mc:Choice>
              <mc:Fallback>
                <p:oleObj name="package" r:id="rId2" imgW="5586730" imgH="1148715" progId="package">
                  <p:embed/>
                  <p:pic>
                    <p:nvPicPr>
                      <p:cNvPr id="0" name="对象"/>
                      <p:cNvPicPr/>
                      <p:nvPr/>
                    </p:nvPicPr>
                    <p:blipFill>
                      <a:blip r:embed="rId3" cstate="print"/>
                      <a:stretch>
                        <a:fillRect/>
                      </a:stretch>
                    </p:blipFill>
                    <p:spPr>
                      <a:xfrm>
                        <a:off x="1397634" y="2002154"/>
                        <a:ext cx="9396094" cy="1917064"/>
                      </a:xfrm>
                      <a:prstGeom prst="rect">
                        <a:avLst/>
                      </a:prstGeom>
                      <a:noFill/>
                      <a:ln w="9525" cap="flat" cmpd="sng">
                        <a:noFill/>
                        <a:prstDash val="solid"/>
                        <a:miter/>
                      </a:ln>
                    </p:spPr>
                  </p:pic>
                </p:oleObj>
              </mc:Fallback>
            </mc:AlternateContent>
          </a:graphicData>
        </a:graphic>
      </p:graphicFrame>
      <p:grpSp>
        <p:nvGrpSpPr>
          <p:cNvPr id="1217" name="组合"/>
          <p:cNvGrpSpPr/>
          <p:nvPr/>
        </p:nvGrpSpPr>
        <p:grpSpPr>
          <a:xfrm>
            <a:off x="1802765" y="4392930"/>
            <a:ext cx="8587105" cy="1541780"/>
            <a:chOff x="1802765" y="4392930"/>
            <a:chExt cx="8587105" cy="1541780"/>
          </a:xfrm>
        </p:grpSpPr>
        <p:sp>
          <p:nvSpPr>
            <p:cNvPr id="241" name="矩形"/>
            <p:cNvSpPr/>
            <p:nvPr/>
          </p:nvSpPr>
          <p:spPr>
            <a:xfrm>
              <a:off x="2713355" y="4440555"/>
              <a:ext cx="7676515"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（1）国家法定休假日、休息日不计入年休假的假期。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（2）累计工作年限包含现任职单位工作年限和以前任职单位工作年限。</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（3）职工在年休假期间享受与正常工作期间相同的工资收入。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42" name="矩形"/>
            <p:cNvSpPr/>
            <p:nvPr/>
          </p:nvSpPr>
          <p:spPr>
            <a:xfrm>
              <a:off x="1802765" y="4403090"/>
              <a:ext cx="918844"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243" name="剪去对角的矩形"/>
            <p:cNvSpPr/>
            <p:nvPr/>
          </p:nvSpPr>
          <p:spPr>
            <a:xfrm>
              <a:off x="2839720" y="4392930"/>
              <a:ext cx="7550150" cy="1541780"/>
            </a:xfrm>
            <a:prstGeom prst="snip2DiagRect">
              <a:avLst>
                <a:gd name="adj1" fmla="val 0"/>
                <a:gd name="adj2" fmla="val 12861"/>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anim calcmode="lin" valueType="num">
                                      <p:cBhvr>
                                        <p:cTn id="8" dur="1000" fill="hold"/>
                                        <p:tgtEl>
                                          <p:spTgt spid="239"/>
                                        </p:tgtEl>
                                        <p:attrNameLst>
                                          <p:attrName>ppt_x</p:attrName>
                                        </p:attrNameLst>
                                      </p:cBhvr>
                                      <p:tavLst>
                                        <p:tav tm="0">
                                          <p:val>
                                            <p:strVal val="#ppt_x"/>
                                          </p:val>
                                        </p:tav>
                                        <p:tav tm="100000">
                                          <p:val>
                                            <p:strVal val="#ppt_x"/>
                                          </p:val>
                                        </p:tav>
                                      </p:tavLst>
                                    </p:anim>
                                    <p:anim calcmode="lin" valueType="num">
                                      <p:cBhvr>
                                        <p:cTn id="9"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0"/>
                                        </p:tgtEl>
                                        <p:attrNameLst>
                                          <p:attrName>style.visibility</p:attrName>
                                        </p:attrNameLst>
                                      </p:cBhvr>
                                      <p:to>
                                        <p:strVal val="visible"/>
                                      </p:to>
                                    </p:set>
                                    <p:animEffect transition="in" filter="fade">
                                      <p:cBhvr>
                                        <p:cTn id="14" dur="1000"/>
                                        <p:tgtEl>
                                          <p:spTgt spid="240"/>
                                        </p:tgtEl>
                                      </p:cBhvr>
                                    </p:animEffect>
                                    <p:anim calcmode="lin" valueType="num">
                                      <p:cBhvr>
                                        <p:cTn id="15" dur="1000" fill="hold"/>
                                        <p:tgtEl>
                                          <p:spTgt spid="240"/>
                                        </p:tgtEl>
                                        <p:attrNameLst>
                                          <p:attrName>ppt_x</p:attrName>
                                        </p:attrNameLst>
                                      </p:cBhvr>
                                      <p:tavLst>
                                        <p:tav tm="0">
                                          <p:val>
                                            <p:strVal val="#ppt_x"/>
                                          </p:val>
                                        </p:tav>
                                        <p:tav tm="100000">
                                          <p:val>
                                            <p:strVal val="#ppt_x"/>
                                          </p:val>
                                        </p:tav>
                                      </p:tavLst>
                                    </p:anim>
                                    <p:anim calcmode="lin" valueType="num">
                                      <p:cBhvr>
                                        <p:cTn id="16"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17"/>
                                        </p:tgtEl>
                                        <p:attrNameLst>
                                          <p:attrName>style.visibility</p:attrName>
                                        </p:attrNameLst>
                                      </p:cBhvr>
                                      <p:to>
                                        <p:strVal val="visible"/>
                                      </p:to>
                                    </p:set>
                                    <p:animEffect transition="in" filter="fade">
                                      <p:cBhvr>
                                        <p:cTn id="21" dur="1000"/>
                                        <p:tgtEl>
                                          <p:spTgt spid="1217"/>
                                        </p:tgtEl>
                                      </p:cBhvr>
                                    </p:animEffect>
                                    <p:anim calcmode="lin" valueType="num">
                                      <p:cBhvr>
                                        <p:cTn id="22" dur="1000" fill="hold"/>
                                        <p:tgtEl>
                                          <p:spTgt spid="1217"/>
                                        </p:tgtEl>
                                        <p:attrNameLst>
                                          <p:attrName>ppt_x</p:attrName>
                                        </p:attrNameLst>
                                      </p:cBhvr>
                                      <p:tavLst>
                                        <p:tav tm="0">
                                          <p:val>
                                            <p:strVal val="#ppt_x"/>
                                          </p:val>
                                        </p:tav>
                                        <p:tav tm="100000">
                                          <p:val>
                                            <p:strVal val="#ppt_x"/>
                                          </p:val>
                                        </p:tav>
                                      </p:tavLst>
                                    </p:anim>
                                    <p:anim calcmode="lin" valueType="num">
                                      <p:cBhvr>
                                        <p:cTn id="23" dur="1000" fill="hold"/>
                                        <p:tgtEl>
                                          <p:spTgt spid="1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12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7"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8" name="组合"/>
          <p:cNvGrpSpPr/>
          <p:nvPr/>
        </p:nvGrpSpPr>
        <p:grpSpPr>
          <a:xfrm>
            <a:off x="1553210" y="1214755"/>
            <a:ext cx="6106795" cy="542925"/>
            <a:chOff x="1553210" y="1214755"/>
            <a:chExt cx="6106795" cy="542925"/>
          </a:xfrm>
        </p:grpSpPr>
        <p:sp>
          <p:nvSpPr>
            <p:cNvPr id="248" name="矩形"/>
            <p:cNvSpPr/>
            <p:nvPr/>
          </p:nvSpPr>
          <p:spPr>
            <a:xfrm>
              <a:off x="1694815" y="1246505"/>
              <a:ext cx="5817869"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年休假的天数、不享受年休假的情形</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249" name="剪去对角的矩形"/>
            <p:cNvSpPr/>
            <p:nvPr/>
          </p:nvSpPr>
          <p:spPr>
            <a:xfrm>
              <a:off x="1553210" y="1214755"/>
              <a:ext cx="6106795" cy="542925"/>
            </a:xfrm>
            <a:prstGeom prst="snip2DiagRect">
              <a:avLst>
                <a:gd name="adj1" fmla="val 0"/>
                <a:gd name="adj2" fmla="val 16162"/>
              </a:avLst>
            </a:prstGeom>
            <a:noFill/>
            <a:ln w="25400" cap="flat" cmpd="sng">
              <a:solidFill>
                <a:srgbClr val="4BACC6"/>
              </a:solidFill>
              <a:prstDash val="solid"/>
              <a:round/>
            </a:ln>
          </p:spPr>
          <p:txBody>
            <a:bodyPr rtlCol="0" anchor="ctr"/>
            <a:lstStyle/>
            <a:p>
              <a:pPr algn="ctr"/>
            </a:p>
          </p:txBody>
        </p:sp>
      </p:grpSp>
      <p:sp>
        <p:nvSpPr>
          <p:cNvPr id="250" name="矩形"/>
          <p:cNvSpPr/>
          <p:nvPr/>
        </p:nvSpPr>
        <p:spPr>
          <a:xfrm>
            <a:off x="319405" y="1892935"/>
            <a:ext cx="1144968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】根据劳动合同法律制度的规定，下列关于职工带薪年休假制度的表述中，正确的有（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A．职工连续工作1年以上方可享受年休假</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B．机关、团体、企业、事业单位、民办非企业单位、有雇工的个体工商户等单位的职工均可依法享受年休假</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C．国家法定休假日、休息日不计入年休假的假期</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D．职工在年休假期间享受与正常工作期间相同的工资收入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51" name="矩形"/>
          <p:cNvSpPr/>
          <p:nvPr/>
        </p:nvSpPr>
        <p:spPr>
          <a:xfrm>
            <a:off x="319405" y="4061460"/>
            <a:ext cx="18256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52" name="矩形"/>
          <p:cNvSpPr/>
          <p:nvPr/>
        </p:nvSpPr>
        <p:spPr>
          <a:xfrm>
            <a:off x="319405" y="4486275"/>
            <a:ext cx="1078357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】根据劳动合同法律制度的规定，下列情形中，职工不能享受当年年休假的是（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A．已享受40天寒暑假的				B．累计工作满5年，当年请病假累计15天的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C．累计工作满20年，当年请病假累计1个月的	D．请事假累计10天且单位按照规定不扣工资的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53" name="矩形"/>
          <p:cNvSpPr/>
          <p:nvPr/>
        </p:nvSpPr>
        <p:spPr>
          <a:xfrm>
            <a:off x="319405" y="5824220"/>
            <a:ext cx="137096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1000"/>
                                        <p:tgtEl>
                                          <p:spTgt spid="1218"/>
                                        </p:tgtEl>
                                      </p:cBhvr>
                                    </p:animEffect>
                                    <p:anim calcmode="lin" valueType="num">
                                      <p:cBhvr>
                                        <p:cTn id="8" dur="1000" fill="hold"/>
                                        <p:tgtEl>
                                          <p:spTgt spid="1218"/>
                                        </p:tgtEl>
                                        <p:attrNameLst>
                                          <p:attrName>ppt_x</p:attrName>
                                        </p:attrNameLst>
                                      </p:cBhvr>
                                      <p:tavLst>
                                        <p:tav tm="0">
                                          <p:val>
                                            <p:strVal val="#ppt_x"/>
                                          </p:val>
                                        </p:tav>
                                        <p:tav tm="100000">
                                          <p:val>
                                            <p:strVal val="#ppt_x"/>
                                          </p:val>
                                        </p:tav>
                                      </p:tavLst>
                                    </p:anim>
                                    <p:anim calcmode="lin" valueType="num">
                                      <p:cBhvr>
                                        <p:cTn id="9" dur="1000" fill="hold"/>
                                        <p:tgtEl>
                                          <p:spTgt spid="1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1"/>
                                        </p:tgtEl>
                                        <p:attrNameLst>
                                          <p:attrName>style.visibility</p:attrName>
                                        </p:attrNameLst>
                                      </p:cBhvr>
                                      <p:to>
                                        <p:strVal val="visible"/>
                                      </p:to>
                                    </p:set>
                                    <p:animEffect transition="in" filter="fade">
                                      <p:cBhvr>
                                        <p:cTn id="21" dur="1000"/>
                                        <p:tgtEl>
                                          <p:spTgt spid="251"/>
                                        </p:tgtEl>
                                      </p:cBhvr>
                                    </p:animEffect>
                                    <p:anim calcmode="lin" valueType="num">
                                      <p:cBhvr>
                                        <p:cTn id="22" dur="1000" fill="hold"/>
                                        <p:tgtEl>
                                          <p:spTgt spid="251"/>
                                        </p:tgtEl>
                                        <p:attrNameLst>
                                          <p:attrName>ppt_x</p:attrName>
                                        </p:attrNameLst>
                                      </p:cBhvr>
                                      <p:tavLst>
                                        <p:tav tm="0">
                                          <p:val>
                                            <p:strVal val="#ppt_x"/>
                                          </p:val>
                                        </p:tav>
                                        <p:tav tm="100000">
                                          <p:val>
                                            <p:strVal val="#ppt_x"/>
                                          </p:val>
                                        </p:tav>
                                      </p:tavLst>
                                    </p:anim>
                                    <p:anim calcmode="lin" valueType="num">
                                      <p:cBhvr>
                                        <p:cTn id="23" dur="1000" fill="hold"/>
                                        <p:tgtEl>
                                          <p:spTgt spid="2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2"/>
                                        </p:tgtEl>
                                        <p:attrNameLst>
                                          <p:attrName>style.visibility</p:attrName>
                                        </p:attrNameLst>
                                      </p:cBhvr>
                                      <p:to>
                                        <p:strVal val="visible"/>
                                      </p:to>
                                    </p:set>
                                    <p:animEffect transition="in" filter="fade">
                                      <p:cBhvr>
                                        <p:cTn id="28" dur="1000"/>
                                        <p:tgtEl>
                                          <p:spTgt spid="252"/>
                                        </p:tgtEl>
                                      </p:cBhvr>
                                    </p:animEffect>
                                    <p:anim calcmode="lin" valueType="num">
                                      <p:cBhvr>
                                        <p:cTn id="29" dur="1000" fill="hold"/>
                                        <p:tgtEl>
                                          <p:spTgt spid="252"/>
                                        </p:tgtEl>
                                        <p:attrNameLst>
                                          <p:attrName>ppt_x</p:attrName>
                                        </p:attrNameLst>
                                      </p:cBhvr>
                                      <p:tavLst>
                                        <p:tav tm="0">
                                          <p:val>
                                            <p:strVal val="#ppt_x"/>
                                          </p:val>
                                        </p:tav>
                                        <p:tav tm="100000">
                                          <p:val>
                                            <p:strVal val="#ppt_x"/>
                                          </p:val>
                                        </p:tav>
                                      </p:tavLst>
                                    </p:anim>
                                    <p:anim calcmode="lin" valueType="num">
                                      <p:cBhvr>
                                        <p:cTn id="30"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3"/>
                                        </p:tgtEl>
                                        <p:attrNameLst>
                                          <p:attrName>style.visibility</p:attrName>
                                        </p:attrNameLst>
                                      </p:cBhvr>
                                      <p:to>
                                        <p:strVal val="visible"/>
                                      </p:to>
                                    </p:set>
                                    <p:animEffect transition="in" filter="fade">
                                      <p:cBhvr>
                                        <p:cTn id="35" dur="1000"/>
                                        <p:tgtEl>
                                          <p:spTgt spid="253"/>
                                        </p:tgtEl>
                                      </p:cBhvr>
                                    </p:animEffect>
                                    <p:anim calcmode="lin" valueType="num">
                                      <p:cBhvr>
                                        <p:cTn id="36" dur="1000" fill="hold"/>
                                        <p:tgtEl>
                                          <p:spTgt spid="253"/>
                                        </p:tgtEl>
                                        <p:attrNameLst>
                                          <p:attrName>ppt_x</p:attrName>
                                        </p:attrNameLst>
                                      </p:cBhvr>
                                      <p:tavLst>
                                        <p:tav tm="0">
                                          <p:val>
                                            <p:strVal val="#ppt_x"/>
                                          </p:val>
                                        </p:tav>
                                        <p:tav tm="100000">
                                          <p:val>
                                            <p:strVal val="#ppt_x"/>
                                          </p:val>
                                        </p:tav>
                                      </p:tavLst>
                                    </p:anim>
                                    <p:anim calcmode="lin" valueType="num">
                                      <p:cBhvr>
                                        <p:cTn id="37"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 grpId="0" animBg="1"/>
      <p:bldP spid="250" grpId="0" animBg="1"/>
      <p:bldP spid="251" grpId="0" animBg="1"/>
      <p:bldP spid="252" grpId="0" animBg="1"/>
      <p:bldP spid="2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7"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19" name="组合"/>
          <p:cNvGrpSpPr/>
          <p:nvPr/>
        </p:nvGrpSpPr>
        <p:grpSpPr>
          <a:xfrm>
            <a:off x="1389379" y="1450085"/>
            <a:ext cx="5060315" cy="602235"/>
            <a:chOff x="1389379" y="1450085"/>
            <a:chExt cx="5060315" cy="602235"/>
          </a:xfrm>
        </p:grpSpPr>
        <p:sp>
          <p:nvSpPr>
            <p:cNvPr id="258" name="圆角矩形"/>
            <p:cNvSpPr/>
            <p:nvPr/>
          </p:nvSpPr>
          <p:spPr>
            <a:xfrm>
              <a:off x="1389379" y="1457325"/>
              <a:ext cx="506031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259" name="流程图: 离页连接符"/>
            <p:cNvSpPr/>
            <p:nvPr/>
          </p:nvSpPr>
          <p:spPr>
            <a:xfrm>
              <a:off x="1713044" y="145008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260" name="矩形"/>
            <p:cNvSpPr/>
            <p:nvPr/>
          </p:nvSpPr>
          <p:spPr>
            <a:xfrm>
              <a:off x="2846519" y="1493265"/>
              <a:ext cx="337502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劳动报酬（即工资）</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261" name="矩形"/>
          <p:cNvSpPr/>
          <p:nvPr/>
        </p:nvSpPr>
        <p:spPr>
          <a:xfrm>
            <a:off x="1336040" y="2218690"/>
            <a:ext cx="9777095"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1．工资的支付</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（1）工资应当以法定货币支付，不得以实物及有价证券替代货币支付。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（2）必须在约定日期支付。如遇节假日或休息日，则应提前在最近的工作日支付（如约定日期恰逢周六，应提前到周五支付）。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（3）至少每月支付一次，实行周、日、小时工资制的可按周、日、小时支付。</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（4）对完成一次性临时劳动或某项具体工作的劳动者，按有关协议或合同规定在其完成劳动任务后即支付工资。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（5）法定休假日和婚丧假期间以及依法参加社会活动期间，也应支付工资。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9"/>
                                        </p:tgtEl>
                                        <p:attrNameLst>
                                          <p:attrName>style.visibility</p:attrName>
                                        </p:attrNameLst>
                                      </p:cBhvr>
                                      <p:to>
                                        <p:strVal val="visible"/>
                                      </p:to>
                                    </p:set>
                                    <p:animEffect transition="in" filter="fade">
                                      <p:cBhvr>
                                        <p:cTn id="7" dur="1000"/>
                                        <p:tgtEl>
                                          <p:spTgt spid="1219"/>
                                        </p:tgtEl>
                                      </p:cBhvr>
                                    </p:animEffect>
                                    <p:anim calcmode="lin" valueType="num">
                                      <p:cBhvr>
                                        <p:cTn id="8" dur="1000" fill="hold"/>
                                        <p:tgtEl>
                                          <p:spTgt spid="1219"/>
                                        </p:tgtEl>
                                        <p:attrNameLst>
                                          <p:attrName>ppt_x</p:attrName>
                                        </p:attrNameLst>
                                      </p:cBhvr>
                                      <p:tavLst>
                                        <p:tav tm="0">
                                          <p:val>
                                            <p:strVal val="#ppt_x"/>
                                          </p:val>
                                        </p:tav>
                                        <p:tav tm="100000">
                                          <p:val>
                                            <p:strVal val="#ppt_x"/>
                                          </p:val>
                                        </p:tav>
                                      </p:tavLst>
                                    </p:anim>
                                    <p:anim calcmode="lin" valueType="num">
                                      <p:cBhvr>
                                        <p:cTn id="9" dur="1000" fill="hold"/>
                                        <p:tgtEl>
                                          <p:spTgt spid="1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1"/>
                                        </p:tgtEl>
                                        <p:attrNameLst>
                                          <p:attrName>style.visibility</p:attrName>
                                        </p:attrNameLst>
                                      </p:cBhvr>
                                      <p:to>
                                        <p:strVal val="visible"/>
                                      </p:to>
                                    </p:set>
                                    <p:animEffect transition="in" filter="fade">
                                      <p:cBhvr>
                                        <p:cTn id="14" dur="1000"/>
                                        <p:tgtEl>
                                          <p:spTgt spid="261"/>
                                        </p:tgtEl>
                                      </p:cBhvr>
                                    </p:animEffect>
                                    <p:anim calcmode="lin" valueType="num">
                                      <p:cBhvr>
                                        <p:cTn id="15" dur="1000" fill="hold"/>
                                        <p:tgtEl>
                                          <p:spTgt spid="261"/>
                                        </p:tgtEl>
                                        <p:attrNameLst>
                                          <p:attrName>ppt_x</p:attrName>
                                        </p:attrNameLst>
                                      </p:cBhvr>
                                      <p:tavLst>
                                        <p:tav tm="0">
                                          <p:val>
                                            <p:strVal val="#ppt_x"/>
                                          </p:val>
                                        </p:tav>
                                        <p:tav tm="100000">
                                          <p:val>
                                            <p:strVal val="#ppt_x"/>
                                          </p:val>
                                        </p:tav>
                                      </p:tavLst>
                                    </p:anim>
                                    <p:anim calcmode="lin" valueType="num">
                                      <p:cBhvr>
                                        <p:cTn id="16" dur="1000" fill="hold"/>
                                        <p:tgtEl>
                                          <p:spTgt spid="2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animBg="1"/>
      <p:bldP spid="2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5"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66" name="矩形"/>
          <p:cNvSpPr/>
          <p:nvPr/>
        </p:nvSpPr>
        <p:spPr>
          <a:xfrm>
            <a:off x="457834" y="1083310"/>
            <a:ext cx="11234420" cy="5292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2．最低工资制度</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用人单位支付劳动者的工资不得低于当地最低工资标准。最低工资的具体标准由省、自治区、直辖市人民政府规定，报国务院备案。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最低工资不包括延长工作时间的工资报酬、以货币形式支付的住房补贴和用人单位支付的伙食补贴，中班、夜班、高温、低温、井下、有毒、有害等特殊工作环境和劳动条件下的津贴（特殊岗位津贴）、国家法律、法规、规章规定的社会保险福利待遇。</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劳动合同履行地与用人单位注册地不一致的，最低工资标准按照劳动合同履行地的有关标准执行。用人单位注册地的有关标准高于劳动合同履行地的有关标准，且用人单位与劳动者约定按照用人单位注册地的有关规定执行的，从其约定。</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因劳动者本人原因给用人单位造成经济损失的，用人单位可按照劳动合同的约定要求其赔偿经济损失。经济损失的赔偿，可从劳动者本人的工资中扣除。但每月扣除的部分不得超过劳动者当月工资的20%。若扣除后的剩余工资部分低于当地月最低工资标准，则按最低工资标准支付。（① 扣除部分≤工资20%；② 实际支付金额≥当地月最低工资标准）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barn(inHorizontal)">
                                      <p:cBhvr>
                                        <p:cTn id="7"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0"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0" name="组合"/>
          <p:cNvGrpSpPr/>
          <p:nvPr/>
        </p:nvGrpSpPr>
        <p:grpSpPr>
          <a:xfrm>
            <a:off x="920750" y="1116965"/>
            <a:ext cx="9408160" cy="542924"/>
            <a:chOff x="920750" y="1116965"/>
            <a:chExt cx="9408160" cy="542924"/>
          </a:xfrm>
        </p:grpSpPr>
        <p:sp>
          <p:nvSpPr>
            <p:cNvPr id="271" name="矩形"/>
            <p:cNvSpPr/>
            <p:nvPr/>
          </p:nvSpPr>
          <p:spPr>
            <a:xfrm>
              <a:off x="1062355" y="1148715"/>
              <a:ext cx="9111614"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最低工资制度的具体规定、计算从劳动者工资中可扣除的经济损失</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272" name="剪去对角的矩形"/>
            <p:cNvSpPr/>
            <p:nvPr/>
          </p:nvSpPr>
          <p:spPr>
            <a:xfrm>
              <a:off x="920750" y="1116965"/>
              <a:ext cx="9408160" cy="542924"/>
            </a:xfrm>
            <a:prstGeom prst="snip2DiagRect">
              <a:avLst>
                <a:gd name="adj1" fmla="val 0"/>
                <a:gd name="adj2" fmla="val 16523"/>
              </a:avLst>
            </a:prstGeom>
            <a:noFill/>
            <a:ln w="25400" cap="flat" cmpd="sng">
              <a:solidFill>
                <a:srgbClr val="4BACC6"/>
              </a:solidFill>
              <a:prstDash val="solid"/>
              <a:round/>
            </a:ln>
          </p:spPr>
          <p:txBody>
            <a:bodyPr rtlCol="0" anchor="ctr"/>
            <a:lstStyle/>
            <a:p>
              <a:pPr algn="ctr"/>
            </a:p>
          </p:txBody>
        </p:sp>
      </p:grpSp>
      <p:sp>
        <p:nvSpPr>
          <p:cNvPr id="273" name="矩形"/>
          <p:cNvSpPr/>
          <p:nvPr/>
        </p:nvSpPr>
        <p:spPr>
          <a:xfrm>
            <a:off x="716280" y="1657350"/>
            <a:ext cx="10510521"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】下列关于最低工资制度的说法中，错误的有（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A．最低工资包括延长工作时间的工资报酬</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B．最低工资的具体标准由省、自治区、直辖市人民政府规定，报国务院批准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C．劳动合同履行地与用人单位注册地不一致的，最低工资标准按照劳动合同履行地的有关规定执行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D．用人单位注册地的最低工资标准高于劳动合同履行地的标准，按照用人单位注册地的有关规定执行</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74" name="矩形"/>
          <p:cNvSpPr/>
          <p:nvPr/>
        </p:nvSpPr>
        <p:spPr>
          <a:xfrm>
            <a:off x="716280" y="3825875"/>
            <a:ext cx="1663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75" name="矩形"/>
          <p:cNvSpPr/>
          <p:nvPr/>
        </p:nvSpPr>
        <p:spPr>
          <a:xfrm>
            <a:off x="716280" y="4096385"/>
            <a:ext cx="10534650"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甲公司职工吴某因违章操作给公司造成了8 000元的经济损失，甲公司按照双方劳动合同的约定要求吴某赔偿，并每月从其工资中扣除。已知吴某月工资2 600元，当地月最低工资标准2 200元。甲公司每月可从吴某工资中扣除的法定最高限额为（   ）元。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A．520		B．440		C．400		D. 2 600</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76" name="矩形"/>
          <p:cNvSpPr/>
          <p:nvPr/>
        </p:nvSpPr>
        <p:spPr>
          <a:xfrm>
            <a:off x="716280" y="5690235"/>
            <a:ext cx="1090739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【解析】限额1：工资的20%=2600×20%=520元；限额2：月工资−当地月最低工资标准=2600−2200= 400元。两个限额，按照小的扣除，即每月可从吴某工资中扣除的法定最高限额为400元。【答案】C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0"/>
                                        </p:tgtEl>
                                        <p:attrNameLst>
                                          <p:attrName>style.visibility</p:attrName>
                                        </p:attrNameLst>
                                      </p:cBhvr>
                                      <p:to>
                                        <p:strVal val="visible"/>
                                      </p:to>
                                    </p:set>
                                    <p:animEffect transition="in" filter="fade">
                                      <p:cBhvr>
                                        <p:cTn id="7" dur="1000"/>
                                        <p:tgtEl>
                                          <p:spTgt spid="1220"/>
                                        </p:tgtEl>
                                      </p:cBhvr>
                                    </p:animEffect>
                                    <p:anim calcmode="lin" valueType="num">
                                      <p:cBhvr>
                                        <p:cTn id="8" dur="1000" fill="hold"/>
                                        <p:tgtEl>
                                          <p:spTgt spid="1220"/>
                                        </p:tgtEl>
                                        <p:attrNameLst>
                                          <p:attrName>ppt_x</p:attrName>
                                        </p:attrNameLst>
                                      </p:cBhvr>
                                      <p:tavLst>
                                        <p:tav tm="0">
                                          <p:val>
                                            <p:strVal val="#ppt_x"/>
                                          </p:val>
                                        </p:tav>
                                        <p:tav tm="100000">
                                          <p:val>
                                            <p:strVal val="#ppt_x"/>
                                          </p:val>
                                        </p:tav>
                                      </p:tavLst>
                                    </p:anim>
                                    <p:anim calcmode="lin" valueType="num">
                                      <p:cBhvr>
                                        <p:cTn id="9" dur="1000" fill="hold"/>
                                        <p:tgtEl>
                                          <p:spTgt spid="1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3"/>
                                        </p:tgtEl>
                                        <p:attrNameLst>
                                          <p:attrName>style.visibility</p:attrName>
                                        </p:attrNameLst>
                                      </p:cBhvr>
                                      <p:to>
                                        <p:strVal val="visible"/>
                                      </p:to>
                                    </p:set>
                                    <p:animEffect transition="in" filter="fade">
                                      <p:cBhvr>
                                        <p:cTn id="14" dur="1000"/>
                                        <p:tgtEl>
                                          <p:spTgt spid="273"/>
                                        </p:tgtEl>
                                      </p:cBhvr>
                                    </p:animEffect>
                                    <p:anim calcmode="lin" valueType="num">
                                      <p:cBhvr>
                                        <p:cTn id="15" dur="1000" fill="hold"/>
                                        <p:tgtEl>
                                          <p:spTgt spid="273"/>
                                        </p:tgtEl>
                                        <p:attrNameLst>
                                          <p:attrName>ppt_x</p:attrName>
                                        </p:attrNameLst>
                                      </p:cBhvr>
                                      <p:tavLst>
                                        <p:tav tm="0">
                                          <p:val>
                                            <p:strVal val="#ppt_x"/>
                                          </p:val>
                                        </p:tav>
                                        <p:tav tm="100000">
                                          <p:val>
                                            <p:strVal val="#ppt_x"/>
                                          </p:val>
                                        </p:tav>
                                      </p:tavLst>
                                    </p:anim>
                                    <p:anim calcmode="lin" valueType="num">
                                      <p:cBhvr>
                                        <p:cTn id="16" dur="1000" fill="hold"/>
                                        <p:tgtEl>
                                          <p:spTgt spid="2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4"/>
                                        </p:tgtEl>
                                        <p:attrNameLst>
                                          <p:attrName>style.visibility</p:attrName>
                                        </p:attrNameLst>
                                      </p:cBhvr>
                                      <p:to>
                                        <p:strVal val="visible"/>
                                      </p:to>
                                    </p:set>
                                    <p:animEffect transition="in" filter="fade">
                                      <p:cBhvr>
                                        <p:cTn id="21" dur="1000"/>
                                        <p:tgtEl>
                                          <p:spTgt spid="274"/>
                                        </p:tgtEl>
                                      </p:cBhvr>
                                    </p:animEffect>
                                    <p:anim calcmode="lin" valueType="num">
                                      <p:cBhvr>
                                        <p:cTn id="22" dur="1000" fill="hold"/>
                                        <p:tgtEl>
                                          <p:spTgt spid="274"/>
                                        </p:tgtEl>
                                        <p:attrNameLst>
                                          <p:attrName>ppt_x</p:attrName>
                                        </p:attrNameLst>
                                      </p:cBhvr>
                                      <p:tavLst>
                                        <p:tav tm="0">
                                          <p:val>
                                            <p:strVal val="#ppt_x"/>
                                          </p:val>
                                        </p:tav>
                                        <p:tav tm="100000">
                                          <p:val>
                                            <p:strVal val="#ppt_x"/>
                                          </p:val>
                                        </p:tav>
                                      </p:tavLst>
                                    </p:anim>
                                    <p:anim calcmode="lin" valueType="num">
                                      <p:cBhvr>
                                        <p:cTn id="23" dur="1000" fill="hold"/>
                                        <p:tgtEl>
                                          <p:spTgt spid="2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5"/>
                                        </p:tgtEl>
                                        <p:attrNameLst>
                                          <p:attrName>style.visibility</p:attrName>
                                        </p:attrNameLst>
                                      </p:cBhvr>
                                      <p:to>
                                        <p:strVal val="visible"/>
                                      </p:to>
                                    </p:set>
                                    <p:animEffect transition="in" filter="fade">
                                      <p:cBhvr>
                                        <p:cTn id="28" dur="1000"/>
                                        <p:tgtEl>
                                          <p:spTgt spid="275"/>
                                        </p:tgtEl>
                                      </p:cBhvr>
                                    </p:animEffect>
                                    <p:anim calcmode="lin" valueType="num">
                                      <p:cBhvr>
                                        <p:cTn id="29" dur="1000" fill="hold"/>
                                        <p:tgtEl>
                                          <p:spTgt spid="275"/>
                                        </p:tgtEl>
                                        <p:attrNameLst>
                                          <p:attrName>ppt_x</p:attrName>
                                        </p:attrNameLst>
                                      </p:cBhvr>
                                      <p:tavLst>
                                        <p:tav tm="0">
                                          <p:val>
                                            <p:strVal val="#ppt_x"/>
                                          </p:val>
                                        </p:tav>
                                        <p:tav tm="100000">
                                          <p:val>
                                            <p:strVal val="#ppt_x"/>
                                          </p:val>
                                        </p:tav>
                                      </p:tavLst>
                                    </p:anim>
                                    <p:anim calcmode="lin" valueType="num">
                                      <p:cBhvr>
                                        <p:cTn id="30"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6"/>
                                        </p:tgtEl>
                                        <p:attrNameLst>
                                          <p:attrName>style.visibility</p:attrName>
                                        </p:attrNameLst>
                                      </p:cBhvr>
                                      <p:to>
                                        <p:strVal val="visible"/>
                                      </p:to>
                                    </p:set>
                                    <p:animEffect transition="in" filter="fade">
                                      <p:cBhvr>
                                        <p:cTn id="35" dur="1000"/>
                                        <p:tgtEl>
                                          <p:spTgt spid="276"/>
                                        </p:tgtEl>
                                      </p:cBhvr>
                                    </p:animEffect>
                                    <p:anim calcmode="lin" valueType="num">
                                      <p:cBhvr>
                                        <p:cTn id="36" dur="1000" fill="hold"/>
                                        <p:tgtEl>
                                          <p:spTgt spid="276"/>
                                        </p:tgtEl>
                                        <p:attrNameLst>
                                          <p:attrName>ppt_x</p:attrName>
                                        </p:attrNameLst>
                                      </p:cBhvr>
                                      <p:tavLst>
                                        <p:tav tm="0">
                                          <p:val>
                                            <p:strVal val="#ppt_x"/>
                                          </p:val>
                                        </p:tav>
                                        <p:tav tm="100000">
                                          <p:val>
                                            <p:strVal val="#ppt_x"/>
                                          </p:val>
                                        </p:tav>
                                      </p:tavLst>
                                    </p:anim>
                                    <p:anim calcmode="lin" valueType="num">
                                      <p:cBhvr>
                                        <p:cTn id="37" dur="1000" fill="hold"/>
                                        <p:tgtEl>
                                          <p:spTgt spid="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 grpId="0" animBg="1"/>
      <p:bldP spid="273" grpId="0" animBg="1"/>
      <p:bldP spid="274" grpId="0" animBg="1"/>
      <p:bldP spid="275" grpId="0" animBg="1"/>
      <p:bldP spid="2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0"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81" name="矩形"/>
          <p:cNvSpPr/>
          <p:nvPr/>
        </p:nvSpPr>
        <p:spPr>
          <a:xfrm>
            <a:off x="1359535" y="1303654"/>
            <a:ext cx="872998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3．加班工资</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用人单位在劳动者完成劳动定额或规定的工作任务后，根据实际需要安排劳动者在法定标准工作时间以外工作的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282" name="对象"/>
          <p:cNvGraphicFramePr/>
          <p:nvPr/>
        </p:nvGraphicFramePr>
        <p:xfrm>
          <a:off x="1359535" y="2799079"/>
          <a:ext cx="9811385" cy="1663065"/>
        </p:xfrm>
        <a:graphic>
          <a:graphicData uri="http://schemas.openxmlformats.org/presentationml/2006/ole">
            <mc:AlternateContent xmlns:mc="http://schemas.openxmlformats.org/markup-compatibility/2006">
              <mc:Choice xmlns:v="urn:schemas-microsoft-com:vml" Requires="v">
                <p:oleObj spid="_x0000_s19459" name="package" r:id="rId2" imgW="5664835" imgH="1126490" progId="package">
                  <p:embed/>
                </p:oleObj>
              </mc:Choice>
              <mc:Fallback>
                <p:oleObj name="package" r:id="rId2" imgW="5664835" imgH="1126490" progId="package">
                  <p:embed/>
                  <p:pic>
                    <p:nvPicPr>
                      <p:cNvPr id="0" name="对象"/>
                      <p:cNvPicPr/>
                      <p:nvPr/>
                    </p:nvPicPr>
                    <p:blipFill>
                      <a:blip r:embed="rId3" cstate="print"/>
                      <a:srcRect t="14116"/>
                      <a:stretch>
                        <a:fillRect/>
                      </a:stretch>
                    </p:blipFill>
                    <p:spPr>
                      <a:xfrm>
                        <a:off x="1359535" y="2799079"/>
                        <a:ext cx="9811385" cy="1663065"/>
                      </a:xfrm>
                      <a:prstGeom prst="rect">
                        <a:avLst/>
                      </a:prstGeom>
                      <a:noFill/>
                      <a:ln w="9525" cap="flat" cmpd="sng">
                        <a:noFill/>
                        <a:prstDash val="solid"/>
                        <a:miter/>
                      </a:ln>
                    </p:spPr>
                  </p:pic>
                </p:oleObj>
              </mc:Fallback>
            </mc:AlternateContent>
          </a:graphicData>
        </a:graphic>
      </p:graphicFrame>
      <p:sp>
        <p:nvSpPr>
          <p:cNvPr id="283" name="矩形"/>
          <p:cNvSpPr/>
          <p:nvPr/>
        </p:nvSpPr>
        <p:spPr>
          <a:xfrm>
            <a:off x="1374140" y="4622800"/>
            <a:ext cx="978217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在部分公民放假的节日期间（如妇女节和青年节），对参加社会活动或单位组织庆祝活动和照常工作的职工，单位应支付工资报酬，但不支付加班工资。如果该节日恰逢周六日，单位安排职工加班工作，则应支付休息日的加班工资。</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anim calcmode="lin" valueType="num">
                                      <p:cBhvr>
                                        <p:cTn id="8" dur="1000" fill="hold"/>
                                        <p:tgtEl>
                                          <p:spTgt spid="281"/>
                                        </p:tgtEl>
                                        <p:attrNameLst>
                                          <p:attrName>ppt_x</p:attrName>
                                        </p:attrNameLst>
                                      </p:cBhvr>
                                      <p:tavLst>
                                        <p:tav tm="0">
                                          <p:val>
                                            <p:strVal val="#ppt_x"/>
                                          </p:val>
                                        </p:tav>
                                        <p:tav tm="100000">
                                          <p:val>
                                            <p:strVal val="#ppt_x"/>
                                          </p:val>
                                        </p:tav>
                                      </p:tavLst>
                                    </p:anim>
                                    <p:anim calcmode="lin" valueType="num">
                                      <p:cBhvr>
                                        <p:cTn id="9"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2"/>
                                        </p:tgtEl>
                                        <p:attrNameLst>
                                          <p:attrName>style.visibility</p:attrName>
                                        </p:attrNameLst>
                                      </p:cBhvr>
                                      <p:to>
                                        <p:strVal val="visible"/>
                                      </p:to>
                                    </p:set>
                                    <p:animEffect transition="in" filter="fade">
                                      <p:cBhvr>
                                        <p:cTn id="14" dur="1000"/>
                                        <p:tgtEl>
                                          <p:spTgt spid="282"/>
                                        </p:tgtEl>
                                      </p:cBhvr>
                                    </p:animEffect>
                                    <p:anim calcmode="lin" valueType="num">
                                      <p:cBhvr>
                                        <p:cTn id="15" dur="1000" fill="hold"/>
                                        <p:tgtEl>
                                          <p:spTgt spid="282"/>
                                        </p:tgtEl>
                                        <p:attrNameLst>
                                          <p:attrName>ppt_x</p:attrName>
                                        </p:attrNameLst>
                                      </p:cBhvr>
                                      <p:tavLst>
                                        <p:tav tm="0">
                                          <p:val>
                                            <p:strVal val="#ppt_x"/>
                                          </p:val>
                                        </p:tav>
                                        <p:tav tm="100000">
                                          <p:val>
                                            <p:strVal val="#ppt_x"/>
                                          </p:val>
                                        </p:tav>
                                      </p:tavLst>
                                    </p:anim>
                                    <p:anim calcmode="lin" valueType="num">
                                      <p:cBhvr>
                                        <p:cTn id="16" dur="1000" fill="hold"/>
                                        <p:tgtEl>
                                          <p:spTgt spid="2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3"/>
                                        </p:tgtEl>
                                        <p:attrNameLst>
                                          <p:attrName>style.visibility</p:attrName>
                                        </p:attrNameLst>
                                      </p:cBhvr>
                                      <p:to>
                                        <p:strVal val="visible"/>
                                      </p:to>
                                    </p:set>
                                    <p:animEffect transition="in" filter="fade">
                                      <p:cBhvr>
                                        <p:cTn id="21" dur="1000"/>
                                        <p:tgtEl>
                                          <p:spTgt spid="283"/>
                                        </p:tgtEl>
                                      </p:cBhvr>
                                    </p:animEffect>
                                    <p:anim calcmode="lin" valueType="num">
                                      <p:cBhvr>
                                        <p:cTn id="22" dur="1000" fill="hold"/>
                                        <p:tgtEl>
                                          <p:spTgt spid="283"/>
                                        </p:tgtEl>
                                        <p:attrNameLst>
                                          <p:attrName>ppt_x</p:attrName>
                                        </p:attrNameLst>
                                      </p:cBhvr>
                                      <p:tavLst>
                                        <p:tav tm="0">
                                          <p:val>
                                            <p:strVal val="#ppt_x"/>
                                          </p:val>
                                        </p:tav>
                                        <p:tav tm="100000">
                                          <p:val>
                                            <p:strVal val="#ppt_x"/>
                                          </p:val>
                                        </p:tav>
                                      </p:tavLst>
                                    </p:anim>
                                    <p:anim calcmode="lin" valueType="num">
                                      <p:cBhvr>
                                        <p:cTn id="23"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P spid="2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4"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65" name="矩形"/>
          <p:cNvSpPr/>
          <p:nvPr/>
        </p:nvSpPr>
        <p:spPr>
          <a:xfrm>
            <a:off x="4408177" y="3356610"/>
            <a:ext cx="3378672" cy="591502"/>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劳动合同法律制度</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66"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第一节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65"/>
                                        </p:tgtEl>
                                      </p:cBhvr>
                                    </p:animEffect>
                                    <p:animScale>
                                      <p:cBhvr>
                                        <p:cTn id="23" dur="2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5" grpId="1"/>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7"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1" name="组合"/>
          <p:cNvGrpSpPr/>
          <p:nvPr/>
        </p:nvGrpSpPr>
        <p:grpSpPr>
          <a:xfrm>
            <a:off x="900430" y="1419860"/>
            <a:ext cx="7146290" cy="542925"/>
            <a:chOff x="900430" y="1419860"/>
            <a:chExt cx="7146290" cy="542925"/>
          </a:xfrm>
        </p:grpSpPr>
        <p:sp>
          <p:nvSpPr>
            <p:cNvPr id="288" name="矩形"/>
            <p:cNvSpPr/>
            <p:nvPr/>
          </p:nvSpPr>
          <p:spPr>
            <a:xfrm>
              <a:off x="1042035" y="1451610"/>
              <a:ext cx="682371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工作日加班工资的计算标准、工资的支付规定</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289" name="剪去对角的矩形"/>
            <p:cNvSpPr/>
            <p:nvPr/>
          </p:nvSpPr>
          <p:spPr>
            <a:xfrm>
              <a:off x="900430" y="1419860"/>
              <a:ext cx="7146290" cy="542925"/>
            </a:xfrm>
            <a:prstGeom prst="snip2DiagRect">
              <a:avLst>
                <a:gd name="adj1" fmla="val 0"/>
                <a:gd name="adj2" fmla="val 15462"/>
              </a:avLst>
            </a:prstGeom>
            <a:noFill/>
            <a:ln w="25400" cap="flat" cmpd="sng">
              <a:solidFill>
                <a:srgbClr val="4BACC6"/>
              </a:solidFill>
              <a:prstDash val="solid"/>
              <a:round/>
            </a:ln>
          </p:spPr>
          <p:txBody>
            <a:bodyPr rtlCol="0" anchor="ctr"/>
            <a:lstStyle/>
            <a:p>
              <a:pPr algn="ctr"/>
            </a:p>
          </p:txBody>
        </p:sp>
      </p:grpSp>
      <p:sp>
        <p:nvSpPr>
          <p:cNvPr id="290" name="矩形"/>
          <p:cNvSpPr/>
          <p:nvPr/>
        </p:nvSpPr>
        <p:spPr>
          <a:xfrm>
            <a:off x="678815" y="2120900"/>
            <a:ext cx="1083500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】根据劳动合同法律制度的规定，下列关于劳动报酬支付的表述中，正确的有（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A．用人单位应当向劳动者支付婚丧假期间的工资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B．用人单位不得以实物及有价证券代替货币支付工资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C．用人单位与劳动者约定的支付工资日期遇节假日的，应顺延至最近的工作日支付</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D．在五四青年节（工作日）照常工作的青年职工，用人单位应支付工资报酬但不支付加班工资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1" name="矩形"/>
          <p:cNvSpPr/>
          <p:nvPr/>
        </p:nvSpPr>
        <p:spPr>
          <a:xfrm>
            <a:off x="678815" y="4289425"/>
            <a:ext cx="904557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【解析】发放工资如遇节假日或休息日，应“提前”在最近的工作日支付，选项C错误。</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1"/>
                                        </p:tgtEl>
                                        <p:attrNameLst>
                                          <p:attrName>style.visibility</p:attrName>
                                        </p:attrNameLst>
                                      </p:cBhvr>
                                      <p:to>
                                        <p:strVal val="visible"/>
                                      </p:to>
                                    </p:set>
                                    <p:animEffect transition="in" filter="fade">
                                      <p:cBhvr>
                                        <p:cTn id="7" dur="1000"/>
                                        <p:tgtEl>
                                          <p:spTgt spid="1221"/>
                                        </p:tgtEl>
                                      </p:cBhvr>
                                    </p:animEffect>
                                    <p:anim calcmode="lin" valueType="num">
                                      <p:cBhvr>
                                        <p:cTn id="8" dur="1000" fill="hold"/>
                                        <p:tgtEl>
                                          <p:spTgt spid="1221"/>
                                        </p:tgtEl>
                                        <p:attrNameLst>
                                          <p:attrName>ppt_x</p:attrName>
                                        </p:attrNameLst>
                                      </p:cBhvr>
                                      <p:tavLst>
                                        <p:tav tm="0">
                                          <p:val>
                                            <p:strVal val="#ppt_x"/>
                                          </p:val>
                                        </p:tav>
                                        <p:tav tm="100000">
                                          <p:val>
                                            <p:strVal val="#ppt_x"/>
                                          </p:val>
                                        </p:tav>
                                      </p:tavLst>
                                    </p:anim>
                                    <p:anim calcmode="lin" valueType="num">
                                      <p:cBhvr>
                                        <p:cTn id="9" dur="1000" fill="hold"/>
                                        <p:tgtEl>
                                          <p:spTgt spid="12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0"/>
                                        </p:tgtEl>
                                        <p:attrNameLst>
                                          <p:attrName>style.visibility</p:attrName>
                                        </p:attrNameLst>
                                      </p:cBhvr>
                                      <p:to>
                                        <p:strVal val="visible"/>
                                      </p:to>
                                    </p:set>
                                    <p:animEffect transition="in" filter="fade">
                                      <p:cBhvr>
                                        <p:cTn id="14" dur="1000"/>
                                        <p:tgtEl>
                                          <p:spTgt spid="290"/>
                                        </p:tgtEl>
                                      </p:cBhvr>
                                    </p:animEffect>
                                    <p:anim calcmode="lin" valueType="num">
                                      <p:cBhvr>
                                        <p:cTn id="15" dur="1000" fill="hold"/>
                                        <p:tgtEl>
                                          <p:spTgt spid="290"/>
                                        </p:tgtEl>
                                        <p:attrNameLst>
                                          <p:attrName>ppt_x</p:attrName>
                                        </p:attrNameLst>
                                      </p:cBhvr>
                                      <p:tavLst>
                                        <p:tav tm="0">
                                          <p:val>
                                            <p:strVal val="#ppt_x"/>
                                          </p:val>
                                        </p:tav>
                                        <p:tav tm="100000">
                                          <p:val>
                                            <p:strVal val="#ppt_x"/>
                                          </p:val>
                                        </p:tav>
                                      </p:tavLst>
                                    </p:anim>
                                    <p:anim calcmode="lin" valueType="num">
                                      <p:cBhvr>
                                        <p:cTn id="16"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1"/>
                                        </p:tgtEl>
                                        <p:attrNameLst>
                                          <p:attrName>style.visibility</p:attrName>
                                        </p:attrNameLst>
                                      </p:cBhvr>
                                      <p:to>
                                        <p:strVal val="visible"/>
                                      </p:to>
                                    </p:set>
                                    <p:animEffect transition="in" filter="fade">
                                      <p:cBhvr>
                                        <p:cTn id="21" dur="1000"/>
                                        <p:tgtEl>
                                          <p:spTgt spid="291"/>
                                        </p:tgtEl>
                                      </p:cBhvr>
                                    </p:animEffect>
                                    <p:anim calcmode="lin" valueType="num">
                                      <p:cBhvr>
                                        <p:cTn id="22" dur="1000" fill="hold"/>
                                        <p:tgtEl>
                                          <p:spTgt spid="291"/>
                                        </p:tgtEl>
                                        <p:attrNameLst>
                                          <p:attrName>ppt_x</p:attrName>
                                        </p:attrNameLst>
                                      </p:cBhvr>
                                      <p:tavLst>
                                        <p:tav tm="0">
                                          <p:val>
                                            <p:strVal val="#ppt_x"/>
                                          </p:val>
                                        </p:tav>
                                        <p:tav tm="100000">
                                          <p:val>
                                            <p:strVal val="#ppt_x"/>
                                          </p:val>
                                        </p:tav>
                                      </p:tavLst>
                                    </p:anim>
                                    <p:anim calcmode="lin" valueType="num">
                                      <p:cBhvr>
                                        <p:cTn id="23" dur="1000" fill="hold"/>
                                        <p:tgtEl>
                                          <p:spTgt spid="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 grpId="0" animBg="1"/>
      <p:bldP spid="290" grpId="0" animBg="1"/>
      <p:bldP spid="29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5"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296" name="矩形"/>
          <p:cNvSpPr/>
          <p:nvPr/>
        </p:nvSpPr>
        <p:spPr>
          <a:xfrm>
            <a:off x="960754" y="1614804"/>
            <a:ext cx="10419714"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 年5月甲公司安排李某于5月1日（国际劳动节）、5月7日（周六）分别加班1天，事后未安排补休。已知甲公司实行标准工时制，李某的日工资为200元。计算甲公司应支付李某5月最低加班工资的下列算式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A．200×300%+200×200%=1000元		B．200×200%+200×150%=700元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C．200×100%+200×200%=600元		D．200×300%+200×300%=1200元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97" name="矩形"/>
          <p:cNvSpPr/>
          <p:nvPr/>
        </p:nvSpPr>
        <p:spPr>
          <a:xfrm>
            <a:off x="960754" y="3853180"/>
            <a:ext cx="1045400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【解析】法定节假日加班工资按不低于日工资的300%计算，周六日加班工资按不低于日工资的200%计算。李某5月的最低加班工资=200×300%+200×200%=1 000元。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anim calcmode="lin" valueType="num">
                                      <p:cBhvr>
                                        <p:cTn id="8" dur="1000" fill="hold"/>
                                        <p:tgtEl>
                                          <p:spTgt spid="296"/>
                                        </p:tgtEl>
                                        <p:attrNameLst>
                                          <p:attrName>ppt_x</p:attrName>
                                        </p:attrNameLst>
                                      </p:cBhvr>
                                      <p:tavLst>
                                        <p:tav tm="0">
                                          <p:val>
                                            <p:strVal val="#ppt_x"/>
                                          </p:val>
                                        </p:tav>
                                        <p:tav tm="100000">
                                          <p:val>
                                            <p:strVal val="#ppt_x"/>
                                          </p:val>
                                        </p:tav>
                                      </p:tavLst>
                                    </p:anim>
                                    <p:anim calcmode="lin" valueType="num">
                                      <p:cBhvr>
                                        <p:cTn id="9" dur="1000" fill="hold"/>
                                        <p:tgtEl>
                                          <p:spTgt spid="2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7"/>
                                        </p:tgtEl>
                                        <p:attrNameLst>
                                          <p:attrName>style.visibility</p:attrName>
                                        </p:attrNameLst>
                                      </p:cBhvr>
                                      <p:to>
                                        <p:strVal val="visible"/>
                                      </p:to>
                                    </p:set>
                                    <p:animEffect transition="in" filter="fade">
                                      <p:cBhvr>
                                        <p:cTn id="14" dur="1000"/>
                                        <p:tgtEl>
                                          <p:spTgt spid="297"/>
                                        </p:tgtEl>
                                      </p:cBhvr>
                                    </p:animEffect>
                                    <p:anim calcmode="lin" valueType="num">
                                      <p:cBhvr>
                                        <p:cTn id="15" dur="1000" fill="hold"/>
                                        <p:tgtEl>
                                          <p:spTgt spid="297"/>
                                        </p:tgtEl>
                                        <p:attrNameLst>
                                          <p:attrName>ppt_x</p:attrName>
                                        </p:attrNameLst>
                                      </p:cBhvr>
                                      <p:tavLst>
                                        <p:tav tm="0">
                                          <p:val>
                                            <p:strVal val="#ppt_x"/>
                                          </p:val>
                                        </p:tav>
                                        <p:tav tm="100000">
                                          <p:val>
                                            <p:strVal val="#ppt_x"/>
                                          </p:val>
                                        </p:tav>
                                      </p:tavLst>
                                    </p:anim>
                                    <p:anim calcmode="lin" valueType="num">
                                      <p:cBhvr>
                                        <p:cTn id="16" dur="1000" fill="hold"/>
                                        <p:tgtEl>
                                          <p:spTgt spid="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animBg="1"/>
      <p:bldP spid="2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1"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2" name="组合"/>
          <p:cNvGrpSpPr/>
          <p:nvPr/>
        </p:nvGrpSpPr>
        <p:grpSpPr>
          <a:xfrm>
            <a:off x="1534160" y="1341500"/>
            <a:ext cx="3060700" cy="602235"/>
            <a:chOff x="1534160" y="1341500"/>
            <a:chExt cx="3060700" cy="602235"/>
          </a:xfrm>
        </p:grpSpPr>
        <p:sp>
          <p:nvSpPr>
            <p:cNvPr id="302" name="圆角矩形"/>
            <p:cNvSpPr/>
            <p:nvPr/>
          </p:nvSpPr>
          <p:spPr>
            <a:xfrm>
              <a:off x="1534160" y="1348740"/>
              <a:ext cx="306070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03" name="流程图: 离页连接符"/>
            <p:cNvSpPr/>
            <p:nvPr/>
          </p:nvSpPr>
          <p:spPr>
            <a:xfrm>
              <a:off x="1857824" y="1341500"/>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04" name="矩形"/>
            <p:cNvSpPr/>
            <p:nvPr/>
          </p:nvSpPr>
          <p:spPr>
            <a:xfrm>
              <a:off x="2991299" y="1384680"/>
              <a:ext cx="1259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试用期</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05" name="矩形"/>
          <p:cNvSpPr/>
          <p:nvPr/>
        </p:nvSpPr>
        <p:spPr>
          <a:xfrm>
            <a:off x="4827270" y="1461770"/>
            <a:ext cx="178689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1．试用期期限</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306" name="表格"/>
          <p:cNvGraphicFramePr>
            <a:graphicFrameLocks noGrp="1"/>
          </p:cNvGraphicFramePr>
          <p:nvPr/>
        </p:nvGraphicFramePr>
        <p:xfrm>
          <a:off x="1104265" y="2242185"/>
          <a:ext cx="9983457" cy="1919210"/>
        </p:xfrm>
        <a:graphic>
          <a:graphicData uri="http://schemas.openxmlformats.org/drawingml/2006/table">
            <a:tbl>
              <a:tblPr bandRow="1">
                <a:noFill/>
              </a:tblPr>
              <a:tblGrid>
                <a:gridCol w="7270102"/>
                <a:gridCol w="2713355"/>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劳动合同期限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试用期期限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07999">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（1）劳动合同期限&lt;3个月（2）非全日制用工（3）以完成一定工作任务为期限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不得约定试用期</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00037">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（4）3个月≤劳动合同期限&lt;1年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不得超过1个月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4635">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（5）1年≤劳动合同期限&lt;3年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不得超过2个月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3999">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（6）劳动合同期限≥3年（7）无固定期限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不得超过6个月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223" name="组合"/>
          <p:cNvGrpSpPr/>
          <p:nvPr/>
        </p:nvGrpSpPr>
        <p:grpSpPr>
          <a:xfrm>
            <a:off x="1793240" y="4652645"/>
            <a:ext cx="8587104" cy="1541780"/>
            <a:chOff x="1793240" y="4652645"/>
            <a:chExt cx="8587104" cy="1541780"/>
          </a:xfrm>
        </p:grpSpPr>
        <p:sp>
          <p:nvSpPr>
            <p:cNvPr id="307" name="矩形"/>
            <p:cNvSpPr/>
            <p:nvPr/>
          </p:nvSpPr>
          <p:spPr>
            <a:xfrm>
              <a:off x="2631440" y="4709160"/>
              <a:ext cx="7698739" cy="12915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（1）同一用人单位与同一劳动者只能约定一次试用期。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（2）试用期包含在劳动合同期限内。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（3）劳动合同仅约定试用期的，试用期不成立，该期限为劳动合同期限。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308" name="矩形"/>
            <p:cNvSpPr/>
            <p:nvPr/>
          </p:nvSpPr>
          <p:spPr>
            <a:xfrm>
              <a:off x="1793240" y="4662805"/>
              <a:ext cx="91884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309" name="剪去对角的矩形"/>
            <p:cNvSpPr/>
            <p:nvPr/>
          </p:nvSpPr>
          <p:spPr>
            <a:xfrm>
              <a:off x="2830195" y="4652645"/>
              <a:ext cx="7550150" cy="1541780"/>
            </a:xfrm>
            <a:prstGeom prst="snip2DiagRect">
              <a:avLst>
                <a:gd name="adj1" fmla="val 0"/>
                <a:gd name="adj2" fmla="val 12861"/>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2"/>
                                        </p:tgtEl>
                                        <p:attrNameLst>
                                          <p:attrName>style.visibility</p:attrName>
                                        </p:attrNameLst>
                                      </p:cBhvr>
                                      <p:to>
                                        <p:strVal val="visible"/>
                                      </p:to>
                                    </p:set>
                                    <p:animEffect transition="in" filter="fade">
                                      <p:cBhvr>
                                        <p:cTn id="7" dur="1000"/>
                                        <p:tgtEl>
                                          <p:spTgt spid="1222"/>
                                        </p:tgtEl>
                                      </p:cBhvr>
                                    </p:animEffect>
                                    <p:anim calcmode="lin" valueType="num">
                                      <p:cBhvr>
                                        <p:cTn id="8" dur="1000" fill="hold"/>
                                        <p:tgtEl>
                                          <p:spTgt spid="1222"/>
                                        </p:tgtEl>
                                        <p:attrNameLst>
                                          <p:attrName>ppt_x</p:attrName>
                                        </p:attrNameLst>
                                      </p:cBhvr>
                                      <p:tavLst>
                                        <p:tav tm="0">
                                          <p:val>
                                            <p:strVal val="#ppt_x"/>
                                          </p:val>
                                        </p:tav>
                                        <p:tav tm="100000">
                                          <p:val>
                                            <p:strVal val="#ppt_x"/>
                                          </p:val>
                                        </p:tav>
                                      </p:tavLst>
                                    </p:anim>
                                    <p:anim calcmode="lin" valueType="num">
                                      <p:cBhvr>
                                        <p:cTn id="9" dur="1000" fill="hold"/>
                                        <p:tgtEl>
                                          <p:spTgt spid="12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5"/>
                                        </p:tgtEl>
                                        <p:attrNameLst>
                                          <p:attrName>style.visibility</p:attrName>
                                        </p:attrNameLst>
                                      </p:cBhvr>
                                      <p:to>
                                        <p:strVal val="visible"/>
                                      </p:to>
                                    </p:set>
                                    <p:animEffect transition="in" filter="fade">
                                      <p:cBhvr>
                                        <p:cTn id="14" dur="1000"/>
                                        <p:tgtEl>
                                          <p:spTgt spid="305"/>
                                        </p:tgtEl>
                                      </p:cBhvr>
                                    </p:animEffect>
                                    <p:anim calcmode="lin" valueType="num">
                                      <p:cBhvr>
                                        <p:cTn id="15" dur="1000" fill="hold"/>
                                        <p:tgtEl>
                                          <p:spTgt spid="305"/>
                                        </p:tgtEl>
                                        <p:attrNameLst>
                                          <p:attrName>ppt_x</p:attrName>
                                        </p:attrNameLst>
                                      </p:cBhvr>
                                      <p:tavLst>
                                        <p:tav tm="0">
                                          <p:val>
                                            <p:strVal val="#ppt_x"/>
                                          </p:val>
                                        </p:tav>
                                        <p:tav tm="100000">
                                          <p:val>
                                            <p:strVal val="#ppt_x"/>
                                          </p:val>
                                        </p:tav>
                                      </p:tavLst>
                                    </p:anim>
                                    <p:anim calcmode="lin" valueType="num">
                                      <p:cBhvr>
                                        <p:cTn id="16" dur="1000" fill="hold"/>
                                        <p:tgtEl>
                                          <p:spTgt spid="3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06"/>
                                        </p:tgtEl>
                                        <p:attrNameLst>
                                          <p:attrName>style.visibility</p:attrName>
                                        </p:attrNameLst>
                                      </p:cBhvr>
                                      <p:to>
                                        <p:strVal val="visible"/>
                                      </p:to>
                                    </p:set>
                                    <p:animEffect transition="in" filter="wipe(down)">
                                      <p:cBhvr>
                                        <p:cTn id="21" dur="500"/>
                                        <p:tgtEl>
                                          <p:spTgt spid="30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23"/>
                                        </p:tgtEl>
                                        <p:attrNameLst>
                                          <p:attrName>style.visibility</p:attrName>
                                        </p:attrNameLst>
                                      </p:cBhvr>
                                      <p:to>
                                        <p:strVal val="visible"/>
                                      </p:to>
                                    </p:set>
                                    <p:animEffect transition="in" filter="fade">
                                      <p:cBhvr>
                                        <p:cTn id="26" dur="1000"/>
                                        <p:tgtEl>
                                          <p:spTgt spid="1223"/>
                                        </p:tgtEl>
                                      </p:cBhvr>
                                    </p:animEffect>
                                    <p:anim calcmode="lin" valueType="num">
                                      <p:cBhvr>
                                        <p:cTn id="27" dur="1000" fill="hold"/>
                                        <p:tgtEl>
                                          <p:spTgt spid="1223"/>
                                        </p:tgtEl>
                                        <p:attrNameLst>
                                          <p:attrName>ppt_x</p:attrName>
                                        </p:attrNameLst>
                                      </p:cBhvr>
                                      <p:tavLst>
                                        <p:tav tm="0">
                                          <p:val>
                                            <p:strVal val="#ppt_x"/>
                                          </p:val>
                                        </p:tav>
                                        <p:tav tm="100000">
                                          <p:val>
                                            <p:strVal val="#ppt_x"/>
                                          </p:val>
                                        </p:tav>
                                      </p:tavLst>
                                    </p:anim>
                                    <p:anim calcmode="lin" valueType="num">
                                      <p:cBhvr>
                                        <p:cTn id="28" dur="1000" fill="hold"/>
                                        <p:tgtEl>
                                          <p:spTgt spid="1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 grpId="0" animBg="1"/>
      <p:bldP spid="305" grpId="0" animBg="1"/>
      <p:bldP spid="12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3"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14" name="矩形"/>
          <p:cNvSpPr/>
          <p:nvPr/>
        </p:nvSpPr>
        <p:spPr>
          <a:xfrm>
            <a:off x="890270" y="1534795"/>
            <a:ext cx="1041908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 试用期工资</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劳动者在试用期的工资不得低于本单位相同岗位最低档工资或者劳动合同约定工资的80%，并不得低于用人单位所在地的最低工资标准。（① ≥工资80%；② ≥最低工资标准）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5" name="矩形"/>
          <p:cNvSpPr/>
          <p:nvPr/>
        </p:nvSpPr>
        <p:spPr>
          <a:xfrm>
            <a:off x="890270" y="3203575"/>
            <a:ext cx="10419080"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3．用人单位违反相关规定的法律责任</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（1）用人单位违反规定与劳动者约定试用期的，由劳动行政部门责令改正。</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（2）违法约定的试用期已经履行的，由用人单位以劳动者试用期满月工资为标准，按已经履行的超过法定试用期的期间向劳动者支付赔偿金。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000"/>
                                        <p:tgtEl>
                                          <p:spTgt spid="314"/>
                                        </p:tgtEl>
                                      </p:cBhvr>
                                    </p:animEffect>
                                    <p:anim calcmode="lin" valueType="num">
                                      <p:cBhvr>
                                        <p:cTn id="8" dur="1000" fill="hold"/>
                                        <p:tgtEl>
                                          <p:spTgt spid="314"/>
                                        </p:tgtEl>
                                        <p:attrNameLst>
                                          <p:attrName>ppt_x</p:attrName>
                                        </p:attrNameLst>
                                      </p:cBhvr>
                                      <p:tavLst>
                                        <p:tav tm="0">
                                          <p:val>
                                            <p:strVal val="#ppt_x"/>
                                          </p:val>
                                        </p:tav>
                                        <p:tav tm="100000">
                                          <p:val>
                                            <p:strVal val="#ppt_x"/>
                                          </p:val>
                                        </p:tav>
                                      </p:tavLst>
                                    </p:anim>
                                    <p:anim calcmode="lin" valueType="num">
                                      <p:cBhvr>
                                        <p:cTn id="9" dur="1000" fill="hold"/>
                                        <p:tgtEl>
                                          <p:spTgt spid="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5"/>
                                        </p:tgtEl>
                                        <p:attrNameLst>
                                          <p:attrName>style.visibility</p:attrName>
                                        </p:attrNameLst>
                                      </p:cBhvr>
                                      <p:to>
                                        <p:strVal val="visible"/>
                                      </p:to>
                                    </p:set>
                                    <p:animEffect transition="in" filter="fade">
                                      <p:cBhvr>
                                        <p:cTn id="14" dur="1000"/>
                                        <p:tgtEl>
                                          <p:spTgt spid="315"/>
                                        </p:tgtEl>
                                      </p:cBhvr>
                                    </p:animEffect>
                                    <p:anim calcmode="lin" valueType="num">
                                      <p:cBhvr>
                                        <p:cTn id="15" dur="1000" fill="hold"/>
                                        <p:tgtEl>
                                          <p:spTgt spid="315"/>
                                        </p:tgtEl>
                                        <p:attrNameLst>
                                          <p:attrName>ppt_x</p:attrName>
                                        </p:attrNameLst>
                                      </p:cBhvr>
                                      <p:tavLst>
                                        <p:tav tm="0">
                                          <p:val>
                                            <p:strVal val="#ppt_x"/>
                                          </p:val>
                                        </p:tav>
                                        <p:tav tm="100000">
                                          <p:val>
                                            <p:strVal val="#ppt_x"/>
                                          </p:val>
                                        </p:tav>
                                      </p:tavLst>
                                    </p:anim>
                                    <p:anim calcmode="lin" valueType="num">
                                      <p:cBhvr>
                                        <p:cTn id="16" dur="1000" fill="hold"/>
                                        <p:tgtEl>
                                          <p:spTgt spid="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9"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4" name="组合"/>
          <p:cNvGrpSpPr/>
          <p:nvPr/>
        </p:nvGrpSpPr>
        <p:grpSpPr>
          <a:xfrm>
            <a:off x="1569720" y="1238250"/>
            <a:ext cx="4116070" cy="542925"/>
            <a:chOff x="1569720" y="1238250"/>
            <a:chExt cx="4116070" cy="542925"/>
          </a:xfrm>
        </p:grpSpPr>
        <p:sp>
          <p:nvSpPr>
            <p:cNvPr id="320" name="矩形"/>
            <p:cNvSpPr/>
            <p:nvPr/>
          </p:nvSpPr>
          <p:spPr>
            <a:xfrm>
              <a:off x="1711325" y="1269999"/>
              <a:ext cx="386524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试用期的具体内容</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21" name="剪去对角的矩形"/>
            <p:cNvSpPr/>
            <p:nvPr/>
          </p:nvSpPr>
          <p:spPr>
            <a:xfrm>
              <a:off x="1569720" y="1238250"/>
              <a:ext cx="4116070" cy="542925"/>
            </a:xfrm>
            <a:prstGeom prst="snip2DiagRect">
              <a:avLst>
                <a:gd name="adj1" fmla="val 0"/>
                <a:gd name="adj2" fmla="val 15689"/>
              </a:avLst>
            </a:prstGeom>
            <a:noFill/>
            <a:ln w="25400" cap="flat" cmpd="sng">
              <a:solidFill>
                <a:srgbClr val="4BACC6"/>
              </a:solidFill>
              <a:prstDash val="solid"/>
              <a:round/>
            </a:ln>
          </p:spPr>
          <p:txBody>
            <a:bodyPr rtlCol="0" anchor="ctr"/>
            <a:lstStyle/>
            <a:p>
              <a:pPr algn="ctr"/>
            </a:p>
          </p:txBody>
        </p:sp>
      </p:grpSp>
      <p:sp>
        <p:nvSpPr>
          <p:cNvPr id="322" name="矩形"/>
          <p:cNvSpPr/>
          <p:nvPr/>
        </p:nvSpPr>
        <p:spPr>
          <a:xfrm>
            <a:off x="498475" y="1877060"/>
            <a:ext cx="11260455"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】根据劳动合同法律制度的规定，关于劳动合同试用期的下列表述中，不正确的是（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A．劳动合同期限不满3个月的，不得约定试用期　</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B．以完成一定工作任务为期限的劳动合同，可以约定试用期</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C．同一用人单位与同一劳动者只能约定一次试用期</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D．试用期包含在劳动合同期限内</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3" name="矩形"/>
          <p:cNvSpPr/>
          <p:nvPr/>
        </p:nvSpPr>
        <p:spPr>
          <a:xfrm>
            <a:off x="501650" y="3594735"/>
            <a:ext cx="128397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4" name="矩形"/>
          <p:cNvSpPr/>
          <p:nvPr/>
        </p:nvSpPr>
        <p:spPr>
          <a:xfrm>
            <a:off x="480695" y="3965575"/>
            <a:ext cx="954341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】甲公司与其职工对试用期期限的下列约定中，符合法律规定的有（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A．夏某的劳动合同期限4年，双方约定的试用期为4个月</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B．周某的劳动合同期限1年，双方约定的试用期为1个月</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C．刘某的劳动合同期限2年，双方约定的试用期为3个月</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D．林某的劳动合同期限5个月，双方约定的试用期为5日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5" name="矩形"/>
          <p:cNvSpPr/>
          <p:nvPr/>
        </p:nvSpPr>
        <p:spPr>
          <a:xfrm>
            <a:off x="480695" y="6127750"/>
            <a:ext cx="17170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4"/>
                                        </p:tgtEl>
                                        <p:attrNameLst>
                                          <p:attrName>style.visibility</p:attrName>
                                        </p:attrNameLst>
                                      </p:cBhvr>
                                      <p:to>
                                        <p:strVal val="visible"/>
                                      </p:to>
                                    </p:set>
                                    <p:animEffect transition="in" filter="fade">
                                      <p:cBhvr>
                                        <p:cTn id="7" dur="1000"/>
                                        <p:tgtEl>
                                          <p:spTgt spid="1224"/>
                                        </p:tgtEl>
                                      </p:cBhvr>
                                    </p:animEffect>
                                    <p:anim calcmode="lin" valueType="num">
                                      <p:cBhvr>
                                        <p:cTn id="8" dur="1000" fill="hold"/>
                                        <p:tgtEl>
                                          <p:spTgt spid="1224"/>
                                        </p:tgtEl>
                                        <p:attrNameLst>
                                          <p:attrName>ppt_x</p:attrName>
                                        </p:attrNameLst>
                                      </p:cBhvr>
                                      <p:tavLst>
                                        <p:tav tm="0">
                                          <p:val>
                                            <p:strVal val="#ppt_x"/>
                                          </p:val>
                                        </p:tav>
                                        <p:tav tm="100000">
                                          <p:val>
                                            <p:strVal val="#ppt_x"/>
                                          </p:val>
                                        </p:tav>
                                      </p:tavLst>
                                    </p:anim>
                                    <p:anim calcmode="lin" valueType="num">
                                      <p:cBhvr>
                                        <p:cTn id="9" dur="1000" fill="hold"/>
                                        <p:tgtEl>
                                          <p:spTgt spid="12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2"/>
                                        </p:tgtEl>
                                        <p:attrNameLst>
                                          <p:attrName>style.visibility</p:attrName>
                                        </p:attrNameLst>
                                      </p:cBhvr>
                                      <p:to>
                                        <p:strVal val="visible"/>
                                      </p:to>
                                    </p:set>
                                    <p:animEffect transition="in" filter="fade">
                                      <p:cBhvr>
                                        <p:cTn id="14" dur="1000"/>
                                        <p:tgtEl>
                                          <p:spTgt spid="322"/>
                                        </p:tgtEl>
                                      </p:cBhvr>
                                    </p:animEffect>
                                    <p:anim calcmode="lin" valueType="num">
                                      <p:cBhvr>
                                        <p:cTn id="15" dur="1000" fill="hold"/>
                                        <p:tgtEl>
                                          <p:spTgt spid="322"/>
                                        </p:tgtEl>
                                        <p:attrNameLst>
                                          <p:attrName>ppt_x</p:attrName>
                                        </p:attrNameLst>
                                      </p:cBhvr>
                                      <p:tavLst>
                                        <p:tav tm="0">
                                          <p:val>
                                            <p:strVal val="#ppt_x"/>
                                          </p:val>
                                        </p:tav>
                                        <p:tav tm="100000">
                                          <p:val>
                                            <p:strVal val="#ppt_x"/>
                                          </p:val>
                                        </p:tav>
                                      </p:tavLst>
                                    </p:anim>
                                    <p:anim calcmode="lin" valueType="num">
                                      <p:cBhvr>
                                        <p:cTn id="16" dur="1000" fill="hold"/>
                                        <p:tgtEl>
                                          <p:spTgt spid="3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3"/>
                                        </p:tgtEl>
                                        <p:attrNameLst>
                                          <p:attrName>style.visibility</p:attrName>
                                        </p:attrNameLst>
                                      </p:cBhvr>
                                      <p:to>
                                        <p:strVal val="visible"/>
                                      </p:to>
                                    </p:set>
                                    <p:animEffect transition="in" filter="fade">
                                      <p:cBhvr>
                                        <p:cTn id="21" dur="1000"/>
                                        <p:tgtEl>
                                          <p:spTgt spid="323"/>
                                        </p:tgtEl>
                                      </p:cBhvr>
                                    </p:animEffect>
                                    <p:anim calcmode="lin" valueType="num">
                                      <p:cBhvr>
                                        <p:cTn id="22" dur="1000" fill="hold"/>
                                        <p:tgtEl>
                                          <p:spTgt spid="323"/>
                                        </p:tgtEl>
                                        <p:attrNameLst>
                                          <p:attrName>ppt_x</p:attrName>
                                        </p:attrNameLst>
                                      </p:cBhvr>
                                      <p:tavLst>
                                        <p:tav tm="0">
                                          <p:val>
                                            <p:strVal val="#ppt_x"/>
                                          </p:val>
                                        </p:tav>
                                        <p:tav tm="100000">
                                          <p:val>
                                            <p:strVal val="#ppt_x"/>
                                          </p:val>
                                        </p:tav>
                                      </p:tavLst>
                                    </p:anim>
                                    <p:anim calcmode="lin" valueType="num">
                                      <p:cBhvr>
                                        <p:cTn id="23" dur="1000" fill="hold"/>
                                        <p:tgtEl>
                                          <p:spTgt spid="3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4"/>
                                        </p:tgtEl>
                                        <p:attrNameLst>
                                          <p:attrName>style.visibility</p:attrName>
                                        </p:attrNameLst>
                                      </p:cBhvr>
                                      <p:to>
                                        <p:strVal val="visible"/>
                                      </p:to>
                                    </p:set>
                                    <p:animEffect transition="in" filter="fade">
                                      <p:cBhvr>
                                        <p:cTn id="28" dur="1000"/>
                                        <p:tgtEl>
                                          <p:spTgt spid="324"/>
                                        </p:tgtEl>
                                      </p:cBhvr>
                                    </p:animEffect>
                                    <p:anim calcmode="lin" valueType="num">
                                      <p:cBhvr>
                                        <p:cTn id="29" dur="1000" fill="hold"/>
                                        <p:tgtEl>
                                          <p:spTgt spid="324"/>
                                        </p:tgtEl>
                                        <p:attrNameLst>
                                          <p:attrName>ppt_x</p:attrName>
                                        </p:attrNameLst>
                                      </p:cBhvr>
                                      <p:tavLst>
                                        <p:tav tm="0">
                                          <p:val>
                                            <p:strVal val="#ppt_x"/>
                                          </p:val>
                                        </p:tav>
                                        <p:tav tm="100000">
                                          <p:val>
                                            <p:strVal val="#ppt_x"/>
                                          </p:val>
                                        </p:tav>
                                      </p:tavLst>
                                    </p:anim>
                                    <p:anim calcmode="lin" valueType="num">
                                      <p:cBhvr>
                                        <p:cTn id="30" dur="1000" fill="hold"/>
                                        <p:tgtEl>
                                          <p:spTgt spid="3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5"/>
                                        </p:tgtEl>
                                        <p:attrNameLst>
                                          <p:attrName>style.visibility</p:attrName>
                                        </p:attrNameLst>
                                      </p:cBhvr>
                                      <p:to>
                                        <p:strVal val="visible"/>
                                      </p:to>
                                    </p:set>
                                    <p:animEffect transition="in" filter="fade">
                                      <p:cBhvr>
                                        <p:cTn id="35" dur="1000"/>
                                        <p:tgtEl>
                                          <p:spTgt spid="325"/>
                                        </p:tgtEl>
                                      </p:cBhvr>
                                    </p:animEffect>
                                    <p:anim calcmode="lin" valueType="num">
                                      <p:cBhvr>
                                        <p:cTn id="36" dur="1000" fill="hold"/>
                                        <p:tgtEl>
                                          <p:spTgt spid="325"/>
                                        </p:tgtEl>
                                        <p:attrNameLst>
                                          <p:attrName>ppt_x</p:attrName>
                                        </p:attrNameLst>
                                      </p:cBhvr>
                                      <p:tavLst>
                                        <p:tav tm="0">
                                          <p:val>
                                            <p:strVal val="#ppt_x"/>
                                          </p:val>
                                        </p:tav>
                                        <p:tav tm="100000">
                                          <p:val>
                                            <p:strVal val="#ppt_x"/>
                                          </p:val>
                                        </p:tav>
                                      </p:tavLst>
                                    </p:anim>
                                    <p:anim calcmode="lin" valueType="num">
                                      <p:cBhvr>
                                        <p:cTn id="37" dur="1000" fill="hold"/>
                                        <p:tgtEl>
                                          <p:spTgt spid="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 grpId="0" animBg="1"/>
      <p:bldP spid="322" grpId="0" animBg="1"/>
      <p:bldP spid="323" grpId="0" animBg="1"/>
      <p:bldP spid="324" grpId="0" animBg="1"/>
      <p:bldP spid="3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9"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30" name="矩形"/>
          <p:cNvSpPr/>
          <p:nvPr/>
        </p:nvSpPr>
        <p:spPr>
          <a:xfrm>
            <a:off x="1504949" y="1539875"/>
            <a:ext cx="9171940"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【例题3</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】林某应聘到A公司工作，与A公司签订2年期劳动合同，试用期4个月，试用期工资3 500元，试用期满月工资4 000元。林某得知自己权益受到损害后可以主张的试用期赔偿金是（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A．4000元	　B. 8000元	　　C. 500元		D. 1000元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1" name="矩形"/>
          <p:cNvSpPr/>
          <p:nvPr/>
        </p:nvSpPr>
        <p:spPr>
          <a:xfrm>
            <a:off x="1504949" y="3277234"/>
            <a:ext cx="916813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【解析】劳动合同期限1年以上不满3年的，试用期不得超过2个月。林某可主张的试用期赔偿金= 4 000×（4−2）=8 000元。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000"/>
                                        <p:tgtEl>
                                          <p:spTgt spid="330"/>
                                        </p:tgtEl>
                                      </p:cBhvr>
                                    </p:animEffect>
                                    <p:anim calcmode="lin" valueType="num">
                                      <p:cBhvr>
                                        <p:cTn id="8" dur="1000" fill="hold"/>
                                        <p:tgtEl>
                                          <p:spTgt spid="330"/>
                                        </p:tgtEl>
                                        <p:attrNameLst>
                                          <p:attrName>ppt_x</p:attrName>
                                        </p:attrNameLst>
                                      </p:cBhvr>
                                      <p:tavLst>
                                        <p:tav tm="0">
                                          <p:val>
                                            <p:strVal val="#ppt_x"/>
                                          </p:val>
                                        </p:tav>
                                        <p:tav tm="100000">
                                          <p:val>
                                            <p:strVal val="#ppt_x"/>
                                          </p:val>
                                        </p:tav>
                                      </p:tavLst>
                                    </p:anim>
                                    <p:anim calcmode="lin" valueType="num">
                                      <p:cBhvr>
                                        <p:cTn id="9" dur="1000" fill="hold"/>
                                        <p:tgtEl>
                                          <p:spTgt spid="3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1"/>
                                        </p:tgtEl>
                                        <p:attrNameLst>
                                          <p:attrName>style.visibility</p:attrName>
                                        </p:attrNameLst>
                                      </p:cBhvr>
                                      <p:to>
                                        <p:strVal val="visible"/>
                                      </p:to>
                                    </p:set>
                                    <p:animEffect transition="in" filter="fade">
                                      <p:cBhvr>
                                        <p:cTn id="14" dur="1000"/>
                                        <p:tgtEl>
                                          <p:spTgt spid="331"/>
                                        </p:tgtEl>
                                      </p:cBhvr>
                                    </p:animEffect>
                                    <p:anim calcmode="lin" valueType="num">
                                      <p:cBhvr>
                                        <p:cTn id="15" dur="1000" fill="hold"/>
                                        <p:tgtEl>
                                          <p:spTgt spid="331"/>
                                        </p:tgtEl>
                                        <p:attrNameLst>
                                          <p:attrName>ppt_x</p:attrName>
                                        </p:attrNameLst>
                                      </p:cBhvr>
                                      <p:tavLst>
                                        <p:tav tm="0">
                                          <p:val>
                                            <p:strVal val="#ppt_x"/>
                                          </p:val>
                                        </p:tav>
                                        <p:tav tm="100000">
                                          <p:val>
                                            <p:strVal val="#ppt_x"/>
                                          </p:val>
                                        </p:tav>
                                      </p:tavLst>
                                    </p:anim>
                                    <p:anim calcmode="lin" valueType="num">
                                      <p:cBhvr>
                                        <p:cTn id="16" dur="1000" fill="hold"/>
                                        <p:tgtEl>
                                          <p:spTgt spid="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5"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5" name="组合"/>
          <p:cNvGrpSpPr/>
          <p:nvPr/>
        </p:nvGrpSpPr>
        <p:grpSpPr>
          <a:xfrm>
            <a:off x="1436370" y="1305940"/>
            <a:ext cx="3060699" cy="602235"/>
            <a:chOff x="1436370" y="1305940"/>
            <a:chExt cx="3060699" cy="602235"/>
          </a:xfrm>
        </p:grpSpPr>
        <p:sp>
          <p:nvSpPr>
            <p:cNvPr id="336" name="圆角矩形"/>
            <p:cNvSpPr/>
            <p:nvPr/>
          </p:nvSpPr>
          <p:spPr>
            <a:xfrm>
              <a:off x="1436370" y="1313180"/>
              <a:ext cx="306069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37" name="流程图: 离页连接符"/>
            <p:cNvSpPr/>
            <p:nvPr/>
          </p:nvSpPr>
          <p:spPr>
            <a:xfrm>
              <a:off x="1760034" y="130594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38" name="矩形"/>
            <p:cNvSpPr/>
            <p:nvPr/>
          </p:nvSpPr>
          <p:spPr>
            <a:xfrm>
              <a:off x="2893509" y="1349120"/>
              <a:ext cx="1259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服务期</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39" name="矩形"/>
          <p:cNvSpPr/>
          <p:nvPr/>
        </p:nvSpPr>
        <p:spPr>
          <a:xfrm>
            <a:off x="1238885" y="1941195"/>
            <a:ext cx="9785350"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1．服务期的适用范围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用人单位为劳动者提供专项培训费用，对其进行专业技术培训的，可以与该劳动者订立协议，约定服务期。</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【提示1】服务期的约定，不影响按照正常的工资调整机制提高劳动者在服务期期间的劳动报酬。</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【提示2】劳动合同期满，但用人单位与劳动者约定的服务期尚未到期的，劳动合同应当延续至服务期满，双方另有约定的，从其约定。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0" name="矩形"/>
          <p:cNvSpPr/>
          <p:nvPr/>
        </p:nvSpPr>
        <p:spPr>
          <a:xfrm>
            <a:off x="1172845" y="4516755"/>
            <a:ext cx="9917430" cy="1691640"/>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 </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劳动者违反服务期约定的违约责任</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劳动者违反服务期约定的，应当按照约定向用人单位支付违约金。违约金的数额不得超过用人单位提供的培训费用。用人单位要求劳动者支付的违约金不得超过服务期尚未履行部分所应分摊的培训费用。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fade">
                                      <p:cBhvr>
                                        <p:cTn id="7" dur="1000"/>
                                        <p:tgtEl>
                                          <p:spTgt spid="1225"/>
                                        </p:tgtEl>
                                      </p:cBhvr>
                                    </p:animEffect>
                                    <p:anim calcmode="lin" valueType="num">
                                      <p:cBhvr>
                                        <p:cTn id="8" dur="1000" fill="hold"/>
                                        <p:tgtEl>
                                          <p:spTgt spid="1225"/>
                                        </p:tgtEl>
                                        <p:attrNameLst>
                                          <p:attrName>ppt_x</p:attrName>
                                        </p:attrNameLst>
                                      </p:cBhvr>
                                      <p:tavLst>
                                        <p:tav tm="0">
                                          <p:val>
                                            <p:strVal val="#ppt_x"/>
                                          </p:val>
                                        </p:tav>
                                        <p:tav tm="100000">
                                          <p:val>
                                            <p:strVal val="#ppt_x"/>
                                          </p:val>
                                        </p:tav>
                                      </p:tavLst>
                                    </p:anim>
                                    <p:anim calcmode="lin" valueType="num">
                                      <p:cBhvr>
                                        <p:cTn id="9" dur="1000" fill="hold"/>
                                        <p:tgtEl>
                                          <p:spTgt spid="12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9"/>
                                        </p:tgtEl>
                                        <p:attrNameLst>
                                          <p:attrName>style.visibility</p:attrName>
                                        </p:attrNameLst>
                                      </p:cBhvr>
                                      <p:to>
                                        <p:strVal val="visible"/>
                                      </p:to>
                                    </p:set>
                                    <p:animEffect transition="in" filter="fade">
                                      <p:cBhvr>
                                        <p:cTn id="14" dur="1000"/>
                                        <p:tgtEl>
                                          <p:spTgt spid="339"/>
                                        </p:tgtEl>
                                      </p:cBhvr>
                                    </p:animEffect>
                                    <p:anim calcmode="lin" valueType="num">
                                      <p:cBhvr>
                                        <p:cTn id="15" dur="1000" fill="hold"/>
                                        <p:tgtEl>
                                          <p:spTgt spid="339"/>
                                        </p:tgtEl>
                                        <p:attrNameLst>
                                          <p:attrName>ppt_x</p:attrName>
                                        </p:attrNameLst>
                                      </p:cBhvr>
                                      <p:tavLst>
                                        <p:tav tm="0">
                                          <p:val>
                                            <p:strVal val="#ppt_x"/>
                                          </p:val>
                                        </p:tav>
                                        <p:tav tm="100000">
                                          <p:val>
                                            <p:strVal val="#ppt_x"/>
                                          </p:val>
                                        </p:tav>
                                      </p:tavLst>
                                    </p:anim>
                                    <p:anim calcmode="lin" valueType="num">
                                      <p:cBhvr>
                                        <p:cTn id="16" dur="1000" fill="hold"/>
                                        <p:tgtEl>
                                          <p:spTgt spid="3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0"/>
                                        </p:tgtEl>
                                        <p:attrNameLst>
                                          <p:attrName>style.visibility</p:attrName>
                                        </p:attrNameLst>
                                      </p:cBhvr>
                                      <p:to>
                                        <p:strVal val="visible"/>
                                      </p:to>
                                    </p:set>
                                    <p:animEffect transition="in" filter="fade">
                                      <p:cBhvr>
                                        <p:cTn id="21" dur="1000"/>
                                        <p:tgtEl>
                                          <p:spTgt spid="340"/>
                                        </p:tgtEl>
                                      </p:cBhvr>
                                    </p:animEffect>
                                    <p:anim calcmode="lin" valueType="num">
                                      <p:cBhvr>
                                        <p:cTn id="22" dur="1000" fill="hold"/>
                                        <p:tgtEl>
                                          <p:spTgt spid="340"/>
                                        </p:tgtEl>
                                        <p:attrNameLst>
                                          <p:attrName>ppt_x</p:attrName>
                                        </p:attrNameLst>
                                      </p:cBhvr>
                                      <p:tavLst>
                                        <p:tav tm="0">
                                          <p:val>
                                            <p:strVal val="#ppt_x"/>
                                          </p:val>
                                        </p:tav>
                                        <p:tav tm="100000">
                                          <p:val>
                                            <p:strVal val="#ppt_x"/>
                                          </p:val>
                                        </p:tav>
                                      </p:tavLst>
                                    </p:anim>
                                    <p:anim calcmode="lin" valueType="num">
                                      <p:cBhvr>
                                        <p:cTn id="23"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 grpId="0" animBg="1"/>
      <p:bldP spid="339" grpId="0" animBg="1"/>
      <p:bldP spid="3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4"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45" name="矩形"/>
          <p:cNvSpPr/>
          <p:nvPr/>
        </p:nvSpPr>
        <p:spPr>
          <a:xfrm>
            <a:off x="3310889" y="1228725"/>
            <a:ext cx="557022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属于违反服务期约定与不属于违反服务期约定的情形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46" name="表格"/>
          <p:cNvGraphicFramePr>
            <a:graphicFrameLocks noGrp="1"/>
          </p:cNvGraphicFramePr>
          <p:nvPr/>
        </p:nvGraphicFramePr>
        <p:xfrm>
          <a:off x="445770" y="1769110"/>
          <a:ext cx="11201374" cy="4303014"/>
        </p:xfrm>
        <a:graphic>
          <a:graphicData uri="http://schemas.openxmlformats.org/drawingml/2006/table">
            <a:tbl>
              <a:tblPr bandRow="1">
                <a:noFill/>
              </a:tblPr>
              <a:tblGrid>
                <a:gridCol w="5600687"/>
                <a:gridCol w="5600687"/>
              </a:tblGrid>
              <a:tr h="25590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属于违反服务期约定的情形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不属于违反服务期约定的情形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582670">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除另有规定外，劳动者在服务期内提出与用人单位解除劳动关系时，用人单位可以要求其支付违约金（2）劳动者因下列违纪等重大过错行为而被用人单位解除劳动关系的，用人单位有权要求其支付违约金（与前面所学的不得订立无固定期限劳动合同的前五条内容一致）：① 劳动者严重违反用人单位的规章制度② 劳动者严重失职，营私舞弊，给用人单位造成重大损害的③ 劳动者同时与其他用人单位建立劳动关系，对完成本单位的工作任务造成严重影响，或者经用人单位提出，拒不改正的④ 劳动者以欺诈、胁迫的手段或者乘人之危，使用人单位在违背真实意思的情况下订立或者变更劳动合同的⑤ 劳动者被依法追究刑事责任的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劳动者按照下述情形的规定解除劳动合同的，不属于违反服务期的约定，用人单位不得要求劳动者支付违约金：①用人单位未按照劳动合同约定提供劳动保护或者劳动条件②用人单位未及时足额支付劳动报酬③用人单位未依法为劳动者缴纳社会保险费④用人单位的规章制度违反法律、法规的规定，损害劳动者权益⑤ 用人单位以欺诈、胁迫的手段或者乘人之危，使劳动者在违背真实意思的情况下订立或者变更劳动合同⑥ 用人单位在劳动合同中免除自己的法定责任、排除劳动者权利⑦用人单位违反法律、行政法规强制性规定⑧法律、行政法规规定劳动者可以解除劳动合同的其他情形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anim calcmode="lin" valueType="num">
                                      <p:cBhvr>
                                        <p:cTn id="8" dur="1000" fill="hold"/>
                                        <p:tgtEl>
                                          <p:spTgt spid="345"/>
                                        </p:tgtEl>
                                        <p:attrNameLst>
                                          <p:attrName>ppt_x</p:attrName>
                                        </p:attrNameLst>
                                      </p:cBhvr>
                                      <p:tavLst>
                                        <p:tav tm="0">
                                          <p:val>
                                            <p:strVal val="#ppt_x"/>
                                          </p:val>
                                        </p:tav>
                                        <p:tav tm="100000">
                                          <p:val>
                                            <p:strVal val="#ppt_x"/>
                                          </p:val>
                                        </p:tav>
                                      </p:tavLst>
                                    </p:anim>
                                    <p:anim calcmode="lin" valueType="num">
                                      <p:cBhvr>
                                        <p:cTn id="9" dur="1000" fill="hold"/>
                                        <p:tgtEl>
                                          <p:spTgt spid="3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46"/>
                                        </p:tgtEl>
                                        <p:attrNameLst>
                                          <p:attrName>style.visibility</p:attrName>
                                        </p:attrNameLst>
                                      </p:cBhvr>
                                      <p:to>
                                        <p:strVal val="visible"/>
                                      </p:to>
                                    </p:set>
                                    <p:animEffect transition="in" filter="wipe(down)">
                                      <p:cBhvr>
                                        <p:cTn id="14"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0"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7" name="组合"/>
          <p:cNvGrpSpPr/>
          <p:nvPr/>
        </p:nvGrpSpPr>
        <p:grpSpPr>
          <a:xfrm>
            <a:off x="1263650" y="1266189"/>
            <a:ext cx="9644380" cy="529590"/>
            <a:chOff x="1263650" y="1266189"/>
            <a:chExt cx="9644380" cy="529590"/>
          </a:xfrm>
        </p:grpSpPr>
        <p:sp>
          <p:nvSpPr>
            <p:cNvPr id="351" name="矩形"/>
            <p:cNvSpPr/>
            <p:nvPr/>
          </p:nvSpPr>
          <p:spPr>
            <a:xfrm>
              <a:off x="1391285" y="1266189"/>
              <a:ext cx="9391014"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服务期期限和劳动合同期限的关系、劳动者支付违约金的情形和金额</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52" name="剪去对角的矩形"/>
            <p:cNvSpPr/>
            <p:nvPr/>
          </p:nvSpPr>
          <p:spPr>
            <a:xfrm>
              <a:off x="1263650" y="1269999"/>
              <a:ext cx="9644380" cy="525779"/>
            </a:xfrm>
            <a:prstGeom prst="snip2DiagRect">
              <a:avLst>
                <a:gd name="adj1" fmla="val 0"/>
                <a:gd name="adj2" fmla="val 18513"/>
              </a:avLst>
            </a:prstGeom>
            <a:noFill/>
            <a:ln w="25400" cap="flat" cmpd="sng">
              <a:solidFill>
                <a:srgbClr val="4BACC6"/>
              </a:solidFill>
              <a:prstDash val="solid"/>
              <a:round/>
            </a:ln>
          </p:spPr>
          <p:txBody>
            <a:bodyPr rtlCol="0" anchor="ctr"/>
            <a:lstStyle/>
            <a:p>
              <a:pPr algn="ctr"/>
            </a:p>
          </p:txBody>
        </p:sp>
      </p:grpSp>
      <p:sp>
        <p:nvSpPr>
          <p:cNvPr id="353" name="矩形"/>
          <p:cNvSpPr/>
          <p:nvPr/>
        </p:nvSpPr>
        <p:spPr>
          <a:xfrm>
            <a:off x="1032510" y="1880235"/>
            <a:ext cx="1002284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 】劳动合同期满，但用人单位与劳动者约定的服务期尚未到期的，除双方另有约定外，劳动合同应当续延至服务期满。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4" name="矩形"/>
          <p:cNvSpPr/>
          <p:nvPr/>
        </p:nvSpPr>
        <p:spPr>
          <a:xfrm>
            <a:off x="1032510" y="2806700"/>
            <a:ext cx="13195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5" name="矩形"/>
          <p:cNvSpPr/>
          <p:nvPr/>
        </p:nvSpPr>
        <p:spPr>
          <a:xfrm>
            <a:off x="1032510" y="3290570"/>
            <a:ext cx="10158095"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吴某受甲公司委派去德国参加技术培训，公司为此支付培训费用10万元。培训前双方签订协议，约定吴某自培训结束后5年内不得辞职，否则应支付违约金10万元。吴某培训完毕后，在甲公司连续工作满2年时辞职。甲公司依法要求吴某支付的违约金数额最高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A．0      B．10万元      C．6万元      D．4万元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56" name="矩形"/>
          <p:cNvSpPr/>
          <p:nvPr/>
        </p:nvSpPr>
        <p:spPr>
          <a:xfrm>
            <a:off x="1032510" y="4895849"/>
            <a:ext cx="1001141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【解析】甲公司为吴某支付的培训费为10万元，约定的服务期为5年，每年分摊的费用为10÷5=2万元。因已履行劳动合同2年，吴某应支付的违约金数额=10−2×2= 6万元。</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7"/>
                                        </p:tgtEl>
                                        <p:attrNameLst>
                                          <p:attrName>style.visibility</p:attrName>
                                        </p:attrNameLst>
                                      </p:cBhvr>
                                      <p:to>
                                        <p:strVal val="visible"/>
                                      </p:to>
                                    </p:set>
                                    <p:animEffect transition="in" filter="fade">
                                      <p:cBhvr>
                                        <p:cTn id="7" dur="1000"/>
                                        <p:tgtEl>
                                          <p:spTgt spid="1227"/>
                                        </p:tgtEl>
                                      </p:cBhvr>
                                    </p:animEffect>
                                    <p:anim calcmode="lin" valueType="num">
                                      <p:cBhvr>
                                        <p:cTn id="8" dur="1000" fill="hold"/>
                                        <p:tgtEl>
                                          <p:spTgt spid="1227"/>
                                        </p:tgtEl>
                                        <p:attrNameLst>
                                          <p:attrName>ppt_x</p:attrName>
                                        </p:attrNameLst>
                                      </p:cBhvr>
                                      <p:tavLst>
                                        <p:tav tm="0">
                                          <p:val>
                                            <p:strVal val="#ppt_x"/>
                                          </p:val>
                                        </p:tav>
                                        <p:tav tm="100000">
                                          <p:val>
                                            <p:strVal val="#ppt_x"/>
                                          </p:val>
                                        </p:tav>
                                      </p:tavLst>
                                    </p:anim>
                                    <p:anim calcmode="lin" valueType="num">
                                      <p:cBhvr>
                                        <p:cTn id="9" dur="1000" fill="hold"/>
                                        <p:tgtEl>
                                          <p:spTgt spid="12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3"/>
                                        </p:tgtEl>
                                        <p:attrNameLst>
                                          <p:attrName>style.visibility</p:attrName>
                                        </p:attrNameLst>
                                      </p:cBhvr>
                                      <p:to>
                                        <p:strVal val="visible"/>
                                      </p:to>
                                    </p:set>
                                    <p:animEffect transition="in" filter="fade">
                                      <p:cBhvr>
                                        <p:cTn id="14" dur="1000"/>
                                        <p:tgtEl>
                                          <p:spTgt spid="353"/>
                                        </p:tgtEl>
                                      </p:cBhvr>
                                    </p:animEffect>
                                    <p:anim calcmode="lin" valueType="num">
                                      <p:cBhvr>
                                        <p:cTn id="15" dur="1000" fill="hold"/>
                                        <p:tgtEl>
                                          <p:spTgt spid="353"/>
                                        </p:tgtEl>
                                        <p:attrNameLst>
                                          <p:attrName>ppt_x</p:attrName>
                                        </p:attrNameLst>
                                      </p:cBhvr>
                                      <p:tavLst>
                                        <p:tav tm="0">
                                          <p:val>
                                            <p:strVal val="#ppt_x"/>
                                          </p:val>
                                        </p:tav>
                                        <p:tav tm="100000">
                                          <p:val>
                                            <p:strVal val="#ppt_x"/>
                                          </p:val>
                                        </p:tav>
                                      </p:tavLst>
                                    </p:anim>
                                    <p:anim calcmode="lin" valueType="num">
                                      <p:cBhvr>
                                        <p:cTn id="16" dur="1000" fill="hold"/>
                                        <p:tgtEl>
                                          <p:spTgt spid="3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4"/>
                                        </p:tgtEl>
                                        <p:attrNameLst>
                                          <p:attrName>style.visibility</p:attrName>
                                        </p:attrNameLst>
                                      </p:cBhvr>
                                      <p:to>
                                        <p:strVal val="visible"/>
                                      </p:to>
                                    </p:set>
                                    <p:animEffect transition="in" filter="fade">
                                      <p:cBhvr>
                                        <p:cTn id="21" dur="1000"/>
                                        <p:tgtEl>
                                          <p:spTgt spid="354"/>
                                        </p:tgtEl>
                                      </p:cBhvr>
                                    </p:animEffect>
                                    <p:anim calcmode="lin" valueType="num">
                                      <p:cBhvr>
                                        <p:cTn id="22" dur="1000" fill="hold"/>
                                        <p:tgtEl>
                                          <p:spTgt spid="354"/>
                                        </p:tgtEl>
                                        <p:attrNameLst>
                                          <p:attrName>ppt_x</p:attrName>
                                        </p:attrNameLst>
                                      </p:cBhvr>
                                      <p:tavLst>
                                        <p:tav tm="0">
                                          <p:val>
                                            <p:strVal val="#ppt_x"/>
                                          </p:val>
                                        </p:tav>
                                        <p:tav tm="100000">
                                          <p:val>
                                            <p:strVal val="#ppt_x"/>
                                          </p:val>
                                        </p:tav>
                                      </p:tavLst>
                                    </p:anim>
                                    <p:anim calcmode="lin" valueType="num">
                                      <p:cBhvr>
                                        <p:cTn id="23"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1000"/>
                                        <p:tgtEl>
                                          <p:spTgt spid="355"/>
                                        </p:tgtEl>
                                      </p:cBhvr>
                                    </p:animEffect>
                                    <p:anim calcmode="lin" valueType="num">
                                      <p:cBhvr>
                                        <p:cTn id="29" dur="1000" fill="hold"/>
                                        <p:tgtEl>
                                          <p:spTgt spid="355"/>
                                        </p:tgtEl>
                                        <p:attrNameLst>
                                          <p:attrName>ppt_x</p:attrName>
                                        </p:attrNameLst>
                                      </p:cBhvr>
                                      <p:tavLst>
                                        <p:tav tm="0">
                                          <p:val>
                                            <p:strVal val="#ppt_x"/>
                                          </p:val>
                                        </p:tav>
                                        <p:tav tm="100000">
                                          <p:val>
                                            <p:strVal val="#ppt_x"/>
                                          </p:val>
                                        </p:tav>
                                      </p:tavLst>
                                    </p:anim>
                                    <p:anim calcmode="lin" valueType="num">
                                      <p:cBhvr>
                                        <p:cTn id="30" dur="1000" fill="hold"/>
                                        <p:tgtEl>
                                          <p:spTgt spid="3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6"/>
                                        </p:tgtEl>
                                        <p:attrNameLst>
                                          <p:attrName>style.visibility</p:attrName>
                                        </p:attrNameLst>
                                      </p:cBhvr>
                                      <p:to>
                                        <p:strVal val="visible"/>
                                      </p:to>
                                    </p:set>
                                    <p:animEffect transition="in" filter="fade">
                                      <p:cBhvr>
                                        <p:cTn id="35" dur="1000"/>
                                        <p:tgtEl>
                                          <p:spTgt spid="356"/>
                                        </p:tgtEl>
                                      </p:cBhvr>
                                    </p:animEffect>
                                    <p:anim calcmode="lin" valueType="num">
                                      <p:cBhvr>
                                        <p:cTn id="36" dur="1000" fill="hold"/>
                                        <p:tgtEl>
                                          <p:spTgt spid="356"/>
                                        </p:tgtEl>
                                        <p:attrNameLst>
                                          <p:attrName>ppt_x</p:attrName>
                                        </p:attrNameLst>
                                      </p:cBhvr>
                                      <p:tavLst>
                                        <p:tav tm="0">
                                          <p:val>
                                            <p:strVal val="#ppt_x"/>
                                          </p:val>
                                        </p:tav>
                                        <p:tav tm="100000">
                                          <p:val>
                                            <p:strVal val="#ppt_x"/>
                                          </p:val>
                                        </p:tav>
                                      </p:tavLst>
                                    </p:anim>
                                    <p:anim calcmode="lin" valueType="num">
                                      <p:cBhvr>
                                        <p:cTn id="37" dur="1000" fill="hold"/>
                                        <p:tgtEl>
                                          <p:spTgt spid="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 grpId="0" animBg="1"/>
      <p:bldP spid="353" grpId="0" animBg="1"/>
      <p:bldP spid="354" grpId="0" animBg="1"/>
      <p:bldP spid="355" grpId="0" animBg="1"/>
      <p:bldP spid="35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0"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61" name="矩形"/>
          <p:cNvSpPr/>
          <p:nvPr/>
        </p:nvSpPr>
        <p:spPr>
          <a:xfrm>
            <a:off x="1456055" y="1507490"/>
            <a:ext cx="9297670" cy="336739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甲公司通过签订服务期协议，提供10万元专项培训费用将尚有4年劳动合同期限的职工刘某派出参加6个月的专业技术培训。双方约定，刘某培训结束后须在甲公司工作满5年，否则应向公司支付违约金。刘某培训结束工作2年后因个人原因向公司提出解除劳动合同。下列关于刘某服务期约定及劳动合同解除的表述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A．双方不得在服务期协议中约定违约金</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B．5年服务期的约定因超过劳动合同剩余期限而无效</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C．刘某可以解除劳动合同，但甲公司有权要求其支付违约金</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D．服务期约定因限制了刘某的自主择业权而无效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62" name="矩形"/>
          <p:cNvSpPr/>
          <p:nvPr/>
        </p:nvSpPr>
        <p:spPr>
          <a:xfrm>
            <a:off x="1330960" y="4975860"/>
            <a:ext cx="1597024" cy="358140"/>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anim calcmode="lin" valueType="num">
                                      <p:cBhvr>
                                        <p:cTn id="8" dur="1000" fill="hold"/>
                                        <p:tgtEl>
                                          <p:spTgt spid="361"/>
                                        </p:tgtEl>
                                        <p:attrNameLst>
                                          <p:attrName>ppt_x</p:attrName>
                                        </p:attrNameLst>
                                      </p:cBhvr>
                                      <p:tavLst>
                                        <p:tav tm="0">
                                          <p:val>
                                            <p:strVal val="#ppt_x"/>
                                          </p:val>
                                        </p:tav>
                                        <p:tav tm="100000">
                                          <p:val>
                                            <p:strVal val="#ppt_x"/>
                                          </p:val>
                                        </p:tav>
                                      </p:tavLst>
                                    </p:anim>
                                    <p:anim calcmode="lin" valueType="num">
                                      <p:cBhvr>
                                        <p:cTn id="9"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2"/>
                                        </p:tgtEl>
                                        <p:attrNameLst>
                                          <p:attrName>style.visibility</p:attrName>
                                        </p:attrNameLst>
                                      </p:cBhvr>
                                      <p:to>
                                        <p:strVal val="visible"/>
                                      </p:to>
                                    </p:set>
                                    <p:animEffect transition="in" filter="fade">
                                      <p:cBhvr>
                                        <p:cTn id="14" dur="1000"/>
                                        <p:tgtEl>
                                          <p:spTgt spid="362"/>
                                        </p:tgtEl>
                                      </p:cBhvr>
                                    </p:animEffect>
                                    <p:anim calcmode="lin" valueType="num">
                                      <p:cBhvr>
                                        <p:cTn id="15" dur="1000" fill="hold"/>
                                        <p:tgtEl>
                                          <p:spTgt spid="362"/>
                                        </p:tgtEl>
                                        <p:attrNameLst>
                                          <p:attrName>ppt_x</p:attrName>
                                        </p:attrNameLst>
                                      </p:cBhvr>
                                      <p:tavLst>
                                        <p:tav tm="0">
                                          <p:val>
                                            <p:strVal val="#ppt_x"/>
                                          </p:val>
                                        </p:tav>
                                        <p:tav tm="100000">
                                          <p:val>
                                            <p:strVal val="#ppt_x"/>
                                          </p:val>
                                        </p:tav>
                                      </p:tavLst>
                                    </p:anim>
                                    <p:anim calcmode="lin" valueType="num">
                                      <p:cBhvr>
                                        <p:cTn id="16" dur="1000" fill="hold"/>
                                        <p:tgtEl>
                                          <p:spTgt spid="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 name="矩形"/>
          <p:cNvSpPr/>
          <p:nvPr/>
        </p:nvSpPr>
        <p:spPr>
          <a:xfrm>
            <a:off x="1425064" y="305039"/>
            <a:ext cx="455346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03" name="组合"/>
          <p:cNvGrpSpPr/>
          <p:nvPr/>
        </p:nvGrpSpPr>
        <p:grpSpPr>
          <a:xfrm>
            <a:off x="1553210" y="2292711"/>
            <a:ext cx="5088251" cy="601980"/>
            <a:chOff x="1553210" y="2292711"/>
            <a:chExt cx="5088251" cy="601980"/>
          </a:xfrm>
        </p:grpSpPr>
        <p:sp>
          <p:nvSpPr>
            <p:cNvPr id="71" name="圆角矩形"/>
            <p:cNvSpPr/>
            <p:nvPr/>
          </p:nvSpPr>
          <p:spPr>
            <a:xfrm>
              <a:off x="1553210" y="2299696"/>
              <a:ext cx="5088251"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2" name="流程图: 离页连接符"/>
            <p:cNvSpPr/>
            <p:nvPr/>
          </p:nvSpPr>
          <p:spPr>
            <a:xfrm>
              <a:off x="1877060" y="2292711"/>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3" name="矩形"/>
            <p:cNvSpPr/>
            <p:nvPr/>
          </p:nvSpPr>
          <p:spPr>
            <a:xfrm>
              <a:off x="3010535" y="2335891"/>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劳动合同订立的原则</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4" name="矩形"/>
          <p:cNvSpPr/>
          <p:nvPr/>
        </p:nvSpPr>
        <p:spPr>
          <a:xfrm>
            <a:off x="1486553" y="1209669"/>
            <a:ext cx="9467030" cy="8915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劳动合同的订立是指劳动者和用人单位经过相互选择与平等协商，就劳动合同的各项条款达成一致意见，并以书面形式明确规定双方权利、义务的内容，从而确立劳动关系的法律行为。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5" name="矩形"/>
          <p:cNvSpPr/>
          <p:nvPr/>
        </p:nvSpPr>
        <p:spPr>
          <a:xfrm>
            <a:off x="1428728" y="3121350"/>
            <a:ext cx="8166162"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订立劳动合同，应当遵循合法、公平、平等自愿、协商一致、诚实信用的原则。</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04" name="组合"/>
          <p:cNvGrpSpPr/>
          <p:nvPr/>
        </p:nvGrpSpPr>
        <p:grpSpPr>
          <a:xfrm>
            <a:off x="1551294" y="3806899"/>
            <a:ext cx="4154169" cy="542924"/>
            <a:chOff x="1551294" y="3806899"/>
            <a:chExt cx="4154169" cy="542924"/>
          </a:xfrm>
        </p:grpSpPr>
        <p:sp>
          <p:nvSpPr>
            <p:cNvPr id="76" name="矩形"/>
            <p:cNvSpPr/>
            <p:nvPr/>
          </p:nvSpPr>
          <p:spPr>
            <a:xfrm>
              <a:off x="1622599" y="3838650"/>
              <a:ext cx="4027169"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劳动合同订立的原则</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77" name="剪去对角的矩形"/>
            <p:cNvSpPr/>
            <p:nvPr/>
          </p:nvSpPr>
          <p:spPr>
            <a:xfrm>
              <a:off x="1551294" y="3806899"/>
              <a:ext cx="4154169" cy="542924"/>
            </a:xfrm>
            <a:prstGeom prst="snip2DiagRect">
              <a:avLst>
                <a:gd name="adj1" fmla="val 0"/>
                <a:gd name="adj2" fmla="val 15805"/>
              </a:avLst>
            </a:prstGeom>
            <a:noFill/>
            <a:ln w="25400" cap="flat" cmpd="sng">
              <a:solidFill>
                <a:srgbClr val="4BACC6"/>
              </a:solidFill>
              <a:prstDash val="solid"/>
              <a:round/>
            </a:ln>
          </p:spPr>
          <p:txBody>
            <a:bodyPr rtlCol="0" anchor="ctr"/>
            <a:lstStyle/>
            <a:p>
              <a:pPr algn="ctr"/>
            </a:p>
          </p:txBody>
        </p:sp>
      </p:grpSp>
      <p:sp>
        <p:nvSpPr>
          <p:cNvPr id="78" name="矩形"/>
          <p:cNvSpPr/>
          <p:nvPr/>
        </p:nvSpPr>
        <p:spPr>
          <a:xfrm>
            <a:off x="1343004" y="4505816"/>
            <a:ext cx="8966249" cy="89153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下列各项中，属于劳动合同订立原则的有（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fontAlgn="auto">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A．公平原则</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B．平等自愿原则</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C．协商一致原则</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Times New Roman" panose="02020603050405020304" charset="0"/>
              </a:rPr>
              <a:t>D．诚实信用原则</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9" name="矩形"/>
          <p:cNvSpPr/>
          <p:nvPr/>
        </p:nvSpPr>
        <p:spPr>
          <a:xfrm>
            <a:off x="1343004" y="5471189"/>
            <a:ext cx="189768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03"/>
                                        </p:tgtEl>
                                        <p:attrNameLst>
                                          <p:attrName>style.visibility</p:attrName>
                                        </p:attrNameLst>
                                      </p:cBhvr>
                                      <p:to>
                                        <p:strVal val="visible"/>
                                      </p:to>
                                    </p:set>
                                    <p:animEffect transition="in" filter="fade">
                                      <p:cBhvr>
                                        <p:cTn id="13" dur="1000"/>
                                        <p:tgtEl>
                                          <p:spTgt spid="1203"/>
                                        </p:tgtEl>
                                      </p:cBhvr>
                                    </p:animEffect>
                                    <p:anim calcmode="lin" valueType="num">
                                      <p:cBhvr>
                                        <p:cTn id="14" dur="1000" fill="hold"/>
                                        <p:tgtEl>
                                          <p:spTgt spid="1203"/>
                                        </p:tgtEl>
                                        <p:attrNameLst>
                                          <p:attrName>ppt_x</p:attrName>
                                        </p:attrNameLst>
                                      </p:cBhvr>
                                      <p:tavLst>
                                        <p:tav tm="0">
                                          <p:val>
                                            <p:strVal val="#ppt_x"/>
                                          </p:val>
                                        </p:tav>
                                        <p:tav tm="100000">
                                          <p:val>
                                            <p:strVal val="#ppt_x"/>
                                          </p:val>
                                        </p:tav>
                                      </p:tavLst>
                                    </p:anim>
                                    <p:anim calcmode="lin" valueType="num">
                                      <p:cBhvr>
                                        <p:cTn id="15" dur="1000" fill="hold"/>
                                        <p:tgtEl>
                                          <p:spTgt spid="120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anim calcmode="lin" valueType="num">
                                      <p:cBhvr>
                                        <p:cTn id="20" dur="1000" fill="hold"/>
                                        <p:tgtEl>
                                          <p:spTgt spid="75"/>
                                        </p:tgtEl>
                                        <p:attrNameLst>
                                          <p:attrName>ppt_x</p:attrName>
                                        </p:attrNameLst>
                                      </p:cBhvr>
                                      <p:tavLst>
                                        <p:tav tm="0">
                                          <p:val>
                                            <p:strVal val="#ppt_x"/>
                                          </p:val>
                                        </p:tav>
                                        <p:tav tm="100000">
                                          <p:val>
                                            <p:strVal val="#ppt_x"/>
                                          </p:val>
                                        </p:tav>
                                      </p:tavLst>
                                    </p:anim>
                                    <p:anim calcmode="lin" valueType="num">
                                      <p:cBhvr>
                                        <p:cTn id="21"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04"/>
                                        </p:tgtEl>
                                        <p:attrNameLst>
                                          <p:attrName>style.visibility</p:attrName>
                                        </p:attrNameLst>
                                      </p:cBhvr>
                                      <p:to>
                                        <p:strVal val="visible"/>
                                      </p:to>
                                    </p:set>
                                    <p:animEffect transition="in" filter="fade">
                                      <p:cBhvr>
                                        <p:cTn id="26" dur="1000"/>
                                        <p:tgtEl>
                                          <p:spTgt spid="1204"/>
                                        </p:tgtEl>
                                      </p:cBhvr>
                                    </p:animEffect>
                                    <p:anim calcmode="lin" valueType="num">
                                      <p:cBhvr>
                                        <p:cTn id="27" dur="1000" fill="hold"/>
                                        <p:tgtEl>
                                          <p:spTgt spid="1204"/>
                                        </p:tgtEl>
                                        <p:attrNameLst>
                                          <p:attrName>ppt_x</p:attrName>
                                        </p:attrNameLst>
                                      </p:cBhvr>
                                      <p:tavLst>
                                        <p:tav tm="0">
                                          <p:val>
                                            <p:strVal val="#ppt_x"/>
                                          </p:val>
                                        </p:tav>
                                        <p:tav tm="100000">
                                          <p:val>
                                            <p:strVal val="#ppt_x"/>
                                          </p:val>
                                        </p:tav>
                                      </p:tavLst>
                                    </p:anim>
                                    <p:anim calcmode="lin" valueType="num">
                                      <p:cBhvr>
                                        <p:cTn id="28" dur="1000" fill="hold"/>
                                        <p:tgtEl>
                                          <p:spTgt spid="120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1000"/>
                                        <p:tgtEl>
                                          <p:spTgt spid="78"/>
                                        </p:tgtEl>
                                      </p:cBhvr>
                                    </p:animEffect>
                                    <p:anim calcmode="lin" valueType="num">
                                      <p:cBhvr>
                                        <p:cTn id="34" dur="1000" fill="hold"/>
                                        <p:tgtEl>
                                          <p:spTgt spid="78"/>
                                        </p:tgtEl>
                                        <p:attrNameLst>
                                          <p:attrName>ppt_x</p:attrName>
                                        </p:attrNameLst>
                                      </p:cBhvr>
                                      <p:tavLst>
                                        <p:tav tm="0">
                                          <p:val>
                                            <p:strVal val="#ppt_x"/>
                                          </p:val>
                                        </p:tav>
                                        <p:tav tm="100000">
                                          <p:val>
                                            <p:strVal val="#ppt_x"/>
                                          </p:val>
                                        </p:tav>
                                      </p:tavLst>
                                    </p:anim>
                                    <p:anim calcmode="lin" valueType="num">
                                      <p:cBhvr>
                                        <p:cTn id="3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1000"/>
                                        <p:tgtEl>
                                          <p:spTgt spid="79"/>
                                        </p:tgtEl>
                                      </p:cBhvr>
                                    </p:animEffect>
                                    <p:anim calcmode="lin" valueType="num">
                                      <p:cBhvr>
                                        <p:cTn id="41" dur="1000" fill="hold"/>
                                        <p:tgtEl>
                                          <p:spTgt spid="79"/>
                                        </p:tgtEl>
                                        <p:attrNameLst>
                                          <p:attrName>ppt_x</p:attrName>
                                        </p:attrNameLst>
                                      </p:cBhvr>
                                      <p:tavLst>
                                        <p:tav tm="0">
                                          <p:val>
                                            <p:strVal val="#ppt_x"/>
                                          </p:val>
                                        </p:tav>
                                        <p:tav tm="100000">
                                          <p:val>
                                            <p:strVal val="#ppt_x"/>
                                          </p:val>
                                        </p:tav>
                                      </p:tavLst>
                                    </p:anim>
                                    <p:anim calcmode="lin" valueType="num">
                                      <p:cBhvr>
                                        <p:cTn id="42"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 grpId="0" animBg="1"/>
      <p:bldP spid="74" grpId="0"/>
      <p:bldP spid="75" grpId="0" animBg="1"/>
      <p:bldP spid="1204" grpId="0" animBg="1"/>
      <p:bldP spid="78" grpId="0" animBg="1"/>
      <p:bldP spid="7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6"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8" name="组合"/>
          <p:cNvGrpSpPr/>
          <p:nvPr/>
        </p:nvGrpSpPr>
        <p:grpSpPr>
          <a:xfrm>
            <a:off x="1783080" y="1137030"/>
            <a:ext cx="3359784" cy="602235"/>
            <a:chOff x="1783080" y="1137030"/>
            <a:chExt cx="3359784" cy="602235"/>
          </a:xfrm>
        </p:grpSpPr>
        <p:sp>
          <p:nvSpPr>
            <p:cNvPr id="367" name="圆角矩形"/>
            <p:cNvSpPr/>
            <p:nvPr/>
          </p:nvSpPr>
          <p:spPr>
            <a:xfrm>
              <a:off x="1783080" y="1144270"/>
              <a:ext cx="3359784"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368" name="流程图: 离页连接符"/>
            <p:cNvSpPr/>
            <p:nvPr/>
          </p:nvSpPr>
          <p:spPr>
            <a:xfrm>
              <a:off x="2106744" y="113703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（六）</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369" name="矩形"/>
            <p:cNvSpPr/>
            <p:nvPr/>
          </p:nvSpPr>
          <p:spPr>
            <a:xfrm>
              <a:off x="3240219" y="118021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竞业限制</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370" name="矩形"/>
          <p:cNvSpPr/>
          <p:nvPr/>
        </p:nvSpPr>
        <p:spPr>
          <a:xfrm>
            <a:off x="1638300" y="1741805"/>
            <a:ext cx="9243061"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对负有保密义务的劳动者，用人单位可以在劳动合同或者保密协议中与劳动者约定竞业限制条款，并约定在解除或者终止劳动合同后，在竞业限制期限内按月给予劳动者经济补偿。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71" name="表格"/>
          <p:cNvGraphicFramePr>
            <a:graphicFrameLocks noGrp="1"/>
          </p:cNvGraphicFramePr>
          <p:nvPr/>
        </p:nvGraphicFramePr>
        <p:xfrm>
          <a:off x="518795" y="2656840"/>
          <a:ext cx="11153736" cy="3618611"/>
        </p:xfrm>
        <a:graphic>
          <a:graphicData uri="http://schemas.openxmlformats.org/drawingml/2006/table">
            <a:tbl>
              <a:tblPr bandRow="1">
                <a:noFill/>
              </a:tblPr>
              <a:tblGrid>
                <a:gridCol w="1653527"/>
                <a:gridCol w="2078342"/>
                <a:gridCol w="7421867"/>
              </a:tblGrid>
              <a:tr h="31686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9717">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适用人员</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竞业限制的人员限于用人单位的高级管理人员、高级技术人员和其他负有保密义务的人员，而非所有的劳动者</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89852">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限制期限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不得超过2年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8036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经济补偿的金额</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有约定的，按约定；未约定的，每月按劳动者在劳动合同解除或者终止前12个月平均工资的30%支付，且不低于劳动合同履行地的最低工资标准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70230">
                <a:tc rowSpan="2">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违约责任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劳动者违约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劳动者违反竞业限制约定的，应当按照约定向用人单位支付违约金。支付违约金后，用人单位要求劳动者按照约定继续履行竞业限制义务的，人民法院应予支持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8036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用人单位违约</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因用人单位的原因导致3个月未支付经济补偿，劳动者请求解除竞业限制约定的，人民法院应予支持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70230">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提前解除</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在竞业限制期限内，用人单位请求解除竞业限制协议时，人民法院应予支持。在解除竞业限制协议时，劳动者请求用人单位额外支付劳动者3个月的竞业限制经济补偿的，人民法院应予支持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8"/>
                                        </p:tgtEl>
                                        <p:attrNameLst>
                                          <p:attrName>style.visibility</p:attrName>
                                        </p:attrNameLst>
                                      </p:cBhvr>
                                      <p:to>
                                        <p:strVal val="visible"/>
                                      </p:to>
                                    </p:set>
                                    <p:animEffect transition="in" filter="fade">
                                      <p:cBhvr>
                                        <p:cTn id="7" dur="1000"/>
                                        <p:tgtEl>
                                          <p:spTgt spid="1228"/>
                                        </p:tgtEl>
                                      </p:cBhvr>
                                    </p:animEffect>
                                    <p:anim calcmode="lin" valueType="num">
                                      <p:cBhvr>
                                        <p:cTn id="8" dur="1000" fill="hold"/>
                                        <p:tgtEl>
                                          <p:spTgt spid="1228"/>
                                        </p:tgtEl>
                                        <p:attrNameLst>
                                          <p:attrName>ppt_x</p:attrName>
                                        </p:attrNameLst>
                                      </p:cBhvr>
                                      <p:tavLst>
                                        <p:tav tm="0">
                                          <p:val>
                                            <p:strVal val="#ppt_x"/>
                                          </p:val>
                                        </p:tav>
                                        <p:tav tm="100000">
                                          <p:val>
                                            <p:strVal val="#ppt_x"/>
                                          </p:val>
                                        </p:tav>
                                      </p:tavLst>
                                    </p:anim>
                                    <p:anim calcmode="lin" valueType="num">
                                      <p:cBhvr>
                                        <p:cTn id="9" dur="1000" fill="hold"/>
                                        <p:tgtEl>
                                          <p:spTgt spid="12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0"/>
                                        </p:tgtEl>
                                        <p:attrNameLst>
                                          <p:attrName>style.visibility</p:attrName>
                                        </p:attrNameLst>
                                      </p:cBhvr>
                                      <p:to>
                                        <p:strVal val="visible"/>
                                      </p:to>
                                    </p:set>
                                    <p:animEffect transition="in" filter="fade">
                                      <p:cBhvr>
                                        <p:cTn id="14" dur="1000"/>
                                        <p:tgtEl>
                                          <p:spTgt spid="370"/>
                                        </p:tgtEl>
                                      </p:cBhvr>
                                    </p:animEffect>
                                    <p:anim calcmode="lin" valueType="num">
                                      <p:cBhvr>
                                        <p:cTn id="15" dur="1000" fill="hold"/>
                                        <p:tgtEl>
                                          <p:spTgt spid="370"/>
                                        </p:tgtEl>
                                        <p:attrNameLst>
                                          <p:attrName>ppt_x</p:attrName>
                                        </p:attrNameLst>
                                      </p:cBhvr>
                                      <p:tavLst>
                                        <p:tav tm="0">
                                          <p:val>
                                            <p:strVal val="#ppt_x"/>
                                          </p:val>
                                        </p:tav>
                                        <p:tav tm="100000">
                                          <p:val>
                                            <p:strVal val="#ppt_x"/>
                                          </p:val>
                                        </p:tav>
                                      </p:tavLst>
                                    </p:anim>
                                    <p:anim calcmode="lin" valueType="num">
                                      <p:cBhvr>
                                        <p:cTn id="16" dur="1000" fill="hold"/>
                                        <p:tgtEl>
                                          <p:spTgt spid="3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371"/>
                                        </p:tgtEl>
                                        <p:attrNameLst>
                                          <p:attrName>style.visibility</p:attrName>
                                        </p:attrNameLst>
                                      </p:cBhvr>
                                      <p:to>
                                        <p:strVal val="visible"/>
                                      </p:to>
                                    </p:set>
                                    <p:animEffect transition="in" filter="barn(inHorizontal)">
                                      <p:cBhvr>
                                        <p:cTn id="21"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 grpId="0" animBg="1"/>
      <p:bldP spid="3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75" name="矩形"/>
          <p:cNvSpPr/>
          <p:nvPr/>
        </p:nvSpPr>
        <p:spPr>
          <a:xfrm>
            <a:off x="1424940" y="304800"/>
            <a:ext cx="50539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考点２：劳动合同的主要内容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29" name="组合"/>
          <p:cNvGrpSpPr/>
          <p:nvPr/>
        </p:nvGrpSpPr>
        <p:grpSpPr>
          <a:xfrm>
            <a:off x="1537970" y="1139825"/>
            <a:ext cx="4294505" cy="529590"/>
            <a:chOff x="1537970" y="1139825"/>
            <a:chExt cx="4294505" cy="529590"/>
          </a:xfrm>
        </p:grpSpPr>
        <p:sp>
          <p:nvSpPr>
            <p:cNvPr id="376" name="矩形"/>
            <p:cNvSpPr/>
            <p:nvPr/>
          </p:nvSpPr>
          <p:spPr>
            <a:xfrm>
              <a:off x="1665605" y="1139825"/>
              <a:ext cx="412559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竞业限制的具体内容</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77" name="剪去对角的矩形"/>
            <p:cNvSpPr/>
            <p:nvPr/>
          </p:nvSpPr>
          <p:spPr>
            <a:xfrm>
              <a:off x="1537970" y="1143635"/>
              <a:ext cx="4294505" cy="525779"/>
            </a:xfrm>
            <a:prstGeom prst="snip2DiagRect">
              <a:avLst>
                <a:gd name="adj1" fmla="val 0"/>
                <a:gd name="adj2" fmla="val 16925"/>
              </a:avLst>
            </a:prstGeom>
            <a:noFill/>
            <a:ln w="25400" cap="flat" cmpd="sng">
              <a:solidFill>
                <a:srgbClr val="4BACC6"/>
              </a:solidFill>
              <a:prstDash val="solid"/>
              <a:round/>
            </a:ln>
          </p:spPr>
          <p:txBody>
            <a:bodyPr rtlCol="0" anchor="ctr"/>
            <a:lstStyle/>
            <a:p>
              <a:pPr algn="ctr"/>
            </a:p>
          </p:txBody>
        </p:sp>
      </p:grpSp>
      <p:sp>
        <p:nvSpPr>
          <p:cNvPr id="378" name="矩形"/>
          <p:cNvSpPr/>
          <p:nvPr/>
        </p:nvSpPr>
        <p:spPr>
          <a:xfrm>
            <a:off x="242570" y="1694815"/>
            <a:ext cx="10426700"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】关于用人单位和劳动者对竞业限制约定的下列表述中，正确的有（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A．竞业限制约定适用于用人单位与其高级管理人员、高级技术人员和其他负有保密义务的人员之间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B．用人单位应按照双方约定在竞业限制期限内按月给予劳动者经济补偿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C．用人单位和劳动者约定的竞业限制期限不得超过2年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D．劳动者违反竞业限制约定的，应按照约定向用人单位支付违约金</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79" name="矩形"/>
          <p:cNvSpPr/>
          <p:nvPr/>
        </p:nvSpPr>
        <p:spPr>
          <a:xfrm>
            <a:off x="7943215" y="3430270"/>
            <a:ext cx="18802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80" name="矩形"/>
          <p:cNvSpPr/>
          <p:nvPr/>
        </p:nvSpPr>
        <p:spPr>
          <a:xfrm>
            <a:off x="242570" y="3863975"/>
            <a:ext cx="1161986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】下列各项中，法院适用竞业限制条款处置劳动争议案件时应予支持的有（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A．在竞业限制期限内，用人单位解除竞业限制协议时，劳动者要求用人单位额外支付3个月经济补偿的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B．劳动者违反竞业限制约定，向用人单位支付违约金后，用人单位要求劳动者按照约定继续履行竞业限制义务的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C．劳动合同解除后，履行了竞业限制义务的劳动者按照协议约定要求用人单位支付竞业限制经济补偿的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D．劳动合同解除后，因用人单位的原因导致3个月未支付竞业限制经济补偿，劳动者要求解除竞业限制约定的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81" name="矩形"/>
          <p:cNvSpPr/>
          <p:nvPr/>
        </p:nvSpPr>
        <p:spPr>
          <a:xfrm>
            <a:off x="242570" y="5952489"/>
            <a:ext cx="18802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
                                        </p:tgtEl>
                                        <p:attrNameLst>
                                          <p:attrName>style.visibility</p:attrName>
                                        </p:attrNameLst>
                                      </p:cBhvr>
                                      <p:to>
                                        <p:strVal val="visible"/>
                                      </p:to>
                                    </p:set>
                                    <p:animEffect transition="in" filter="fade">
                                      <p:cBhvr>
                                        <p:cTn id="7" dur="1000"/>
                                        <p:tgtEl>
                                          <p:spTgt spid="1229"/>
                                        </p:tgtEl>
                                      </p:cBhvr>
                                    </p:animEffect>
                                    <p:anim calcmode="lin" valueType="num">
                                      <p:cBhvr>
                                        <p:cTn id="8" dur="1000" fill="hold"/>
                                        <p:tgtEl>
                                          <p:spTgt spid="1229"/>
                                        </p:tgtEl>
                                        <p:attrNameLst>
                                          <p:attrName>ppt_x</p:attrName>
                                        </p:attrNameLst>
                                      </p:cBhvr>
                                      <p:tavLst>
                                        <p:tav tm="0">
                                          <p:val>
                                            <p:strVal val="#ppt_x"/>
                                          </p:val>
                                        </p:tav>
                                        <p:tav tm="100000">
                                          <p:val>
                                            <p:strVal val="#ppt_x"/>
                                          </p:val>
                                        </p:tav>
                                      </p:tavLst>
                                    </p:anim>
                                    <p:anim calcmode="lin" valueType="num">
                                      <p:cBhvr>
                                        <p:cTn id="9" dur="1000" fill="hold"/>
                                        <p:tgtEl>
                                          <p:spTgt spid="12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
                                        </p:tgtEl>
                                        <p:attrNameLst>
                                          <p:attrName>style.visibility</p:attrName>
                                        </p:attrNameLst>
                                      </p:cBhvr>
                                      <p:to>
                                        <p:strVal val="visible"/>
                                      </p:to>
                                    </p:set>
                                    <p:animEffect transition="in" filter="fade">
                                      <p:cBhvr>
                                        <p:cTn id="14" dur="1000"/>
                                        <p:tgtEl>
                                          <p:spTgt spid="378"/>
                                        </p:tgtEl>
                                      </p:cBhvr>
                                    </p:animEffect>
                                    <p:anim calcmode="lin" valueType="num">
                                      <p:cBhvr>
                                        <p:cTn id="15" dur="1000" fill="hold"/>
                                        <p:tgtEl>
                                          <p:spTgt spid="378"/>
                                        </p:tgtEl>
                                        <p:attrNameLst>
                                          <p:attrName>ppt_x</p:attrName>
                                        </p:attrNameLst>
                                      </p:cBhvr>
                                      <p:tavLst>
                                        <p:tav tm="0">
                                          <p:val>
                                            <p:strVal val="#ppt_x"/>
                                          </p:val>
                                        </p:tav>
                                        <p:tav tm="100000">
                                          <p:val>
                                            <p:strVal val="#ppt_x"/>
                                          </p:val>
                                        </p:tav>
                                      </p:tavLst>
                                    </p:anim>
                                    <p:anim calcmode="lin" valueType="num">
                                      <p:cBhvr>
                                        <p:cTn id="16" dur="1000" fill="hold"/>
                                        <p:tgtEl>
                                          <p:spTgt spid="3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9"/>
                                        </p:tgtEl>
                                        <p:attrNameLst>
                                          <p:attrName>style.visibility</p:attrName>
                                        </p:attrNameLst>
                                      </p:cBhvr>
                                      <p:to>
                                        <p:strVal val="visible"/>
                                      </p:to>
                                    </p:set>
                                    <p:animEffect transition="in" filter="fade">
                                      <p:cBhvr>
                                        <p:cTn id="21" dur="1000"/>
                                        <p:tgtEl>
                                          <p:spTgt spid="379"/>
                                        </p:tgtEl>
                                      </p:cBhvr>
                                    </p:animEffect>
                                    <p:anim calcmode="lin" valueType="num">
                                      <p:cBhvr>
                                        <p:cTn id="22" dur="1000" fill="hold"/>
                                        <p:tgtEl>
                                          <p:spTgt spid="379"/>
                                        </p:tgtEl>
                                        <p:attrNameLst>
                                          <p:attrName>ppt_x</p:attrName>
                                        </p:attrNameLst>
                                      </p:cBhvr>
                                      <p:tavLst>
                                        <p:tav tm="0">
                                          <p:val>
                                            <p:strVal val="#ppt_x"/>
                                          </p:val>
                                        </p:tav>
                                        <p:tav tm="100000">
                                          <p:val>
                                            <p:strVal val="#ppt_x"/>
                                          </p:val>
                                        </p:tav>
                                      </p:tavLst>
                                    </p:anim>
                                    <p:anim calcmode="lin" valueType="num">
                                      <p:cBhvr>
                                        <p:cTn id="23" dur="1000" fill="hold"/>
                                        <p:tgtEl>
                                          <p:spTgt spid="37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0"/>
                                        </p:tgtEl>
                                        <p:attrNameLst>
                                          <p:attrName>style.visibility</p:attrName>
                                        </p:attrNameLst>
                                      </p:cBhvr>
                                      <p:to>
                                        <p:strVal val="visible"/>
                                      </p:to>
                                    </p:set>
                                    <p:animEffect transition="in" filter="fade">
                                      <p:cBhvr>
                                        <p:cTn id="28" dur="1000"/>
                                        <p:tgtEl>
                                          <p:spTgt spid="380"/>
                                        </p:tgtEl>
                                      </p:cBhvr>
                                    </p:animEffect>
                                    <p:anim calcmode="lin" valueType="num">
                                      <p:cBhvr>
                                        <p:cTn id="29" dur="1000" fill="hold"/>
                                        <p:tgtEl>
                                          <p:spTgt spid="380"/>
                                        </p:tgtEl>
                                        <p:attrNameLst>
                                          <p:attrName>ppt_x</p:attrName>
                                        </p:attrNameLst>
                                      </p:cBhvr>
                                      <p:tavLst>
                                        <p:tav tm="0">
                                          <p:val>
                                            <p:strVal val="#ppt_x"/>
                                          </p:val>
                                        </p:tav>
                                        <p:tav tm="100000">
                                          <p:val>
                                            <p:strVal val="#ppt_x"/>
                                          </p:val>
                                        </p:tav>
                                      </p:tavLst>
                                    </p:anim>
                                    <p:anim calcmode="lin" valueType="num">
                                      <p:cBhvr>
                                        <p:cTn id="30"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1"/>
                                        </p:tgtEl>
                                        <p:attrNameLst>
                                          <p:attrName>style.visibility</p:attrName>
                                        </p:attrNameLst>
                                      </p:cBhvr>
                                      <p:to>
                                        <p:strVal val="visible"/>
                                      </p:to>
                                    </p:set>
                                    <p:animEffect transition="in" filter="fade">
                                      <p:cBhvr>
                                        <p:cTn id="35" dur="1000"/>
                                        <p:tgtEl>
                                          <p:spTgt spid="381"/>
                                        </p:tgtEl>
                                      </p:cBhvr>
                                    </p:animEffect>
                                    <p:anim calcmode="lin" valueType="num">
                                      <p:cBhvr>
                                        <p:cTn id="36" dur="1000" fill="hold"/>
                                        <p:tgtEl>
                                          <p:spTgt spid="381"/>
                                        </p:tgtEl>
                                        <p:attrNameLst>
                                          <p:attrName>ppt_x</p:attrName>
                                        </p:attrNameLst>
                                      </p:cBhvr>
                                      <p:tavLst>
                                        <p:tav tm="0">
                                          <p:val>
                                            <p:strVal val="#ppt_x"/>
                                          </p:val>
                                        </p:tav>
                                        <p:tav tm="100000">
                                          <p:val>
                                            <p:strVal val="#ppt_x"/>
                                          </p:val>
                                        </p:tav>
                                      </p:tavLst>
                                    </p:anim>
                                    <p:anim calcmode="lin" valueType="num">
                                      <p:cBhvr>
                                        <p:cTn id="37" dur="1000" fill="hold"/>
                                        <p:tgtEl>
                                          <p:spTgt spid="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 grpId="0" animBg="1"/>
      <p:bldP spid="378" grpId="0" animBg="1"/>
      <p:bldP spid="379" grpId="0" animBg="1"/>
      <p:bldP spid="380" grpId="0" animBg="1"/>
      <p:bldP spid="38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5" name="矩形"/>
          <p:cNvSpPr/>
          <p:nvPr/>
        </p:nvSpPr>
        <p:spPr>
          <a:xfrm>
            <a:off x="1424940" y="304800"/>
            <a:ext cx="51358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考点３：劳动合同的履行和变更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386" name="矩形"/>
          <p:cNvSpPr/>
          <p:nvPr/>
        </p:nvSpPr>
        <p:spPr>
          <a:xfrm>
            <a:off x="4826000" y="1224280"/>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劳动合同的履行和变更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387" name="表格"/>
          <p:cNvGraphicFramePr>
            <a:graphicFrameLocks noGrp="1"/>
          </p:cNvGraphicFramePr>
          <p:nvPr/>
        </p:nvGraphicFramePr>
        <p:xfrm>
          <a:off x="993775" y="1680845"/>
          <a:ext cx="10204424" cy="4259961"/>
        </p:xfrm>
        <a:graphic>
          <a:graphicData uri="http://schemas.openxmlformats.org/drawingml/2006/table">
            <a:tbl>
              <a:tblPr bandRow="1">
                <a:noFill/>
              </a:tblPr>
              <a:tblGrid>
                <a:gridCol w="1527797"/>
                <a:gridCol w="8676627"/>
              </a:tblGrid>
              <a:tr h="22987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72004">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劳动合同的履行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用人单位应当按规定向劳动者及时足额支付劳动报酬。用人单位拖欠或者未足额支付劳动者报酬的，劳动者可以依法向当地人民法院申请支付令，人民法院应当依法发出支付令（2）用人单位应当严格执行劳动定额标准，不得强迫或者变相强迫劳动者加班。用人单位安排加班的，应当按照规定支付加班费（3）劳动者拒绝用人单位管理人员违章指挥、强令冒险作业的，不视为违反劳动合同（4）用人单位变更名称、法定代表人、主要负责人或者投资人等事项，不影响劳动合同的履行（5）用人单位发生合并或者分立等情况，原劳动合同继续有效，劳动合同由承继其权利和义务的用人单位继续履行（6）用人单位应当将直接涉及劳动者切身利益的规章制度和重大事项决定公示，或者告知劳动者。如果未告知劳动者，该规章制度对劳动者不生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207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劳动合同的变更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变更劳动合同，应当采用书面形式（2）未采用书面形式，但已经实际履行了口头变更的劳动合同超过1个月，且变更后的劳动合同内容不违反法律、行政法规、国家政策以及公序良俗，当事人以未采用书面形式为由主张劳动合同变更无效的，人民法院不予支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anim calcmode="lin" valueType="num">
                                      <p:cBhvr>
                                        <p:cTn id="8" dur="1000" fill="hold"/>
                                        <p:tgtEl>
                                          <p:spTgt spid="386"/>
                                        </p:tgtEl>
                                        <p:attrNameLst>
                                          <p:attrName>ppt_x</p:attrName>
                                        </p:attrNameLst>
                                      </p:cBhvr>
                                      <p:tavLst>
                                        <p:tav tm="0">
                                          <p:val>
                                            <p:strVal val="#ppt_x"/>
                                          </p:val>
                                        </p:tav>
                                        <p:tav tm="100000">
                                          <p:val>
                                            <p:strVal val="#ppt_x"/>
                                          </p:val>
                                        </p:tav>
                                      </p:tavLst>
                                    </p:anim>
                                    <p:anim calcmode="lin" valueType="num">
                                      <p:cBhvr>
                                        <p:cTn id="9" dur="1000" fill="hold"/>
                                        <p:tgtEl>
                                          <p:spTgt spid="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87"/>
                                        </p:tgtEl>
                                        <p:attrNameLst>
                                          <p:attrName>style.visibility</p:attrName>
                                        </p:attrNameLst>
                                      </p:cBhvr>
                                      <p:to>
                                        <p:strVal val="visible"/>
                                      </p:to>
                                    </p:set>
                                    <p:animEffect transition="in" filter="wheel(4)">
                                      <p:cBhvr>
                                        <p:cTn id="14" dur="2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1" name="矩形"/>
          <p:cNvSpPr/>
          <p:nvPr/>
        </p:nvSpPr>
        <p:spPr>
          <a:xfrm>
            <a:off x="1424940" y="304800"/>
            <a:ext cx="51358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考点３：劳动合同的履行和变更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0" name="组合"/>
          <p:cNvGrpSpPr/>
          <p:nvPr/>
        </p:nvGrpSpPr>
        <p:grpSpPr>
          <a:xfrm>
            <a:off x="1751330" y="1424305"/>
            <a:ext cx="5579110" cy="529590"/>
            <a:chOff x="1751330" y="1424305"/>
            <a:chExt cx="5579110" cy="529590"/>
          </a:xfrm>
        </p:grpSpPr>
        <p:sp>
          <p:nvSpPr>
            <p:cNvPr id="392" name="矩形"/>
            <p:cNvSpPr/>
            <p:nvPr/>
          </p:nvSpPr>
          <p:spPr>
            <a:xfrm>
              <a:off x="1878965" y="1424305"/>
              <a:ext cx="530225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劳动合同履行和变更的主要内容</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393" name="剪去对角的矩形"/>
            <p:cNvSpPr/>
            <p:nvPr/>
          </p:nvSpPr>
          <p:spPr>
            <a:xfrm>
              <a:off x="1751330" y="1428115"/>
              <a:ext cx="5579110" cy="525779"/>
            </a:xfrm>
            <a:prstGeom prst="snip2DiagRect">
              <a:avLst>
                <a:gd name="adj1" fmla="val 0"/>
                <a:gd name="adj2" fmla="val 17416"/>
              </a:avLst>
            </a:prstGeom>
            <a:noFill/>
            <a:ln w="25400" cap="flat" cmpd="sng">
              <a:solidFill>
                <a:srgbClr val="4BACC6"/>
              </a:solidFill>
              <a:prstDash val="solid"/>
              <a:round/>
            </a:ln>
          </p:spPr>
          <p:txBody>
            <a:bodyPr rtlCol="0" anchor="ctr"/>
            <a:lstStyle/>
            <a:p>
              <a:pPr algn="ctr"/>
            </a:p>
          </p:txBody>
        </p:sp>
      </p:grpSp>
      <p:sp>
        <p:nvSpPr>
          <p:cNvPr id="394" name="矩形"/>
          <p:cNvSpPr/>
          <p:nvPr/>
        </p:nvSpPr>
        <p:spPr>
          <a:xfrm>
            <a:off x="1569085" y="2030095"/>
            <a:ext cx="900684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】根据劳动合同法律制度的规定，下列关于劳动合同履行的表述中，正确的有（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A．用人单位拖欠劳动报酬的，劳动者可以依法向人民法院申请支付令</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B．用人单位发生合并或者分立等情况，原劳动合同不再继续履行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C．劳动者拒绝用人单位管理人员违章指挥、强令冒险作业的，不视为违反劳动合同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D．用人单位变更名称的，不影响劳动合同的履行</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95" name="矩形"/>
          <p:cNvSpPr/>
          <p:nvPr/>
        </p:nvSpPr>
        <p:spPr>
          <a:xfrm>
            <a:off x="1569085" y="4614545"/>
            <a:ext cx="17621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0"/>
                                        </p:tgtEl>
                                        <p:attrNameLst>
                                          <p:attrName>style.visibility</p:attrName>
                                        </p:attrNameLst>
                                      </p:cBhvr>
                                      <p:to>
                                        <p:strVal val="visible"/>
                                      </p:to>
                                    </p:set>
                                    <p:animEffect transition="in" filter="fade">
                                      <p:cBhvr>
                                        <p:cTn id="7" dur="1000"/>
                                        <p:tgtEl>
                                          <p:spTgt spid="1230"/>
                                        </p:tgtEl>
                                      </p:cBhvr>
                                    </p:animEffect>
                                    <p:anim calcmode="lin" valueType="num">
                                      <p:cBhvr>
                                        <p:cTn id="8" dur="1000" fill="hold"/>
                                        <p:tgtEl>
                                          <p:spTgt spid="1230"/>
                                        </p:tgtEl>
                                        <p:attrNameLst>
                                          <p:attrName>ppt_x</p:attrName>
                                        </p:attrNameLst>
                                      </p:cBhvr>
                                      <p:tavLst>
                                        <p:tav tm="0">
                                          <p:val>
                                            <p:strVal val="#ppt_x"/>
                                          </p:val>
                                        </p:tav>
                                        <p:tav tm="100000">
                                          <p:val>
                                            <p:strVal val="#ppt_x"/>
                                          </p:val>
                                        </p:tav>
                                      </p:tavLst>
                                    </p:anim>
                                    <p:anim calcmode="lin" valueType="num">
                                      <p:cBhvr>
                                        <p:cTn id="9" dur="1000" fill="hold"/>
                                        <p:tgtEl>
                                          <p:spTgt spid="12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4"/>
                                        </p:tgtEl>
                                        <p:attrNameLst>
                                          <p:attrName>style.visibility</p:attrName>
                                        </p:attrNameLst>
                                      </p:cBhvr>
                                      <p:to>
                                        <p:strVal val="visible"/>
                                      </p:to>
                                    </p:set>
                                    <p:animEffect transition="in" filter="fade">
                                      <p:cBhvr>
                                        <p:cTn id="14" dur="1000"/>
                                        <p:tgtEl>
                                          <p:spTgt spid="394"/>
                                        </p:tgtEl>
                                      </p:cBhvr>
                                    </p:animEffect>
                                    <p:anim calcmode="lin" valueType="num">
                                      <p:cBhvr>
                                        <p:cTn id="15" dur="1000" fill="hold"/>
                                        <p:tgtEl>
                                          <p:spTgt spid="394"/>
                                        </p:tgtEl>
                                        <p:attrNameLst>
                                          <p:attrName>ppt_x</p:attrName>
                                        </p:attrNameLst>
                                      </p:cBhvr>
                                      <p:tavLst>
                                        <p:tav tm="0">
                                          <p:val>
                                            <p:strVal val="#ppt_x"/>
                                          </p:val>
                                        </p:tav>
                                        <p:tav tm="100000">
                                          <p:val>
                                            <p:strVal val="#ppt_x"/>
                                          </p:val>
                                        </p:tav>
                                      </p:tavLst>
                                    </p:anim>
                                    <p:anim calcmode="lin" valueType="num">
                                      <p:cBhvr>
                                        <p:cTn id="16" dur="1000" fill="hold"/>
                                        <p:tgtEl>
                                          <p:spTgt spid="3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5"/>
                                        </p:tgtEl>
                                        <p:attrNameLst>
                                          <p:attrName>style.visibility</p:attrName>
                                        </p:attrNameLst>
                                      </p:cBhvr>
                                      <p:to>
                                        <p:strVal val="visible"/>
                                      </p:to>
                                    </p:set>
                                    <p:animEffect transition="in" filter="fade">
                                      <p:cBhvr>
                                        <p:cTn id="21" dur="1000"/>
                                        <p:tgtEl>
                                          <p:spTgt spid="395"/>
                                        </p:tgtEl>
                                      </p:cBhvr>
                                    </p:animEffect>
                                    <p:anim calcmode="lin" valueType="num">
                                      <p:cBhvr>
                                        <p:cTn id="22" dur="1000" fill="hold"/>
                                        <p:tgtEl>
                                          <p:spTgt spid="395"/>
                                        </p:tgtEl>
                                        <p:attrNameLst>
                                          <p:attrName>ppt_x</p:attrName>
                                        </p:attrNameLst>
                                      </p:cBhvr>
                                      <p:tavLst>
                                        <p:tav tm="0">
                                          <p:val>
                                            <p:strVal val="#ppt_x"/>
                                          </p:val>
                                        </p:tav>
                                        <p:tav tm="100000">
                                          <p:val>
                                            <p:strVal val="#ppt_x"/>
                                          </p:val>
                                        </p:tav>
                                      </p:tavLst>
                                    </p:anim>
                                    <p:anim calcmode="lin" valueType="num">
                                      <p:cBhvr>
                                        <p:cTn id="23" dur="1000" fill="hold"/>
                                        <p:tgtEl>
                                          <p:spTgt spid="3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 grpId="0" animBg="1"/>
      <p:bldP spid="394" grpId="0" animBg="1"/>
      <p:bldP spid="39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9" name="矩形"/>
          <p:cNvSpPr/>
          <p:nvPr/>
        </p:nvSpPr>
        <p:spPr>
          <a:xfrm>
            <a:off x="1424940" y="304800"/>
            <a:ext cx="513588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考点３：劳动合同的履行和变更</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00" name="矩形"/>
          <p:cNvSpPr/>
          <p:nvPr/>
        </p:nvSpPr>
        <p:spPr>
          <a:xfrm>
            <a:off x="1280794" y="1323975"/>
            <a:ext cx="9883140" cy="378289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】2014年10月，张某到甲公司工作。 年11月，甲公司与张某口头商定将其月工资由原来的4 500元提高至5 500元。双方实际履行3个月后，甲公司法定代表人变更。新任法定代表人认为该劳动合同内容变更未采用书面形式，变更无效，决定仍按原每月4 500元的标准向张某支付工资。张某表示异议并最终提起诉讼。关于双方口头变更劳动合同效力的下列表述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A．双方口头变更劳动合同且实际履行已超过1个月，该劳动合同变更有效</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B．劳动合同变更在实际履行3个月期间有效，此后无效</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C．因双方未采取书面形式，该劳动合同变更无效</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D．双方口头变更劳动合同但实际履行未超过6个月，该劳动合同变更无效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01" name="矩形"/>
          <p:cNvSpPr/>
          <p:nvPr/>
        </p:nvSpPr>
        <p:spPr>
          <a:xfrm>
            <a:off x="1280794" y="5217160"/>
            <a:ext cx="146367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anim calcmode="lin" valueType="num">
                                      <p:cBhvr>
                                        <p:cTn id="8" dur="1000" fill="hold"/>
                                        <p:tgtEl>
                                          <p:spTgt spid="400"/>
                                        </p:tgtEl>
                                        <p:attrNameLst>
                                          <p:attrName>ppt_x</p:attrName>
                                        </p:attrNameLst>
                                      </p:cBhvr>
                                      <p:tavLst>
                                        <p:tav tm="0">
                                          <p:val>
                                            <p:strVal val="#ppt_x"/>
                                          </p:val>
                                        </p:tav>
                                        <p:tav tm="100000">
                                          <p:val>
                                            <p:strVal val="#ppt_x"/>
                                          </p:val>
                                        </p:tav>
                                      </p:tavLst>
                                    </p:anim>
                                    <p:anim calcmode="lin" valueType="num">
                                      <p:cBhvr>
                                        <p:cTn id="9" dur="1000" fill="hold"/>
                                        <p:tgtEl>
                                          <p:spTgt spid="4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1"/>
                                        </p:tgtEl>
                                        <p:attrNameLst>
                                          <p:attrName>style.visibility</p:attrName>
                                        </p:attrNameLst>
                                      </p:cBhvr>
                                      <p:to>
                                        <p:strVal val="visible"/>
                                      </p:to>
                                    </p:set>
                                    <p:animEffect transition="in" filter="fade">
                                      <p:cBhvr>
                                        <p:cTn id="14" dur="1000"/>
                                        <p:tgtEl>
                                          <p:spTgt spid="401"/>
                                        </p:tgtEl>
                                      </p:cBhvr>
                                    </p:animEffect>
                                    <p:anim calcmode="lin" valueType="num">
                                      <p:cBhvr>
                                        <p:cTn id="15" dur="1000" fill="hold"/>
                                        <p:tgtEl>
                                          <p:spTgt spid="401"/>
                                        </p:tgtEl>
                                        <p:attrNameLst>
                                          <p:attrName>ppt_x</p:attrName>
                                        </p:attrNameLst>
                                      </p:cBhvr>
                                      <p:tavLst>
                                        <p:tav tm="0">
                                          <p:val>
                                            <p:strVal val="#ppt_x"/>
                                          </p:val>
                                        </p:tav>
                                        <p:tav tm="100000">
                                          <p:val>
                                            <p:strVal val="#ppt_x"/>
                                          </p:val>
                                        </p:tav>
                                      </p:tavLst>
                                    </p:anim>
                                    <p:anim calcmode="lin" valueType="num">
                                      <p:cBhvr>
                                        <p:cTn id="16" dur="1000" fill="hold"/>
                                        <p:tgtEl>
                                          <p:spTgt spid="4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animBg="1"/>
      <p:bldP spid="40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5"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1" name="组合"/>
          <p:cNvGrpSpPr/>
          <p:nvPr/>
        </p:nvGrpSpPr>
        <p:grpSpPr>
          <a:xfrm>
            <a:off x="1694180" y="1483740"/>
            <a:ext cx="4418329" cy="602235"/>
            <a:chOff x="1694180" y="1483740"/>
            <a:chExt cx="4418329" cy="602235"/>
          </a:xfrm>
        </p:grpSpPr>
        <p:sp>
          <p:nvSpPr>
            <p:cNvPr id="406" name="圆角矩形"/>
            <p:cNvSpPr/>
            <p:nvPr/>
          </p:nvSpPr>
          <p:spPr>
            <a:xfrm>
              <a:off x="1694180" y="1490980"/>
              <a:ext cx="441832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07" name="流程图: 离页连接符"/>
            <p:cNvSpPr/>
            <p:nvPr/>
          </p:nvSpPr>
          <p:spPr>
            <a:xfrm>
              <a:off x="2017844" y="148374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08" name="矩形"/>
            <p:cNvSpPr/>
            <p:nvPr/>
          </p:nvSpPr>
          <p:spPr>
            <a:xfrm>
              <a:off x="3151319" y="1526920"/>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劳动合同的解除</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09" name="矩形"/>
          <p:cNvSpPr/>
          <p:nvPr/>
        </p:nvSpPr>
        <p:spPr>
          <a:xfrm>
            <a:off x="1620520" y="2283460"/>
            <a:ext cx="9141459" cy="28917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劳动合同解除分为协商解除和法定解除两种情况。</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1．协商解除</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用人单位与劳动者协商一致，可以解除劳动合同。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（1）应当支付经济补偿的情形：由用人单位提出解除劳动合同而与劳动者协商一致的，必须依法向劳动者支付经济补偿。</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（2）不支付经济补偿的情形：由劳动者主动辞职而与用人单位协商一致解除劳动合同的，用人单位无需向劳动者支付经济补偿。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31"/>
                                        </p:tgtEl>
                                        <p:attrNameLst>
                                          <p:attrName>style.visibility</p:attrName>
                                        </p:attrNameLst>
                                      </p:cBhvr>
                                      <p:to>
                                        <p:strVal val="visible"/>
                                      </p:to>
                                    </p:set>
                                    <p:animEffect transition="in" filter="fade">
                                      <p:cBhvr>
                                        <p:cTn id="7" dur="1000"/>
                                        <p:tgtEl>
                                          <p:spTgt spid="1231"/>
                                        </p:tgtEl>
                                      </p:cBhvr>
                                    </p:animEffect>
                                    <p:anim calcmode="lin" valueType="num">
                                      <p:cBhvr>
                                        <p:cTn id="8" dur="1000" fill="hold"/>
                                        <p:tgtEl>
                                          <p:spTgt spid="1231"/>
                                        </p:tgtEl>
                                        <p:attrNameLst>
                                          <p:attrName>ppt_x</p:attrName>
                                        </p:attrNameLst>
                                      </p:cBhvr>
                                      <p:tavLst>
                                        <p:tav tm="0">
                                          <p:val>
                                            <p:strVal val="#ppt_x"/>
                                          </p:val>
                                        </p:tav>
                                        <p:tav tm="100000">
                                          <p:val>
                                            <p:strVal val="#ppt_x"/>
                                          </p:val>
                                        </p:tav>
                                      </p:tavLst>
                                    </p:anim>
                                    <p:anim calcmode="lin" valueType="num">
                                      <p:cBhvr>
                                        <p:cTn id="9" dur="1000" fill="hold"/>
                                        <p:tgtEl>
                                          <p:spTgt spid="12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9"/>
                                        </p:tgtEl>
                                        <p:attrNameLst>
                                          <p:attrName>style.visibility</p:attrName>
                                        </p:attrNameLst>
                                      </p:cBhvr>
                                      <p:to>
                                        <p:strVal val="visible"/>
                                      </p:to>
                                    </p:set>
                                    <p:animEffect transition="in" filter="fade">
                                      <p:cBhvr>
                                        <p:cTn id="13" dur="1000"/>
                                        <p:tgtEl>
                                          <p:spTgt spid="409"/>
                                        </p:tgtEl>
                                      </p:cBhvr>
                                    </p:animEffect>
                                    <p:anim calcmode="lin" valueType="num">
                                      <p:cBhvr>
                                        <p:cTn id="14" dur="1000" fill="hold"/>
                                        <p:tgtEl>
                                          <p:spTgt spid="409"/>
                                        </p:tgtEl>
                                        <p:attrNameLst>
                                          <p:attrName>ppt_x</p:attrName>
                                        </p:attrNameLst>
                                      </p:cBhvr>
                                      <p:tavLst>
                                        <p:tav tm="0">
                                          <p:val>
                                            <p:strVal val="#ppt_x"/>
                                          </p:val>
                                        </p:tav>
                                        <p:tav tm="100000">
                                          <p:val>
                                            <p:strVal val="#ppt_x"/>
                                          </p:val>
                                        </p:tav>
                                      </p:tavLst>
                                    </p:anim>
                                    <p:anim calcmode="lin" valueType="num">
                                      <p:cBhvr>
                                        <p:cTn id="15" dur="1000" fill="hold"/>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 grpId="0" animBg="1"/>
      <p:bldP spid="40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13"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14" name="矩形"/>
          <p:cNvSpPr/>
          <p:nvPr/>
        </p:nvSpPr>
        <p:spPr>
          <a:xfrm>
            <a:off x="1548130" y="934085"/>
            <a:ext cx="733932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2．法定解除</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法定解除可分为劳动者的单方解除和用人单位的单方解除。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（1）劳动者可单方面解除劳动合同的情形如右图所示。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15" name="矩形"/>
          <p:cNvSpPr/>
          <p:nvPr/>
        </p:nvSpPr>
        <p:spPr>
          <a:xfrm>
            <a:off x="431800" y="3336925"/>
            <a:ext cx="1116330"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劳动者单方面解除劳动合同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6" name="矩形"/>
          <p:cNvSpPr/>
          <p:nvPr/>
        </p:nvSpPr>
        <p:spPr>
          <a:xfrm>
            <a:off x="1985010" y="1980565"/>
            <a:ext cx="1620520" cy="367664"/>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提前通知解除</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7" name="矩形"/>
          <p:cNvSpPr/>
          <p:nvPr/>
        </p:nvSpPr>
        <p:spPr>
          <a:xfrm>
            <a:off x="3764280" y="2024380"/>
            <a:ext cx="7808595" cy="720089"/>
          </a:xfrm>
          <a:prstGeom prst="rect">
            <a:avLst/>
          </a:prstGeom>
          <a:noFill/>
          <a:ln w="12700" cap="flat" cmpd="sng">
            <a:solidFill>
              <a:srgbClr val="05212E"/>
            </a:solidFill>
            <a:prstDash val="dash"/>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①</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劳动者在试用期内提前３日通知用人单位，可以解除劳动合同（可以非书面形式）</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②</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劳动者提前３０日以书面形式通知用人单位，可以解除劳动合同（必须书面形式）</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8" name="矩形"/>
          <p:cNvSpPr/>
          <p:nvPr/>
        </p:nvSpPr>
        <p:spPr>
          <a:xfrm>
            <a:off x="1985010" y="5649594"/>
            <a:ext cx="1344294" cy="992505"/>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ctr">
              <a:lnSpc>
                <a:spcPct val="12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不需通知</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即可解除</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ctr">
              <a:lnSpc>
                <a:spcPct val="12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（有经济补偿）</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19" name="左中括号"/>
          <p:cNvSpPr/>
          <p:nvPr/>
        </p:nvSpPr>
        <p:spPr>
          <a:xfrm>
            <a:off x="1659889" y="2158365"/>
            <a:ext cx="299720" cy="3695064"/>
          </a:xfrm>
          <a:prstGeom prst="leftBracket">
            <a:avLst>
              <a:gd name="adj" fmla="val 102736"/>
            </a:avLst>
          </a:prstGeom>
          <a:noFill/>
          <a:ln w="25400" cap="flat" cmpd="sng">
            <a:solidFill>
              <a:srgbClr val="0A3142"/>
            </a:solidFill>
            <a:prstDash val="solid"/>
            <a:round/>
          </a:ln>
        </p:spPr>
        <p:txBody>
          <a:bodyPr rtlCol="0" anchor="ctr"/>
          <a:lstStyle/>
          <a:p>
            <a:pPr algn="ctr"/>
          </a:p>
        </p:txBody>
      </p:sp>
      <p:sp>
        <p:nvSpPr>
          <p:cNvPr id="420" name="矩形"/>
          <p:cNvSpPr/>
          <p:nvPr/>
        </p:nvSpPr>
        <p:spPr>
          <a:xfrm>
            <a:off x="1985010" y="2459355"/>
            <a:ext cx="1343025" cy="367664"/>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1" name="矩形"/>
          <p:cNvSpPr/>
          <p:nvPr/>
        </p:nvSpPr>
        <p:spPr>
          <a:xfrm>
            <a:off x="3764915" y="2853055"/>
            <a:ext cx="7827645" cy="2887027"/>
          </a:xfrm>
          <a:prstGeom prst="rect">
            <a:avLst/>
          </a:prstGeom>
          <a:noFill/>
          <a:ln w="12700" cap="flat" cmpd="sng">
            <a:solidFill>
              <a:srgbClr val="05212E"/>
            </a:solidFill>
            <a:prstDash val="dash"/>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①</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用人单位未按照劳动合同约定提供劳动保护或者劳动条件的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②</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用人单位未及时足额支付劳动报酬的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③</a:t>
            </a: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用人单位未依法为劳动者缴纳社会保险费用的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④用人单位的规章制度违反法律、法规的规定，损害劳动者权益的</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⑤用人单位在劳动合同中免除自己的法定责任、排除劳动者权益的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⑥用人单位以欺诈、胁迫的手段或者乘人之危，使劳动者在违背真实意思的情况下订立或者变更劳动合同的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⑧用人单位违反法律、行政法规强制性规定的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⑨法律、行政法规规定劳动者可以解除劳动合同的其他情形</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2" name="矩形"/>
          <p:cNvSpPr/>
          <p:nvPr/>
        </p:nvSpPr>
        <p:spPr>
          <a:xfrm>
            <a:off x="3764915" y="5922010"/>
            <a:ext cx="7828279" cy="720089"/>
          </a:xfrm>
          <a:prstGeom prst="rect">
            <a:avLst/>
          </a:prstGeom>
          <a:noFill/>
          <a:ln w="12700" cap="flat" cmpd="sng">
            <a:solidFill>
              <a:srgbClr val="05212E"/>
            </a:solidFill>
            <a:prstDash val="dash"/>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①用人单位以暴力、威胁或者非法限制人身自由的手段强迫劳动者劳动的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②用人单位违章指挥、强令冒险作业危及劳动者人身安全的</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3" name="矩形"/>
          <p:cNvSpPr/>
          <p:nvPr/>
        </p:nvSpPr>
        <p:spPr>
          <a:xfrm>
            <a:off x="1985010" y="3009265"/>
            <a:ext cx="1343025" cy="367664"/>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24" name="直线"/>
          <p:cNvSpPr/>
          <p:nvPr/>
        </p:nvSpPr>
        <p:spPr>
          <a:xfrm>
            <a:off x="2657474" y="2348865"/>
            <a:ext cx="0" cy="107999"/>
          </a:xfrm>
          <a:prstGeom prst="line">
            <a:avLst/>
          </a:prstGeom>
          <a:noFill/>
          <a:ln w="25400" cap="flat" cmpd="sng">
            <a:solidFill>
              <a:srgbClr val="0A3142"/>
            </a:solidFill>
            <a:prstDash val="solid"/>
            <a:round/>
          </a:ln>
        </p:spPr>
        <p:txBody>
          <a:bodyPr rtlCol="0" anchor="ctr"/>
          <a:lstStyle/>
          <a:p>
            <a:pPr algn="ctr"/>
          </a:p>
        </p:txBody>
      </p:sp>
      <p:sp>
        <p:nvSpPr>
          <p:cNvPr id="425" name="直线"/>
          <p:cNvSpPr/>
          <p:nvPr/>
        </p:nvSpPr>
        <p:spPr>
          <a:xfrm>
            <a:off x="2657474" y="2830195"/>
            <a:ext cx="0" cy="179704"/>
          </a:xfrm>
          <a:prstGeom prst="line">
            <a:avLst/>
          </a:prstGeom>
          <a:noFill/>
          <a:ln w="25400" cap="flat" cmpd="sng">
            <a:solidFill>
              <a:srgbClr val="0A3142"/>
            </a:solidFill>
            <a:prstDash val="solid"/>
            <a:round/>
          </a:ln>
        </p:spPr>
        <p:txBody>
          <a:bodyPr rtlCol="0" anchor="ctr"/>
          <a:lstStyle/>
          <a:p>
            <a:pPr algn="ctr"/>
          </a:p>
        </p:txBody>
      </p:sp>
      <p:sp>
        <p:nvSpPr>
          <p:cNvPr id="426" name="直线"/>
          <p:cNvSpPr/>
          <p:nvPr/>
        </p:nvSpPr>
        <p:spPr>
          <a:xfrm>
            <a:off x="3353435" y="2643505"/>
            <a:ext cx="344169" cy="0"/>
          </a:xfrm>
          <a:prstGeom prst="line">
            <a:avLst/>
          </a:prstGeom>
          <a:noFill/>
          <a:ln w="25400" cap="flat" cmpd="sng">
            <a:solidFill>
              <a:srgbClr val="0A3142"/>
            </a:solidFill>
            <a:prstDash val="solid"/>
            <a:round/>
          </a:ln>
        </p:spPr>
        <p:txBody>
          <a:bodyPr rtlCol="0" anchor="ctr"/>
          <a:lstStyle/>
          <a:p>
            <a:pPr algn="ctr"/>
          </a:p>
        </p:txBody>
      </p:sp>
      <p:sp>
        <p:nvSpPr>
          <p:cNvPr id="427" name="直线"/>
          <p:cNvSpPr/>
          <p:nvPr/>
        </p:nvSpPr>
        <p:spPr>
          <a:xfrm>
            <a:off x="3353435" y="3193415"/>
            <a:ext cx="344169" cy="0"/>
          </a:xfrm>
          <a:prstGeom prst="line">
            <a:avLst/>
          </a:prstGeom>
          <a:noFill/>
          <a:ln w="25400" cap="flat" cmpd="sng">
            <a:solidFill>
              <a:srgbClr val="0A3142"/>
            </a:solidFill>
            <a:prstDash val="solid"/>
            <a:round/>
          </a:ln>
        </p:spPr>
        <p:txBody>
          <a:bodyPr rtlCol="0" anchor="ctr"/>
          <a:lstStyle/>
          <a:p>
            <a:pPr algn="ctr"/>
          </a:p>
        </p:txBody>
      </p:sp>
      <p:sp>
        <p:nvSpPr>
          <p:cNvPr id="428" name="直线"/>
          <p:cNvSpPr/>
          <p:nvPr/>
        </p:nvSpPr>
        <p:spPr>
          <a:xfrm>
            <a:off x="3353435" y="6363335"/>
            <a:ext cx="344169" cy="0"/>
          </a:xfrm>
          <a:prstGeom prst="line">
            <a:avLst/>
          </a:prstGeom>
          <a:noFill/>
          <a:ln w="25400" cap="flat" cmpd="sng">
            <a:solidFill>
              <a:srgbClr val="0A3142"/>
            </a:solidFill>
            <a:prstDash val="solid"/>
            <a:round/>
          </a:ln>
        </p:spPr>
        <p:txBody>
          <a:bodyPr rtlCol="0" anchor="ctr"/>
          <a:lstStyle/>
          <a:p>
            <a:pPr algn="ct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anim calcmode="lin" valueType="num">
                                      <p:cBhvr>
                                        <p:cTn id="8" dur="1000" fill="hold"/>
                                        <p:tgtEl>
                                          <p:spTgt spid="414"/>
                                        </p:tgtEl>
                                        <p:attrNameLst>
                                          <p:attrName>ppt_x</p:attrName>
                                        </p:attrNameLst>
                                      </p:cBhvr>
                                      <p:tavLst>
                                        <p:tav tm="0">
                                          <p:val>
                                            <p:strVal val="#ppt_x"/>
                                          </p:val>
                                        </p:tav>
                                        <p:tav tm="100000">
                                          <p:val>
                                            <p:strVal val="#ppt_x"/>
                                          </p:val>
                                        </p:tav>
                                      </p:tavLst>
                                    </p:anim>
                                    <p:anim calcmode="lin" valueType="num">
                                      <p:cBhvr>
                                        <p:cTn id="9" dur="1000" fill="hold"/>
                                        <p:tgtEl>
                                          <p:spTgt spid="4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5"/>
                                        </p:tgtEl>
                                        <p:attrNameLst>
                                          <p:attrName>style.visibility</p:attrName>
                                        </p:attrNameLst>
                                      </p:cBhvr>
                                      <p:to>
                                        <p:strVal val="visible"/>
                                      </p:to>
                                    </p:set>
                                    <p:animEffect transition="in" filter="fade">
                                      <p:cBhvr>
                                        <p:cTn id="14" dur="1000"/>
                                        <p:tgtEl>
                                          <p:spTgt spid="415"/>
                                        </p:tgtEl>
                                      </p:cBhvr>
                                    </p:animEffect>
                                    <p:anim calcmode="lin" valueType="num">
                                      <p:cBhvr>
                                        <p:cTn id="15" dur="1000" fill="hold"/>
                                        <p:tgtEl>
                                          <p:spTgt spid="415"/>
                                        </p:tgtEl>
                                        <p:attrNameLst>
                                          <p:attrName>ppt_x</p:attrName>
                                        </p:attrNameLst>
                                      </p:cBhvr>
                                      <p:tavLst>
                                        <p:tav tm="0">
                                          <p:val>
                                            <p:strVal val="#ppt_x"/>
                                          </p:val>
                                        </p:tav>
                                        <p:tav tm="100000">
                                          <p:val>
                                            <p:strVal val="#ppt_x"/>
                                          </p:val>
                                        </p:tav>
                                      </p:tavLst>
                                    </p:anim>
                                    <p:anim calcmode="lin" valueType="num">
                                      <p:cBhvr>
                                        <p:cTn id="16" dur="1000" fill="hold"/>
                                        <p:tgtEl>
                                          <p:spTgt spid="4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
                                        </p:tgtEl>
                                        <p:attrNameLst>
                                          <p:attrName>style.visibility</p:attrName>
                                        </p:attrNameLst>
                                      </p:cBhvr>
                                      <p:to>
                                        <p:strVal val="visible"/>
                                      </p:to>
                                    </p:set>
                                    <p:animEffect transition="in" filter="fade">
                                      <p:cBhvr>
                                        <p:cTn id="21" dur="1000"/>
                                        <p:tgtEl>
                                          <p:spTgt spid="419"/>
                                        </p:tgtEl>
                                      </p:cBhvr>
                                    </p:animEffect>
                                    <p:anim calcmode="lin" valueType="num">
                                      <p:cBhvr>
                                        <p:cTn id="22" dur="1000" fill="hold"/>
                                        <p:tgtEl>
                                          <p:spTgt spid="419"/>
                                        </p:tgtEl>
                                        <p:attrNameLst>
                                          <p:attrName>ppt_x</p:attrName>
                                        </p:attrNameLst>
                                      </p:cBhvr>
                                      <p:tavLst>
                                        <p:tav tm="0">
                                          <p:val>
                                            <p:strVal val="#ppt_x"/>
                                          </p:val>
                                        </p:tav>
                                        <p:tav tm="100000">
                                          <p:val>
                                            <p:strVal val="#ppt_x"/>
                                          </p:val>
                                        </p:tav>
                                      </p:tavLst>
                                    </p:anim>
                                    <p:anim calcmode="lin" valueType="num">
                                      <p:cBhvr>
                                        <p:cTn id="23" dur="1000" fill="hold"/>
                                        <p:tgtEl>
                                          <p:spTgt spid="4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6"/>
                                        </p:tgtEl>
                                        <p:attrNameLst>
                                          <p:attrName>style.visibility</p:attrName>
                                        </p:attrNameLst>
                                      </p:cBhvr>
                                      <p:to>
                                        <p:strVal val="visible"/>
                                      </p:to>
                                    </p:set>
                                    <p:animEffect transition="in" filter="fade">
                                      <p:cBhvr>
                                        <p:cTn id="28" dur="1000"/>
                                        <p:tgtEl>
                                          <p:spTgt spid="416"/>
                                        </p:tgtEl>
                                      </p:cBhvr>
                                    </p:animEffect>
                                    <p:anim calcmode="lin" valueType="num">
                                      <p:cBhvr>
                                        <p:cTn id="29" dur="1000" fill="hold"/>
                                        <p:tgtEl>
                                          <p:spTgt spid="416"/>
                                        </p:tgtEl>
                                        <p:attrNameLst>
                                          <p:attrName>ppt_x</p:attrName>
                                        </p:attrNameLst>
                                      </p:cBhvr>
                                      <p:tavLst>
                                        <p:tav tm="0">
                                          <p:val>
                                            <p:strVal val="#ppt_x"/>
                                          </p:val>
                                        </p:tav>
                                        <p:tav tm="100000">
                                          <p:val>
                                            <p:strVal val="#ppt_x"/>
                                          </p:val>
                                        </p:tav>
                                      </p:tavLst>
                                    </p:anim>
                                    <p:anim calcmode="lin" valueType="num">
                                      <p:cBhvr>
                                        <p:cTn id="30" dur="1000" fill="hold"/>
                                        <p:tgtEl>
                                          <p:spTgt spid="4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24"/>
                                        </p:tgtEl>
                                        <p:attrNameLst>
                                          <p:attrName>style.visibility</p:attrName>
                                        </p:attrNameLst>
                                      </p:cBhvr>
                                      <p:to>
                                        <p:strVal val="visible"/>
                                      </p:to>
                                    </p:set>
                                    <p:animEffect transition="in" filter="fade">
                                      <p:cBhvr>
                                        <p:cTn id="35" dur="1000"/>
                                        <p:tgtEl>
                                          <p:spTgt spid="424"/>
                                        </p:tgtEl>
                                      </p:cBhvr>
                                    </p:animEffect>
                                    <p:anim calcmode="lin" valueType="num">
                                      <p:cBhvr>
                                        <p:cTn id="36" dur="1000" fill="hold"/>
                                        <p:tgtEl>
                                          <p:spTgt spid="424"/>
                                        </p:tgtEl>
                                        <p:attrNameLst>
                                          <p:attrName>ppt_x</p:attrName>
                                        </p:attrNameLst>
                                      </p:cBhvr>
                                      <p:tavLst>
                                        <p:tav tm="0">
                                          <p:val>
                                            <p:strVal val="#ppt_x"/>
                                          </p:val>
                                        </p:tav>
                                        <p:tav tm="100000">
                                          <p:val>
                                            <p:strVal val="#ppt_x"/>
                                          </p:val>
                                        </p:tav>
                                      </p:tavLst>
                                    </p:anim>
                                    <p:anim calcmode="lin" valueType="num">
                                      <p:cBhvr>
                                        <p:cTn id="37" dur="1000" fill="hold"/>
                                        <p:tgtEl>
                                          <p:spTgt spid="4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20"/>
                                        </p:tgtEl>
                                        <p:attrNameLst>
                                          <p:attrName>style.visibility</p:attrName>
                                        </p:attrNameLst>
                                      </p:cBhvr>
                                      <p:to>
                                        <p:strVal val="visible"/>
                                      </p:to>
                                    </p:set>
                                    <p:animEffect transition="in" filter="fade">
                                      <p:cBhvr>
                                        <p:cTn id="42" dur="1000"/>
                                        <p:tgtEl>
                                          <p:spTgt spid="420"/>
                                        </p:tgtEl>
                                      </p:cBhvr>
                                    </p:animEffect>
                                    <p:anim calcmode="lin" valueType="num">
                                      <p:cBhvr>
                                        <p:cTn id="43" dur="1000" fill="hold"/>
                                        <p:tgtEl>
                                          <p:spTgt spid="420"/>
                                        </p:tgtEl>
                                        <p:attrNameLst>
                                          <p:attrName>ppt_x</p:attrName>
                                        </p:attrNameLst>
                                      </p:cBhvr>
                                      <p:tavLst>
                                        <p:tav tm="0">
                                          <p:val>
                                            <p:strVal val="#ppt_x"/>
                                          </p:val>
                                        </p:tav>
                                        <p:tav tm="100000">
                                          <p:val>
                                            <p:strVal val="#ppt_x"/>
                                          </p:val>
                                        </p:tav>
                                      </p:tavLst>
                                    </p:anim>
                                    <p:anim calcmode="lin" valueType="num">
                                      <p:cBhvr>
                                        <p:cTn id="44" dur="1000" fill="hold"/>
                                        <p:tgtEl>
                                          <p:spTgt spid="4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6"/>
                                        </p:tgtEl>
                                        <p:attrNameLst>
                                          <p:attrName>style.visibility</p:attrName>
                                        </p:attrNameLst>
                                      </p:cBhvr>
                                      <p:to>
                                        <p:strVal val="visible"/>
                                      </p:to>
                                    </p:set>
                                    <p:animEffect transition="in" filter="fade">
                                      <p:cBhvr>
                                        <p:cTn id="49" dur="1000"/>
                                        <p:tgtEl>
                                          <p:spTgt spid="426"/>
                                        </p:tgtEl>
                                      </p:cBhvr>
                                    </p:animEffect>
                                    <p:anim calcmode="lin" valueType="num">
                                      <p:cBhvr>
                                        <p:cTn id="50" dur="1000" fill="hold"/>
                                        <p:tgtEl>
                                          <p:spTgt spid="426"/>
                                        </p:tgtEl>
                                        <p:attrNameLst>
                                          <p:attrName>ppt_x</p:attrName>
                                        </p:attrNameLst>
                                      </p:cBhvr>
                                      <p:tavLst>
                                        <p:tav tm="0">
                                          <p:val>
                                            <p:strVal val="#ppt_x"/>
                                          </p:val>
                                        </p:tav>
                                        <p:tav tm="100000">
                                          <p:val>
                                            <p:strVal val="#ppt_x"/>
                                          </p:val>
                                        </p:tav>
                                      </p:tavLst>
                                    </p:anim>
                                    <p:anim calcmode="lin" valueType="num">
                                      <p:cBhvr>
                                        <p:cTn id="51" dur="1000" fill="hold"/>
                                        <p:tgtEl>
                                          <p:spTgt spid="4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17"/>
                                        </p:tgtEl>
                                        <p:attrNameLst>
                                          <p:attrName>style.visibility</p:attrName>
                                        </p:attrNameLst>
                                      </p:cBhvr>
                                      <p:to>
                                        <p:strVal val="visible"/>
                                      </p:to>
                                    </p:set>
                                    <p:animEffect transition="in" filter="fade">
                                      <p:cBhvr>
                                        <p:cTn id="56" dur="1000"/>
                                        <p:tgtEl>
                                          <p:spTgt spid="417"/>
                                        </p:tgtEl>
                                      </p:cBhvr>
                                    </p:animEffect>
                                    <p:anim calcmode="lin" valueType="num">
                                      <p:cBhvr>
                                        <p:cTn id="57" dur="1000" fill="hold"/>
                                        <p:tgtEl>
                                          <p:spTgt spid="417"/>
                                        </p:tgtEl>
                                        <p:attrNameLst>
                                          <p:attrName>ppt_x</p:attrName>
                                        </p:attrNameLst>
                                      </p:cBhvr>
                                      <p:tavLst>
                                        <p:tav tm="0">
                                          <p:val>
                                            <p:strVal val="#ppt_x"/>
                                          </p:val>
                                        </p:tav>
                                        <p:tav tm="100000">
                                          <p:val>
                                            <p:strVal val="#ppt_x"/>
                                          </p:val>
                                        </p:tav>
                                      </p:tavLst>
                                    </p:anim>
                                    <p:anim calcmode="lin" valueType="num">
                                      <p:cBhvr>
                                        <p:cTn id="58" dur="1000" fill="hold"/>
                                        <p:tgtEl>
                                          <p:spTgt spid="4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25"/>
                                        </p:tgtEl>
                                        <p:attrNameLst>
                                          <p:attrName>style.visibility</p:attrName>
                                        </p:attrNameLst>
                                      </p:cBhvr>
                                      <p:to>
                                        <p:strVal val="visible"/>
                                      </p:to>
                                    </p:set>
                                    <p:animEffect transition="in" filter="fade">
                                      <p:cBhvr>
                                        <p:cTn id="63" dur="1000"/>
                                        <p:tgtEl>
                                          <p:spTgt spid="425"/>
                                        </p:tgtEl>
                                      </p:cBhvr>
                                    </p:animEffect>
                                    <p:anim calcmode="lin" valueType="num">
                                      <p:cBhvr>
                                        <p:cTn id="64" dur="1000" fill="hold"/>
                                        <p:tgtEl>
                                          <p:spTgt spid="425"/>
                                        </p:tgtEl>
                                        <p:attrNameLst>
                                          <p:attrName>ppt_x</p:attrName>
                                        </p:attrNameLst>
                                      </p:cBhvr>
                                      <p:tavLst>
                                        <p:tav tm="0">
                                          <p:val>
                                            <p:strVal val="#ppt_x"/>
                                          </p:val>
                                        </p:tav>
                                        <p:tav tm="100000">
                                          <p:val>
                                            <p:strVal val="#ppt_x"/>
                                          </p:val>
                                        </p:tav>
                                      </p:tavLst>
                                    </p:anim>
                                    <p:anim calcmode="lin" valueType="num">
                                      <p:cBhvr>
                                        <p:cTn id="65"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23"/>
                                        </p:tgtEl>
                                        <p:attrNameLst>
                                          <p:attrName>style.visibility</p:attrName>
                                        </p:attrNameLst>
                                      </p:cBhvr>
                                      <p:to>
                                        <p:strVal val="visible"/>
                                      </p:to>
                                    </p:set>
                                    <p:animEffect transition="in" filter="fade">
                                      <p:cBhvr>
                                        <p:cTn id="70" dur="1000"/>
                                        <p:tgtEl>
                                          <p:spTgt spid="423"/>
                                        </p:tgtEl>
                                      </p:cBhvr>
                                    </p:animEffect>
                                    <p:anim calcmode="lin" valueType="num">
                                      <p:cBhvr>
                                        <p:cTn id="71" dur="1000" fill="hold"/>
                                        <p:tgtEl>
                                          <p:spTgt spid="423"/>
                                        </p:tgtEl>
                                        <p:attrNameLst>
                                          <p:attrName>ppt_x</p:attrName>
                                        </p:attrNameLst>
                                      </p:cBhvr>
                                      <p:tavLst>
                                        <p:tav tm="0">
                                          <p:val>
                                            <p:strVal val="#ppt_x"/>
                                          </p:val>
                                        </p:tav>
                                        <p:tav tm="100000">
                                          <p:val>
                                            <p:strVal val="#ppt_x"/>
                                          </p:val>
                                        </p:tav>
                                      </p:tavLst>
                                    </p:anim>
                                    <p:anim calcmode="lin" valueType="num">
                                      <p:cBhvr>
                                        <p:cTn id="72" dur="1000" fill="hold"/>
                                        <p:tgtEl>
                                          <p:spTgt spid="4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27"/>
                                        </p:tgtEl>
                                        <p:attrNameLst>
                                          <p:attrName>style.visibility</p:attrName>
                                        </p:attrNameLst>
                                      </p:cBhvr>
                                      <p:to>
                                        <p:strVal val="visible"/>
                                      </p:to>
                                    </p:set>
                                    <p:animEffect transition="in" filter="fade">
                                      <p:cBhvr>
                                        <p:cTn id="77" dur="1000"/>
                                        <p:tgtEl>
                                          <p:spTgt spid="427"/>
                                        </p:tgtEl>
                                      </p:cBhvr>
                                    </p:animEffect>
                                    <p:anim calcmode="lin" valueType="num">
                                      <p:cBhvr>
                                        <p:cTn id="78" dur="1000" fill="hold"/>
                                        <p:tgtEl>
                                          <p:spTgt spid="427"/>
                                        </p:tgtEl>
                                        <p:attrNameLst>
                                          <p:attrName>ppt_x</p:attrName>
                                        </p:attrNameLst>
                                      </p:cBhvr>
                                      <p:tavLst>
                                        <p:tav tm="0">
                                          <p:val>
                                            <p:strVal val="#ppt_x"/>
                                          </p:val>
                                        </p:tav>
                                        <p:tav tm="100000">
                                          <p:val>
                                            <p:strVal val="#ppt_x"/>
                                          </p:val>
                                        </p:tav>
                                      </p:tavLst>
                                    </p:anim>
                                    <p:anim calcmode="lin" valueType="num">
                                      <p:cBhvr>
                                        <p:cTn id="79"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21"/>
                                        </p:tgtEl>
                                        <p:attrNameLst>
                                          <p:attrName>style.visibility</p:attrName>
                                        </p:attrNameLst>
                                      </p:cBhvr>
                                      <p:to>
                                        <p:strVal val="visible"/>
                                      </p:to>
                                    </p:set>
                                    <p:animEffect transition="in" filter="fade">
                                      <p:cBhvr>
                                        <p:cTn id="84" dur="1000"/>
                                        <p:tgtEl>
                                          <p:spTgt spid="421"/>
                                        </p:tgtEl>
                                      </p:cBhvr>
                                    </p:animEffect>
                                    <p:anim calcmode="lin" valueType="num">
                                      <p:cBhvr>
                                        <p:cTn id="85" dur="1000" fill="hold"/>
                                        <p:tgtEl>
                                          <p:spTgt spid="421"/>
                                        </p:tgtEl>
                                        <p:attrNameLst>
                                          <p:attrName>ppt_x</p:attrName>
                                        </p:attrNameLst>
                                      </p:cBhvr>
                                      <p:tavLst>
                                        <p:tav tm="0">
                                          <p:val>
                                            <p:strVal val="#ppt_x"/>
                                          </p:val>
                                        </p:tav>
                                        <p:tav tm="100000">
                                          <p:val>
                                            <p:strVal val="#ppt_x"/>
                                          </p:val>
                                        </p:tav>
                                      </p:tavLst>
                                    </p:anim>
                                    <p:anim calcmode="lin" valueType="num">
                                      <p:cBhvr>
                                        <p:cTn id="86" dur="1000" fill="hold"/>
                                        <p:tgtEl>
                                          <p:spTgt spid="4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18"/>
                                        </p:tgtEl>
                                        <p:attrNameLst>
                                          <p:attrName>style.visibility</p:attrName>
                                        </p:attrNameLst>
                                      </p:cBhvr>
                                      <p:to>
                                        <p:strVal val="visible"/>
                                      </p:to>
                                    </p:set>
                                    <p:animEffect transition="in" filter="fade">
                                      <p:cBhvr>
                                        <p:cTn id="91" dur="1000"/>
                                        <p:tgtEl>
                                          <p:spTgt spid="418"/>
                                        </p:tgtEl>
                                      </p:cBhvr>
                                    </p:animEffect>
                                    <p:anim calcmode="lin" valueType="num">
                                      <p:cBhvr>
                                        <p:cTn id="92" dur="1000" fill="hold"/>
                                        <p:tgtEl>
                                          <p:spTgt spid="418"/>
                                        </p:tgtEl>
                                        <p:attrNameLst>
                                          <p:attrName>ppt_x</p:attrName>
                                        </p:attrNameLst>
                                      </p:cBhvr>
                                      <p:tavLst>
                                        <p:tav tm="0">
                                          <p:val>
                                            <p:strVal val="#ppt_x"/>
                                          </p:val>
                                        </p:tav>
                                        <p:tav tm="100000">
                                          <p:val>
                                            <p:strVal val="#ppt_x"/>
                                          </p:val>
                                        </p:tav>
                                      </p:tavLst>
                                    </p:anim>
                                    <p:anim calcmode="lin" valueType="num">
                                      <p:cBhvr>
                                        <p:cTn id="93" dur="1000" fill="hold"/>
                                        <p:tgtEl>
                                          <p:spTgt spid="41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28"/>
                                        </p:tgtEl>
                                        <p:attrNameLst>
                                          <p:attrName>style.visibility</p:attrName>
                                        </p:attrNameLst>
                                      </p:cBhvr>
                                      <p:to>
                                        <p:strVal val="visible"/>
                                      </p:to>
                                    </p:set>
                                    <p:animEffect transition="in" filter="fade">
                                      <p:cBhvr>
                                        <p:cTn id="98" dur="1000"/>
                                        <p:tgtEl>
                                          <p:spTgt spid="428"/>
                                        </p:tgtEl>
                                      </p:cBhvr>
                                    </p:animEffect>
                                    <p:anim calcmode="lin" valueType="num">
                                      <p:cBhvr>
                                        <p:cTn id="99" dur="1000" fill="hold"/>
                                        <p:tgtEl>
                                          <p:spTgt spid="428"/>
                                        </p:tgtEl>
                                        <p:attrNameLst>
                                          <p:attrName>ppt_x</p:attrName>
                                        </p:attrNameLst>
                                      </p:cBhvr>
                                      <p:tavLst>
                                        <p:tav tm="0">
                                          <p:val>
                                            <p:strVal val="#ppt_x"/>
                                          </p:val>
                                        </p:tav>
                                        <p:tav tm="100000">
                                          <p:val>
                                            <p:strVal val="#ppt_x"/>
                                          </p:val>
                                        </p:tav>
                                      </p:tavLst>
                                    </p:anim>
                                    <p:anim calcmode="lin" valueType="num">
                                      <p:cBhvr>
                                        <p:cTn id="100" dur="1000" fill="hold"/>
                                        <p:tgtEl>
                                          <p:spTgt spid="42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22"/>
                                        </p:tgtEl>
                                        <p:attrNameLst>
                                          <p:attrName>style.visibility</p:attrName>
                                        </p:attrNameLst>
                                      </p:cBhvr>
                                      <p:to>
                                        <p:strVal val="visible"/>
                                      </p:to>
                                    </p:set>
                                    <p:animEffect transition="in" filter="fade">
                                      <p:cBhvr>
                                        <p:cTn id="105" dur="1000"/>
                                        <p:tgtEl>
                                          <p:spTgt spid="422"/>
                                        </p:tgtEl>
                                      </p:cBhvr>
                                    </p:animEffect>
                                    <p:anim calcmode="lin" valueType="num">
                                      <p:cBhvr>
                                        <p:cTn id="106" dur="1000" fill="hold"/>
                                        <p:tgtEl>
                                          <p:spTgt spid="422"/>
                                        </p:tgtEl>
                                        <p:attrNameLst>
                                          <p:attrName>ppt_x</p:attrName>
                                        </p:attrNameLst>
                                      </p:cBhvr>
                                      <p:tavLst>
                                        <p:tav tm="0">
                                          <p:val>
                                            <p:strVal val="#ppt_x"/>
                                          </p:val>
                                        </p:tav>
                                        <p:tav tm="100000">
                                          <p:val>
                                            <p:strVal val="#ppt_x"/>
                                          </p:val>
                                        </p:tav>
                                      </p:tavLst>
                                    </p:anim>
                                    <p:anim calcmode="lin" valueType="num">
                                      <p:cBhvr>
                                        <p:cTn id="107" dur="1000" fill="hold"/>
                                        <p:tgtEl>
                                          <p:spTgt spid="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32"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33" name="矩形"/>
          <p:cNvSpPr/>
          <p:nvPr/>
        </p:nvSpPr>
        <p:spPr>
          <a:xfrm>
            <a:off x="498475" y="1266825"/>
            <a:ext cx="314515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（2）用人单位可单方面解除劳动合同的情形如下图所示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34" name="矩形"/>
          <p:cNvSpPr/>
          <p:nvPr/>
        </p:nvSpPr>
        <p:spPr>
          <a:xfrm>
            <a:off x="498475" y="3308984"/>
            <a:ext cx="887094"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用人单位单方面解除劳动</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5" name="左中括号"/>
          <p:cNvSpPr/>
          <p:nvPr/>
        </p:nvSpPr>
        <p:spPr>
          <a:xfrm>
            <a:off x="1513204" y="2545715"/>
            <a:ext cx="299720" cy="2482850"/>
          </a:xfrm>
          <a:prstGeom prst="leftBracket">
            <a:avLst>
              <a:gd name="adj" fmla="val 69032"/>
            </a:avLst>
          </a:prstGeom>
          <a:noFill/>
          <a:ln w="25400" cap="flat" cmpd="sng">
            <a:solidFill>
              <a:srgbClr val="0A3142"/>
            </a:solidFill>
            <a:prstDash val="solid"/>
            <a:round/>
          </a:ln>
        </p:spPr>
        <p:txBody>
          <a:bodyPr rtlCol="0" anchor="ctr"/>
          <a:lstStyle/>
          <a:p>
            <a:pPr algn="ctr"/>
          </a:p>
        </p:txBody>
      </p:sp>
      <p:sp>
        <p:nvSpPr>
          <p:cNvPr id="436" name="矩形"/>
          <p:cNvSpPr/>
          <p:nvPr/>
        </p:nvSpPr>
        <p:spPr>
          <a:xfrm>
            <a:off x="1838325" y="2375535"/>
            <a:ext cx="1532890" cy="367664"/>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7" name="矩形"/>
          <p:cNvSpPr/>
          <p:nvPr/>
        </p:nvSpPr>
        <p:spPr>
          <a:xfrm>
            <a:off x="3876040" y="1106805"/>
            <a:ext cx="7827644" cy="2887027"/>
          </a:xfrm>
          <a:prstGeom prst="rect">
            <a:avLst/>
          </a:prstGeom>
          <a:noFill/>
          <a:ln w="12700" cap="flat" cmpd="sng">
            <a:solidFill>
              <a:srgbClr val="05212E"/>
            </a:solidFill>
            <a:prstDash val="dash"/>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因劳动者过错解除劳动合同的情形（随时通知解除）</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①劳动者在试用期间被证明不符合录用条件的</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②劳动者严重违反用人单位的规章制度的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③劳动者严重失职，营私舞弊，给用人单位造成重大损害的</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④劳动者同时与其他用人单位建立劳动关系，对完成本单位的工作任务造成严重影响，或者经用人单位提出，拒不改正的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⑤劳动者以欺诈、胁迫的手段或者乘人之危，是用人单位在违背真实意思的情况下订立或者变更劳动合同的</a:t>
            </a:r>
            <a:b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⑥劳动者被依法追究刑事责任的</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38" name="直线"/>
          <p:cNvSpPr/>
          <p:nvPr/>
        </p:nvSpPr>
        <p:spPr>
          <a:xfrm>
            <a:off x="3432175" y="2545715"/>
            <a:ext cx="344169" cy="0"/>
          </a:xfrm>
          <a:prstGeom prst="line">
            <a:avLst/>
          </a:prstGeom>
          <a:noFill/>
          <a:ln w="25400" cap="flat" cmpd="sng">
            <a:solidFill>
              <a:srgbClr val="0A3142"/>
            </a:solidFill>
            <a:prstDash val="solid"/>
            <a:round/>
          </a:ln>
        </p:spPr>
        <p:txBody>
          <a:bodyPr rtlCol="0" anchor="ctr"/>
          <a:lstStyle/>
          <a:p>
            <a:pPr algn="ctr"/>
          </a:p>
        </p:txBody>
      </p:sp>
      <p:sp>
        <p:nvSpPr>
          <p:cNvPr id="439" name="直线"/>
          <p:cNvSpPr/>
          <p:nvPr/>
        </p:nvSpPr>
        <p:spPr>
          <a:xfrm>
            <a:off x="3451860" y="6211570"/>
            <a:ext cx="344169" cy="0"/>
          </a:xfrm>
          <a:prstGeom prst="line">
            <a:avLst/>
          </a:prstGeom>
          <a:noFill/>
          <a:ln w="25400" cap="flat" cmpd="sng">
            <a:solidFill>
              <a:srgbClr val="0A3142"/>
            </a:solidFill>
            <a:prstDash val="solid"/>
            <a:round/>
          </a:ln>
        </p:spPr>
        <p:txBody>
          <a:bodyPr rtlCol="0" anchor="ctr"/>
          <a:lstStyle/>
          <a:p>
            <a:pPr algn="ctr"/>
          </a:p>
        </p:txBody>
      </p:sp>
      <p:sp>
        <p:nvSpPr>
          <p:cNvPr id="440" name="矩形"/>
          <p:cNvSpPr/>
          <p:nvPr/>
        </p:nvSpPr>
        <p:spPr>
          <a:xfrm>
            <a:off x="1812925" y="6027420"/>
            <a:ext cx="1559560" cy="634365"/>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无过失性辞退</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41" name="矩形"/>
          <p:cNvSpPr/>
          <p:nvPr/>
        </p:nvSpPr>
        <p:spPr>
          <a:xfrm>
            <a:off x="3876040" y="4203065"/>
            <a:ext cx="7827644" cy="2267902"/>
          </a:xfrm>
          <a:prstGeom prst="rect">
            <a:avLst/>
          </a:prstGeom>
          <a:noFill/>
          <a:ln w="12700" cap="flat" cmpd="sng">
            <a:solidFill>
              <a:srgbClr val="05212E"/>
            </a:solidFill>
            <a:prstDash val="dash"/>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下列情形，用人单位提前３０日以书面形式通知劳动者本人或者额外支付劳动者１个月工资后，可以解除劳动合同，但应向劳动者支付经济补偿</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①劳动者患病或者非因公负伤，在规定的医疗期满后不能从事原工作，也不能从事由用人单位另行安排的工作的</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②劳动者不能胜任工作，经过培训或者调整工作岗位，仍不能胜任工作的</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③劳动合同订立时所依据的客观情况发生重大变化，致使劳动合同无法履行，经用人单位与劳动者协商，未能就变更劳动合同内容达成协议的</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42" name="矩形"/>
          <p:cNvSpPr/>
          <p:nvPr/>
        </p:nvSpPr>
        <p:spPr>
          <a:xfrm>
            <a:off x="1826260" y="4818380"/>
            <a:ext cx="1532890" cy="367664"/>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43" name="直线"/>
          <p:cNvSpPr/>
          <p:nvPr/>
        </p:nvSpPr>
        <p:spPr>
          <a:xfrm>
            <a:off x="2610484" y="5186680"/>
            <a:ext cx="0" cy="840739"/>
          </a:xfrm>
          <a:prstGeom prst="line">
            <a:avLst/>
          </a:prstGeom>
          <a:noFill/>
          <a:ln w="25400" cap="flat" cmpd="sng">
            <a:solidFill>
              <a:srgbClr val="0A3142"/>
            </a:solid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anim calcmode="lin" valueType="num">
                                      <p:cBhvr>
                                        <p:cTn id="8" dur="1000" fill="hold"/>
                                        <p:tgtEl>
                                          <p:spTgt spid="433"/>
                                        </p:tgtEl>
                                        <p:attrNameLst>
                                          <p:attrName>ppt_x</p:attrName>
                                        </p:attrNameLst>
                                      </p:cBhvr>
                                      <p:tavLst>
                                        <p:tav tm="0">
                                          <p:val>
                                            <p:strVal val="#ppt_x"/>
                                          </p:val>
                                        </p:tav>
                                        <p:tav tm="100000">
                                          <p:val>
                                            <p:strVal val="#ppt_x"/>
                                          </p:val>
                                        </p:tav>
                                      </p:tavLst>
                                    </p:anim>
                                    <p:anim calcmode="lin" valueType="num">
                                      <p:cBhvr>
                                        <p:cTn id="9" dur="1000" fill="hold"/>
                                        <p:tgtEl>
                                          <p:spTgt spid="4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4"/>
                                        </p:tgtEl>
                                        <p:attrNameLst>
                                          <p:attrName>style.visibility</p:attrName>
                                        </p:attrNameLst>
                                      </p:cBhvr>
                                      <p:to>
                                        <p:strVal val="visible"/>
                                      </p:to>
                                    </p:set>
                                    <p:animEffect transition="in" filter="fade">
                                      <p:cBhvr>
                                        <p:cTn id="14" dur="1000"/>
                                        <p:tgtEl>
                                          <p:spTgt spid="434"/>
                                        </p:tgtEl>
                                      </p:cBhvr>
                                    </p:animEffect>
                                    <p:anim calcmode="lin" valueType="num">
                                      <p:cBhvr>
                                        <p:cTn id="15" dur="1000" fill="hold"/>
                                        <p:tgtEl>
                                          <p:spTgt spid="434"/>
                                        </p:tgtEl>
                                        <p:attrNameLst>
                                          <p:attrName>ppt_x</p:attrName>
                                        </p:attrNameLst>
                                      </p:cBhvr>
                                      <p:tavLst>
                                        <p:tav tm="0">
                                          <p:val>
                                            <p:strVal val="#ppt_x"/>
                                          </p:val>
                                        </p:tav>
                                        <p:tav tm="100000">
                                          <p:val>
                                            <p:strVal val="#ppt_x"/>
                                          </p:val>
                                        </p:tav>
                                      </p:tavLst>
                                    </p:anim>
                                    <p:anim calcmode="lin" valueType="num">
                                      <p:cBhvr>
                                        <p:cTn id="16" dur="1000" fill="hold"/>
                                        <p:tgtEl>
                                          <p:spTgt spid="4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5"/>
                                        </p:tgtEl>
                                        <p:attrNameLst>
                                          <p:attrName>style.visibility</p:attrName>
                                        </p:attrNameLst>
                                      </p:cBhvr>
                                      <p:to>
                                        <p:strVal val="visible"/>
                                      </p:to>
                                    </p:set>
                                    <p:animEffect transition="in" filter="fade">
                                      <p:cBhvr>
                                        <p:cTn id="21" dur="1000"/>
                                        <p:tgtEl>
                                          <p:spTgt spid="435"/>
                                        </p:tgtEl>
                                      </p:cBhvr>
                                    </p:animEffect>
                                    <p:anim calcmode="lin" valueType="num">
                                      <p:cBhvr>
                                        <p:cTn id="22" dur="1000" fill="hold"/>
                                        <p:tgtEl>
                                          <p:spTgt spid="435"/>
                                        </p:tgtEl>
                                        <p:attrNameLst>
                                          <p:attrName>ppt_x</p:attrName>
                                        </p:attrNameLst>
                                      </p:cBhvr>
                                      <p:tavLst>
                                        <p:tav tm="0">
                                          <p:val>
                                            <p:strVal val="#ppt_x"/>
                                          </p:val>
                                        </p:tav>
                                        <p:tav tm="100000">
                                          <p:val>
                                            <p:strVal val="#ppt_x"/>
                                          </p:val>
                                        </p:tav>
                                      </p:tavLst>
                                    </p:anim>
                                    <p:anim calcmode="lin" valueType="num">
                                      <p:cBhvr>
                                        <p:cTn id="23" dur="1000" fill="hold"/>
                                        <p:tgtEl>
                                          <p:spTgt spid="4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6"/>
                                        </p:tgtEl>
                                        <p:attrNameLst>
                                          <p:attrName>style.visibility</p:attrName>
                                        </p:attrNameLst>
                                      </p:cBhvr>
                                      <p:to>
                                        <p:strVal val="visible"/>
                                      </p:to>
                                    </p:set>
                                    <p:animEffect transition="in" filter="fade">
                                      <p:cBhvr>
                                        <p:cTn id="28" dur="1000"/>
                                        <p:tgtEl>
                                          <p:spTgt spid="436"/>
                                        </p:tgtEl>
                                      </p:cBhvr>
                                    </p:animEffect>
                                    <p:anim calcmode="lin" valueType="num">
                                      <p:cBhvr>
                                        <p:cTn id="29" dur="1000" fill="hold"/>
                                        <p:tgtEl>
                                          <p:spTgt spid="436"/>
                                        </p:tgtEl>
                                        <p:attrNameLst>
                                          <p:attrName>ppt_x</p:attrName>
                                        </p:attrNameLst>
                                      </p:cBhvr>
                                      <p:tavLst>
                                        <p:tav tm="0">
                                          <p:val>
                                            <p:strVal val="#ppt_x"/>
                                          </p:val>
                                        </p:tav>
                                        <p:tav tm="100000">
                                          <p:val>
                                            <p:strVal val="#ppt_x"/>
                                          </p:val>
                                        </p:tav>
                                      </p:tavLst>
                                    </p:anim>
                                    <p:anim calcmode="lin" valueType="num">
                                      <p:cBhvr>
                                        <p:cTn id="30" dur="1000" fill="hold"/>
                                        <p:tgtEl>
                                          <p:spTgt spid="4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8"/>
                                        </p:tgtEl>
                                        <p:attrNameLst>
                                          <p:attrName>style.visibility</p:attrName>
                                        </p:attrNameLst>
                                      </p:cBhvr>
                                      <p:to>
                                        <p:strVal val="visible"/>
                                      </p:to>
                                    </p:set>
                                    <p:animEffect transition="in" filter="fade">
                                      <p:cBhvr>
                                        <p:cTn id="35" dur="1000"/>
                                        <p:tgtEl>
                                          <p:spTgt spid="438"/>
                                        </p:tgtEl>
                                      </p:cBhvr>
                                    </p:animEffect>
                                    <p:anim calcmode="lin" valueType="num">
                                      <p:cBhvr>
                                        <p:cTn id="36" dur="1000" fill="hold"/>
                                        <p:tgtEl>
                                          <p:spTgt spid="438"/>
                                        </p:tgtEl>
                                        <p:attrNameLst>
                                          <p:attrName>ppt_x</p:attrName>
                                        </p:attrNameLst>
                                      </p:cBhvr>
                                      <p:tavLst>
                                        <p:tav tm="0">
                                          <p:val>
                                            <p:strVal val="#ppt_x"/>
                                          </p:val>
                                        </p:tav>
                                        <p:tav tm="100000">
                                          <p:val>
                                            <p:strVal val="#ppt_x"/>
                                          </p:val>
                                        </p:tav>
                                      </p:tavLst>
                                    </p:anim>
                                    <p:anim calcmode="lin" valueType="num">
                                      <p:cBhvr>
                                        <p:cTn id="37" dur="1000" fill="hold"/>
                                        <p:tgtEl>
                                          <p:spTgt spid="4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37"/>
                                        </p:tgtEl>
                                        <p:attrNameLst>
                                          <p:attrName>style.visibility</p:attrName>
                                        </p:attrNameLst>
                                      </p:cBhvr>
                                      <p:to>
                                        <p:strVal val="visible"/>
                                      </p:to>
                                    </p:set>
                                    <p:animEffect transition="in" filter="fade">
                                      <p:cBhvr>
                                        <p:cTn id="42" dur="1000"/>
                                        <p:tgtEl>
                                          <p:spTgt spid="437"/>
                                        </p:tgtEl>
                                      </p:cBhvr>
                                    </p:animEffect>
                                    <p:anim calcmode="lin" valueType="num">
                                      <p:cBhvr>
                                        <p:cTn id="43" dur="1000" fill="hold"/>
                                        <p:tgtEl>
                                          <p:spTgt spid="437"/>
                                        </p:tgtEl>
                                        <p:attrNameLst>
                                          <p:attrName>ppt_x</p:attrName>
                                        </p:attrNameLst>
                                      </p:cBhvr>
                                      <p:tavLst>
                                        <p:tav tm="0">
                                          <p:val>
                                            <p:strVal val="#ppt_x"/>
                                          </p:val>
                                        </p:tav>
                                        <p:tav tm="100000">
                                          <p:val>
                                            <p:strVal val="#ppt_x"/>
                                          </p:val>
                                        </p:tav>
                                      </p:tavLst>
                                    </p:anim>
                                    <p:anim calcmode="lin" valueType="num">
                                      <p:cBhvr>
                                        <p:cTn id="44" dur="1000" fill="hold"/>
                                        <p:tgtEl>
                                          <p:spTgt spid="4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42"/>
                                        </p:tgtEl>
                                        <p:attrNameLst>
                                          <p:attrName>style.visibility</p:attrName>
                                        </p:attrNameLst>
                                      </p:cBhvr>
                                      <p:to>
                                        <p:strVal val="visible"/>
                                      </p:to>
                                    </p:set>
                                    <p:animEffect transition="in" filter="fade">
                                      <p:cBhvr>
                                        <p:cTn id="49" dur="1000"/>
                                        <p:tgtEl>
                                          <p:spTgt spid="442"/>
                                        </p:tgtEl>
                                      </p:cBhvr>
                                    </p:animEffect>
                                    <p:anim calcmode="lin" valueType="num">
                                      <p:cBhvr>
                                        <p:cTn id="50" dur="1000" fill="hold"/>
                                        <p:tgtEl>
                                          <p:spTgt spid="442"/>
                                        </p:tgtEl>
                                        <p:attrNameLst>
                                          <p:attrName>ppt_x</p:attrName>
                                        </p:attrNameLst>
                                      </p:cBhvr>
                                      <p:tavLst>
                                        <p:tav tm="0">
                                          <p:val>
                                            <p:strVal val="#ppt_x"/>
                                          </p:val>
                                        </p:tav>
                                        <p:tav tm="100000">
                                          <p:val>
                                            <p:strVal val="#ppt_x"/>
                                          </p:val>
                                        </p:tav>
                                      </p:tavLst>
                                    </p:anim>
                                    <p:anim calcmode="lin" valueType="num">
                                      <p:cBhvr>
                                        <p:cTn id="51" dur="1000" fill="hold"/>
                                        <p:tgtEl>
                                          <p:spTgt spid="4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43"/>
                                        </p:tgtEl>
                                        <p:attrNameLst>
                                          <p:attrName>style.visibility</p:attrName>
                                        </p:attrNameLst>
                                      </p:cBhvr>
                                      <p:to>
                                        <p:strVal val="visible"/>
                                      </p:to>
                                    </p:set>
                                    <p:animEffect transition="in" filter="fade">
                                      <p:cBhvr>
                                        <p:cTn id="56" dur="1000"/>
                                        <p:tgtEl>
                                          <p:spTgt spid="443"/>
                                        </p:tgtEl>
                                      </p:cBhvr>
                                    </p:animEffect>
                                    <p:anim calcmode="lin" valueType="num">
                                      <p:cBhvr>
                                        <p:cTn id="57" dur="1000" fill="hold"/>
                                        <p:tgtEl>
                                          <p:spTgt spid="443"/>
                                        </p:tgtEl>
                                        <p:attrNameLst>
                                          <p:attrName>ppt_x</p:attrName>
                                        </p:attrNameLst>
                                      </p:cBhvr>
                                      <p:tavLst>
                                        <p:tav tm="0">
                                          <p:val>
                                            <p:strVal val="#ppt_x"/>
                                          </p:val>
                                        </p:tav>
                                        <p:tav tm="100000">
                                          <p:val>
                                            <p:strVal val="#ppt_x"/>
                                          </p:val>
                                        </p:tav>
                                      </p:tavLst>
                                    </p:anim>
                                    <p:anim calcmode="lin" valueType="num">
                                      <p:cBhvr>
                                        <p:cTn id="58" dur="1000" fill="hold"/>
                                        <p:tgtEl>
                                          <p:spTgt spid="44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40"/>
                                        </p:tgtEl>
                                        <p:attrNameLst>
                                          <p:attrName>style.visibility</p:attrName>
                                        </p:attrNameLst>
                                      </p:cBhvr>
                                      <p:to>
                                        <p:strVal val="visible"/>
                                      </p:to>
                                    </p:set>
                                    <p:animEffect transition="in" filter="fade">
                                      <p:cBhvr>
                                        <p:cTn id="63" dur="1000"/>
                                        <p:tgtEl>
                                          <p:spTgt spid="440"/>
                                        </p:tgtEl>
                                      </p:cBhvr>
                                    </p:animEffect>
                                    <p:anim calcmode="lin" valueType="num">
                                      <p:cBhvr>
                                        <p:cTn id="64" dur="1000" fill="hold"/>
                                        <p:tgtEl>
                                          <p:spTgt spid="440"/>
                                        </p:tgtEl>
                                        <p:attrNameLst>
                                          <p:attrName>ppt_x</p:attrName>
                                        </p:attrNameLst>
                                      </p:cBhvr>
                                      <p:tavLst>
                                        <p:tav tm="0">
                                          <p:val>
                                            <p:strVal val="#ppt_x"/>
                                          </p:val>
                                        </p:tav>
                                        <p:tav tm="100000">
                                          <p:val>
                                            <p:strVal val="#ppt_x"/>
                                          </p:val>
                                        </p:tav>
                                      </p:tavLst>
                                    </p:anim>
                                    <p:anim calcmode="lin" valueType="num">
                                      <p:cBhvr>
                                        <p:cTn id="65" dur="1000" fill="hold"/>
                                        <p:tgtEl>
                                          <p:spTgt spid="44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39"/>
                                        </p:tgtEl>
                                        <p:attrNameLst>
                                          <p:attrName>style.visibility</p:attrName>
                                        </p:attrNameLst>
                                      </p:cBhvr>
                                      <p:to>
                                        <p:strVal val="visible"/>
                                      </p:to>
                                    </p:set>
                                    <p:animEffect transition="in" filter="fade">
                                      <p:cBhvr>
                                        <p:cTn id="70" dur="1000"/>
                                        <p:tgtEl>
                                          <p:spTgt spid="439"/>
                                        </p:tgtEl>
                                      </p:cBhvr>
                                    </p:animEffect>
                                    <p:anim calcmode="lin" valueType="num">
                                      <p:cBhvr>
                                        <p:cTn id="71" dur="1000" fill="hold"/>
                                        <p:tgtEl>
                                          <p:spTgt spid="439"/>
                                        </p:tgtEl>
                                        <p:attrNameLst>
                                          <p:attrName>ppt_x</p:attrName>
                                        </p:attrNameLst>
                                      </p:cBhvr>
                                      <p:tavLst>
                                        <p:tav tm="0">
                                          <p:val>
                                            <p:strVal val="#ppt_x"/>
                                          </p:val>
                                        </p:tav>
                                        <p:tav tm="100000">
                                          <p:val>
                                            <p:strVal val="#ppt_x"/>
                                          </p:val>
                                        </p:tav>
                                      </p:tavLst>
                                    </p:anim>
                                    <p:anim calcmode="lin" valueType="num">
                                      <p:cBhvr>
                                        <p:cTn id="72" dur="1000" fill="hold"/>
                                        <p:tgtEl>
                                          <p:spTgt spid="4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41"/>
                                        </p:tgtEl>
                                        <p:attrNameLst>
                                          <p:attrName>style.visibility</p:attrName>
                                        </p:attrNameLst>
                                      </p:cBhvr>
                                      <p:to>
                                        <p:strVal val="visible"/>
                                      </p:to>
                                    </p:set>
                                    <p:animEffect transition="in" filter="fade">
                                      <p:cBhvr>
                                        <p:cTn id="77" dur="1000"/>
                                        <p:tgtEl>
                                          <p:spTgt spid="441"/>
                                        </p:tgtEl>
                                      </p:cBhvr>
                                    </p:animEffect>
                                    <p:anim calcmode="lin" valueType="num">
                                      <p:cBhvr>
                                        <p:cTn id="78" dur="1000" fill="hold"/>
                                        <p:tgtEl>
                                          <p:spTgt spid="441"/>
                                        </p:tgtEl>
                                        <p:attrNameLst>
                                          <p:attrName>ppt_x</p:attrName>
                                        </p:attrNameLst>
                                      </p:cBhvr>
                                      <p:tavLst>
                                        <p:tav tm="0">
                                          <p:val>
                                            <p:strVal val="#ppt_x"/>
                                          </p:val>
                                        </p:tav>
                                        <p:tav tm="100000">
                                          <p:val>
                                            <p:strVal val="#ppt_x"/>
                                          </p:val>
                                        </p:tav>
                                      </p:tavLst>
                                    </p:anim>
                                    <p:anim calcmode="lin" valueType="num">
                                      <p:cBhvr>
                                        <p:cTn id="79" dur="1000" fill="hold"/>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47"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48" name="矩形"/>
          <p:cNvSpPr/>
          <p:nvPr/>
        </p:nvSpPr>
        <p:spPr>
          <a:xfrm>
            <a:off x="1678940" y="1029335"/>
            <a:ext cx="3232150" cy="49148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用人单位单方面解除劳动合同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49" name="直线"/>
          <p:cNvSpPr/>
          <p:nvPr/>
        </p:nvSpPr>
        <p:spPr>
          <a:xfrm>
            <a:off x="6188710" y="2085340"/>
            <a:ext cx="0" cy="293370"/>
          </a:xfrm>
          <a:prstGeom prst="line">
            <a:avLst/>
          </a:prstGeom>
          <a:noFill/>
          <a:ln w="25400" cap="flat" cmpd="sng">
            <a:solidFill>
              <a:srgbClr val="0A3142"/>
            </a:solidFill>
            <a:prstDash val="solid"/>
            <a:round/>
          </a:ln>
        </p:spPr>
        <p:txBody>
          <a:bodyPr rtlCol="0" anchor="ctr"/>
          <a:lstStyle/>
          <a:p>
            <a:pPr algn="ctr"/>
          </a:p>
        </p:txBody>
      </p:sp>
      <p:sp>
        <p:nvSpPr>
          <p:cNvPr id="450" name="矩形"/>
          <p:cNvSpPr/>
          <p:nvPr/>
        </p:nvSpPr>
        <p:spPr>
          <a:xfrm>
            <a:off x="5408930" y="1717040"/>
            <a:ext cx="1559560" cy="367664"/>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经济性裁员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51" name="矩形"/>
          <p:cNvSpPr/>
          <p:nvPr/>
        </p:nvSpPr>
        <p:spPr>
          <a:xfrm>
            <a:off x="3258185" y="1717040"/>
            <a:ext cx="1532890" cy="367664"/>
          </a:xfrm>
          <a:prstGeom prst="rect">
            <a:avLst/>
          </a:prstGeom>
          <a:noFill/>
          <a:ln w="12700" cap="flat" cmpd="sng">
            <a:solidFill>
              <a:srgbClr val="05212E"/>
            </a:solid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有经济补偿</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52" name="直线"/>
          <p:cNvSpPr/>
          <p:nvPr/>
        </p:nvSpPr>
        <p:spPr>
          <a:xfrm>
            <a:off x="3956050" y="1463675"/>
            <a:ext cx="0" cy="257175"/>
          </a:xfrm>
          <a:prstGeom prst="line">
            <a:avLst/>
          </a:prstGeom>
          <a:noFill/>
          <a:ln w="25400" cap="flat" cmpd="sng">
            <a:solidFill>
              <a:srgbClr val="0A3142"/>
            </a:solidFill>
            <a:prstDash val="solid"/>
            <a:round/>
          </a:ln>
        </p:spPr>
        <p:txBody>
          <a:bodyPr rtlCol="0" anchor="ctr"/>
          <a:lstStyle/>
          <a:p>
            <a:pPr algn="ctr"/>
          </a:p>
        </p:txBody>
      </p:sp>
      <p:sp>
        <p:nvSpPr>
          <p:cNvPr id="453" name="矩形"/>
          <p:cNvSpPr/>
          <p:nvPr/>
        </p:nvSpPr>
        <p:spPr>
          <a:xfrm>
            <a:off x="1750059" y="2381250"/>
            <a:ext cx="8877300" cy="2267902"/>
          </a:xfrm>
          <a:prstGeom prst="rect">
            <a:avLst/>
          </a:prstGeom>
          <a:noFill/>
          <a:ln w="12700" cap="flat" cmpd="sng">
            <a:solidFill>
              <a:srgbClr val="05212E"/>
            </a:solidFill>
            <a:prstDash val="dash"/>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用人单位有下列情形之一，需要裁减人员</a:t>
            </a:r>
            <a:r>
              <a:rPr lang="en-US" altLang="zh-CN"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20</a:t>
            </a: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人以上或者裁减不足</a:t>
            </a:r>
            <a:r>
              <a:rPr lang="en-US" altLang="zh-CN"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20</a:t>
            </a: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人但占企业职工总数</a:t>
            </a:r>
            <a:r>
              <a:rPr lang="en-US" altLang="zh-CN"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10%</a:t>
            </a: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以上的，用人单位提前</a:t>
            </a:r>
            <a:r>
              <a:rPr lang="en-US" altLang="zh-CN"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30</a:t>
            </a: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日向工会或者全体职工说明情况，听取工会或者职工的意见后，裁减人员方案经向劳动行政部门报告，可以裁减人员：</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①依照企业破产法规定进行重整的</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②生产经营发生严重困难的</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t>③企业转产、重大技术革新或者经营方式调整，经变更劳动合同后，仍需裁减人员的</a:t>
            </a:r>
            <a:br>
              <a:rPr lang="zh-CN" altLang="en-US" sz="1600" b="0" i="0" u="none" strike="noStrike" kern="1200" cap="none" spc="0" baseline="0">
                <a:solidFill>
                  <a:schemeClr val="tx1"/>
                </a:solidFill>
                <a:latin typeface="Calibri" panose="020F0502020204030204" charset="0"/>
                <a:ea typeface="微软雅黑" panose="020B0503020204020204" charset="-122"/>
                <a:cs typeface="Times New Roman" panose="02020603050405020304" charset="0"/>
              </a:rPr>
            </a:b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④其他因劳动合同订立时所依据的客观经济情况发生重大变化，致使劳动合同无法履行的</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54" name="直线"/>
          <p:cNvSpPr/>
          <p:nvPr/>
        </p:nvSpPr>
        <p:spPr>
          <a:xfrm>
            <a:off x="4804410" y="1901189"/>
            <a:ext cx="591184" cy="0"/>
          </a:xfrm>
          <a:prstGeom prst="line">
            <a:avLst/>
          </a:prstGeom>
          <a:noFill/>
          <a:ln w="25400" cap="flat" cmpd="sng">
            <a:solidFill>
              <a:srgbClr val="0A3142"/>
            </a:solidFill>
            <a:prstDash val="solid"/>
            <a:round/>
          </a:ln>
        </p:spPr>
        <p:txBody>
          <a:bodyPr rtlCol="0" anchor="ctr"/>
          <a:lstStyle/>
          <a:p>
            <a:pPr algn="ctr"/>
          </a:p>
        </p:txBody>
      </p:sp>
      <p:grpSp>
        <p:nvGrpSpPr>
          <p:cNvPr id="1232" name="组合"/>
          <p:cNvGrpSpPr/>
          <p:nvPr/>
        </p:nvGrpSpPr>
        <p:grpSpPr>
          <a:xfrm>
            <a:off x="536575" y="4987290"/>
            <a:ext cx="11092180" cy="1532890"/>
            <a:chOff x="536575" y="4987290"/>
            <a:chExt cx="11092180" cy="1532890"/>
          </a:xfrm>
        </p:grpSpPr>
        <p:sp>
          <p:nvSpPr>
            <p:cNvPr id="455" name="矩形"/>
            <p:cNvSpPr/>
            <p:nvPr/>
          </p:nvSpPr>
          <p:spPr>
            <a:xfrm>
              <a:off x="1553210" y="5069840"/>
              <a:ext cx="10010776" cy="132968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（1）经济性裁员应当优先留用下列人员：① 与本单位订立较长期限的固定期限劳动合同的；② 与本单位订立无固定期限劳动合同的；③ 家庭无其他就业人员，有需要扶养的老人或未成年人的。</a:t>
              </a:r>
              <a:endParaRPr lang="en-US" altLang="zh-CN"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（2）用人单位裁减人员后，在6个月内重新招用人员的，应当通知被裁减的人员，并在同等条件下优先招用被裁减的人员。</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56" name="矩形"/>
            <p:cNvSpPr/>
            <p:nvPr/>
          </p:nvSpPr>
          <p:spPr>
            <a:xfrm>
              <a:off x="536575" y="5509895"/>
              <a:ext cx="918845"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457" name="剪去对角的矩形"/>
            <p:cNvSpPr/>
            <p:nvPr/>
          </p:nvSpPr>
          <p:spPr>
            <a:xfrm>
              <a:off x="1455420" y="4987290"/>
              <a:ext cx="10173335" cy="1532890"/>
            </a:xfrm>
            <a:prstGeom prst="snip2DiagRect">
              <a:avLst>
                <a:gd name="adj1" fmla="val 0"/>
                <a:gd name="adj2" fmla="val 12356"/>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1000"/>
                                        <p:tgtEl>
                                          <p:spTgt spid="448"/>
                                        </p:tgtEl>
                                      </p:cBhvr>
                                    </p:animEffect>
                                    <p:anim calcmode="lin" valueType="num">
                                      <p:cBhvr>
                                        <p:cTn id="8" dur="1000" fill="hold"/>
                                        <p:tgtEl>
                                          <p:spTgt spid="448"/>
                                        </p:tgtEl>
                                        <p:attrNameLst>
                                          <p:attrName>ppt_x</p:attrName>
                                        </p:attrNameLst>
                                      </p:cBhvr>
                                      <p:tavLst>
                                        <p:tav tm="0">
                                          <p:val>
                                            <p:strVal val="#ppt_x"/>
                                          </p:val>
                                        </p:tav>
                                        <p:tav tm="100000">
                                          <p:val>
                                            <p:strVal val="#ppt_x"/>
                                          </p:val>
                                        </p:tav>
                                      </p:tavLst>
                                    </p:anim>
                                    <p:anim calcmode="lin" valueType="num">
                                      <p:cBhvr>
                                        <p:cTn id="9" dur="1000" fill="hold"/>
                                        <p:tgtEl>
                                          <p:spTgt spid="4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2"/>
                                        </p:tgtEl>
                                        <p:attrNameLst>
                                          <p:attrName>style.visibility</p:attrName>
                                        </p:attrNameLst>
                                      </p:cBhvr>
                                      <p:to>
                                        <p:strVal val="visible"/>
                                      </p:to>
                                    </p:set>
                                    <p:animEffect transition="in" filter="fade">
                                      <p:cBhvr>
                                        <p:cTn id="14" dur="1000"/>
                                        <p:tgtEl>
                                          <p:spTgt spid="452"/>
                                        </p:tgtEl>
                                      </p:cBhvr>
                                    </p:animEffect>
                                    <p:anim calcmode="lin" valueType="num">
                                      <p:cBhvr>
                                        <p:cTn id="15" dur="1000" fill="hold"/>
                                        <p:tgtEl>
                                          <p:spTgt spid="452"/>
                                        </p:tgtEl>
                                        <p:attrNameLst>
                                          <p:attrName>ppt_x</p:attrName>
                                        </p:attrNameLst>
                                      </p:cBhvr>
                                      <p:tavLst>
                                        <p:tav tm="0">
                                          <p:val>
                                            <p:strVal val="#ppt_x"/>
                                          </p:val>
                                        </p:tav>
                                        <p:tav tm="100000">
                                          <p:val>
                                            <p:strVal val="#ppt_x"/>
                                          </p:val>
                                        </p:tav>
                                      </p:tavLst>
                                    </p:anim>
                                    <p:anim calcmode="lin" valueType="num">
                                      <p:cBhvr>
                                        <p:cTn id="16" dur="1000" fill="hold"/>
                                        <p:tgtEl>
                                          <p:spTgt spid="4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1"/>
                                        </p:tgtEl>
                                        <p:attrNameLst>
                                          <p:attrName>style.visibility</p:attrName>
                                        </p:attrNameLst>
                                      </p:cBhvr>
                                      <p:to>
                                        <p:strVal val="visible"/>
                                      </p:to>
                                    </p:set>
                                    <p:animEffect transition="in" filter="fade">
                                      <p:cBhvr>
                                        <p:cTn id="21" dur="1000"/>
                                        <p:tgtEl>
                                          <p:spTgt spid="451"/>
                                        </p:tgtEl>
                                      </p:cBhvr>
                                    </p:animEffect>
                                    <p:anim calcmode="lin" valueType="num">
                                      <p:cBhvr>
                                        <p:cTn id="22" dur="1000" fill="hold"/>
                                        <p:tgtEl>
                                          <p:spTgt spid="451"/>
                                        </p:tgtEl>
                                        <p:attrNameLst>
                                          <p:attrName>ppt_x</p:attrName>
                                        </p:attrNameLst>
                                      </p:cBhvr>
                                      <p:tavLst>
                                        <p:tav tm="0">
                                          <p:val>
                                            <p:strVal val="#ppt_x"/>
                                          </p:val>
                                        </p:tav>
                                        <p:tav tm="100000">
                                          <p:val>
                                            <p:strVal val="#ppt_x"/>
                                          </p:val>
                                        </p:tav>
                                      </p:tavLst>
                                    </p:anim>
                                    <p:anim calcmode="lin" valueType="num">
                                      <p:cBhvr>
                                        <p:cTn id="23" dur="1000" fill="hold"/>
                                        <p:tgtEl>
                                          <p:spTgt spid="4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4"/>
                                        </p:tgtEl>
                                        <p:attrNameLst>
                                          <p:attrName>style.visibility</p:attrName>
                                        </p:attrNameLst>
                                      </p:cBhvr>
                                      <p:to>
                                        <p:strVal val="visible"/>
                                      </p:to>
                                    </p:set>
                                    <p:animEffect transition="in" filter="fade">
                                      <p:cBhvr>
                                        <p:cTn id="28" dur="1000"/>
                                        <p:tgtEl>
                                          <p:spTgt spid="454"/>
                                        </p:tgtEl>
                                      </p:cBhvr>
                                    </p:animEffect>
                                    <p:anim calcmode="lin" valueType="num">
                                      <p:cBhvr>
                                        <p:cTn id="29" dur="1000" fill="hold"/>
                                        <p:tgtEl>
                                          <p:spTgt spid="454"/>
                                        </p:tgtEl>
                                        <p:attrNameLst>
                                          <p:attrName>ppt_x</p:attrName>
                                        </p:attrNameLst>
                                      </p:cBhvr>
                                      <p:tavLst>
                                        <p:tav tm="0">
                                          <p:val>
                                            <p:strVal val="#ppt_x"/>
                                          </p:val>
                                        </p:tav>
                                        <p:tav tm="100000">
                                          <p:val>
                                            <p:strVal val="#ppt_x"/>
                                          </p:val>
                                        </p:tav>
                                      </p:tavLst>
                                    </p:anim>
                                    <p:anim calcmode="lin" valueType="num">
                                      <p:cBhvr>
                                        <p:cTn id="30" dur="1000" fill="hold"/>
                                        <p:tgtEl>
                                          <p:spTgt spid="4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0"/>
                                        </p:tgtEl>
                                        <p:attrNameLst>
                                          <p:attrName>style.visibility</p:attrName>
                                        </p:attrNameLst>
                                      </p:cBhvr>
                                      <p:to>
                                        <p:strVal val="visible"/>
                                      </p:to>
                                    </p:set>
                                    <p:animEffect transition="in" filter="fade">
                                      <p:cBhvr>
                                        <p:cTn id="35" dur="1000"/>
                                        <p:tgtEl>
                                          <p:spTgt spid="450"/>
                                        </p:tgtEl>
                                      </p:cBhvr>
                                    </p:animEffect>
                                    <p:anim calcmode="lin" valueType="num">
                                      <p:cBhvr>
                                        <p:cTn id="36" dur="1000" fill="hold"/>
                                        <p:tgtEl>
                                          <p:spTgt spid="450"/>
                                        </p:tgtEl>
                                        <p:attrNameLst>
                                          <p:attrName>ppt_x</p:attrName>
                                        </p:attrNameLst>
                                      </p:cBhvr>
                                      <p:tavLst>
                                        <p:tav tm="0">
                                          <p:val>
                                            <p:strVal val="#ppt_x"/>
                                          </p:val>
                                        </p:tav>
                                        <p:tav tm="100000">
                                          <p:val>
                                            <p:strVal val="#ppt_x"/>
                                          </p:val>
                                        </p:tav>
                                      </p:tavLst>
                                    </p:anim>
                                    <p:anim calcmode="lin" valueType="num">
                                      <p:cBhvr>
                                        <p:cTn id="37" dur="1000" fill="hold"/>
                                        <p:tgtEl>
                                          <p:spTgt spid="4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1000"/>
                                        <p:tgtEl>
                                          <p:spTgt spid="449"/>
                                        </p:tgtEl>
                                      </p:cBhvr>
                                    </p:animEffect>
                                    <p:anim calcmode="lin" valueType="num">
                                      <p:cBhvr>
                                        <p:cTn id="43" dur="1000" fill="hold"/>
                                        <p:tgtEl>
                                          <p:spTgt spid="449"/>
                                        </p:tgtEl>
                                        <p:attrNameLst>
                                          <p:attrName>ppt_x</p:attrName>
                                        </p:attrNameLst>
                                      </p:cBhvr>
                                      <p:tavLst>
                                        <p:tav tm="0">
                                          <p:val>
                                            <p:strVal val="#ppt_x"/>
                                          </p:val>
                                        </p:tav>
                                        <p:tav tm="100000">
                                          <p:val>
                                            <p:strVal val="#ppt_x"/>
                                          </p:val>
                                        </p:tav>
                                      </p:tavLst>
                                    </p:anim>
                                    <p:anim calcmode="lin" valueType="num">
                                      <p:cBhvr>
                                        <p:cTn id="44" dur="1000" fill="hold"/>
                                        <p:tgtEl>
                                          <p:spTgt spid="4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53"/>
                                        </p:tgtEl>
                                        <p:attrNameLst>
                                          <p:attrName>style.visibility</p:attrName>
                                        </p:attrNameLst>
                                      </p:cBhvr>
                                      <p:to>
                                        <p:strVal val="visible"/>
                                      </p:to>
                                    </p:set>
                                    <p:animEffect transition="in" filter="fade">
                                      <p:cBhvr>
                                        <p:cTn id="49" dur="1000"/>
                                        <p:tgtEl>
                                          <p:spTgt spid="453"/>
                                        </p:tgtEl>
                                      </p:cBhvr>
                                    </p:animEffect>
                                    <p:anim calcmode="lin" valueType="num">
                                      <p:cBhvr>
                                        <p:cTn id="50" dur="1000" fill="hold"/>
                                        <p:tgtEl>
                                          <p:spTgt spid="453"/>
                                        </p:tgtEl>
                                        <p:attrNameLst>
                                          <p:attrName>ppt_x</p:attrName>
                                        </p:attrNameLst>
                                      </p:cBhvr>
                                      <p:tavLst>
                                        <p:tav tm="0">
                                          <p:val>
                                            <p:strVal val="#ppt_x"/>
                                          </p:val>
                                        </p:tav>
                                        <p:tav tm="100000">
                                          <p:val>
                                            <p:strVal val="#ppt_x"/>
                                          </p:val>
                                        </p:tav>
                                      </p:tavLst>
                                    </p:anim>
                                    <p:anim calcmode="lin" valueType="num">
                                      <p:cBhvr>
                                        <p:cTn id="51" dur="1000" fill="hold"/>
                                        <p:tgtEl>
                                          <p:spTgt spid="45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1232"/>
                                        </p:tgtEl>
                                        <p:attrNameLst>
                                          <p:attrName>style.visibility</p:attrName>
                                        </p:attrNameLst>
                                      </p:cBhvr>
                                      <p:to>
                                        <p:strVal val="visible"/>
                                      </p:to>
                                    </p:set>
                                    <p:animEffect transition="in" filter="barn(inHorizontal)">
                                      <p:cBhvr>
                                        <p:cTn id="56" dur="500"/>
                                        <p:tgtEl>
                                          <p:spTgt spid="1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p:bldP spid="449" grpId="0" animBg="1"/>
      <p:bldP spid="450" grpId="0" animBg="1"/>
      <p:bldP spid="451" grpId="0" animBg="1"/>
      <p:bldP spid="452" grpId="0" animBg="1"/>
      <p:bldP spid="453" grpId="0" animBg="1"/>
      <p:bldP spid="454" grpId="0" animBg="1"/>
      <p:bldP spid="12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1"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3" name="组合"/>
          <p:cNvGrpSpPr/>
          <p:nvPr/>
        </p:nvGrpSpPr>
        <p:grpSpPr>
          <a:xfrm>
            <a:off x="1656080" y="1200785"/>
            <a:ext cx="6040755" cy="529590"/>
            <a:chOff x="1656080" y="1200785"/>
            <a:chExt cx="6040755" cy="529590"/>
          </a:xfrm>
        </p:grpSpPr>
        <p:sp>
          <p:nvSpPr>
            <p:cNvPr id="462" name="矩形"/>
            <p:cNvSpPr/>
            <p:nvPr/>
          </p:nvSpPr>
          <p:spPr>
            <a:xfrm>
              <a:off x="1783715" y="1200785"/>
              <a:ext cx="587248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法定解除劳动合同的情形及具体内容</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63" name="剪去对角的矩形"/>
            <p:cNvSpPr/>
            <p:nvPr/>
          </p:nvSpPr>
          <p:spPr>
            <a:xfrm>
              <a:off x="1656080" y="1204595"/>
              <a:ext cx="6040755" cy="525780"/>
            </a:xfrm>
            <a:prstGeom prst="snip2DiagRect">
              <a:avLst>
                <a:gd name="adj1" fmla="val 0"/>
                <a:gd name="adj2" fmla="val 16449"/>
              </a:avLst>
            </a:prstGeom>
            <a:noFill/>
            <a:ln w="25400" cap="flat" cmpd="sng">
              <a:solidFill>
                <a:srgbClr val="4BACC6"/>
              </a:solidFill>
              <a:prstDash val="solid"/>
              <a:round/>
            </a:ln>
          </p:spPr>
          <p:txBody>
            <a:bodyPr rtlCol="0" anchor="ctr"/>
            <a:lstStyle/>
            <a:p>
              <a:pPr algn="ctr"/>
            </a:p>
          </p:txBody>
        </p:sp>
      </p:grpSp>
      <p:sp>
        <p:nvSpPr>
          <p:cNvPr id="464" name="矩形"/>
          <p:cNvSpPr/>
          <p:nvPr/>
        </p:nvSpPr>
        <p:spPr>
          <a:xfrm>
            <a:off x="1478280" y="1807210"/>
            <a:ext cx="8971279"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】下列劳动者中，可以随时通知用人单位解除劳动合同的有（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A．所在单位规章制度违法，损害其利益的王某</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B．所在单位未依法为其缴纳社会保险费的李某</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C．所在单位未及时足额向其支付劳动报酬的张某</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D．所在单位未按照劳动合同约定为其提供劳动保护的赵某</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5" name="矩形"/>
          <p:cNvSpPr/>
          <p:nvPr/>
        </p:nvSpPr>
        <p:spPr>
          <a:xfrm>
            <a:off x="7872095" y="3537399"/>
            <a:ext cx="18167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6" name="矩形"/>
          <p:cNvSpPr/>
          <p:nvPr/>
        </p:nvSpPr>
        <p:spPr>
          <a:xfrm>
            <a:off x="1478280" y="3990340"/>
            <a:ext cx="8900159"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】根据劳动合同法律制度的规定，下列职工中属于用人单位经济性裁员应优先留用的有（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A．与本单位订立较长期限的固定期限劳动合同的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B．与本单位订立无固定期限劳动合同的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C．与本单位订立较短期限的固定期限劳动合同的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D．家庭无其他就业人员，有需要扶养的老人或者未成年人的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67" name="矩形"/>
          <p:cNvSpPr/>
          <p:nvPr/>
        </p:nvSpPr>
        <p:spPr>
          <a:xfrm>
            <a:off x="7872095" y="6149975"/>
            <a:ext cx="159067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3"/>
                                        </p:tgtEl>
                                        <p:attrNameLst>
                                          <p:attrName>style.visibility</p:attrName>
                                        </p:attrNameLst>
                                      </p:cBhvr>
                                      <p:to>
                                        <p:strVal val="visible"/>
                                      </p:to>
                                    </p:set>
                                    <p:animEffect transition="in" filter="fade">
                                      <p:cBhvr>
                                        <p:cTn id="7" dur="1000"/>
                                        <p:tgtEl>
                                          <p:spTgt spid="1233"/>
                                        </p:tgtEl>
                                      </p:cBhvr>
                                    </p:animEffect>
                                    <p:anim calcmode="lin" valueType="num">
                                      <p:cBhvr>
                                        <p:cTn id="8" dur="1000" fill="hold"/>
                                        <p:tgtEl>
                                          <p:spTgt spid="1233"/>
                                        </p:tgtEl>
                                        <p:attrNameLst>
                                          <p:attrName>ppt_x</p:attrName>
                                        </p:attrNameLst>
                                      </p:cBhvr>
                                      <p:tavLst>
                                        <p:tav tm="0">
                                          <p:val>
                                            <p:strVal val="#ppt_x"/>
                                          </p:val>
                                        </p:tav>
                                        <p:tav tm="100000">
                                          <p:val>
                                            <p:strVal val="#ppt_x"/>
                                          </p:val>
                                        </p:tav>
                                      </p:tavLst>
                                    </p:anim>
                                    <p:anim calcmode="lin" valueType="num">
                                      <p:cBhvr>
                                        <p:cTn id="9" dur="1000" fill="hold"/>
                                        <p:tgtEl>
                                          <p:spTgt spid="12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4"/>
                                        </p:tgtEl>
                                        <p:attrNameLst>
                                          <p:attrName>style.visibility</p:attrName>
                                        </p:attrNameLst>
                                      </p:cBhvr>
                                      <p:to>
                                        <p:strVal val="visible"/>
                                      </p:to>
                                    </p:set>
                                    <p:animEffect transition="in" filter="fade">
                                      <p:cBhvr>
                                        <p:cTn id="14" dur="1000"/>
                                        <p:tgtEl>
                                          <p:spTgt spid="464"/>
                                        </p:tgtEl>
                                      </p:cBhvr>
                                    </p:animEffect>
                                    <p:anim calcmode="lin" valueType="num">
                                      <p:cBhvr>
                                        <p:cTn id="15" dur="1000" fill="hold"/>
                                        <p:tgtEl>
                                          <p:spTgt spid="464"/>
                                        </p:tgtEl>
                                        <p:attrNameLst>
                                          <p:attrName>ppt_x</p:attrName>
                                        </p:attrNameLst>
                                      </p:cBhvr>
                                      <p:tavLst>
                                        <p:tav tm="0">
                                          <p:val>
                                            <p:strVal val="#ppt_x"/>
                                          </p:val>
                                        </p:tav>
                                        <p:tav tm="100000">
                                          <p:val>
                                            <p:strVal val="#ppt_x"/>
                                          </p:val>
                                        </p:tav>
                                      </p:tavLst>
                                    </p:anim>
                                    <p:anim calcmode="lin" valueType="num">
                                      <p:cBhvr>
                                        <p:cTn id="16" dur="1000" fill="hold"/>
                                        <p:tgtEl>
                                          <p:spTgt spid="4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5"/>
                                        </p:tgtEl>
                                        <p:attrNameLst>
                                          <p:attrName>style.visibility</p:attrName>
                                        </p:attrNameLst>
                                      </p:cBhvr>
                                      <p:to>
                                        <p:strVal val="visible"/>
                                      </p:to>
                                    </p:set>
                                    <p:animEffect transition="in" filter="fade">
                                      <p:cBhvr>
                                        <p:cTn id="21" dur="1000"/>
                                        <p:tgtEl>
                                          <p:spTgt spid="465"/>
                                        </p:tgtEl>
                                      </p:cBhvr>
                                    </p:animEffect>
                                    <p:anim calcmode="lin" valueType="num">
                                      <p:cBhvr>
                                        <p:cTn id="22" dur="1000" fill="hold"/>
                                        <p:tgtEl>
                                          <p:spTgt spid="465"/>
                                        </p:tgtEl>
                                        <p:attrNameLst>
                                          <p:attrName>ppt_x</p:attrName>
                                        </p:attrNameLst>
                                      </p:cBhvr>
                                      <p:tavLst>
                                        <p:tav tm="0">
                                          <p:val>
                                            <p:strVal val="#ppt_x"/>
                                          </p:val>
                                        </p:tav>
                                        <p:tav tm="100000">
                                          <p:val>
                                            <p:strVal val="#ppt_x"/>
                                          </p:val>
                                        </p:tav>
                                      </p:tavLst>
                                    </p:anim>
                                    <p:anim calcmode="lin" valueType="num">
                                      <p:cBhvr>
                                        <p:cTn id="23" dur="1000" fill="hold"/>
                                        <p:tgtEl>
                                          <p:spTgt spid="4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6"/>
                                        </p:tgtEl>
                                        <p:attrNameLst>
                                          <p:attrName>style.visibility</p:attrName>
                                        </p:attrNameLst>
                                      </p:cBhvr>
                                      <p:to>
                                        <p:strVal val="visible"/>
                                      </p:to>
                                    </p:set>
                                    <p:animEffect transition="in" filter="fade">
                                      <p:cBhvr>
                                        <p:cTn id="28" dur="1000"/>
                                        <p:tgtEl>
                                          <p:spTgt spid="466"/>
                                        </p:tgtEl>
                                      </p:cBhvr>
                                    </p:animEffect>
                                    <p:anim calcmode="lin" valueType="num">
                                      <p:cBhvr>
                                        <p:cTn id="29" dur="1000" fill="hold"/>
                                        <p:tgtEl>
                                          <p:spTgt spid="466"/>
                                        </p:tgtEl>
                                        <p:attrNameLst>
                                          <p:attrName>ppt_x</p:attrName>
                                        </p:attrNameLst>
                                      </p:cBhvr>
                                      <p:tavLst>
                                        <p:tav tm="0">
                                          <p:val>
                                            <p:strVal val="#ppt_x"/>
                                          </p:val>
                                        </p:tav>
                                        <p:tav tm="100000">
                                          <p:val>
                                            <p:strVal val="#ppt_x"/>
                                          </p:val>
                                        </p:tav>
                                      </p:tavLst>
                                    </p:anim>
                                    <p:anim calcmode="lin" valueType="num">
                                      <p:cBhvr>
                                        <p:cTn id="30" dur="1000" fill="hold"/>
                                        <p:tgtEl>
                                          <p:spTgt spid="46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7"/>
                                        </p:tgtEl>
                                        <p:attrNameLst>
                                          <p:attrName>style.visibility</p:attrName>
                                        </p:attrNameLst>
                                      </p:cBhvr>
                                      <p:to>
                                        <p:strVal val="visible"/>
                                      </p:to>
                                    </p:set>
                                    <p:animEffect transition="in" filter="fade">
                                      <p:cBhvr>
                                        <p:cTn id="35" dur="1000"/>
                                        <p:tgtEl>
                                          <p:spTgt spid="467"/>
                                        </p:tgtEl>
                                      </p:cBhvr>
                                    </p:animEffect>
                                    <p:anim calcmode="lin" valueType="num">
                                      <p:cBhvr>
                                        <p:cTn id="36" dur="1000" fill="hold"/>
                                        <p:tgtEl>
                                          <p:spTgt spid="467"/>
                                        </p:tgtEl>
                                        <p:attrNameLst>
                                          <p:attrName>ppt_x</p:attrName>
                                        </p:attrNameLst>
                                      </p:cBhvr>
                                      <p:tavLst>
                                        <p:tav tm="0">
                                          <p:val>
                                            <p:strVal val="#ppt_x"/>
                                          </p:val>
                                        </p:tav>
                                        <p:tav tm="100000">
                                          <p:val>
                                            <p:strVal val="#ppt_x"/>
                                          </p:val>
                                        </p:tav>
                                      </p:tavLst>
                                    </p:anim>
                                    <p:anim calcmode="lin" valueType="num">
                                      <p:cBhvr>
                                        <p:cTn id="37" dur="1000" fill="hold"/>
                                        <p:tgtEl>
                                          <p:spTgt spid="4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animBg="1"/>
      <p:bldP spid="464" grpId="0" animBg="1"/>
      <p:bldP spid="465" grpId="0" animBg="1"/>
      <p:bldP spid="466" grpId="0" animBg="1"/>
      <p:bldP spid="4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3" name="矩形"/>
          <p:cNvSpPr/>
          <p:nvPr/>
        </p:nvSpPr>
        <p:spPr>
          <a:xfrm>
            <a:off x="1425064" y="305039"/>
            <a:ext cx="4553460"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05" name="组合"/>
          <p:cNvGrpSpPr/>
          <p:nvPr/>
        </p:nvGrpSpPr>
        <p:grpSpPr>
          <a:xfrm>
            <a:off x="1483174" y="1102105"/>
            <a:ext cx="5088251" cy="601980"/>
            <a:chOff x="1483174" y="1102105"/>
            <a:chExt cx="5088251" cy="601980"/>
          </a:xfrm>
        </p:grpSpPr>
        <p:sp>
          <p:nvSpPr>
            <p:cNvPr id="84" name="圆角矩形"/>
            <p:cNvSpPr/>
            <p:nvPr/>
          </p:nvSpPr>
          <p:spPr>
            <a:xfrm>
              <a:off x="1483174" y="1109090"/>
              <a:ext cx="5088251"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5" name="流程图: 离页连接符"/>
            <p:cNvSpPr/>
            <p:nvPr/>
          </p:nvSpPr>
          <p:spPr>
            <a:xfrm>
              <a:off x="1807024" y="110210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6" name="矩形"/>
            <p:cNvSpPr/>
            <p:nvPr/>
          </p:nvSpPr>
          <p:spPr>
            <a:xfrm>
              <a:off x="2940499" y="1145285"/>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劳动合同订立的主体</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87" name="表格"/>
          <p:cNvGraphicFramePr>
            <a:graphicFrameLocks noGrp="1"/>
          </p:cNvGraphicFramePr>
          <p:nvPr/>
        </p:nvGraphicFramePr>
        <p:xfrm>
          <a:off x="392199" y="1786526"/>
          <a:ext cx="11354079" cy="4934266"/>
        </p:xfrm>
        <a:graphic>
          <a:graphicData uri="http://schemas.openxmlformats.org/drawingml/2006/table">
            <a:tbl>
              <a:tblPr bandRow="1">
                <a:noFill/>
              </a:tblPr>
              <a:tblGrid>
                <a:gridCol w="927595"/>
                <a:gridCol w="5793562"/>
                <a:gridCol w="4632922"/>
              </a:tblGrid>
              <a:tr h="331351">
                <a:tc>
                  <a:txBody>
                    <a:bodyPr/>
                    <a:lstStyle/>
                    <a:p>
                      <a:pPr marL="0" indent="0" algn="ctr">
                        <a:lnSpc>
                          <a:spcPct val="120000"/>
                        </a:lnSpc>
                        <a:spcBef>
                          <a:spcPts val="200"/>
                        </a:spcBef>
                        <a:spcAft>
                          <a:spcPts val="200"/>
                        </a:spcAft>
                        <a:buNone/>
                      </a:pPr>
                      <a:r>
                        <a:rPr lang="zh-CN" altLang="en-US" sz="1600" b="1"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主体</a:t>
                      </a:r>
                      <a:endParaRPr lang="zh-CN" altLang="en-US" sz="1600" b="1"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0000"/>
                        </a:lnSpc>
                        <a:spcBef>
                          <a:spcPts val="200"/>
                        </a:spcBef>
                        <a:spcAft>
                          <a:spcPts val="200"/>
                        </a:spcAft>
                        <a:buNone/>
                      </a:pPr>
                      <a:r>
                        <a:rPr lang="zh-CN" altLang="en-US" sz="1600" b="1"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资格要求</a:t>
                      </a:r>
                      <a:endParaRPr lang="zh-CN" altLang="en-US" sz="1600" b="1"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c>
                  <a:txBody>
                    <a:bodyPr/>
                    <a:lstStyle/>
                    <a:p>
                      <a:pPr marL="0" indent="0" algn="ctr">
                        <a:lnSpc>
                          <a:spcPct val="120000"/>
                        </a:lnSpc>
                        <a:spcBef>
                          <a:spcPts val="200"/>
                        </a:spcBef>
                        <a:spcAft>
                          <a:spcPts val="200"/>
                        </a:spcAft>
                        <a:buNone/>
                      </a:pPr>
                      <a:r>
                        <a:rPr lang="zh-CN" altLang="en-US" sz="1600" b="1"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义务</a:t>
                      </a:r>
                      <a:endParaRPr lang="zh-CN" altLang="en-US" sz="1600" b="1"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0A3142"/>
                    </a:solidFill>
                  </a:tcPr>
                </a:tc>
              </a:tr>
              <a:tr h="2465357">
                <a:tc>
                  <a:txBody>
                    <a:bodyPr/>
                    <a:lstStyle/>
                    <a:p>
                      <a:pPr marL="0" indent="0" algn="ctr">
                        <a:lnSpc>
                          <a:spcPct val="120000"/>
                        </a:lnSpc>
                        <a:spcBef>
                          <a:spcPts val="200"/>
                        </a:spcBef>
                        <a:spcAft>
                          <a:spcPts val="200"/>
                        </a:spcAft>
                        <a:buNone/>
                      </a:pP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劳</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动</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者</a:t>
                      </a:r>
                      <a:endPar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0000"/>
                        </a:lnSpc>
                        <a:spcBef>
                          <a:spcPts val="200"/>
                        </a:spcBef>
                        <a:spcAft>
                          <a:spcPts val="20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劳动者有劳动权利能力和行为能力</a:t>
                      </a:r>
                      <a:b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  【提示1】文艺、体育、特种工艺单位：可以招用未满16周岁的未成年人，但必须依照有关规定履行审批手续，并保障其接受义务教育的权利；其他单位：禁止招用未满16周岁的未成年人</a:t>
                      </a:r>
                      <a:b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【提示2】劳动者就业，不因民族、种族、性别、宗教信仰不同而受歧视。妇女享有与男子平等就业的权利，除国家规定的不适合妇女的工种或者岗位外，不得以性别为由拒绝录用妇女或者提高对妇女的录用标准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0000"/>
                        </a:lnSpc>
                        <a:spcBef>
                          <a:spcPts val="200"/>
                        </a:spcBef>
                        <a:spcAft>
                          <a:spcPts val="20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用人单位有权了解劳动者与劳动合同直接相关的基本情况（如专业能力、学历等），劳动者应当如实说明</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CCCDCF"/>
                    </a:solidFill>
                  </a:tcPr>
                </a:tc>
              </a:tr>
              <a:tr h="2137558">
                <a:tc>
                  <a:txBody>
                    <a:bodyPr/>
                    <a:lstStyle/>
                    <a:p>
                      <a:pPr marL="0" indent="0" algn="ctr">
                        <a:lnSpc>
                          <a:spcPct val="120000"/>
                        </a:lnSpc>
                        <a:spcBef>
                          <a:spcPts val="200"/>
                        </a:spcBef>
                        <a:spcAft>
                          <a:spcPts val="200"/>
                        </a:spcAft>
                        <a:buNone/>
                      </a:pP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用</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人</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单</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位</a:t>
                      </a:r>
                      <a:endPar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0000"/>
                        </a:lnSpc>
                        <a:spcBef>
                          <a:spcPts val="200"/>
                        </a:spcBef>
                        <a:spcAft>
                          <a:spcPts val="200"/>
                        </a:spcAft>
                        <a:buNone/>
                      </a:pP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用人单位有用人权利能力和行为能力</a:t>
                      </a:r>
                      <a:b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rPr>
                        <a:t>【提示】用人单位设立的分支机构，依法取得营业执照或者登记证书的，可以作为用人单位与劳动者订立劳动合同；未依法取得营业执照或者登记证书的，受用人单位委托可以与劳动者订立劳动合同</a:t>
                      </a:r>
                      <a:endParaRPr lang="zh-CN" altLang="en-US" sz="16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c>
                  <a:txBody>
                    <a:bodyPr/>
                    <a:lstStyle/>
                    <a:p>
                      <a:pPr marL="0" indent="12700" algn="l">
                        <a:lnSpc>
                          <a:spcPct val="120000"/>
                        </a:lnSpc>
                        <a:spcBef>
                          <a:spcPts val="200"/>
                        </a:spcBef>
                        <a:spcAft>
                          <a:spcPts val="20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（1）用人单位招用劳动者时，应当如实告知劳动者工作内容、工作条件、工</a:t>
                      </a:r>
                      <a:r>
                        <a:rPr lang="zh-CN" altLang="en-US" sz="1600" b="0" i="0" u="none" strike="noStrike" kern="0" cap="none" spc="-20" baseline="0">
                          <a:solidFill>
                            <a:schemeClr val="tx1"/>
                          </a:solidFill>
                          <a:latin typeface="微软雅黑" panose="020B0503020204020204" charset="-122"/>
                          <a:ea typeface="微软雅黑" panose="020B0503020204020204" charset="-122"/>
                          <a:cs typeface="Times New Roman" panose="02020603050405020304" charset="0"/>
                        </a:rPr>
                        <a:t>作地点、职业危害、安全生产状况、劳动报酬，以及劳动者要求了解的其他情况</a:t>
                      </a:r>
                      <a:b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br>
                      <a:r>
                        <a:rPr lang="en-US" altLang="zh-CN"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（2）用人单位招用劳动者，不</a:t>
                      </a:r>
                      <a:r>
                        <a:rPr lang="zh-CN" altLang="en-US" sz="1600" b="0" i="0" u="none" strike="noStrike" kern="0" cap="none" spc="-20" baseline="0">
                          <a:solidFill>
                            <a:schemeClr val="tx1"/>
                          </a:solidFill>
                          <a:latin typeface="微软雅黑" panose="020B0503020204020204" charset="-122"/>
                          <a:ea typeface="微软雅黑" panose="020B0503020204020204" charset="-122"/>
                          <a:cs typeface="Times New Roman" panose="02020603050405020304" charset="0"/>
                        </a:rPr>
                        <a:t>得扣押劳动者的居民身份证和其他</a:t>
                      </a: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证件，不得要求劳动者提供担保或者以其他名义向劳动者收取财物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36195" marR="36195"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CCDCF"/>
                    </a:solidFill>
                  </a:tcPr>
                </a:tc>
              </a:tr>
            </a:tbl>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5"/>
                                        </p:tgtEl>
                                        <p:attrNameLst>
                                          <p:attrName>style.visibility</p:attrName>
                                        </p:attrNameLst>
                                      </p:cBhvr>
                                      <p:to>
                                        <p:strVal val="visible"/>
                                      </p:to>
                                    </p:set>
                                    <p:animEffect transition="in" filter="fade">
                                      <p:cBhvr>
                                        <p:cTn id="7" dur="1000"/>
                                        <p:tgtEl>
                                          <p:spTgt spid="1205"/>
                                        </p:tgtEl>
                                      </p:cBhvr>
                                    </p:animEffect>
                                    <p:anim calcmode="lin" valueType="num">
                                      <p:cBhvr>
                                        <p:cTn id="8" dur="1000" fill="hold"/>
                                        <p:tgtEl>
                                          <p:spTgt spid="1205"/>
                                        </p:tgtEl>
                                        <p:attrNameLst>
                                          <p:attrName>ppt_x</p:attrName>
                                        </p:attrNameLst>
                                      </p:cBhvr>
                                      <p:tavLst>
                                        <p:tav tm="0">
                                          <p:val>
                                            <p:strVal val="#ppt_x"/>
                                          </p:val>
                                        </p:tav>
                                        <p:tav tm="100000">
                                          <p:val>
                                            <p:strVal val="#ppt_x"/>
                                          </p:val>
                                        </p:tav>
                                      </p:tavLst>
                                    </p:anim>
                                    <p:anim calcmode="lin" valueType="num">
                                      <p:cBhvr>
                                        <p:cTn id="9" dur="1000" fill="hold"/>
                                        <p:tgtEl>
                                          <p:spTgt spid="12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barn(inHorizontal)">
                                      <p:cBhvr>
                                        <p:cTn id="1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1"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472" name="矩形"/>
          <p:cNvSpPr/>
          <p:nvPr/>
        </p:nvSpPr>
        <p:spPr>
          <a:xfrm>
            <a:off x="483870" y="1035685"/>
            <a:ext cx="1127823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】根据劳动合同法律制度的规定，下列情况中用人单位可以随时解除劳动合同的有（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A．劳动者严重违反用人单位规章制度</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B．劳动者被依法追究刑事责任的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C．劳动者在试用期间被证明不符合录用条件的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D．劳动者严重失职，营私舞弊，给用人单位造成重大损害的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3" name="矩形"/>
          <p:cNvSpPr/>
          <p:nvPr/>
        </p:nvSpPr>
        <p:spPr>
          <a:xfrm>
            <a:off x="7174864" y="2782570"/>
            <a:ext cx="18167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4" name="矩形"/>
          <p:cNvSpPr/>
          <p:nvPr/>
        </p:nvSpPr>
        <p:spPr>
          <a:xfrm>
            <a:off x="483870" y="3241675"/>
            <a:ext cx="1127887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】甲公司职工周某不能胜任工作，公司为其调整工作岗位后，仍不能胜任。甲公司拟解除与周某的劳动合同的下列表述中，不正确的是（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A．甲公司无须通知周某即可解除劳动合同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B．甲公司解除劳动合同应向周某支付经济补偿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C．甲公司额外支付周某1个月工资后可解除劳动合同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D．甲公司可提前30日以书面形式通知周某而解除劳动合同</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75" name="矩形"/>
          <p:cNvSpPr/>
          <p:nvPr/>
        </p:nvSpPr>
        <p:spPr>
          <a:xfrm>
            <a:off x="483870" y="5674995"/>
            <a:ext cx="11278235" cy="8382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4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【解析】不能胜任工作，调整工作岗位后仍不能胜任的，属于无过失性辞退，用人单位提前30日以书面形式通知劳动者本人或者额外支付劳动者1个月工资后，可以解除劳动合同，选项A错误。【答案】A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1000"/>
                                        <p:tgtEl>
                                          <p:spTgt spid="472"/>
                                        </p:tgtEl>
                                      </p:cBhvr>
                                    </p:animEffect>
                                    <p:anim calcmode="lin" valueType="num">
                                      <p:cBhvr>
                                        <p:cTn id="8" dur="1000" fill="hold"/>
                                        <p:tgtEl>
                                          <p:spTgt spid="472"/>
                                        </p:tgtEl>
                                        <p:attrNameLst>
                                          <p:attrName>ppt_x</p:attrName>
                                        </p:attrNameLst>
                                      </p:cBhvr>
                                      <p:tavLst>
                                        <p:tav tm="0">
                                          <p:val>
                                            <p:strVal val="#ppt_x"/>
                                          </p:val>
                                        </p:tav>
                                        <p:tav tm="100000">
                                          <p:val>
                                            <p:strVal val="#ppt_x"/>
                                          </p:val>
                                        </p:tav>
                                      </p:tavLst>
                                    </p:anim>
                                    <p:anim calcmode="lin" valueType="num">
                                      <p:cBhvr>
                                        <p:cTn id="9" dur="1000" fill="hold"/>
                                        <p:tgtEl>
                                          <p:spTgt spid="4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3"/>
                                        </p:tgtEl>
                                        <p:attrNameLst>
                                          <p:attrName>style.visibility</p:attrName>
                                        </p:attrNameLst>
                                      </p:cBhvr>
                                      <p:to>
                                        <p:strVal val="visible"/>
                                      </p:to>
                                    </p:set>
                                    <p:animEffect transition="in" filter="fade">
                                      <p:cBhvr>
                                        <p:cTn id="14" dur="1000"/>
                                        <p:tgtEl>
                                          <p:spTgt spid="473"/>
                                        </p:tgtEl>
                                      </p:cBhvr>
                                    </p:animEffect>
                                    <p:anim calcmode="lin" valueType="num">
                                      <p:cBhvr>
                                        <p:cTn id="15" dur="1000" fill="hold"/>
                                        <p:tgtEl>
                                          <p:spTgt spid="473"/>
                                        </p:tgtEl>
                                        <p:attrNameLst>
                                          <p:attrName>ppt_x</p:attrName>
                                        </p:attrNameLst>
                                      </p:cBhvr>
                                      <p:tavLst>
                                        <p:tav tm="0">
                                          <p:val>
                                            <p:strVal val="#ppt_x"/>
                                          </p:val>
                                        </p:tav>
                                        <p:tav tm="100000">
                                          <p:val>
                                            <p:strVal val="#ppt_x"/>
                                          </p:val>
                                        </p:tav>
                                      </p:tavLst>
                                    </p:anim>
                                    <p:anim calcmode="lin" valueType="num">
                                      <p:cBhvr>
                                        <p:cTn id="16" dur="1000" fill="hold"/>
                                        <p:tgtEl>
                                          <p:spTgt spid="4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4"/>
                                        </p:tgtEl>
                                        <p:attrNameLst>
                                          <p:attrName>style.visibility</p:attrName>
                                        </p:attrNameLst>
                                      </p:cBhvr>
                                      <p:to>
                                        <p:strVal val="visible"/>
                                      </p:to>
                                    </p:set>
                                    <p:animEffect transition="in" filter="fade">
                                      <p:cBhvr>
                                        <p:cTn id="21" dur="1000"/>
                                        <p:tgtEl>
                                          <p:spTgt spid="474"/>
                                        </p:tgtEl>
                                      </p:cBhvr>
                                    </p:animEffect>
                                    <p:anim calcmode="lin" valueType="num">
                                      <p:cBhvr>
                                        <p:cTn id="22" dur="1000" fill="hold"/>
                                        <p:tgtEl>
                                          <p:spTgt spid="474"/>
                                        </p:tgtEl>
                                        <p:attrNameLst>
                                          <p:attrName>ppt_x</p:attrName>
                                        </p:attrNameLst>
                                      </p:cBhvr>
                                      <p:tavLst>
                                        <p:tav tm="0">
                                          <p:val>
                                            <p:strVal val="#ppt_x"/>
                                          </p:val>
                                        </p:tav>
                                        <p:tav tm="100000">
                                          <p:val>
                                            <p:strVal val="#ppt_x"/>
                                          </p:val>
                                        </p:tav>
                                      </p:tavLst>
                                    </p:anim>
                                    <p:anim calcmode="lin" valueType="num">
                                      <p:cBhvr>
                                        <p:cTn id="23" dur="1000" fill="hold"/>
                                        <p:tgtEl>
                                          <p:spTgt spid="4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5"/>
                                        </p:tgtEl>
                                        <p:attrNameLst>
                                          <p:attrName>style.visibility</p:attrName>
                                        </p:attrNameLst>
                                      </p:cBhvr>
                                      <p:to>
                                        <p:strVal val="visible"/>
                                      </p:to>
                                    </p:set>
                                    <p:animEffect transition="in" filter="fade">
                                      <p:cBhvr>
                                        <p:cTn id="28" dur="1000"/>
                                        <p:tgtEl>
                                          <p:spTgt spid="475"/>
                                        </p:tgtEl>
                                      </p:cBhvr>
                                    </p:animEffect>
                                    <p:anim calcmode="lin" valueType="num">
                                      <p:cBhvr>
                                        <p:cTn id="29" dur="1000" fill="hold"/>
                                        <p:tgtEl>
                                          <p:spTgt spid="475"/>
                                        </p:tgtEl>
                                        <p:attrNameLst>
                                          <p:attrName>ppt_x</p:attrName>
                                        </p:attrNameLst>
                                      </p:cBhvr>
                                      <p:tavLst>
                                        <p:tav tm="0">
                                          <p:val>
                                            <p:strVal val="#ppt_x"/>
                                          </p:val>
                                        </p:tav>
                                        <p:tav tm="100000">
                                          <p:val>
                                            <p:strVal val="#ppt_x"/>
                                          </p:val>
                                        </p:tav>
                                      </p:tavLst>
                                    </p:anim>
                                    <p:anim calcmode="lin" valueType="num">
                                      <p:cBhvr>
                                        <p:cTn id="30" dur="1000" fill="hold"/>
                                        <p:tgtEl>
                                          <p:spTgt spid="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p:bldP spid="473" grpId="0" animBg="1"/>
      <p:bldP spid="474" grpId="0" animBg="1"/>
      <p:bldP spid="47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79"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4" name="组合"/>
          <p:cNvGrpSpPr/>
          <p:nvPr/>
        </p:nvGrpSpPr>
        <p:grpSpPr>
          <a:xfrm>
            <a:off x="2091055" y="1445004"/>
            <a:ext cx="4418329" cy="602235"/>
            <a:chOff x="2091055" y="1445004"/>
            <a:chExt cx="4418329" cy="602235"/>
          </a:xfrm>
        </p:grpSpPr>
        <p:sp>
          <p:nvSpPr>
            <p:cNvPr id="480" name="圆角矩形"/>
            <p:cNvSpPr/>
            <p:nvPr/>
          </p:nvSpPr>
          <p:spPr>
            <a:xfrm>
              <a:off x="2091055" y="1452244"/>
              <a:ext cx="441832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81" name="流程图: 离页连接符"/>
            <p:cNvSpPr/>
            <p:nvPr/>
          </p:nvSpPr>
          <p:spPr>
            <a:xfrm>
              <a:off x="2414719" y="1445004"/>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482" name="矩形"/>
            <p:cNvSpPr/>
            <p:nvPr/>
          </p:nvSpPr>
          <p:spPr>
            <a:xfrm>
              <a:off x="3548194" y="1488185"/>
              <a:ext cx="2681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劳动合同的终止</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483" name="矩形"/>
          <p:cNvSpPr/>
          <p:nvPr/>
        </p:nvSpPr>
        <p:spPr>
          <a:xfrm>
            <a:off x="1931670" y="2216150"/>
            <a:ext cx="8236584"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劳动合同终止的情形主要有：</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（1）劳动合同期满的。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（2）劳动者开始依法享受基本养老保险待遇的。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（3）劳动者达到法定退休年龄的。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（4）劳动者死亡，或者被人民法院宣告死亡或者宣告失踪的。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（5）用人单位被依法宣告破产的。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（6）用人单位被吊销营业执照、责令关闭、撤销或者用人单位决定提前解散的。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（7）法律、行政法规规定的其他情形。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4"/>
                                        </p:tgtEl>
                                        <p:attrNameLst>
                                          <p:attrName>style.visibility</p:attrName>
                                        </p:attrNameLst>
                                      </p:cBhvr>
                                      <p:to>
                                        <p:strVal val="visible"/>
                                      </p:to>
                                    </p:set>
                                    <p:animEffect transition="in" filter="fade">
                                      <p:cBhvr>
                                        <p:cTn id="7" dur="1000"/>
                                        <p:tgtEl>
                                          <p:spTgt spid="1234"/>
                                        </p:tgtEl>
                                      </p:cBhvr>
                                    </p:animEffect>
                                    <p:anim calcmode="lin" valueType="num">
                                      <p:cBhvr>
                                        <p:cTn id="8" dur="1000" fill="hold"/>
                                        <p:tgtEl>
                                          <p:spTgt spid="1234"/>
                                        </p:tgtEl>
                                        <p:attrNameLst>
                                          <p:attrName>ppt_x</p:attrName>
                                        </p:attrNameLst>
                                      </p:cBhvr>
                                      <p:tavLst>
                                        <p:tav tm="0">
                                          <p:val>
                                            <p:strVal val="#ppt_x"/>
                                          </p:val>
                                        </p:tav>
                                        <p:tav tm="100000">
                                          <p:val>
                                            <p:strVal val="#ppt_x"/>
                                          </p:val>
                                        </p:tav>
                                      </p:tavLst>
                                    </p:anim>
                                    <p:anim calcmode="lin" valueType="num">
                                      <p:cBhvr>
                                        <p:cTn id="9" dur="1000" fill="hold"/>
                                        <p:tgtEl>
                                          <p:spTgt spid="12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3"/>
                                        </p:tgtEl>
                                        <p:attrNameLst>
                                          <p:attrName>style.visibility</p:attrName>
                                        </p:attrNameLst>
                                      </p:cBhvr>
                                      <p:to>
                                        <p:strVal val="visible"/>
                                      </p:to>
                                    </p:set>
                                    <p:animEffect transition="in" filter="fade">
                                      <p:cBhvr>
                                        <p:cTn id="14" dur="1000"/>
                                        <p:tgtEl>
                                          <p:spTgt spid="483"/>
                                        </p:tgtEl>
                                      </p:cBhvr>
                                    </p:animEffect>
                                    <p:anim calcmode="lin" valueType="num">
                                      <p:cBhvr>
                                        <p:cTn id="15" dur="1000" fill="hold"/>
                                        <p:tgtEl>
                                          <p:spTgt spid="483"/>
                                        </p:tgtEl>
                                        <p:attrNameLst>
                                          <p:attrName>ppt_x</p:attrName>
                                        </p:attrNameLst>
                                      </p:cBhvr>
                                      <p:tavLst>
                                        <p:tav tm="0">
                                          <p:val>
                                            <p:strVal val="#ppt_x"/>
                                          </p:val>
                                        </p:tav>
                                        <p:tav tm="100000">
                                          <p:val>
                                            <p:strVal val="#ppt_x"/>
                                          </p:val>
                                        </p:tav>
                                      </p:tavLst>
                                    </p:anim>
                                    <p:anim calcmode="lin" valueType="num">
                                      <p:cBhvr>
                                        <p:cTn id="16" dur="1000" fill="hold"/>
                                        <p:tgtEl>
                                          <p:spTgt spid="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 grpId="0" animBg="1"/>
      <p:bldP spid="48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87"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5" name="组合"/>
          <p:cNvGrpSpPr/>
          <p:nvPr/>
        </p:nvGrpSpPr>
        <p:grpSpPr>
          <a:xfrm>
            <a:off x="1958975" y="1259840"/>
            <a:ext cx="8363584" cy="1348109"/>
            <a:chOff x="1958975" y="1259840"/>
            <a:chExt cx="8363584" cy="1348109"/>
          </a:xfrm>
        </p:grpSpPr>
        <p:sp>
          <p:nvSpPr>
            <p:cNvPr id="488" name="矩形"/>
            <p:cNvSpPr/>
            <p:nvPr/>
          </p:nvSpPr>
          <p:spPr>
            <a:xfrm>
              <a:off x="1958975" y="1716410"/>
              <a:ext cx="8363584"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劳动合同的解除是一方或者双方“主动”“人为”地提前结束合同；劳动合同的终止是出现法定事实后，“被动”地提前或如期结束合同。</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89" name="矩形"/>
            <p:cNvSpPr/>
            <p:nvPr/>
          </p:nvSpPr>
          <p:spPr>
            <a:xfrm>
              <a:off x="8890635" y="1259840"/>
              <a:ext cx="1138555" cy="358136"/>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grpSp>
        <p:nvGrpSpPr>
          <p:cNvPr id="1236" name="组合"/>
          <p:cNvGrpSpPr/>
          <p:nvPr/>
        </p:nvGrpSpPr>
        <p:grpSpPr>
          <a:xfrm>
            <a:off x="2101215" y="3197859"/>
            <a:ext cx="4342130" cy="529590"/>
            <a:chOff x="2101215" y="2778125"/>
            <a:chExt cx="4342130" cy="529590"/>
          </a:xfrm>
        </p:grpSpPr>
        <p:sp>
          <p:nvSpPr>
            <p:cNvPr id="490" name="矩形"/>
            <p:cNvSpPr/>
            <p:nvPr/>
          </p:nvSpPr>
          <p:spPr>
            <a:xfrm>
              <a:off x="2228850" y="2778125"/>
              <a:ext cx="406908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劳动合同终止的情形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491" name="剪去对角的矩形"/>
            <p:cNvSpPr/>
            <p:nvPr/>
          </p:nvSpPr>
          <p:spPr>
            <a:xfrm>
              <a:off x="2101215" y="2781935"/>
              <a:ext cx="4342130" cy="525779"/>
            </a:xfrm>
            <a:prstGeom prst="snip2DiagRect">
              <a:avLst>
                <a:gd name="adj1" fmla="val 0"/>
                <a:gd name="adj2" fmla="val 17171"/>
              </a:avLst>
            </a:prstGeom>
            <a:noFill/>
            <a:ln w="25400" cap="flat" cmpd="sng">
              <a:solidFill>
                <a:srgbClr val="4BACC6"/>
              </a:solidFill>
              <a:prstDash val="solid"/>
              <a:round/>
            </a:ln>
          </p:spPr>
          <p:txBody>
            <a:bodyPr rtlCol="0" anchor="ctr"/>
            <a:lstStyle/>
            <a:p>
              <a:pPr algn="ctr"/>
            </a:p>
          </p:txBody>
        </p:sp>
      </p:grpSp>
      <p:sp>
        <p:nvSpPr>
          <p:cNvPr id="492" name="矩形"/>
          <p:cNvSpPr/>
          <p:nvPr/>
        </p:nvSpPr>
        <p:spPr>
          <a:xfrm>
            <a:off x="1958975" y="3887469"/>
            <a:ext cx="8235950"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根据劳动合同法律制度的规定，下列情形中，可导致劳动合同关系终止的有（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A．劳动合同期满</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B．劳动者达到法定退休年龄</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C．用人单位被依法宣告破产</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D．女职工在哺乳期</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93" name="矩形"/>
          <p:cNvSpPr/>
          <p:nvPr/>
        </p:nvSpPr>
        <p:spPr>
          <a:xfrm>
            <a:off x="1958975" y="5640703"/>
            <a:ext cx="161798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5"/>
                                        </p:tgtEl>
                                        <p:attrNameLst>
                                          <p:attrName>style.visibility</p:attrName>
                                        </p:attrNameLst>
                                      </p:cBhvr>
                                      <p:to>
                                        <p:strVal val="visible"/>
                                      </p:to>
                                    </p:set>
                                    <p:animEffect transition="in" filter="fade">
                                      <p:cBhvr>
                                        <p:cTn id="7" dur="1000"/>
                                        <p:tgtEl>
                                          <p:spTgt spid="1235"/>
                                        </p:tgtEl>
                                      </p:cBhvr>
                                    </p:animEffect>
                                    <p:anim calcmode="lin" valueType="num">
                                      <p:cBhvr>
                                        <p:cTn id="8" dur="1000" fill="hold"/>
                                        <p:tgtEl>
                                          <p:spTgt spid="1235"/>
                                        </p:tgtEl>
                                        <p:attrNameLst>
                                          <p:attrName>ppt_x</p:attrName>
                                        </p:attrNameLst>
                                      </p:cBhvr>
                                      <p:tavLst>
                                        <p:tav tm="0">
                                          <p:val>
                                            <p:strVal val="#ppt_x"/>
                                          </p:val>
                                        </p:tav>
                                        <p:tav tm="100000">
                                          <p:val>
                                            <p:strVal val="#ppt_x"/>
                                          </p:val>
                                        </p:tav>
                                      </p:tavLst>
                                    </p:anim>
                                    <p:anim calcmode="lin" valueType="num">
                                      <p:cBhvr>
                                        <p:cTn id="9" dur="1000" fill="hold"/>
                                        <p:tgtEl>
                                          <p:spTgt spid="12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36"/>
                                        </p:tgtEl>
                                        <p:attrNameLst>
                                          <p:attrName>style.visibility</p:attrName>
                                        </p:attrNameLst>
                                      </p:cBhvr>
                                      <p:to>
                                        <p:strVal val="visible"/>
                                      </p:to>
                                    </p:set>
                                    <p:animEffect transition="in" filter="fade">
                                      <p:cBhvr>
                                        <p:cTn id="14" dur="1000"/>
                                        <p:tgtEl>
                                          <p:spTgt spid="1236"/>
                                        </p:tgtEl>
                                      </p:cBhvr>
                                    </p:animEffect>
                                    <p:anim calcmode="lin" valueType="num">
                                      <p:cBhvr>
                                        <p:cTn id="15" dur="1000" fill="hold"/>
                                        <p:tgtEl>
                                          <p:spTgt spid="1236"/>
                                        </p:tgtEl>
                                        <p:attrNameLst>
                                          <p:attrName>ppt_x</p:attrName>
                                        </p:attrNameLst>
                                      </p:cBhvr>
                                      <p:tavLst>
                                        <p:tav tm="0">
                                          <p:val>
                                            <p:strVal val="#ppt_x"/>
                                          </p:val>
                                        </p:tav>
                                        <p:tav tm="100000">
                                          <p:val>
                                            <p:strVal val="#ppt_x"/>
                                          </p:val>
                                        </p:tav>
                                      </p:tavLst>
                                    </p:anim>
                                    <p:anim calcmode="lin" valueType="num">
                                      <p:cBhvr>
                                        <p:cTn id="16" dur="1000" fill="hold"/>
                                        <p:tgtEl>
                                          <p:spTgt spid="12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2"/>
                                        </p:tgtEl>
                                        <p:attrNameLst>
                                          <p:attrName>style.visibility</p:attrName>
                                        </p:attrNameLst>
                                      </p:cBhvr>
                                      <p:to>
                                        <p:strVal val="visible"/>
                                      </p:to>
                                    </p:set>
                                    <p:animEffect transition="in" filter="fade">
                                      <p:cBhvr>
                                        <p:cTn id="21" dur="1000"/>
                                        <p:tgtEl>
                                          <p:spTgt spid="492"/>
                                        </p:tgtEl>
                                      </p:cBhvr>
                                    </p:animEffect>
                                    <p:anim calcmode="lin" valueType="num">
                                      <p:cBhvr>
                                        <p:cTn id="22" dur="1000" fill="hold"/>
                                        <p:tgtEl>
                                          <p:spTgt spid="492"/>
                                        </p:tgtEl>
                                        <p:attrNameLst>
                                          <p:attrName>ppt_x</p:attrName>
                                        </p:attrNameLst>
                                      </p:cBhvr>
                                      <p:tavLst>
                                        <p:tav tm="0">
                                          <p:val>
                                            <p:strVal val="#ppt_x"/>
                                          </p:val>
                                        </p:tav>
                                        <p:tav tm="100000">
                                          <p:val>
                                            <p:strVal val="#ppt_x"/>
                                          </p:val>
                                        </p:tav>
                                      </p:tavLst>
                                    </p:anim>
                                    <p:anim calcmode="lin" valueType="num">
                                      <p:cBhvr>
                                        <p:cTn id="23" dur="1000" fill="hold"/>
                                        <p:tgtEl>
                                          <p:spTgt spid="49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3"/>
                                        </p:tgtEl>
                                        <p:attrNameLst>
                                          <p:attrName>style.visibility</p:attrName>
                                        </p:attrNameLst>
                                      </p:cBhvr>
                                      <p:to>
                                        <p:strVal val="visible"/>
                                      </p:to>
                                    </p:set>
                                    <p:animEffect transition="in" filter="fade">
                                      <p:cBhvr>
                                        <p:cTn id="28" dur="1000"/>
                                        <p:tgtEl>
                                          <p:spTgt spid="493"/>
                                        </p:tgtEl>
                                      </p:cBhvr>
                                    </p:animEffect>
                                    <p:anim calcmode="lin" valueType="num">
                                      <p:cBhvr>
                                        <p:cTn id="29" dur="1000" fill="hold"/>
                                        <p:tgtEl>
                                          <p:spTgt spid="493"/>
                                        </p:tgtEl>
                                        <p:attrNameLst>
                                          <p:attrName>ppt_x</p:attrName>
                                        </p:attrNameLst>
                                      </p:cBhvr>
                                      <p:tavLst>
                                        <p:tav tm="0">
                                          <p:val>
                                            <p:strVal val="#ppt_x"/>
                                          </p:val>
                                        </p:tav>
                                        <p:tav tm="100000">
                                          <p:val>
                                            <p:strVal val="#ppt_x"/>
                                          </p:val>
                                        </p:tav>
                                      </p:tavLst>
                                    </p:anim>
                                    <p:anim calcmode="lin" valueType="num">
                                      <p:cBhvr>
                                        <p:cTn id="30" dur="1000" fill="hold"/>
                                        <p:tgtEl>
                                          <p:spTgt spid="4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 grpId="0" animBg="1"/>
      <p:bldP spid="1236" grpId="0" animBg="1"/>
      <p:bldP spid="492" grpId="0" animBg="1"/>
      <p:bldP spid="49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97"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7" name="组合"/>
          <p:cNvGrpSpPr/>
          <p:nvPr/>
        </p:nvGrpSpPr>
        <p:grpSpPr>
          <a:xfrm>
            <a:off x="1450975" y="1364995"/>
            <a:ext cx="7720965" cy="602235"/>
            <a:chOff x="1450975" y="1364995"/>
            <a:chExt cx="7720965" cy="602235"/>
          </a:xfrm>
        </p:grpSpPr>
        <p:sp>
          <p:nvSpPr>
            <p:cNvPr id="498" name="圆角矩形"/>
            <p:cNvSpPr/>
            <p:nvPr/>
          </p:nvSpPr>
          <p:spPr>
            <a:xfrm>
              <a:off x="1450975" y="1372235"/>
              <a:ext cx="772096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499" name="流程图: 离页连接符"/>
            <p:cNvSpPr/>
            <p:nvPr/>
          </p:nvSpPr>
          <p:spPr>
            <a:xfrm>
              <a:off x="1774638" y="136499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00" name="矩形"/>
            <p:cNvSpPr/>
            <p:nvPr/>
          </p:nvSpPr>
          <p:spPr>
            <a:xfrm>
              <a:off x="2908114" y="1408175"/>
              <a:ext cx="58820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对劳动合同解除和终止的限制性规定</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01" name="矩形"/>
          <p:cNvSpPr/>
          <p:nvPr/>
        </p:nvSpPr>
        <p:spPr>
          <a:xfrm>
            <a:off x="1295399" y="2154555"/>
            <a:ext cx="9850120" cy="36918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劳动者有下列情形之一的，用人单位既不得解除劳动合同，也不得终止劳动合同，劳动合同应当延续至相应的情形消失时终止：</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（1）从事接触职业病危害作业的劳动者未进行离岗前职业健康检查，或者疑似职业病病人在诊断或者医学观察期间的。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（2）在本单位患职业病或者因工负伤并被确认丧失或者部分丧失劳动能力的。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（3）患病或者非因工负伤，在规定的医疗期内的。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（4）女职工在孕期、产期、哺乳期的。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（5）在本单位连续工作满15年，且距法定退休年龄不足5年的。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（6）法律、行政法规规定的其他情形。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7"/>
                                        </p:tgtEl>
                                        <p:attrNameLst>
                                          <p:attrName>style.visibility</p:attrName>
                                        </p:attrNameLst>
                                      </p:cBhvr>
                                      <p:to>
                                        <p:strVal val="visible"/>
                                      </p:to>
                                    </p:set>
                                    <p:animEffect transition="in" filter="fade">
                                      <p:cBhvr>
                                        <p:cTn id="7" dur="1000"/>
                                        <p:tgtEl>
                                          <p:spTgt spid="1237"/>
                                        </p:tgtEl>
                                      </p:cBhvr>
                                    </p:animEffect>
                                    <p:anim calcmode="lin" valueType="num">
                                      <p:cBhvr>
                                        <p:cTn id="8" dur="1000" fill="hold"/>
                                        <p:tgtEl>
                                          <p:spTgt spid="1237"/>
                                        </p:tgtEl>
                                        <p:attrNameLst>
                                          <p:attrName>ppt_x</p:attrName>
                                        </p:attrNameLst>
                                      </p:cBhvr>
                                      <p:tavLst>
                                        <p:tav tm="0">
                                          <p:val>
                                            <p:strVal val="#ppt_x"/>
                                          </p:val>
                                        </p:tav>
                                        <p:tav tm="100000">
                                          <p:val>
                                            <p:strVal val="#ppt_x"/>
                                          </p:val>
                                        </p:tav>
                                      </p:tavLst>
                                    </p:anim>
                                    <p:anim calcmode="lin" valueType="num">
                                      <p:cBhvr>
                                        <p:cTn id="9" dur="1000" fill="hold"/>
                                        <p:tgtEl>
                                          <p:spTgt spid="12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
                                        </p:tgtEl>
                                        <p:attrNameLst>
                                          <p:attrName>style.visibility</p:attrName>
                                        </p:attrNameLst>
                                      </p:cBhvr>
                                      <p:to>
                                        <p:strVal val="visible"/>
                                      </p:to>
                                    </p:set>
                                    <p:animEffect transition="in" filter="fade">
                                      <p:cBhvr>
                                        <p:cTn id="14" dur="1000"/>
                                        <p:tgtEl>
                                          <p:spTgt spid="501"/>
                                        </p:tgtEl>
                                      </p:cBhvr>
                                    </p:animEffect>
                                    <p:anim calcmode="lin" valueType="num">
                                      <p:cBhvr>
                                        <p:cTn id="15" dur="1000" fill="hold"/>
                                        <p:tgtEl>
                                          <p:spTgt spid="501"/>
                                        </p:tgtEl>
                                        <p:attrNameLst>
                                          <p:attrName>ppt_x</p:attrName>
                                        </p:attrNameLst>
                                      </p:cBhvr>
                                      <p:tavLst>
                                        <p:tav tm="0">
                                          <p:val>
                                            <p:strVal val="#ppt_x"/>
                                          </p:val>
                                        </p:tav>
                                        <p:tav tm="100000">
                                          <p:val>
                                            <p:strVal val="#ppt_x"/>
                                          </p:val>
                                        </p:tav>
                                      </p:tavLst>
                                    </p:anim>
                                    <p:anim calcmode="lin" valueType="num">
                                      <p:cBhvr>
                                        <p:cTn id="16" dur="1000" fill="hold"/>
                                        <p:tgtEl>
                                          <p:spTgt spid="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 grpId="0" animBg="1"/>
      <p:bldP spid="50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05"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06" name="矩形"/>
          <p:cNvSpPr/>
          <p:nvPr/>
        </p:nvSpPr>
        <p:spPr>
          <a:xfrm>
            <a:off x="1424940" y="1346835"/>
            <a:ext cx="860170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【提示】若符合因劳动者过错解除劳动合同的情形，则不受上述限制性规定的影响。</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38" name="组合"/>
          <p:cNvGrpSpPr/>
          <p:nvPr/>
        </p:nvGrpSpPr>
        <p:grpSpPr>
          <a:xfrm>
            <a:off x="2075180" y="2058670"/>
            <a:ext cx="4857750" cy="529590"/>
            <a:chOff x="2075180" y="2058670"/>
            <a:chExt cx="4857750" cy="529590"/>
          </a:xfrm>
        </p:grpSpPr>
        <p:sp>
          <p:nvSpPr>
            <p:cNvPr id="507" name="矩形"/>
            <p:cNvSpPr/>
            <p:nvPr/>
          </p:nvSpPr>
          <p:spPr>
            <a:xfrm>
              <a:off x="2202815" y="2058670"/>
              <a:ext cx="457454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劳动合同不能终止的情形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08" name="剪去对角的矩形"/>
            <p:cNvSpPr/>
            <p:nvPr/>
          </p:nvSpPr>
          <p:spPr>
            <a:xfrm>
              <a:off x="2075180" y="2062480"/>
              <a:ext cx="4857750" cy="525780"/>
            </a:xfrm>
            <a:prstGeom prst="snip2DiagRect">
              <a:avLst>
                <a:gd name="adj1" fmla="val 0"/>
                <a:gd name="adj2" fmla="val 17898"/>
              </a:avLst>
            </a:prstGeom>
            <a:noFill/>
            <a:ln w="25400" cap="flat" cmpd="sng">
              <a:solidFill>
                <a:srgbClr val="4BACC6"/>
              </a:solidFill>
              <a:prstDash val="solid"/>
              <a:round/>
            </a:ln>
          </p:spPr>
          <p:txBody>
            <a:bodyPr rtlCol="0" anchor="ctr"/>
            <a:lstStyle/>
            <a:p>
              <a:pPr algn="ctr"/>
            </a:p>
          </p:txBody>
        </p:sp>
      </p:grpSp>
      <p:sp>
        <p:nvSpPr>
          <p:cNvPr id="509" name="矩形"/>
          <p:cNvSpPr/>
          <p:nvPr/>
        </p:nvSpPr>
        <p:spPr>
          <a:xfrm>
            <a:off x="1890395" y="2692400"/>
            <a:ext cx="828421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】根据劳动合同法律制度的规定，下列情形中，不能导致劳动合同终止的是（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A．劳动者被人民法院宣告死亡的</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B．劳动者医疗期内遇劳动合同期满的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C．劳动者开始依法享受基本养老保险待遇的</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D．劳动者达到法定退休年龄的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10" name="矩形"/>
          <p:cNvSpPr/>
          <p:nvPr/>
        </p:nvSpPr>
        <p:spPr>
          <a:xfrm>
            <a:off x="1890395" y="5276850"/>
            <a:ext cx="141858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anim calcmode="lin" valueType="num">
                                      <p:cBhvr>
                                        <p:cTn id="8" dur="1000" fill="hold"/>
                                        <p:tgtEl>
                                          <p:spTgt spid="506"/>
                                        </p:tgtEl>
                                        <p:attrNameLst>
                                          <p:attrName>ppt_x</p:attrName>
                                        </p:attrNameLst>
                                      </p:cBhvr>
                                      <p:tavLst>
                                        <p:tav tm="0">
                                          <p:val>
                                            <p:strVal val="#ppt_x"/>
                                          </p:val>
                                        </p:tav>
                                        <p:tav tm="100000">
                                          <p:val>
                                            <p:strVal val="#ppt_x"/>
                                          </p:val>
                                        </p:tav>
                                      </p:tavLst>
                                    </p:anim>
                                    <p:anim calcmode="lin" valueType="num">
                                      <p:cBhvr>
                                        <p:cTn id="9"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38"/>
                                        </p:tgtEl>
                                        <p:attrNameLst>
                                          <p:attrName>style.visibility</p:attrName>
                                        </p:attrNameLst>
                                      </p:cBhvr>
                                      <p:to>
                                        <p:strVal val="visible"/>
                                      </p:to>
                                    </p:set>
                                    <p:animEffect transition="in" filter="fade">
                                      <p:cBhvr>
                                        <p:cTn id="14" dur="1000"/>
                                        <p:tgtEl>
                                          <p:spTgt spid="1238"/>
                                        </p:tgtEl>
                                      </p:cBhvr>
                                    </p:animEffect>
                                    <p:anim calcmode="lin" valueType="num">
                                      <p:cBhvr>
                                        <p:cTn id="15" dur="1000" fill="hold"/>
                                        <p:tgtEl>
                                          <p:spTgt spid="1238"/>
                                        </p:tgtEl>
                                        <p:attrNameLst>
                                          <p:attrName>ppt_x</p:attrName>
                                        </p:attrNameLst>
                                      </p:cBhvr>
                                      <p:tavLst>
                                        <p:tav tm="0">
                                          <p:val>
                                            <p:strVal val="#ppt_x"/>
                                          </p:val>
                                        </p:tav>
                                        <p:tav tm="100000">
                                          <p:val>
                                            <p:strVal val="#ppt_x"/>
                                          </p:val>
                                        </p:tav>
                                      </p:tavLst>
                                    </p:anim>
                                    <p:anim calcmode="lin" valueType="num">
                                      <p:cBhvr>
                                        <p:cTn id="16" dur="1000" fill="hold"/>
                                        <p:tgtEl>
                                          <p:spTgt spid="12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1000"/>
                                        <p:tgtEl>
                                          <p:spTgt spid="509"/>
                                        </p:tgtEl>
                                      </p:cBhvr>
                                    </p:animEffect>
                                    <p:anim calcmode="lin" valueType="num">
                                      <p:cBhvr>
                                        <p:cTn id="22" dur="1000" fill="hold"/>
                                        <p:tgtEl>
                                          <p:spTgt spid="509"/>
                                        </p:tgtEl>
                                        <p:attrNameLst>
                                          <p:attrName>ppt_x</p:attrName>
                                        </p:attrNameLst>
                                      </p:cBhvr>
                                      <p:tavLst>
                                        <p:tav tm="0">
                                          <p:val>
                                            <p:strVal val="#ppt_x"/>
                                          </p:val>
                                        </p:tav>
                                        <p:tav tm="100000">
                                          <p:val>
                                            <p:strVal val="#ppt_x"/>
                                          </p:val>
                                        </p:tav>
                                      </p:tavLst>
                                    </p:anim>
                                    <p:anim calcmode="lin" valueType="num">
                                      <p:cBhvr>
                                        <p:cTn id="23"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0"/>
                                        </p:tgtEl>
                                        <p:attrNameLst>
                                          <p:attrName>style.visibility</p:attrName>
                                        </p:attrNameLst>
                                      </p:cBhvr>
                                      <p:to>
                                        <p:strVal val="visible"/>
                                      </p:to>
                                    </p:set>
                                    <p:animEffect transition="in" filter="fade">
                                      <p:cBhvr>
                                        <p:cTn id="28" dur="1000"/>
                                        <p:tgtEl>
                                          <p:spTgt spid="510"/>
                                        </p:tgtEl>
                                      </p:cBhvr>
                                    </p:animEffect>
                                    <p:anim calcmode="lin" valueType="num">
                                      <p:cBhvr>
                                        <p:cTn id="29" dur="1000" fill="hold"/>
                                        <p:tgtEl>
                                          <p:spTgt spid="510"/>
                                        </p:tgtEl>
                                        <p:attrNameLst>
                                          <p:attrName>ppt_x</p:attrName>
                                        </p:attrNameLst>
                                      </p:cBhvr>
                                      <p:tavLst>
                                        <p:tav tm="0">
                                          <p:val>
                                            <p:strVal val="#ppt_x"/>
                                          </p:val>
                                        </p:tav>
                                        <p:tav tm="100000">
                                          <p:val>
                                            <p:strVal val="#ppt_x"/>
                                          </p:val>
                                        </p:tav>
                                      </p:tavLst>
                                    </p:anim>
                                    <p:anim calcmode="lin" valueType="num">
                                      <p:cBhvr>
                                        <p:cTn id="30" dur="1000" fill="hold"/>
                                        <p:tgtEl>
                                          <p:spTgt spid="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animBg="1"/>
      <p:bldP spid="1238" grpId="0" animBg="1"/>
      <p:bldP spid="509" grpId="0" animBg="1"/>
      <p:bldP spid="5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14"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39" name="组合"/>
          <p:cNvGrpSpPr/>
          <p:nvPr/>
        </p:nvGrpSpPr>
        <p:grpSpPr>
          <a:xfrm>
            <a:off x="1450975" y="1178305"/>
            <a:ext cx="6879589" cy="602235"/>
            <a:chOff x="1450975" y="1178305"/>
            <a:chExt cx="6879589" cy="602235"/>
          </a:xfrm>
        </p:grpSpPr>
        <p:sp>
          <p:nvSpPr>
            <p:cNvPr id="515" name="圆角矩形"/>
            <p:cNvSpPr/>
            <p:nvPr/>
          </p:nvSpPr>
          <p:spPr>
            <a:xfrm>
              <a:off x="1450975" y="1185545"/>
              <a:ext cx="6879589"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16" name="流程图: 离页连接符"/>
            <p:cNvSpPr/>
            <p:nvPr/>
          </p:nvSpPr>
          <p:spPr>
            <a:xfrm>
              <a:off x="1774638" y="117830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17" name="矩形"/>
            <p:cNvSpPr/>
            <p:nvPr/>
          </p:nvSpPr>
          <p:spPr>
            <a:xfrm>
              <a:off x="2908114" y="1221485"/>
              <a:ext cx="5170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劳动合同解除和终止的经济补偿</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18" name="矩形"/>
          <p:cNvSpPr/>
          <p:nvPr/>
        </p:nvSpPr>
        <p:spPr>
          <a:xfrm>
            <a:off x="1424940" y="1922780"/>
            <a:ext cx="367665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 经济补偿金、违约金、赔偿金</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519" name="表格"/>
          <p:cNvGraphicFramePr>
            <a:graphicFrameLocks noGrp="1"/>
          </p:cNvGraphicFramePr>
          <p:nvPr/>
        </p:nvGraphicFramePr>
        <p:xfrm>
          <a:off x="540385" y="2419350"/>
          <a:ext cx="11062283" cy="3347400"/>
        </p:xfrm>
        <a:graphic>
          <a:graphicData uri="http://schemas.openxmlformats.org/drawingml/2006/table">
            <a:tbl>
              <a:tblPr bandRow="1">
                <a:noFill/>
              </a:tblPr>
              <a:tblGrid>
                <a:gridCol w="1266177"/>
                <a:gridCol w="3296907"/>
                <a:gridCol w="3595992"/>
                <a:gridCol w="2903207"/>
              </a:tblGrid>
              <a:tr h="37458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经济补偿金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违约金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赔偿金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48075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含义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主要是针对劳动关系的解除和终止，在劳动者无过错的情况下，用人单位给予劳动者一定数额的经济上的补偿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是指劳动者违反了服务期和竞业限制的约定而向用人单位支付的违约补偿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是指用人单位和劳动者由于自己的过错给对方造成损害时，所承担的不利的法律后果</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458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产生原因</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法定的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约定的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法定的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4288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适用情形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解除和终止劳动关系时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（1）劳动者违反服务期约定（2）劳动者违反竞业限制约定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由于自己的过错给对方造成损害时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74586">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支付主体</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用人单位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劳动者</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用人单位或劳动者</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grpSp>
        <p:nvGrpSpPr>
          <p:cNvPr id="1240" name="组合"/>
          <p:cNvGrpSpPr/>
          <p:nvPr/>
        </p:nvGrpSpPr>
        <p:grpSpPr>
          <a:xfrm>
            <a:off x="1251584" y="5974715"/>
            <a:ext cx="9763760" cy="564515"/>
            <a:chOff x="1251584" y="5974715"/>
            <a:chExt cx="9763760" cy="564515"/>
          </a:xfrm>
        </p:grpSpPr>
        <p:sp>
          <p:nvSpPr>
            <p:cNvPr id="520" name="矩形"/>
            <p:cNvSpPr/>
            <p:nvPr/>
          </p:nvSpPr>
          <p:spPr>
            <a:xfrm>
              <a:off x="2341245" y="6057265"/>
              <a:ext cx="8645526" cy="40100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禁止用人单位对劳动合同服务期和竞业限制之外的其他事项与劳动者约定由劳动者承担违约金。</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21" name="矩形"/>
            <p:cNvSpPr/>
            <p:nvPr/>
          </p:nvSpPr>
          <p:spPr>
            <a:xfrm>
              <a:off x="1251584" y="5974715"/>
              <a:ext cx="918845"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522" name="剪去对角的矩形"/>
            <p:cNvSpPr/>
            <p:nvPr/>
          </p:nvSpPr>
          <p:spPr>
            <a:xfrm>
              <a:off x="2243455" y="5974715"/>
              <a:ext cx="8771890" cy="564515"/>
            </a:xfrm>
            <a:prstGeom prst="snip2DiagRect">
              <a:avLst>
                <a:gd name="adj1" fmla="val 0"/>
                <a:gd name="adj2" fmla="val 12629"/>
              </a:avLst>
            </a:prstGeom>
            <a:noFill/>
            <a:ln w="25400" cap="flat" cmpd="sng">
              <a:solidFill>
                <a:srgbClr val="00AAB7"/>
              </a:solidFill>
              <a:prstDash val="sysDash"/>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9"/>
                                        </p:tgtEl>
                                        <p:attrNameLst>
                                          <p:attrName>style.visibility</p:attrName>
                                        </p:attrNameLst>
                                      </p:cBhvr>
                                      <p:to>
                                        <p:strVal val="visible"/>
                                      </p:to>
                                    </p:set>
                                    <p:animEffect transition="in" filter="fade">
                                      <p:cBhvr>
                                        <p:cTn id="7" dur="1000"/>
                                        <p:tgtEl>
                                          <p:spTgt spid="1239"/>
                                        </p:tgtEl>
                                      </p:cBhvr>
                                    </p:animEffect>
                                    <p:anim calcmode="lin" valueType="num">
                                      <p:cBhvr>
                                        <p:cTn id="8" dur="1000" fill="hold"/>
                                        <p:tgtEl>
                                          <p:spTgt spid="1239"/>
                                        </p:tgtEl>
                                        <p:attrNameLst>
                                          <p:attrName>ppt_x</p:attrName>
                                        </p:attrNameLst>
                                      </p:cBhvr>
                                      <p:tavLst>
                                        <p:tav tm="0">
                                          <p:val>
                                            <p:strVal val="#ppt_x"/>
                                          </p:val>
                                        </p:tav>
                                        <p:tav tm="100000">
                                          <p:val>
                                            <p:strVal val="#ppt_x"/>
                                          </p:val>
                                        </p:tav>
                                      </p:tavLst>
                                    </p:anim>
                                    <p:anim calcmode="lin" valueType="num">
                                      <p:cBhvr>
                                        <p:cTn id="9" dur="1000" fill="hold"/>
                                        <p:tgtEl>
                                          <p:spTgt spid="12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Effect transition="in" filter="fade">
                                      <p:cBhvr>
                                        <p:cTn id="14" dur="1000"/>
                                        <p:tgtEl>
                                          <p:spTgt spid="518"/>
                                        </p:tgtEl>
                                      </p:cBhvr>
                                    </p:animEffect>
                                    <p:anim calcmode="lin" valueType="num">
                                      <p:cBhvr>
                                        <p:cTn id="15" dur="1000" fill="hold"/>
                                        <p:tgtEl>
                                          <p:spTgt spid="518"/>
                                        </p:tgtEl>
                                        <p:attrNameLst>
                                          <p:attrName>ppt_x</p:attrName>
                                        </p:attrNameLst>
                                      </p:cBhvr>
                                      <p:tavLst>
                                        <p:tav tm="0">
                                          <p:val>
                                            <p:strVal val="#ppt_x"/>
                                          </p:val>
                                        </p:tav>
                                        <p:tav tm="100000">
                                          <p:val>
                                            <p:strVal val="#ppt_x"/>
                                          </p:val>
                                        </p:tav>
                                      </p:tavLst>
                                    </p:anim>
                                    <p:anim calcmode="lin" valueType="num">
                                      <p:cBhvr>
                                        <p:cTn id="16" dur="1000" fill="hold"/>
                                        <p:tgtEl>
                                          <p:spTgt spid="5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519"/>
                                        </p:tgtEl>
                                        <p:attrNameLst>
                                          <p:attrName>style.visibility</p:attrName>
                                        </p:attrNameLst>
                                      </p:cBhvr>
                                      <p:to>
                                        <p:strVal val="visible"/>
                                      </p:to>
                                    </p:set>
                                    <p:animEffect transition="in" filter="barn(inHorizontal)">
                                      <p:cBhvr>
                                        <p:cTn id="21" dur="500"/>
                                        <p:tgtEl>
                                          <p:spTgt spid="5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40"/>
                                        </p:tgtEl>
                                        <p:attrNameLst>
                                          <p:attrName>style.visibility</p:attrName>
                                        </p:attrNameLst>
                                      </p:cBhvr>
                                      <p:to>
                                        <p:strVal val="visible"/>
                                      </p:to>
                                    </p:set>
                                    <p:animEffect transition="in" filter="fade">
                                      <p:cBhvr>
                                        <p:cTn id="26" dur="1000"/>
                                        <p:tgtEl>
                                          <p:spTgt spid="1240"/>
                                        </p:tgtEl>
                                      </p:cBhvr>
                                    </p:animEffect>
                                    <p:anim calcmode="lin" valueType="num">
                                      <p:cBhvr>
                                        <p:cTn id="27" dur="1000" fill="hold"/>
                                        <p:tgtEl>
                                          <p:spTgt spid="1240"/>
                                        </p:tgtEl>
                                        <p:attrNameLst>
                                          <p:attrName>ppt_x</p:attrName>
                                        </p:attrNameLst>
                                      </p:cBhvr>
                                      <p:tavLst>
                                        <p:tav tm="0">
                                          <p:val>
                                            <p:strVal val="#ppt_x"/>
                                          </p:val>
                                        </p:tav>
                                        <p:tav tm="100000">
                                          <p:val>
                                            <p:strVal val="#ppt_x"/>
                                          </p:val>
                                        </p:tav>
                                      </p:tavLst>
                                    </p:anim>
                                    <p:anim calcmode="lin" valueType="num">
                                      <p:cBhvr>
                                        <p:cTn id="28" dur="1000" fill="hold"/>
                                        <p:tgtEl>
                                          <p:spTgt spid="1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 grpId="0" animBg="1"/>
      <p:bldP spid="518" grpId="0" animBg="1"/>
      <p:bldP spid="124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26"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1" name="组合"/>
          <p:cNvGrpSpPr/>
          <p:nvPr/>
        </p:nvGrpSpPr>
        <p:grpSpPr>
          <a:xfrm>
            <a:off x="1631950" y="1397000"/>
            <a:ext cx="4857750" cy="529590"/>
            <a:chOff x="1631950" y="1397000"/>
            <a:chExt cx="4857750" cy="529590"/>
          </a:xfrm>
        </p:grpSpPr>
        <p:sp>
          <p:nvSpPr>
            <p:cNvPr id="527" name="矩形"/>
            <p:cNvSpPr/>
            <p:nvPr/>
          </p:nvSpPr>
          <p:spPr>
            <a:xfrm>
              <a:off x="1759585" y="1397000"/>
              <a:ext cx="457454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辨析经济补偿金与违约金</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28" name="剪去对角的矩形"/>
            <p:cNvSpPr/>
            <p:nvPr/>
          </p:nvSpPr>
          <p:spPr>
            <a:xfrm>
              <a:off x="1631950" y="1400810"/>
              <a:ext cx="4857750" cy="525779"/>
            </a:xfrm>
            <a:prstGeom prst="snip2DiagRect">
              <a:avLst>
                <a:gd name="adj1" fmla="val 0"/>
                <a:gd name="adj2" fmla="val 16930"/>
              </a:avLst>
            </a:prstGeom>
            <a:noFill/>
            <a:ln w="25400" cap="flat" cmpd="sng">
              <a:solidFill>
                <a:srgbClr val="4BACC6"/>
              </a:solidFill>
              <a:prstDash val="solid"/>
              <a:round/>
            </a:ln>
          </p:spPr>
          <p:txBody>
            <a:bodyPr rtlCol="0" anchor="ctr"/>
            <a:lstStyle/>
            <a:p>
              <a:pPr algn="ctr"/>
            </a:p>
          </p:txBody>
        </p:sp>
      </p:grpSp>
      <p:sp>
        <p:nvSpPr>
          <p:cNvPr id="529" name="矩形"/>
          <p:cNvSpPr/>
          <p:nvPr/>
        </p:nvSpPr>
        <p:spPr>
          <a:xfrm>
            <a:off x="1424940" y="2019300"/>
            <a:ext cx="890905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】根据劳动合同法律制度的规定，下列关于经济补偿金和违约金的表述中，不正确的是（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A．违约金的支付主体只能是劳动者</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B．经济补偿金只能由用人单位和劳动者在劳动合同中约定</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C．违约金只能在服务期和竞业限制条款中约定</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D．经济补偿金的支付主体只能是用人单位</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30" name="矩形"/>
          <p:cNvSpPr/>
          <p:nvPr/>
        </p:nvSpPr>
        <p:spPr>
          <a:xfrm>
            <a:off x="1424940" y="4657090"/>
            <a:ext cx="128270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1"/>
                                        </p:tgtEl>
                                        <p:attrNameLst>
                                          <p:attrName>style.visibility</p:attrName>
                                        </p:attrNameLst>
                                      </p:cBhvr>
                                      <p:to>
                                        <p:strVal val="visible"/>
                                      </p:to>
                                    </p:set>
                                    <p:animEffect transition="in" filter="fade">
                                      <p:cBhvr>
                                        <p:cTn id="7" dur="1000"/>
                                        <p:tgtEl>
                                          <p:spTgt spid="1241"/>
                                        </p:tgtEl>
                                      </p:cBhvr>
                                    </p:animEffect>
                                    <p:anim calcmode="lin" valueType="num">
                                      <p:cBhvr>
                                        <p:cTn id="8" dur="1000" fill="hold"/>
                                        <p:tgtEl>
                                          <p:spTgt spid="1241"/>
                                        </p:tgtEl>
                                        <p:attrNameLst>
                                          <p:attrName>ppt_x</p:attrName>
                                        </p:attrNameLst>
                                      </p:cBhvr>
                                      <p:tavLst>
                                        <p:tav tm="0">
                                          <p:val>
                                            <p:strVal val="#ppt_x"/>
                                          </p:val>
                                        </p:tav>
                                        <p:tav tm="100000">
                                          <p:val>
                                            <p:strVal val="#ppt_x"/>
                                          </p:val>
                                        </p:tav>
                                      </p:tavLst>
                                    </p:anim>
                                    <p:anim calcmode="lin" valueType="num">
                                      <p:cBhvr>
                                        <p:cTn id="9" dur="1000" fill="hold"/>
                                        <p:tgtEl>
                                          <p:spTgt spid="12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9"/>
                                        </p:tgtEl>
                                        <p:attrNameLst>
                                          <p:attrName>style.visibility</p:attrName>
                                        </p:attrNameLst>
                                      </p:cBhvr>
                                      <p:to>
                                        <p:strVal val="visible"/>
                                      </p:to>
                                    </p:set>
                                    <p:animEffect transition="in" filter="fade">
                                      <p:cBhvr>
                                        <p:cTn id="14" dur="1000"/>
                                        <p:tgtEl>
                                          <p:spTgt spid="529"/>
                                        </p:tgtEl>
                                      </p:cBhvr>
                                    </p:animEffect>
                                    <p:anim calcmode="lin" valueType="num">
                                      <p:cBhvr>
                                        <p:cTn id="15" dur="1000" fill="hold"/>
                                        <p:tgtEl>
                                          <p:spTgt spid="529"/>
                                        </p:tgtEl>
                                        <p:attrNameLst>
                                          <p:attrName>ppt_x</p:attrName>
                                        </p:attrNameLst>
                                      </p:cBhvr>
                                      <p:tavLst>
                                        <p:tav tm="0">
                                          <p:val>
                                            <p:strVal val="#ppt_x"/>
                                          </p:val>
                                        </p:tav>
                                        <p:tav tm="100000">
                                          <p:val>
                                            <p:strVal val="#ppt_x"/>
                                          </p:val>
                                        </p:tav>
                                      </p:tavLst>
                                    </p:anim>
                                    <p:anim calcmode="lin" valueType="num">
                                      <p:cBhvr>
                                        <p:cTn id="16" dur="1000" fill="hold"/>
                                        <p:tgtEl>
                                          <p:spTgt spid="5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0"/>
                                        </p:tgtEl>
                                        <p:attrNameLst>
                                          <p:attrName>style.visibility</p:attrName>
                                        </p:attrNameLst>
                                      </p:cBhvr>
                                      <p:to>
                                        <p:strVal val="visible"/>
                                      </p:to>
                                    </p:set>
                                    <p:animEffect transition="in" filter="fade">
                                      <p:cBhvr>
                                        <p:cTn id="21" dur="1000"/>
                                        <p:tgtEl>
                                          <p:spTgt spid="530"/>
                                        </p:tgtEl>
                                      </p:cBhvr>
                                    </p:animEffect>
                                    <p:anim calcmode="lin" valueType="num">
                                      <p:cBhvr>
                                        <p:cTn id="22" dur="1000" fill="hold"/>
                                        <p:tgtEl>
                                          <p:spTgt spid="530"/>
                                        </p:tgtEl>
                                        <p:attrNameLst>
                                          <p:attrName>ppt_x</p:attrName>
                                        </p:attrNameLst>
                                      </p:cBhvr>
                                      <p:tavLst>
                                        <p:tav tm="0">
                                          <p:val>
                                            <p:strVal val="#ppt_x"/>
                                          </p:val>
                                        </p:tav>
                                        <p:tav tm="100000">
                                          <p:val>
                                            <p:strVal val="#ppt_x"/>
                                          </p:val>
                                        </p:tav>
                                      </p:tavLst>
                                    </p:anim>
                                    <p:anim calcmode="lin" valueType="num">
                                      <p:cBhvr>
                                        <p:cTn id="23" dur="1000" fill="hold"/>
                                        <p:tgtEl>
                                          <p:spTgt spid="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 grpId="0" animBg="1"/>
      <p:bldP spid="529" grpId="0" animBg="1"/>
      <p:bldP spid="5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34"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35" name="矩形"/>
          <p:cNvSpPr/>
          <p:nvPr/>
        </p:nvSpPr>
        <p:spPr>
          <a:xfrm>
            <a:off x="854075" y="1158240"/>
            <a:ext cx="10483852" cy="48920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2．用人单位应当向劳动者支付经济补偿的情形</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（1）劳动者符合随时通知解除和不需事先通知即可解除劳动合同规定情形而解除劳动合同的。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（2）由用人单位提出解除劳动合同并与劳动者协商一致而解除劳动合同的。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（3）用人单位符合提前30日以书面形式通知劳动者本人或者额外支付劳动者1个月工资后，可以解除劳动合同规定情形而解除劳动合同的。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（4）用人单位符合可裁减人员规定而解除劳动合同的。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（5）除用人单位维持或者提高劳动合同约定条件续订劳动合同，劳动者不同意续订的情形外，劳动合同期满终止固定期限劳动合同的。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（6）用人单位被依法宣告破产或者被吊销营业执照、责令关闭、撤销或者用人单位决定提前解散而终止劳动合同的。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（7）以完成一定工作任务为期限的劳动合同因任务完成而终止的。</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（8）法律、行政法规规定的其他情形。</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wheel(4)">
                                      <p:cBhvr>
                                        <p:cTn id="7" dur="20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39"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2" name="组合"/>
          <p:cNvGrpSpPr/>
          <p:nvPr/>
        </p:nvGrpSpPr>
        <p:grpSpPr>
          <a:xfrm>
            <a:off x="2153920" y="1496695"/>
            <a:ext cx="6902450" cy="529589"/>
            <a:chOff x="2153920" y="1496695"/>
            <a:chExt cx="6902450" cy="529589"/>
          </a:xfrm>
        </p:grpSpPr>
        <p:sp>
          <p:nvSpPr>
            <p:cNvPr id="540" name="矩形"/>
            <p:cNvSpPr/>
            <p:nvPr/>
          </p:nvSpPr>
          <p:spPr>
            <a:xfrm>
              <a:off x="2281555" y="1496695"/>
              <a:ext cx="660971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用人单位应当向劳动者支付经济补偿的情形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41" name="剪去对角的矩形"/>
            <p:cNvSpPr/>
            <p:nvPr/>
          </p:nvSpPr>
          <p:spPr>
            <a:xfrm>
              <a:off x="2153920" y="1500504"/>
              <a:ext cx="6902450" cy="525779"/>
            </a:xfrm>
            <a:prstGeom prst="snip2DiagRect">
              <a:avLst>
                <a:gd name="adj1" fmla="val 0"/>
                <a:gd name="adj2" fmla="val 17782"/>
              </a:avLst>
            </a:prstGeom>
            <a:noFill/>
            <a:ln w="25400" cap="flat" cmpd="sng">
              <a:solidFill>
                <a:srgbClr val="4BACC6"/>
              </a:solidFill>
              <a:prstDash val="solid"/>
              <a:round/>
            </a:ln>
          </p:spPr>
          <p:txBody>
            <a:bodyPr rtlCol="0" anchor="ctr"/>
            <a:lstStyle/>
            <a:p>
              <a:pPr algn="ctr"/>
            </a:p>
          </p:txBody>
        </p:sp>
      </p:grpSp>
      <p:sp>
        <p:nvSpPr>
          <p:cNvPr id="542" name="矩形"/>
          <p:cNvSpPr/>
          <p:nvPr/>
        </p:nvSpPr>
        <p:spPr>
          <a:xfrm>
            <a:off x="1946274" y="2225675"/>
            <a:ext cx="817626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】劳动合同解除或者终止的下列情形中，用人单位应向劳动者支付经济补偿的有（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A．劳动者提前30日以书面形式通知无过错用人单位而解除劳动合同的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B．劳动者提出并与无过错用人单位协商一致解除劳动合同的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C．劳动者符合不需事先告知用人单位即可解除劳动合同的情形解除劳动合同的</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D．以完成一定工作任务为期限的劳动合同因任务完成而终止的</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43" name="矩形"/>
          <p:cNvSpPr/>
          <p:nvPr/>
        </p:nvSpPr>
        <p:spPr>
          <a:xfrm>
            <a:off x="1946274" y="4854575"/>
            <a:ext cx="154495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2"/>
                                        </p:tgtEl>
                                        <p:attrNameLst>
                                          <p:attrName>style.visibility</p:attrName>
                                        </p:attrNameLst>
                                      </p:cBhvr>
                                      <p:to>
                                        <p:strVal val="visible"/>
                                      </p:to>
                                    </p:set>
                                    <p:animEffect transition="in" filter="fade">
                                      <p:cBhvr>
                                        <p:cTn id="7" dur="1000"/>
                                        <p:tgtEl>
                                          <p:spTgt spid="1242"/>
                                        </p:tgtEl>
                                      </p:cBhvr>
                                    </p:animEffect>
                                    <p:anim calcmode="lin" valueType="num">
                                      <p:cBhvr>
                                        <p:cTn id="8" dur="1000" fill="hold"/>
                                        <p:tgtEl>
                                          <p:spTgt spid="1242"/>
                                        </p:tgtEl>
                                        <p:attrNameLst>
                                          <p:attrName>ppt_x</p:attrName>
                                        </p:attrNameLst>
                                      </p:cBhvr>
                                      <p:tavLst>
                                        <p:tav tm="0">
                                          <p:val>
                                            <p:strVal val="#ppt_x"/>
                                          </p:val>
                                        </p:tav>
                                        <p:tav tm="100000">
                                          <p:val>
                                            <p:strVal val="#ppt_x"/>
                                          </p:val>
                                        </p:tav>
                                      </p:tavLst>
                                    </p:anim>
                                    <p:anim calcmode="lin" valueType="num">
                                      <p:cBhvr>
                                        <p:cTn id="9" dur="1000" fill="hold"/>
                                        <p:tgtEl>
                                          <p:spTgt spid="1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2"/>
                                        </p:tgtEl>
                                        <p:attrNameLst>
                                          <p:attrName>style.visibility</p:attrName>
                                        </p:attrNameLst>
                                      </p:cBhvr>
                                      <p:to>
                                        <p:strVal val="visible"/>
                                      </p:to>
                                    </p:set>
                                    <p:animEffect transition="in" filter="fade">
                                      <p:cBhvr>
                                        <p:cTn id="14" dur="1000"/>
                                        <p:tgtEl>
                                          <p:spTgt spid="542"/>
                                        </p:tgtEl>
                                      </p:cBhvr>
                                    </p:animEffect>
                                    <p:anim calcmode="lin" valueType="num">
                                      <p:cBhvr>
                                        <p:cTn id="15" dur="1000" fill="hold"/>
                                        <p:tgtEl>
                                          <p:spTgt spid="542"/>
                                        </p:tgtEl>
                                        <p:attrNameLst>
                                          <p:attrName>ppt_x</p:attrName>
                                        </p:attrNameLst>
                                      </p:cBhvr>
                                      <p:tavLst>
                                        <p:tav tm="0">
                                          <p:val>
                                            <p:strVal val="#ppt_x"/>
                                          </p:val>
                                        </p:tav>
                                        <p:tav tm="100000">
                                          <p:val>
                                            <p:strVal val="#ppt_x"/>
                                          </p:val>
                                        </p:tav>
                                      </p:tavLst>
                                    </p:anim>
                                    <p:anim calcmode="lin" valueType="num">
                                      <p:cBhvr>
                                        <p:cTn id="16" dur="1000" fill="hold"/>
                                        <p:tgtEl>
                                          <p:spTgt spid="5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3"/>
                                        </p:tgtEl>
                                        <p:attrNameLst>
                                          <p:attrName>style.visibility</p:attrName>
                                        </p:attrNameLst>
                                      </p:cBhvr>
                                      <p:to>
                                        <p:strVal val="visible"/>
                                      </p:to>
                                    </p:set>
                                    <p:animEffect transition="in" filter="fade">
                                      <p:cBhvr>
                                        <p:cTn id="21" dur="1000"/>
                                        <p:tgtEl>
                                          <p:spTgt spid="543"/>
                                        </p:tgtEl>
                                      </p:cBhvr>
                                    </p:animEffect>
                                    <p:anim calcmode="lin" valueType="num">
                                      <p:cBhvr>
                                        <p:cTn id="22" dur="1000" fill="hold"/>
                                        <p:tgtEl>
                                          <p:spTgt spid="543"/>
                                        </p:tgtEl>
                                        <p:attrNameLst>
                                          <p:attrName>ppt_x</p:attrName>
                                        </p:attrNameLst>
                                      </p:cBhvr>
                                      <p:tavLst>
                                        <p:tav tm="0">
                                          <p:val>
                                            <p:strVal val="#ppt_x"/>
                                          </p:val>
                                        </p:tav>
                                        <p:tav tm="100000">
                                          <p:val>
                                            <p:strVal val="#ppt_x"/>
                                          </p:val>
                                        </p:tav>
                                      </p:tavLst>
                                    </p:anim>
                                    <p:anim calcmode="lin" valueType="num">
                                      <p:cBhvr>
                                        <p:cTn id="23" dur="1000" fill="hold"/>
                                        <p:tgtEl>
                                          <p:spTgt spid="5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 grpId="0" animBg="1"/>
      <p:bldP spid="542" grpId="0" animBg="1"/>
      <p:bldP spid="54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47"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48" name="矩形"/>
          <p:cNvSpPr/>
          <p:nvPr/>
        </p:nvSpPr>
        <p:spPr>
          <a:xfrm>
            <a:off x="1838325" y="1047115"/>
            <a:ext cx="881824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3．经济补偿金的计算</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经济补偿按劳动者在本单位工作的年限，每满1年支付1个月工资的标准向劳动者支付。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549" name="对象"/>
          <p:cNvGraphicFramePr/>
          <p:nvPr/>
        </p:nvGraphicFramePr>
        <p:xfrm>
          <a:off x="1924050" y="2111375"/>
          <a:ext cx="8122285" cy="3951605"/>
        </p:xfrm>
        <a:graphic>
          <a:graphicData uri="http://schemas.openxmlformats.org/presentationml/2006/ole">
            <mc:AlternateContent xmlns:mc="http://schemas.openxmlformats.org/markup-compatibility/2006">
              <mc:Choice xmlns:v="urn:schemas-microsoft-com:vml" Requires="v">
                <p:oleObj spid="_x0000_s19459" name="package" r:id="rId2" imgW="4984750" imgH="2430780" progId="package">
                  <p:embed/>
                </p:oleObj>
              </mc:Choice>
              <mc:Fallback>
                <p:oleObj name="package" r:id="rId2" imgW="4984750" imgH="2430780" progId="package">
                  <p:embed/>
                  <p:pic>
                    <p:nvPicPr>
                      <p:cNvPr id="0" name="对象"/>
                      <p:cNvPicPr/>
                      <p:nvPr/>
                    </p:nvPicPr>
                    <p:blipFill>
                      <a:blip r:embed="rId3" cstate="print"/>
                      <a:stretch>
                        <a:fillRect/>
                      </a:stretch>
                    </p:blipFill>
                    <p:spPr>
                      <a:xfrm>
                        <a:off x="1924050" y="2111375"/>
                        <a:ext cx="8122285" cy="3951605"/>
                      </a:xfrm>
                      <a:prstGeom prst="rect">
                        <a:avLst/>
                      </a:prstGeom>
                      <a:noFill/>
                      <a:ln w="9525" cap="flat" cmpd="sng">
                        <a:noFill/>
                        <a:prstDash val="solid"/>
                        <a:miter/>
                      </a:ln>
                    </p:spPr>
                  </p:pic>
                </p:oleObj>
              </mc:Fallback>
            </mc:AlternateContent>
          </a:graphicData>
        </a:graphic>
      </p:graphicFrame>
      <p:sp>
        <p:nvSpPr>
          <p:cNvPr id="550" name="矩形"/>
          <p:cNvSpPr/>
          <p:nvPr/>
        </p:nvSpPr>
        <p:spPr>
          <a:xfrm>
            <a:off x="4946015" y="6121400"/>
            <a:ext cx="20789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经济补偿金的计算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1000"/>
                                        <p:tgtEl>
                                          <p:spTgt spid="548"/>
                                        </p:tgtEl>
                                      </p:cBhvr>
                                    </p:animEffect>
                                    <p:anim calcmode="lin" valueType="num">
                                      <p:cBhvr>
                                        <p:cTn id="8" dur="1000" fill="hold"/>
                                        <p:tgtEl>
                                          <p:spTgt spid="548"/>
                                        </p:tgtEl>
                                        <p:attrNameLst>
                                          <p:attrName>ppt_x</p:attrName>
                                        </p:attrNameLst>
                                      </p:cBhvr>
                                      <p:tavLst>
                                        <p:tav tm="0">
                                          <p:val>
                                            <p:strVal val="#ppt_x"/>
                                          </p:val>
                                        </p:tav>
                                        <p:tav tm="100000">
                                          <p:val>
                                            <p:strVal val="#ppt_x"/>
                                          </p:val>
                                        </p:tav>
                                      </p:tavLst>
                                    </p:anim>
                                    <p:anim calcmode="lin" valueType="num">
                                      <p:cBhvr>
                                        <p:cTn id="9" dur="1000" fill="hold"/>
                                        <p:tgtEl>
                                          <p:spTgt spid="5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49"/>
                                        </p:tgtEl>
                                        <p:attrNameLst>
                                          <p:attrName>style.visibility</p:attrName>
                                        </p:attrNameLst>
                                      </p:cBhvr>
                                      <p:to>
                                        <p:strVal val="visible"/>
                                      </p:to>
                                    </p:set>
                                    <p:animEffect transition="in" filter="wipe(down)">
                                      <p:cBhvr>
                                        <p:cTn id="14" dur="500"/>
                                        <p:tgtEl>
                                          <p:spTgt spid="54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50"/>
                                        </p:tgtEl>
                                        <p:attrNameLst>
                                          <p:attrName>style.visibility</p:attrName>
                                        </p:attrNameLst>
                                      </p:cBhvr>
                                      <p:to>
                                        <p:strVal val="visible"/>
                                      </p:to>
                                    </p:set>
                                    <p:animEffect transition="in" filter="fade">
                                      <p:cBhvr>
                                        <p:cTn id="19" dur="1000"/>
                                        <p:tgtEl>
                                          <p:spTgt spid="550"/>
                                        </p:tgtEl>
                                      </p:cBhvr>
                                    </p:animEffect>
                                    <p:anim calcmode="lin" valueType="num">
                                      <p:cBhvr>
                                        <p:cTn id="20" dur="1000" fill="hold"/>
                                        <p:tgtEl>
                                          <p:spTgt spid="550"/>
                                        </p:tgtEl>
                                        <p:attrNameLst>
                                          <p:attrName>ppt_x</p:attrName>
                                        </p:attrNameLst>
                                      </p:cBhvr>
                                      <p:tavLst>
                                        <p:tav tm="0">
                                          <p:val>
                                            <p:strVal val="#ppt_x"/>
                                          </p:val>
                                        </p:tav>
                                        <p:tav tm="100000">
                                          <p:val>
                                            <p:strVal val="#ppt_x"/>
                                          </p:val>
                                        </p:tav>
                                      </p:tavLst>
                                    </p:anim>
                                    <p:anim calcmode="lin" valueType="num">
                                      <p:cBhvr>
                                        <p:cTn id="21" dur="1000" fill="hold"/>
                                        <p:tgtEl>
                                          <p:spTgt spid="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1" name="矩形"/>
          <p:cNvSpPr/>
          <p:nvPr/>
        </p:nvSpPr>
        <p:spPr>
          <a:xfrm>
            <a:off x="1425064" y="305039"/>
            <a:ext cx="4275842"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06" name="组合"/>
          <p:cNvGrpSpPr/>
          <p:nvPr/>
        </p:nvGrpSpPr>
        <p:grpSpPr>
          <a:xfrm>
            <a:off x="1497507" y="1199891"/>
            <a:ext cx="6010319" cy="542924"/>
            <a:chOff x="1497507" y="1199891"/>
            <a:chExt cx="6010319" cy="542924"/>
          </a:xfrm>
        </p:grpSpPr>
        <p:sp>
          <p:nvSpPr>
            <p:cNvPr id="92" name="矩形"/>
            <p:cNvSpPr/>
            <p:nvPr/>
          </p:nvSpPr>
          <p:spPr>
            <a:xfrm>
              <a:off x="1568812" y="1231641"/>
              <a:ext cx="585497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劳动合同订立主体的资格要求与义务</a:t>
              </a:r>
              <a:endParaRPr lang="zh-CN" altLang="en-US" sz="2000" b="0" i="0" u="none" strike="noStrike" kern="1200" cap="none" spc="0" baseline="0">
                <a:solidFill>
                  <a:schemeClr val="accent4"/>
                </a:solidFill>
                <a:latin typeface="微软雅黑" panose="020B0503020204020204" charset="-122"/>
                <a:ea typeface="微软雅黑" panose="020B0503020204020204" charset="-122"/>
                <a:cs typeface="Arial" panose="020B0604020202020204" pitchFamily="34" charset="0"/>
              </a:endParaRPr>
            </a:p>
          </p:txBody>
        </p:sp>
        <p:sp>
          <p:nvSpPr>
            <p:cNvPr id="93" name="剪去对角的矩形"/>
            <p:cNvSpPr/>
            <p:nvPr/>
          </p:nvSpPr>
          <p:spPr>
            <a:xfrm>
              <a:off x="1497507" y="1199891"/>
              <a:ext cx="6010319" cy="542924"/>
            </a:xfrm>
            <a:prstGeom prst="snip2DiagRect">
              <a:avLst>
                <a:gd name="adj1" fmla="val 0"/>
                <a:gd name="adj2" fmla="val 16203"/>
              </a:avLst>
            </a:prstGeom>
            <a:noFill/>
            <a:ln w="25400" cap="flat" cmpd="sng">
              <a:solidFill>
                <a:srgbClr val="4BACC6"/>
              </a:solidFill>
              <a:prstDash val="solid"/>
              <a:round/>
            </a:ln>
          </p:spPr>
          <p:txBody>
            <a:bodyPr rtlCol="0" anchor="ctr"/>
            <a:lstStyle/>
            <a:p>
              <a:pPr algn="ctr"/>
            </a:p>
          </p:txBody>
        </p:sp>
      </p:grpSp>
      <p:sp>
        <p:nvSpPr>
          <p:cNvPr id="94" name="矩形"/>
          <p:cNvSpPr/>
          <p:nvPr/>
        </p:nvSpPr>
        <p:spPr>
          <a:xfrm>
            <a:off x="1287400" y="1846141"/>
            <a:ext cx="9624162" cy="1691639"/>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多选 】根据劳动合同法律制度的规定，用人单位招用未满16周岁的未成年人应按规定履行审批手续并保障其接受义务教育的权利。下列用人单位中，可招用未满16周岁未成年人的有（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．文艺单位	　B．物流配送单位	C．体育单位	　　D．餐饮单位</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5" name="矩形"/>
          <p:cNvSpPr/>
          <p:nvPr/>
        </p:nvSpPr>
        <p:spPr>
          <a:xfrm>
            <a:off x="1288656" y="3541565"/>
            <a:ext cx="1598494"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6" name="矩形"/>
          <p:cNvSpPr/>
          <p:nvPr/>
        </p:nvSpPr>
        <p:spPr>
          <a:xfrm>
            <a:off x="1285855" y="3923680"/>
            <a:ext cx="8715243" cy="2120902"/>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单选 】下列情形中，用人单位招用劳动者符合法律规定的有（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A</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．甲公司设立的分公司已领取营业执照，该分公司与张某订立劳动合同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B</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．乙公司以只招男性为由拒绝录用应聘者李女士从事会计工作</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C</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．丙超市与刚满15周岁的初中毕业生赵某签订劳动合同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 D</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．丁公司要求王某提供2 000元保证金后才与其订立劳动合同</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97" name="矩形"/>
          <p:cNvSpPr/>
          <p:nvPr/>
        </p:nvSpPr>
        <p:spPr>
          <a:xfrm>
            <a:off x="1285581" y="6046887"/>
            <a:ext cx="1319746" cy="35814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6"/>
                                        </p:tgtEl>
                                        <p:attrNameLst>
                                          <p:attrName>style.visibility</p:attrName>
                                        </p:attrNameLst>
                                      </p:cBhvr>
                                      <p:to>
                                        <p:strVal val="visible"/>
                                      </p:to>
                                    </p:set>
                                    <p:animEffect transition="in" filter="fade">
                                      <p:cBhvr>
                                        <p:cTn id="7" dur="1000"/>
                                        <p:tgtEl>
                                          <p:spTgt spid="1206"/>
                                        </p:tgtEl>
                                      </p:cBhvr>
                                    </p:animEffect>
                                    <p:anim calcmode="lin" valueType="num">
                                      <p:cBhvr>
                                        <p:cTn id="8" dur="1000" fill="hold"/>
                                        <p:tgtEl>
                                          <p:spTgt spid="1206"/>
                                        </p:tgtEl>
                                        <p:attrNameLst>
                                          <p:attrName>ppt_x</p:attrName>
                                        </p:attrNameLst>
                                      </p:cBhvr>
                                      <p:tavLst>
                                        <p:tav tm="0">
                                          <p:val>
                                            <p:strVal val="#ppt_x"/>
                                          </p:val>
                                        </p:tav>
                                        <p:tav tm="100000">
                                          <p:val>
                                            <p:strVal val="#ppt_x"/>
                                          </p:val>
                                        </p:tav>
                                      </p:tavLst>
                                    </p:anim>
                                    <p:anim calcmode="lin" valueType="num">
                                      <p:cBhvr>
                                        <p:cTn id="9" dur="1000" fill="hold"/>
                                        <p:tgtEl>
                                          <p:spTgt spid="12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1000"/>
                                        <p:tgtEl>
                                          <p:spTgt spid="94"/>
                                        </p:tgtEl>
                                      </p:cBhvr>
                                    </p:animEffect>
                                    <p:anim calcmode="lin" valueType="num">
                                      <p:cBhvr>
                                        <p:cTn id="15" dur="1000" fill="hold"/>
                                        <p:tgtEl>
                                          <p:spTgt spid="94"/>
                                        </p:tgtEl>
                                        <p:attrNameLst>
                                          <p:attrName>ppt_x</p:attrName>
                                        </p:attrNameLst>
                                      </p:cBhvr>
                                      <p:tavLst>
                                        <p:tav tm="0">
                                          <p:val>
                                            <p:strVal val="#ppt_x"/>
                                          </p:val>
                                        </p:tav>
                                        <p:tav tm="100000">
                                          <p:val>
                                            <p:strVal val="#ppt_x"/>
                                          </p:val>
                                        </p:tav>
                                      </p:tavLst>
                                    </p:anim>
                                    <p:anim calcmode="lin" valueType="num">
                                      <p:cBhvr>
                                        <p:cTn id="16"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1000"/>
                                        <p:tgtEl>
                                          <p:spTgt spid="95"/>
                                        </p:tgtEl>
                                      </p:cBhvr>
                                    </p:animEffect>
                                    <p:anim calcmode="lin" valueType="num">
                                      <p:cBhvr>
                                        <p:cTn id="22" dur="1000" fill="hold"/>
                                        <p:tgtEl>
                                          <p:spTgt spid="95"/>
                                        </p:tgtEl>
                                        <p:attrNameLst>
                                          <p:attrName>ppt_x</p:attrName>
                                        </p:attrNameLst>
                                      </p:cBhvr>
                                      <p:tavLst>
                                        <p:tav tm="0">
                                          <p:val>
                                            <p:strVal val="#ppt_x"/>
                                          </p:val>
                                        </p:tav>
                                        <p:tav tm="100000">
                                          <p:val>
                                            <p:strVal val="#ppt_x"/>
                                          </p:val>
                                        </p:tav>
                                      </p:tavLst>
                                    </p:anim>
                                    <p:anim calcmode="lin" valueType="num">
                                      <p:cBhvr>
                                        <p:cTn id="23"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1000"/>
                                        <p:tgtEl>
                                          <p:spTgt spid="96"/>
                                        </p:tgtEl>
                                      </p:cBhvr>
                                    </p:animEffect>
                                    <p:anim calcmode="lin" valueType="num">
                                      <p:cBhvr>
                                        <p:cTn id="29" dur="1000" fill="hold"/>
                                        <p:tgtEl>
                                          <p:spTgt spid="96"/>
                                        </p:tgtEl>
                                        <p:attrNameLst>
                                          <p:attrName>ppt_x</p:attrName>
                                        </p:attrNameLst>
                                      </p:cBhvr>
                                      <p:tavLst>
                                        <p:tav tm="0">
                                          <p:val>
                                            <p:strVal val="#ppt_x"/>
                                          </p:val>
                                        </p:tav>
                                        <p:tav tm="100000">
                                          <p:val>
                                            <p:strVal val="#ppt_x"/>
                                          </p:val>
                                        </p:tav>
                                      </p:tavLst>
                                    </p:anim>
                                    <p:anim calcmode="lin" valueType="num">
                                      <p:cBhvr>
                                        <p:cTn id="30"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 grpId="0" animBg="1"/>
      <p:bldP spid="94" grpId="0" animBg="1"/>
      <p:bldP spid="95" grpId="0" animBg="1"/>
      <p:bldP spid="96" grpId="0" animBg="1"/>
      <p:bldP spid="9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54"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55" name="矩形"/>
          <p:cNvSpPr/>
          <p:nvPr/>
        </p:nvSpPr>
        <p:spPr>
          <a:xfrm>
            <a:off x="1095375" y="1004570"/>
            <a:ext cx="10447019"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劳动者非因本人原因从原用人单位被安排到新用人单位工作的，劳动者在原用人单位的工作年限合并计入新用人单位的工作年限。原用人单位已经向劳动者支付经济补偿的，新用人单位在依法解除、终止劳动合同计算支付经济补偿的工作年限时，不再计算劳动者在原用人单位的工作年限。</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43" name="组合"/>
          <p:cNvGrpSpPr/>
          <p:nvPr/>
        </p:nvGrpSpPr>
        <p:grpSpPr>
          <a:xfrm>
            <a:off x="1292859" y="2507615"/>
            <a:ext cx="4062095" cy="529590"/>
            <a:chOff x="1292859" y="2507615"/>
            <a:chExt cx="4062095" cy="529590"/>
          </a:xfrm>
        </p:grpSpPr>
        <p:sp>
          <p:nvSpPr>
            <p:cNvPr id="556" name="矩形"/>
            <p:cNvSpPr/>
            <p:nvPr/>
          </p:nvSpPr>
          <p:spPr>
            <a:xfrm>
              <a:off x="1420495" y="2507615"/>
              <a:ext cx="380491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经济补偿金的计算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57" name="剪去对角的矩形"/>
            <p:cNvSpPr/>
            <p:nvPr/>
          </p:nvSpPr>
          <p:spPr>
            <a:xfrm>
              <a:off x="1292859" y="2511425"/>
              <a:ext cx="4062095" cy="525779"/>
            </a:xfrm>
            <a:prstGeom prst="snip2DiagRect">
              <a:avLst>
                <a:gd name="adj1" fmla="val 0"/>
                <a:gd name="adj2" fmla="val 16685"/>
              </a:avLst>
            </a:prstGeom>
            <a:noFill/>
            <a:ln w="25400" cap="flat" cmpd="sng">
              <a:solidFill>
                <a:srgbClr val="4BACC6"/>
              </a:solidFill>
              <a:prstDash val="solid"/>
              <a:round/>
            </a:ln>
          </p:spPr>
          <p:txBody>
            <a:bodyPr rtlCol="0" anchor="ctr"/>
            <a:lstStyle/>
            <a:p>
              <a:pPr algn="ctr"/>
            </a:p>
          </p:txBody>
        </p:sp>
      </p:grpSp>
      <p:sp>
        <p:nvSpPr>
          <p:cNvPr id="558" name="矩形"/>
          <p:cNvSpPr/>
          <p:nvPr/>
        </p:nvSpPr>
        <p:spPr>
          <a:xfrm>
            <a:off x="1095375" y="3046095"/>
            <a:ext cx="10231756"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 年12月31日，甲公司与孙某的劳动合同期满，甲公司不再与其续订。已知孙某在甲公司工作年限为5年，劳动合同终止前12个月的平均工资为13 000元。甲公司所在地上年度职工月平均工资为4 000元，当地月最低工资标准为2 000元。劳动合同终止时，甲公司依法应向孙某支付的经济补偿数额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A．20000元              B．10000元　　　　　C．65000元              D．60000元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59" name="矩形"/>
          <p:cNvSpPr/>
          <p:nvPr/>
        </p:nvSpPr>
        <p:spPr>
          <a:xfrm>
            <a:off x="1095375" y="5079365"/>
            <a:ext cx="10231756"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【解析】孙某的月工资13 000元超过了当地上年度职工月平均工资的3倍（4 000×3=12 000元），按照上年度职工月平均工资的3倍计算。甲公司依法应向孙某支付的经济补偿数额=4 000×3×5=60 000元。【答案】D </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1000"/>
                                        <p:tgtEl>
                                          <p:spTgt spid="555"/>
                                        </p:tgtEl>
                                      </p:cBhvr>
                                    </p:animEffect>
                                    <p:anim calcmode="lin" valueType="num">
                                      <p:cBhvr>
                                        <p:cTn id="8" dur="1000" fill="hold"/>
                                        <p:tgtEl>
                                          <p:spTgt spid="555"/>
                                        </p:tgtEl>
                                        <p:attrNameLst>
                                          <p:attrName>ppt_x</p:attrName>
                                        </p:attrNameLst>
                                      </p:cBhvr>
                                      <p:tavLst>
                                        <p:tav tm="0">
                                          <p:val>
                                            <p:strVal val="#ppt_x"/>
                                          </p:val>
                                        </p:tav>
                                        <p:tav tm="100000">
                                          <p:val>
                                            <p:strVal val="#ppt_x"/>
                                          </p:val>
                                        </p:tav>
                                      </p:tavLst>
                                    </p:anim>
                                    <p:anim calcmode="lin" valueType="num">
                                      <p:cBhvr>
                                        <p:cTn id="9" dur="1000" fill="hold"/>
                                        <p:tgtEl>
                                          <p:spTgt spid="5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43"/>
                                        </p:tgtEl>
                                        <p:attrNameLst>
                                          <p:attrName>style.visibility</p:attrName>
                                        </p:attrNameLst>
                                      </p:cBhvr>
                                      <p:to>
                                        <p:strVal val="visible"/>
                                      </p:to>
                                    </p:set>
                                    <p:animEffect transition="in" filter="fade">
                                      <p:cBhvr>
                                        <p:cTn id="14" dur="1000"/>
                                        <p:tgtEl>
                                          <p:spTgt spid="1243"/>
                                        </p:tgtEl>
                                      </p:cBhvr>
                                    </p:animEffect>
                                    <p:anim calcmode="lin" valueType="num">
                                      <p:cBhvr>
                                        <p:cTn id="15" dur="1000" fill="hold"/>
                                        <p:tgtEl>
                                          <p:spTgt spid="1243"/>
                                        </p:tgtEl>
                                        <p:attrNameLst>
                                          <p:attrName>ppt_x</p:attrName>
                                        </p:attrNameLst>
                                      </p:cBhvr>
                                      <p:tavLst>
                                        <p:tav tm="0">
                                          <p:val>
                                            <p:strVal val="#ppt_x"/>
                                          </p:val>
                                        </p:tav>
                                        <p:tav tm="100000">
                                          <p:val>
                                            <p:strVal val="#ppt_x"/>
                                          </p:val>
                                        </p:tav>
                                      </p:tavLst>
                                    </p:anim>
                                    <p:anim calcmode="lin" valueType="num">
                                      <p:cBhvr>
                                        <p:cTn id="16" dur="1000" fill="hold"/>
                                        <p:tgtEl>
                                          <p:spTgt spid="12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8"/>
                                        </p:tgtEl>
                                        <p:attrNameLst>
                                          <p:attrName>style.visibility</p:attrName>
                                        </p:attrNameLst>
                                      </p:cBhvr>
                                      <p:to>
                                        <p:strVal val="visible"/>
                                      </p:to>
                                    </p:set>
                                    <p:animEffect transition="in" filter="fade">
                                      <p:cBhvr>
                                        <p:cTn id="21" dur="1000"/>
                                        <p:tgtEl>
                                          <p:spTgt spid="558"/>
                                        </p:tgtEl>
                                      </p:cBhvr>
                                    </p:animEffect>
                                    <p:anim calcmode="lin" valueType="num">
                                      <p:cBhvr>
                                        <p:cTn id="22" dur="1000" fill="hold"/>
                                        <p:tgtEl>
                                          <p:spTgt spid="558"/>
                                        </p:tgtEl>
                                        <p:attrNameLst>
                                          <p:attrName>ppt_x</p:attrName>
                                        </p:attrNameLst>
                                      </p:cBhvr>
                                      <p:tavLst>
                                        <p:tav tm="0">
                                          <p:val>
                                            <p:strVal val="#ppt_x"/>
                                          </p:val>
                                        </p:tav>
                                        <p:tav tm="100000">
                                          <p:val>
                                            <p:strVal val="#ppt_x"/>
                                          </p:val>
                                        </p:tav>
                                      </p:tavLst>
                                    </p:anim>
                                    <p:anim calcmode="lin" valueType="num">
                                      <p:cBhvr>
                                        <p:cTn id="23" dur="1000" fill="hold"/>
                                        <p:tgtEl>
                                          <p:spTgt spid="5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59"/>
                                        </p:tgtEl>
                                        <p:attrNameLst>
                                          <p:attrName>style.visibility</p:attrName>
                                        </p:attrNameLst>
                                      </p:cBhvr>
                                      <p:to>
                                        <p:strVal val="visible"/>
                                      </p:to>
                                    </p:set>
                                    <p:animEffect transition="in" filter="fade">
                                      <p:cBhvr>
                                        <p:cTn id="28" dur="1000"/>
                                        <p:tgtEl>
                                          <p:spTgt spid="559"/>
                                        </p:tgtEl>
                                      </p:cBhvr>
                                    </p:animEffect>
                                    <p:anim calcmode="lin" valueType="num">
                                      <p:cBhvr>
                                        <p:cTn id="29" dur="1000" fill="hold"/>
                                        <p:tgtEl>
                                          <p:spTgt spid="559"/>
                                        </p:tgtEl>
                                        <p:attrNameLst>
                                          <p:attrName>ppt_x</p:attrName>
                                        </p:attrNameLst>
                                      </p:cBhvr>
                                      <p:tavLst>
                                        <p:tav tm="0">
                                          <p:val>
                                            <p:strVal val="#ppt_x"/>
                                          </p:val>
                                        </p:tav>
                                        <p:tav tm="100000">
                                          <p:val>
                                            <p:strVal val="#ppt_x"/>
                                          </p:val>
                                        </p:tav>
                                      </p:tavLst>
                                    </p:anim>
                                    <p:anim calcmode="lin" valueType="num">
                                      <p:cBhvr>
                                        <p:cTn id="30" dur="1000" fill="hold"/>
                                        <p:tgtEl>
                                          <p:spTgt spid="5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p:bldP spid="1243" grpId="0" animBg="1"/>
      <p:bldP spid="558" grpId="0" animBg="1"/>
      <p:bldP spid="55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63"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564" name="矩形"/>
          <p:cNvSpPr/>
          <p:nvPr/>
        </p:nvSpPr>
        <p:spPr>
          <a:xfrm>
            <a:off x="668654" y="1162050"/>
            <a:ext cx="10943590"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 年11月1日，郑某到甲公司工作。 年1月30日，郑某因公司未及时足额向其支付劳动报酬而解除劳动合同。已知郑某离职时月平均工资为11 000元，当地上年度职工平均工资为3 200元。计算劳动合同解除时甲公司应向郑某支付经济补偿数额的下列算式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A．11000×1.5=16500元　　　　　　　　B．11000×2=22000元</a:t>
            </a:r>
            <a:b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C．3200×3×1.5=14400元　　　　　　　D．3200×3×2=19200元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65" name="矩形"/>
          <p:cNvSpPr/>
          <p:nvPr/>
        </p:nvSpPr>
        <p:spPr>
          <a:xfrm>
            <a:off x="8716645" y="2908934"/>
            <a:ext cx="143636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66" name="矩形"/>
          <p:cNvSpPr/>
          <p:nvPr/>
        </p:nvSpPr>
        <p:spPr>
          <a:xfrm>
            <a:off x="668654" y="3286124"/>
            <a:ext cx="10977245" cy="295189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【解析】见下面“小旌解题”。</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在计算经济补偿金额时，可以按照以下步骤计算：</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第一步，确定工作年限。 年11月1日至 年1月30日，共15个月，工作年限为1.5年（不满6个月的，按照0.5年计算）。</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第二步，确定支付补偿的月工资。月工资最低不低于当地最低工资标准，最高不高于当地上年度职工月平均工资的3倍。11 000元&gt;3 200×3=9 600元，故按照3 200×3作为标准计算。</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第三步，套公式计算答案。经济补偿金=工作年限×月工资=1.5×3 200×3=14 400元。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1000"/>
                                        <p:tgtEl>
                                          <p:spTgt spid="564"/>
                                        </p:tgtEl>
                                      </p:cBhvr>
                                    </p:animEffect>
                                    <p:anim calcmode="lin" valueType="num">
                                      <p:cBhvr>
                                        <p:cTn id="8" dur="1000" fill="hold"/>
                                        <p:tgtEl>
                                          <p:spTgt spid="564"/>
                                        </p:tgtEl>
                                        <p:attrNameLst>
                                          <p:attrName>ppt_x</p:attrName>
                                        </p:attrNameLst>
                                      </p:cBhvr>
                                      <p:tavLst>
                                        <p:tav tm="0">
                                          <p:val>
                                            <p:strVal val="#ppt_x"/>
                                          </p:val>
                                        </p:tav>
                                        <p:tav tm="100000">
                                          <p:val>
                                            <p:strVal val="#ppt_x"/>
                                          </p:val>
                                        </p:tav>
                                      </p:tavLst>
                                    </p:anim>
                                    <p:anim calcmode="lin" valueType="num">
                                      <p:cBhvr>
                                        <p:cTn id="9" dur="1000" fill="hold"/>
                                        <p:tgtEl>
                                          <p:spTgt spid="5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5"/>
                                        </p:tgtEl>
                                        <p:attrNameLst>
                                          <p:attrName>style.visibility</p:attrName>
                                        </p:attrNameLst>
                                      </p:cBhvr>
                                      <p:to>
                                        <p:strVal val="visible"/>
                                      </p:to>
                                    </p:set>
                                    <p:animEffect transition="in" filter="fade">
                                      <p:cBhvr>
                                        <p:cTn id="14" dur="1000"/>
                                        <p:tgtEl>
                                          <p:spTgt spid="565"/>
                                        </p:tgtEl>
                                      </p:cBhvr>
                                    </p:animEffect>
                                    <p:anim calcmode="lin" valueType="num">
                                      <p:cBhvr>
                                        <p:cTn id="15" dur="1000" fill="hold"/>
                                        <p:tgtEl>
                                          <p:spTgt spid="565"/>
                                        </p:tgtEl>
                                        <p:attrNameLst>
                                          <p:attrName>ppt_x</p:attrName>
                                        </p:attrNameLst>
                                      </p:cBhvr>
                                      <p:tavLst>
                                        <p:tav tm="0">
                                          <p:val>
                                            <p:strVal val="#ppt_x"/>
                                          </p:val>
                                        </p:tav>
                                        <p:tav tm="100000">
                                          <p:val>
                                            <p:strVal val="#ppt_x"/>
                                          </p:val>
                                        </p:tav>
                                      </p:tavLst>
                                    </p:anim>
                                    <p:anim calcmode="lin" valueType="num">
                                      <p:cBhvr>
                                        <p:cTn id="16" dur="1000" fill="hold"/>
                                        <p:tgtEl>
                                          <p:spTgt spid="5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6"/>
                                        </p:tgtEl>
                                        <p:attrNameLst>
                                          <p:attrName>style.visibility</p:attrName>
                                        </p:attrNameLst>
                                      </p:cBhvr>
                                      <p:to>
                                        <p:strVal val="visible"/>
                                      </p:to>
                                    </p:set>
                                    <p:animEffect transition="in" filter="fade">
                                      <p:cBhvr>
                                        <p:cTn id="21" dur="1000"/>
                                        <p:tgtEl>
                                          <p:spTgt spid="566"/>
                                        </p:tgtEl>
                                      </p:cBhvr>
                                    </p:animEffect>
                                    <p:anim calcmode="lin" valueType="num">
                                      <p:cBhvr>
                                        <p:cTn id="22" dur="1000" fill="hold"/>
                                        <p:tgtEl>
                                          <p:spTgt spid="566"/>
                                        </p:tgtEl>
                                        <p:attrNameLst>
                                          <p:attrName>ppt_x</p:attrName>
                                        </p:attrNameLst>
                                      </p:cBhvr>
                                      <p:tavLst>
                                        <p:tav tm="0">
                                          <p:val>
                                            <p:strVal val="#ppt_x"/>
                                          </p:val>
                                        </p:tav>
                                        <p:tav tm="100000">
                                          <p:val>
                                            <p:strVal val="#ppt_x"/>
                                          </p:val>
                                        </p:tav>
                                      </p:tavLst>
                                    </p:anim>
                                    <p:anim calcmode="lin" valueType="num">
                                      <p:cBhvr>
                                        <p:cTn id="23" dur="1000" fill="hold"/>
                                        <p:tgtEl>
                                          <p:spTgt spid="5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animBg="1"/>
      <p:bldP spid="56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70"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4" name="组合"/>
          <p:cNvGrpSpPr/>
          <p:nvPr/>
        </p:nvGrpSpPr>
        <p:grpSpPr>
          <a:xfrm>
            <a:off x="1450975" y="1293875"/>
            <a:ext cx="8716645" cy="602235"/>
            <a:chOff x="1450975" y="1293875"/>
            <a:chExt cx="8716645" cy="602235"/>
          </a:xfrm>
        </p:grpSpPr>
        <p:sp>
          <p:nvSpPr>
            <p:cNvPr id="571" name="圆角矩形"/>
            <p:cNvSpPr/>
            <p:nvPr/>
          </p:nvSpPr>
          <p:spPr>
            <a:xfrm>
              <a:off x="1450975" y="1301115"/>
              <a:ext cx="871664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72" name="流程图: 离页连接符"/>
            <p:cNvSpPr/>
            <p:nvPr/>
          </p:nvSpPr>
          <p:spPr>
            <a:xfrm>
              <a:off x="1774638" y="129387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（五）</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73" name="矩形"/>
            <p:cNvSpPr/>
            <p:nvPr/>
          </p:nvSpPr>
          <p:spPr>
            <a:xfrm>
              <a:off x="2908114" y="1337055"/>
              <a:ext cx="6948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劳动合同解除和终止的法律后果及双方义务</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574" name="矩形"/>
          <p:cNvSpPr/>
          <p:nvPr/>
        </p:nvSpPr>
        <p:spPr>
          <a:xfrm>
            <a:off x="429895" y="2012315"/>
            <a:ext cx="11240770"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劳动合同解除或终止的，用人单位应当在解除或者终止劳动合同时出具解除或终止劳动合同的证明（离职证明），并在15日内为劳动者办理档案和社会保险关系转移手续。用人单位对已经解除或终止的劳动合同文本，至少保存2年备查。</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　　用人单位违反规定解除或者终止劳动合同，劳动者要求继续履行劳动合同的，用人单位应当继续履行；劳动者不要求继续履行劳动合同或者劳动者已经不能继续履行的，用人单位应当按照规定的经济补偿标准的2倍向劳动者支付赔偿金。用人单位支付了赔偿金的，不再支付经济补偿。赔偿金的计算年限自用工之日起计算。</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245" name="组合"/>
          <p:cNvGrpSpPr/>
          <p:nvPr/>
        </p:nvGrpSpPr>
        <p:grpSpPr>
          <a:xfrm>
            <a:off x="855979" y="4768215"/>
            <a:ext cx="10523854" cy="1471295"/>
            <a:chOff x="855979" y="4768215"/>
            <a:chExt cx="10523854" cy="1471295"/>
          </a:xfrm>
        </p:grpSpPr>
        <p:sp>
          <p:nvSpPr>
            <p:cNvPr id="575" name="矩形"/>
            <p:cNvSpPr/>
            <p:nvPr/>
          </p:nvSpPr>
          <p:spPr>
            <a:xfrm>
              <a:off x="1886585" y="4794250"/>
              <a:ext cx="9493249" cy="129159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合法”解除或者终止劳动合同的，向劳动者支付的是经济补偿金；“违法”解除或者终止劳动合同的，按照经济补偿金的2倍支付赔偿金（1倍是正常的经济补偿金，多出的1倍是给劳动者额外的赔偿，相当于是对用人单位的一种惩罚措施）。</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76" name="矩形"/>
            <p:cNvSpPr/>
            <p:nvPr/>
          </p:nvSpPr>
          <p:spPr>
            <a:xfrm>
              <a:off x="855979" y="5217160"/>
              <a:ext cx="918845" cy="491489"/>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577" name="剪去对角的矩形"/>
            <p:cNvSpPr/>
            <p:nvPr/>
          </p:nvSpPr>
          <p:spPr>
            <a:xfrm>
              <a:off x="1818640" y="4768215"/>
              <a:ext cx="9560560" cy="1471295"/>
            </a:xfrm>
            <a:prstGeom prst="snip2DiagRect">
              <a:avLst>
                <a:gd name="adj1" fmla="val 0"/>
                <a:gd name="adj2" fmla="val 12097"/>
              </a:avLst>
            </a:prstGeom>
            <a:noFill/>
            <a:ln w="25400" cap="flat" cmpd="sng">
              <a:solidFill>
                <a:srgbClr val="00AAB7"/>
              </a:solidFill>
              <a:prstDash val="sysDash"/>
              <a:round/>
            </a:ln>
          </p:spPr>
          <p:txBody>
            <a:bodyPr rtlCol="0" anchor="ctr"/>
            <a:lstStyle/>
            <a:p>
              <a:pPr algn="ctr"/>
            </a:p>
          </p:txBody>
        </p:sp>
      </p:gr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4"/>
                                        </p:tgtEl>
                                        <p:attrNameLst>
                                          <p:attrName>style.visibility</p:attrName>
                                        </p:attrNameLst>
                                      </p:cBhvr>
                                      <p:to>
                                        <p:strVal val="visible"/>
                                      </p:to>
                                    </p:set>
                                    <p:animEffect transition="in" filter="fade">
                                      <p:cBhvr>
                                        <p:cTn id="7" dur="1000"/>
                                        <p:tgtEl>
                                          <p:spTgt spid="1244"/>
                                        </p:tgtEl>
                                      </p:cBhvr>
                                    </p:animEffect>
                                    <p:anim calcmode="lin" valueType="num">
                                      <p:cBhvr>
                                        <p:cTn id="8" dur="1000" fill="hold"/>
                                        <p:tgtEl>
                                          <p:spTgt spid="1244"/>
                                        </p:tgtEl>
                                        <p:attrNameLst>
                                          <p:attrName>ppt_x</p:attrName>
                                        </p:attrNameLst>
                                      </p:cBhvr>
                                      <p:tavLst>
                                        <p:tav tm="0">
                                          <p:val>
                                            <p:strVal val="#ppt_x"/>
                                          </p:val>
                                        </p:tav>
                                        <p:tav tm="100000">
                                          <p:val>
                                            <p:strVal val="#ppt_x"/>
                                          </p:val>
                                        </p:tav>
                                      </p:tavLst>
                                    </p:anim>
                                    <p:anim calcmode="lin" valueType="num">
                                      <p:cBhvr>
                                        <p:cTn id="9" dur="1000" fill="hold"/>
                                        <p:tgtEl>
                                          <p:spTgt spid="12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74"/>
                                        </p:tgtEl>
                                        <p:attrNameLst>
                                          <p:attrName>style.visibility</p:attrName>
                                        </p:attrNameLst>
                                      </p:cBhvr>
                                      <p:to>
                                        <p:strVal val="visible"/>
                                      </p:to>
                                    </p:set>
                                    <p:animEffect transition="in" filter="fade">
                                      <p:cBhvr>
                                        <p:cTn id="14" dur="1000"/>
                                        <p:tgtEl>
                                          <p:spTgt spid="574"/>
                                        </p:tgtEl>
                                      </p:cBhvr>
                                    </p:animEffect>
                                    <p:anim calcmode="lin" valueType="num">
                                      <p:cBhvr>
                                        <p:cTn id="15" dur="1000" fill="hold"/>
                                        <p:tgtEl>
                                          <p:spTgt spid="574"/>
                                        </p:tgtEl>
                                        <p:attrNameLst>
                                          <p:attrName>ppt_x</p:attrName>
                                        </p:attrNameLst>
                                      </p:cBhvr>
                                      <p:tavLst>
                                        <p:tav tm="0">
                                          <p:val>
                                            <p:strVal val="#ppt_x"/>
                                          </p:val>
                                        </p:tav>
                                        <p:tav tm="100000">
                                          <p:val>
                                            <p:strVal val="#ppt_x"/>
                                          </p:val>
                                        </p:tav>
                                      </p:tavLst>
                                    </p:anim>
                                    <p:anim calcmode="lin" valueType="num">
                                      <p:cBhvr>
                                        <p:cTn id="16" dur="1000" fill="hold"/>
                                        <p:tgtEl>
                                          <p:spTgt spid="5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45"/>
                                        </p:tgtEl>
                                        <p:attrNameLst>
                                          <p:attrName>style.visibility</p:attrName>
                                        </p:attrNameLst>
                                      </p:cBhvr>
                                      <p:to>
                                        <p:strVal val="visible"/>
                                      </p:to>
                                    </p:set>
                                    <p:animEffect transition="in" filter="fade">
                                      <p:cBhvr>
                                        <p:cTn id="21" dur="1000"/>
                                        <p:tgtEl>
                                          <p:spTgt spid="1245"/>
                                        </p:tgtEl>
                                      </p:cBhvr>
                                    </p:animEffect>
                                    <p:anim calcmode="lin" valueType="num">
                                      <p:cBhvr>
                                        <p:cTn id="22" dur="1000" fill="hold"/>
                                        <p:tgtEl>
                                          <p:spTgt spid="1245"/>
                                        </p:tgtEl>
                                        <p:attrNameLst>
                                          <p:attrName>ppt_x</p:attrName>
                                        </p:attrNameLst>
                                      </p:cBhvr>
                                      <p:tavLst>
                                        <p:tav tm="0">
                                          <p:val>
                                            <p:strVal val="#ppt_x"/>
                                          </p:val>
                                        </p:tav>
                                        <p:tav tm="100000">
                                          <p:val>
                                            <p:strVal val="#ppt_x"/>
                                          </p:val>
                                        </p:tav>
                                      </p:tavLst>
                                    </p:anim>
                                    <p:anim calcmode="lin" valueType="num">
                                      <p:cBhvr>
                                        <p:cTn id="23" dur="1000" fill="hold"/>
                                        <p:tgtEl>
                                          <p:spTgt spid="1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 grpId="0" animBg="1"/>
      <p:bldP spid="574" grpId="0" animBg="1"/>
      <p:bldP spid="124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81" name="矩形"/>
          <p:cNvSpPr/>
          <p:nvPr/>
        </p:nvSpPr>
        <p:spPr>
          <a:xfrm>
            <a:off x="1424940" y="304800"/>
            <a:ext cx="5371465"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考点４：劳动合同的解除和终止</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6" name="组合"/>
          <p:cNvGrpSpPr/>
          <p:nvPr/>
        </p:nvGrpSpPr>
        <p:grpSpPr>
          <a:xfrm>
            <a:off x="1607820" y="1226185"/>
            <a:ext cx="6791325" cy="525779"/>
            <a:chOff x="1607820" y="1226185"/>
            <a:chExt cx="6791325" cy="525779"/>
          </a:xfrm>
        </p:grpSpPr>
        <p:sp>
          <p:nvSpPr>
            <p:cNvPr id="582" name="矩形"/>
            <p:cNvSpPr/>
            <p:nvPr/>
          </p:nvSpPr>
          <p:spPr>
            <a:xfrm>
              <a:off x="1711959" y="1226185"/>
              <a:ext cx="656272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用人单位违反规定解除劳动合同的法律责任</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583" name="剪去对角的矩形"/>
            <p:cNvSpPr/>
            <p:nvPr/>
          </p:nvSpPr>
          <p:spPr>
            <a:xfrm>
              <a:off x="1607820" y="1226185"/>
              <a:ext cx="6791325" cy="525779"/>
            </a:xfrm>
            <a:prstGeom prst="snip2DiagRect">
              <a:avLst>
                <a:gd name="adj1" fmla="val 0"/>
                <a:gd name="adj2" fmla="val 15967"/>
              </a:avLst>
            </a:prstGeom>
            <a:noFill/>
            <a:ln w="25400" cap="flat" cmpd="sng">
              <a:solidFill>
                <a:srgbClr val="4BACC6"/>
              </a:solidFill>
              <a:prstDash val="solid"/>
              <a:round/>
            </a:ln>
          </p:spPr>
          <p:txBody>
            <a:bodyPr rtlCol="0" anchor="ctr"/>
            <a:lstStyle/>
            <a:p>
              <a:pPr algn="ctr"/>
            </a:p>
          </p:txBody>
        </p:sp>
      </p:grpSp>
      <p:sp>
        <p:nvSpPr>
          <p:cNvPr id="584" name="矩形"/>
          <p:cNvSpPr/>
          <p:nvPr/>
        </p:nvSpPr>
        <p:spPr>
          <a:xfrm>
            <a:off x="1371600" y="1823085"/>
            <a:ext cx="967549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判断】用人单位和劳动者解除或者终止劳动合同的，用人单位应当在解除或者终止劳动合同时出具解除或终止劳动合同的证明。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5" name="矩形"/>
          <p:cNvSpPr/>
          <p:nvPr/>
        </p:nvSpPr>
        <p:spPr>
          <a:xfrm>
            <a:off x="1371600" y="2745104"/>
            <a:ext cx="141859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6" name="矩形"/>
          <p:cNvSpPr/>
          <p:nvPr/>
        </p:nvSpPr>
        <p:spPr>
          <a:xfrm>
            <a:off x="1371600" y="3220085"/>
            <a:ext cx="9711055"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】根据劳动合同法律制度的规定，下列关于用人单位违法解除劳动合同法律后果的表述中，正确的有（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A．劳动者要求继续履行且劳动合同可以继续履行的，用人单位应当继续履行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B．违法解除劳动合同赔偿金的计算年限自用工之日起计算</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C．用人单位支付了赔偿金的，不再支付经济补偿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D．劳动者不要求继续履行劳动合同的，用人单位应按经济补偿标准的2倍向劳动者支付赔偿金</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87" name="矩形"/>
          <p:cNvSpPr/>
          <p:nvPr/>
        </p:nvSpPr>
        <p:spPr>
          <a:xfrm>
            <a:off x="1407160" y="5804535"/>
            <a:ext cx="18980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6"/>
                                        </p:tgtEl>
                                        <p:attrNameLst>
                                          <p:attrName>style.visibility</p:attrName>
                                        </p:attrNameLst>
                                      </p:cBhvr>
                                      <p:to>
                                        <p:strVal val="visible"/>
                                      </p:to>
                                    </p:set>
                                    <p:animEffect transition="in" filter="fade">
                                      <p:cBhvr>
                                        <p:cTn id="7" dur="1000"/>
                                        <p:tgtEl>
                                          <p:spTgt spid="1246"/>
                                        </p:tgtEl>
                                      </p:cBhvr>
                                    </p:animEffect>
                                    <p:anim calcmode="lin" valueType="num">
                                      <p:cBhvr>
                                        <p:cTn id="8" dur="1000" fill="hold"/>
                                        <p:tgtEl>
                                          <p:spTgt spid="1246"/>
                                        </p:tgtEl>
                                        <p:attrNameLst>
                                          <p:attrName>ppt_x</p:attrName>
                                        </p:attrNameLst>
                                      </p:cBhvr>
                                      <p:tavLst>
                                        <p:tav tm="0">
                                          <p:val>
                                            <p:strVal val="#ppt_x"/>
                                          </p:val>
                                        </p:tav>
                                        <p:tav tm="100000">
                                          <p:val>
                                            <p:strVal val="#ppt_x"/>
                                          </p:val>
                                        </p:tav>
                                      </p:tavLst>
                                    </p:anim>
                                    <p:anim calcmode="lin" valueType="num">
                                      <p:cBhvr>
                                        <p:cTn id="9" dur="1000" fill="hold"/>
                                        <p:tgtEl>
                                          <p:spTgt spid="12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4"/>
                                        </p:tgtEl>
                                        <p:attrNameLst>
                                          <p:attrName>style.visibility</p:attrName>
                                        </p:attrNameLst>
                                      </p:cBhvr>
                                      <p:to>
                                        <p:strVal val="visible"/>
                                      </p:to>
                                    </p:set>
                                    <p:animEffect transition="in" filter="fade">
                                      <p:cBhvr>
                                        <p:cTn id="14" dur="1000"/>
                                        <p:tgtEl>
                                          <p:spTgt spid="584"/>
                                        </p:tgtEl>
                                      </p:cBhvr>
                                    </p:animEffect>
                                    <p:anim calcmode="lin" valueType="num">
                                      <p:cBhvr>
                                        <p:cTn id="15" dur="1000" fill="hold"/>
                                        <p:tgtEl>
                                          <p:spTgt spid="584"/>
                                        </p:tgtEl>
                                        <p:attrNameLst>
                                          <p:attrName>ppt_x</p:attrName>
                                        </p:attrNameLst>
                                      </p:cBhvr>
                                      <p:tavLst>
                                        <p:tav tm="0">
                                          <p:val>
                                            <p:strVal val="#ppt_x"/>
                                          </p:val>
                                        </p:tav>
                                        <p:tav tm="100000">
                                          <p:val>
                                            <p:strVal val="#ppt_x"/>
                                          </p:val>
                                        </p:tav>
                                      </p:tavLst>
                                    </p:anim>
                                    <p:anim calcmode="lin" valueType="num">
                                      <p:cBhvr>
                                        <p:cTn id="16" dur="1000" fill="hold"/>
                                        <p:tgtEl>
                                          <p:spTgt spid="5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85"/>
                                        </p:tgtEl>
                                        <p:attrNameLst>
                                          <p:attrName>style.visibility</p:attrName>
                                        </p:attrNameLst>
                                      </p:cBhvr>
                                      <p:to>
                                        <p:strVal val="visible"/>
                                      </p:to>
                                    </p:set>
                                    <p:animEffect transition="in" filter="fade">
                                      <p:cBhvr>
                                        <p:cTn id="21" dur="1000"/>
                                        <p:tgtEl>
                                          <p:spTgt spid="585"/>
                                        </p:tgtEl>
                                      </p:cBhvr>
                                    </p:animEffect>
                                    <p:anim calcmode="lin" valueType="num">
                                      <p:cBhvr>
                                        <p:cTn id="22" dur="1000" fill="hold"/>
                                        <p:tgtEl>
                                          <p:spTgt spid="585"/>
                                        </p:tgtEl>
                                        <p:attrNameLst>
                                          <p:attrName>ppt_x</p:attrName>
                                        </p:attrNameLst>
                                      </p:cBhvr>
                                      <p:tavLst>
                                        <p:tav tm="0">
                                          <p:val>
                                            <p:strVal val="#ppt_x"/>
                                          </p:val>
                                        </p:tav>
                                        <p:tav tm="100000">
                                          <p:val>
                                            <p:strVal val="#ppt_x"/>
                                          </p:val>
                                        </p:tav>
                                      </p:tavLst>
                                    </p:anim>
                                    <p:anim calcmode="lin" valueType="num">
                                      <p:cBhvr>
                                        <p:cTn id="23" dur="1000" fill="hold"/>
                                        <p:tgtEl>
                                          <p:spTgt spid="5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86"/>
                                        </p:tgtEl>
                                        <p:attrNameLst>
                                          <p:attrName>style.visibility</p:attrName>
                                        </p:attrNameLst>
                                      </p:cBhvr>
                                      <p:to>
                                        <p:strVal val="visible"/>
                                      </p:to>
                                    </p:set>
                                    <p:animEffect transition="in" filter="fade">
                                      <p:cBhvr>
                                        <p:cTn id="28" dur="1000"/>
                                        <p:tgtEl>
                                          <p:spTgt spid="586"/>
                                        </p:tgtEl>
                                      </p:cBhvr>
                                    </p:animEffect>
                                    <p:anim calcmode="lin" valueType="num">
                                      <p:cBhvr>
                                        <p:cTn id="29" dur="1000" fill="hold"/>
                                        <p:tgtEl>
                                          <p:spTgt spid="586"/>
                                        </p:tgtEl>
                                        <p:attrNameLst>
                                          <p:attrName>ppt_x</p:attrName>
                                        </p:attrNameLst>
                                      </p:cBhvr>
                                      <p:tavLst>
                                        <p:tav tm="0">
                                          <p:val>
                                            <p:strVal val="#ppt_x"/>
                                          </p:val>
                                        </p:tav>
                                        <p:tav tm="100000">
                                          <p:val>
                                            <p:strVal val="#ppt_x"/>
                                          </p:val>
                                        </p:tav>
                                      </p:tavLst>
                                    </p:anim>
                                    <p:anim calcmode="lin" valueType="num">
                                      <p:cBhvr>
                                        <p:cTn id="30" dur="1000" fill="hold"/>
                                        <p:tgtEl>
                                          <p:spTgt spid="5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87"/>
                                        </p:tgtEl>
                                        <p:attrNameLst>
                                          <p:attrName>style.visibility</p:attrName>
                                        </p:attrNameLst>
                                      </p:cBhvr>
                                      <p:to>
                                        <p:strVal val="visible"/>
                                      </p:to>
                                    </p:set>
                                    <p:animEffect transition="in" filter="fade">
                                      <p:cBhvr>
                                        <p:cTn id="35" dur="1000"/>
                                        <p:tgtEl>
                                          <p:spTgt spid="587"/>
                                        </p:tgtEl>
                                      </p:cBhvr>
                                    </p:animEffect>
                                    <p:anim calcmode="lin" valueType="num">
                                      <p:cBhvr>
                                        <p:cTn id="36" dur="1000" fill="hold"/>
                                        <p:tgtEl>
                                          <p:spTgt spid="587"/>
                                        </p:tgtEl>
                                        <p:attrNameLst>
                                          <p:attrName>ppt_x</p:attrName>
                                        </p:attrNameLst>
                                      </p:cBhvr>
                                      <p:tavLst>
                                        <p:tav tm="0">
                                          <p:val>
                                            <p:strVal val="#ppt_x"/>
                                          </p:val>
                                        </p:tav>
                                        <p:tav tm="100000">
                                          <p:val>
                                            <p:strVal val="#ppt_x"/>
                                          </p:val>
                                        </p:tav>
                                      </p:tavLst>
                                    </p:anim>
                                    <p:anim calcmode="lin" valueType="num">
                                      <p:cBhvr>
                                        <p:cTn id="37" dur="1000" fill="hold"/>
                                        <p:tgtEl>
                                          <p:spTgt spid="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 grpId="0" animBg="1"/>
      <p:bldP spid="584" grpId="0" animBg="1"/>
      <p:bldP spid="585" grpId="0" animBg="1"/>
      <p:bldP spid="586" grpId="0" animBg="1"/>
      <p:bldP spid="58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1"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7" name="组合"/>
          <p:cNvGrpSpPr/>
          <p:nvPr/>
        </p:nvGrpSpPr>
        <p:grpSpPr>
          <a:xfrm>
            <a:off x="1450975" y="1356105"/>
            <a:ext cx="4853305" cy="602235"/>
            <a:chOff x="1450975" y="1356105"/>
            <a:chExt cx="4853305" cy="602235"/>
          </a:xfrm>
        </p:grpSpPr>
        <p:sp>
          <p:nvSpPr>
            <p:cNvPr id="592" name="圆角矩形"/>
            <p:cNvSpPr/>
            <p:nvPr/>
          </p:nvSpPr>
          <p:spPr>
            <a:xfrm>
              <a:off x="1450975" y="1363345"/>
              <a:ext cx="485330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593" name="流程图: 离页连接符"/>
            <p:cNvSpPr/>
            <p:nvPr/>
          </p:nvSpPr>
          <p:spPr>
            <a:xfrm>
              <a:off x="1774638" y="135610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594" name="矩形"/>
            <p:cNvSpPr/>
            <p:nvPr/>
          </p:nvSpPr>
          <p:spPr>
            <a:xfrm>
              <a:off x="2908114" y="1399285"/>
              <a:ext cx="30372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非全日制用工合同</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595" name="表格"/>
          <p:cNvGraphicFramePr>
            <a:graphicFrameLocks noGrp="1"/>
          </p:cNvGraphicFramePr>
          <p:nvPr/>
        </p:nvGraphicFramePr>
        <p:xfrm>
          <a:off x="1450975" y="2199005"/>
          <a:ext cx="9371952" cy="3313176"/>
        </p:xfrm>
        <a:graphic>
          <a:graphicData uri="http://schemas.openxmlformats.org/drawingml/2006/table">
            <a:tbl>
              <a:tblPr bandRow="1">
                <a:noFill/>
              </a:tblPr>
              <a:tblGrid>
                <a:gridCol w="1866252"/>
                <a:gridCol w="7505700"/>
              </a:tblGrid>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订立形式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可以书面，可以口头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合同数量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劳动者可以与一个或者一个以上用人单位订立非全日制用工合同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工作时间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一般平均每日工作时间不超过4小时，每周工作时间累计不超过24小时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试用期</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不得约定试用期</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劳动报酬</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（1）以小时计酬为主，标准不得低于用人单位所在地人民政府规定的最低小时工资标准（2）用人单位可以按小时、日或周为单位计算工资，但结算支付周期最长不得超过15日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合同的终止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双方当事人任何一方都可以随时通知对方终止用工</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955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补偿金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无经济补偿金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47"/>
                                        </p:tgtEl>
                                        <p:attrNameLst>
                                          <p:attrName>style.visibility</p:attrName>
                                        </p:attrNameLst>
                                      </p:cBhvr>
                                      <p:to>
                                        <p:strVal val="visible"/>
                                      </p:to>
                                    </p:set>
                                    <p:animEffect transition="in" filter="fade">
                                      <p:cBhvr>
                                        <p:cTn id="7" dur="1000"/>
                                        <p:tgtEl>
                                          <p:spTgt spid="1247"/>
                                        </p:tgtEl>
                                      </p:cBhvr>
                                    </p:animEffect>
                                    <p:anim calcmode="lin" valueType="num">
                                      <p:cBhvr>
                                        <p:cTn id="8" dur="1000" fill="hold"/>
                                        <p:tgtEl>
                                          <p:spTgt spid="1247"/>
                                        </p:tgtEl>
                                        <p:attrNameLst>
                                          <p:attrName>ppt_x</p:attrName>
                                        </p:attrNameLst>
                                      </p:cBhvr>
                                      <p:tavLst>
                                        <p:tav tm="0">
                                          <p:val>
                                            <p:strVal val="#ppt_x"/>
                                          </p:val>
                                        </p:tav>
                                        <p:tav tm="100000">
                                          <p:val>
                                            <p:strVal val="#ppt_x"/>
                                          </p:val>
                                        </p:tav>
                                      </p:tavLst>
                                    </p:anim>
                                    <p:anim calcmode="lin" valueType="num">
                                      <p:cBhvr>
                                        <p:cTn id="9" dur="1000" fill="hold"/>
                                        <p:tgtEl>
                                          <p:spTgt spid="12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595"/>
                                        </p:tgtEl>
                                        <p:attrNameLst>
                                          <p:attrName>style.visibility</p:attrName>
                                        </p:attrNameLst>
                                      </p:cBhvr>
                                      <p:to>
                                        <p:strVal val="visible"/>
                                      </p:to>
                                    </p:set>
                                    <p:animEffect transition="in" filter="barn(inHorizontal)">
                                      <p:cBhvr>
                                        <p:cTn id="13" dur="5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99"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8" name="组合"/>
          <p:cNvGrpSpPr/>
          <p:nvPr/>
        </p:nvGrpSpPr>
        <p:grpSpPr>
          <a:xfrm>
            <a:off x="1776730" y="1466215"/>
            <a:ext cx="4855845" cy="525780"/>
            <a:chOff x="1776730" y="1466215"/>
            <a:chExt cx="4855845" cy="525780"/>
          </a:xfrm>
        </p:grpSpPr>
        <p:sp>
          <p:nvSpPr>
            <p:cNvPr id="600" name="矩形"/>
            <p:cNvSpPr/>
            <p:nvPr/>
          </p:nvSpPr>
          <p:spPr>
            <a:xfrm>
              <a:off x="1925320" y="1466215"/>
              <a:ext cx="453707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非全日制用工的相关规定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01" name="剪去对角的矩形"/>
            <p:cNvSpPr/>
            <p:nvPr/>
          </p:nvSpPr>
          <p:spPr>
            <a:xfrm>
              <a:off x="1776730" y="1466215"/>
              <a:ext cx="4855845" cy="525779"/>
            </a:xfrm>
            <a:prstGeom prst="snip2DiagRect">
              <a:avLst>
                <a:gd name="adj1" fmla="val 0"/>
                <a:gd name="adj2" fmla="val 15115"/>
              </a:avLst>
            </a:prstGeom>
            <a:noFill/>
            <a:ln w="25400" cap="flat" cmpd="sng">
              <a:solidFill>
                <a:srgbClr val="4BACC6"/>
              </a:solidFill>
              <a:prstDash val="solid"/>
              <a:round/>
            </a:ln>
          </p:spPr>
          <p:txBody>
            <a:bodyPr rtlCol="0" anchor="ctr"/>
            <a:lstStyle/>
            <a:p>
              <a:pPr algn="ctr"/>
            </a:p>
          </p:txBody>
        </p:sp>
      </p:grpSp>
      <p:sp>
        <p:nvSpPr>
          <p:cNvPr id="602" name="矩形"/>
          <p:cNvSpPr/>
          <p:nvPr/>
        </p:nvSpPr>
        <p:spPr>
          <a:xfrm>
            <a:off x="1593850" y="2191385"/>
            <a:ext cx="8827771"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】根据劳动合同法律制度的规定，下列关于非全日制用工的表述中，不正确的是（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A．非全日制用工劳动报酬结算支付周期最长不得超过15日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B．非全日制用工双方当事人不得约定试用期</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C．用人单位终止非全日制用工，应向劳动者支付经济补偿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D．非全日制用工小时计酬标准不得低于用人单位所在地最低小时工资标准</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03" name="矩形"/>
          <p:cNvSpPr/>
          <p:nvPr/>
        </p:nvSpPr>
        <p:spPr>
          <a:xfrm>
            <a:off x="1593850" y="4864735"/>
            <a:ext cx="13277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8"/>
                                        </p:tgtEl>
                                        <p:attrNameLst>
                                          <p:attrName>style.visibility</p:attrName>
                                        </p:attrNameLst>
                                      </p:cBhvr>
                                      <p:to>
                                        <p:strVal val="visible"/>
                                      </p:to>
                                    </p:set>
                                    <p:animEffect transition="in" filter="fade">
                                      <p:cBhvr>
                                        <p:cTn id="7" dur="1000"/>
                                        <p:tgtEl>
                                          <p:spTgt spid="1248"/>
                                        </p:tgtEl>
                                      </p:cBhvr>
                                    </p:animEffect>
                                    <p:anim calcmode="lin" valueType="num">
                                      <p:cBhvr>
                                        <p:cTn id="8" dur="1000" fill="hold"/>
                                        <p:tgtEl>
                                          <p:spTgt spid="1248"/>
                                        </p:tgtEl>
                                        <p:attrNameLst>
                                          <p:attrName>ppt_x</p:attrName>
                                        </p:attrNameLst>
                                      </p:cBhvr>
                                      <p:tavLst>
                                        <p:tav tm="0">
                                          <p:val>
                                            <p:strVal val="#ppt_x"/>
                                          </p:val>
                                        </p:tav>
                                        <p:tav tm="100000">
                                          <p:val>
                                            <p:strVal val="#ppt_x"/>
                                          </p:val>
                                        </p:tav>
                                      </p:tavLst>
                                    </p:anim>
                                    <p:anim calcmode="lin" valueType="num">
                                      <p:cBhvr>
                                        <p:cTn id="9" dur="1000" fill="hold"/>
                                        <p:tgtEl>
                                          <p:spTgt spid="12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2"/>
                                        </p:tgtEl>
                                        <p:attrNameLst>
                                          <p:attrName>style.visibility</p:attrName>
                                        </p:attrNameLst>
                                      </p:cBhvr>
                                      <p:to>
                                        <p:strVal val="visible"/>
                                      </p:to>
                                    </p:set>
                                    <p:animEffect transition="in" filter="fade">
                                      <p:cBhvr>
                                        <p:cTn id="14" dur="1000"/>
                                        <p:tgtEl>
                                          <p:spTgt spid="602"/>
                                        </p:tgtEl>
                                      </p:cBhvr>
                                    </p:animEffect>
                                    <p:anim calcmode="lin" valueType="num">
                                      <p:cBhvr>
                                        <p:cTn id="15" dur="1000" fill="hold"/>
                                        <p:tgtEl>
                                          <p:spTgt spid="602"/>
                                        </p:tgtEl>
                                        <p:attrNameLst>
                                          <p:attrName>ppt_x</p:attrName>
                                        </p:attrNameLst>
                                      </p:cBhvr>
                                      <p:tavLst>
                                        <p:tav tm="0">
                                          <p:val>
                                            <p:strVal val="#ppt_x"/>
                                          </p:val>
                                        </p:tav>
                                        <p:tav tm="100000">
                                          <p:val>
                                            <p:strVal val="#ppt_x"/>
                                          </p:val>
                                        </p:tav>
                                      </p:tavLst>
                                    </p:anim>
                                    <p:anim calcmode="lin" valueType="num">
                                      <p:cBhvr>
                                        <p:cTn id="16"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3"/>
                                        </p:tgtEl>
                                        <p:attrNameLst>
                                          <p:attrName>style.visibility</p:attrName>
                                        </p:attrNameLst>
                                      </p:cBhvr>
                                      <p:to>
                                        <p:strVal val="visible"/>
                                      </p:to>
                                    </p:set>
                                    <p:animEffect transition="in" filter="fade">
                                      <p:cBhvr>
                                        <p:cTn id="21" dur="1000"/>
                                        <p:tgtEl>
                                          <p:spTgt spid="603"/>
                                        </p:tgtEl>
                                      </p:cBhvr>
                                    </p:animEffect>
                                    <p:anim calcmode="lin" valueType="num">
                                      <p:cBhvr>
                                        <p:cTn id="22" dur="1000" fill="hold"/>
                                        <p:tgtEl>
                                          <p:spTgt spid="603"/>
                                        </p:tgtEl>
                                        <p:attrNameLst>
                                          <p:attrName>ppt_x</p:attrName>
                                        </p:attrNameLst>
                                      </p:cBhvr>
                                      <p:tavLst>
                                        <p:tav tm="0">
                                          <p:val>
                                            <p:strVal val="#ppt_x"/>
                                          </p:val>
                                        </p:tav>
                                        <p:tav tm="100000">
                                          <p:val>
                                            <p:strVal val="#ppt_x"/>
                                          </p:val>
                                        </p:tav>
                                      </p:tavLst>
                                    </p:anim>
                                    <p:anim calcmode="lin" valueType="num">
                                      <p:cBhvr>
                                        <p:cTn id="23" dur="1000" fill="hold"/>
                                        <p:tgtEl>
                                          <p:spTgt spid="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 grpId="0" animBg="1"/>
      <p:bldP spid="602" grpId="0" animBg="1"/>
      <p:bldP spid="60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07"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49" name="组合"/>
          <p:cNvGrpSpPr/>
          <p:nvPr/>
        </p:nvGrpSpPr>
        <p:grpSpPr>
          <a:xfrm>
            <a:off x="1166495" y="1284985"/>
            <a:ext cx="3433445" cy="602235"/>
            <a:chOff x="1166495" y="1284985"/>
            <a:chExt cx="3433445" cy="602235"/>
          </a:xfrm>
        </p:grpSpPr>
        <p:sp>
          <p:nvSpPr>
            <p:cNvPr id="608" name="圆角矩形"/>
            <p:cNvSpPr/>
            <p:nvPr/>
          </p:nvSpPr>
          <p:spPr>
            <a:xfrm>
              <a:off x="1166495" y="1292225"/>
              <a:ext cx="343344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09" name="流程图: 离页连接符"/>
            <p:cNvSpPr/>
            <p:nvPr/>
          </p:nvSpPr>
          <p:spPr>
            <a:xfrm>
              <a:off x="1490159" y="128498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10" name="矩形"/>
            <p:cNvSpPr/>
            <p:nvPr/>
          </p:nvSpPr>
          <p:spPr>
            <a:xfrm>
              <a:off x="2623633" y="132816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集体合同</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11" name="矩形"/>
          <p:cNvSpPr/>
          <p:nvPr/>
        </p:nvSpPr>
        <p:spPr>
          <a:xfrm>
            <a:off x="1003300" y="1976755"/>
            <a:ext cx="10256520" cy="4091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集体合同是工会代表企业职工一方与企业签订的以劳动报酬、工作时间、休息休假、劳动安全卫生、保险福利等为主要内容的书面协议。尚未建立工会的用人单位，可以由上级工会指导劳动者推举的代表与用人单位订立集体合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（1）集体合同内容由用人单位和职工各自派出集体协商代表通过集体协商（会议）的方式协商确定。集体协商双方的代表人数应当对等，每方至少3人，并各确定1名首席代表。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（2）集体合同订立后，应当报送劳动行政部门；劳动行政部门自收到集体合同文本之日起15日内未提出异议的，集体合同即行生效。</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集体合同中劳动报酬和劳动条件等标准不得低于当地人民政府规定的最低标准；用人单位与劳动者订立的劳动合同中劳动报酬和劳动条件标准不得低于集体合同规定的标准。（当地政府规定的最低标准≤集体合同的标准≤单个合同标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9"/>
                                        </p:tgtEl>
                                        <p:attrNameLst>
                                          <p:attrName>style.visibility</p:attrName>
                                        </p:attrNameLst>
                                      </p:cBhvr>
                                      <p:to>
                                        <p:strVal val="visible"/>
                                      </p:to>
                                    </p:set>
                                    <p:animEffect transition="in" filter="fade">
                                      <p:cBhvr>
                                        <p:cTn id="7" dur="1000"/>
                                        <p:tgtEl>
                                          <p:spTgt spid="1249"/>
                                        </p:tgtEl>
                                      </p:cBhvr>
                                    </p:animEffect>
                                    <p:anim calcmode="lin" valueType="num">
                                      <p:cBhvr>
                                        <p:cTn id="8" dur="1000" fill="hold"/>
                                        <p:tgtEl>
                                          <p:spTgt spid="1249"/>
                                        </p:tgtEl>
                                        <p:attrNameLst>
                                          <p:attrName>ppt_x</p:attrName>
                                        </p:attrNameLst>
                                      </p:cBhvr>
                                      <p:tavLst>
                                        <p:tav tm="0">
                                          <p:val>
                                            <p:strVal val="#ppt_x"/>
                                          </p:val>
                                        </p:tav>
                                        <p:tav tm="100000">
                                          <p:val>
                                            <p:strVal val="#ppt_x"/>
                                          </p:val>
                                        </p:tav>
                                      </p:tavLst>
                                    </p:anim>
                                    <p:anim calcmode="lin" valueType="num">
                                      <p:cBhvr>
                                        <p:cTn id="9" dur="1000" fill="hold"/>
                                        <p:tgtEl>
                                          <p:spTgt spid="12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11"/>
                                        </p:tgtEl>
                                        <p:attrNameLst>
                                          <p:attrName>style.visibility</p:attrName>
                                        </p:attrNameLst>
                                      </p:cBhvr>
                                      <p:to>
                                        <p:strVal val="visible"/>
                                      </p:to>
                                    </p:set>
                                    <p:animEffect transition="in" filter="randombar(horizontal)">
                                      <p:cBhvr>
                                        <p:cTn id="14" dur="5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 grpId="0" animBg="1"/>
      <p:bldP spid="6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5"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0" name="组合"/>
          <p:cNvGrpSpPr/>
          <p:nvPr/>
        </p:nvGrpSpPr>
        <p:grpSpPr>
          <a:xfrm>
            <a:off x="2052319" y="1564005"/>
            <a:ext cx="5172074" cy="525780"/>
            <a:chOff x="2052319" y="1564005"/>
            <a:chExt cx="5172074" cy="525780"/>
          </a:xfrm>
        </p:grpSpPr>
        <p:sp>
          <p:nvSpPr>
            <p:cNvPr id="616" name="矩形"/>
            <p:cNvSpPr/>
            <p:nvPr/>
          </p:nvSpPr>
          <p:spPr>
            <a:xfrm>
              <a:off x="2200910" y="1564005"/>
              <a:ext cx="4862829"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集体合同中劳动报酬的标准</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17" name="剪去对角的矩形"/>
            <p:cNvSpPr/>
            <p:nvPr/>
          </p:nvSpPr>
          <p:spPr>
            <a:xfrm>
              <a:off x="2052319" y="1564005"/>
              <a:ext cx="5172074" cy="525779"/>
            </a:xfrm>
            <a:prstGeom prst="snip2DiagRect">
              <a:avLst>
                <a:gd name="adj1" fmla="val 0"/>
                <a:gd name="adj2" fmla="val 15361"/>
              </a:avLst>
            </a:prstGeom>
            <a:noFill/>
            <a:ln w="25400" cap="flat" cmpd="sng">
              <a:solidFill>
                <a:srgbClr val="4BACC6"/>
              </a:solidFill>
              <a:prstDash val="solid"/>
              <a:round/>
            </a:ln>
          </p:spPr>
          <p:txBody>
            <a:bodyPr rtlCol="0" anchor="ctr"/>
            <a:lstStyle/>
            <a:p>
              <a:pPr algn="ctr"/>
            </a:p>
          </p:txBody>
        </p:sp>
      </p:grpSp>
      <p:sp>
        <p:nvSpPr>
          <p:cNvPr id="618" name="矩形"/>
          <p:cNvSpPr/>
          <p:nvPr/>
        </p:nvSpPr>
        <p:spPr>
          <a:xfrm>
            <a:off x="1811019" y="2355850"/>
            <a:ext cx="858265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判断】集体合同中劳动报酬和劳动条件等标准不得低于当地人民政府规定的最低标准。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19" name="矩形"/>
          <p:cNvSpPr/>
          <p:nvPr/>
        </p:nvSpPr>
        <p:spPr>
          <a:xfrm>
            <a:off x="1811019" y="3395980"/>
            <a:ext cx="13646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0"/>
                                        </p:tgtEl>
                                        <p:attrNameLst>
                                          <p:attrName>style.visibility</p:attrName>
                                        </p:attrNameLst>
                                      </p:cBhvr>
                                      <p:to>
                                        <p:strVal val="visible"/>
                                      </p:to>
                                    </p:set>
                                    <p:animEffect transition="in" filter="fade">
                                      <p:cBhvr>
                                        <p:cTn id="7" dur="1000"/>
                                        <p:tgtEl>
                                          <p:spTgt spid="1250"/>
                                        </p:tgtEl>
                                      </p:cBhvr>
                                    </p:animEffect>
                                    <p:anim calcmode="lin" valueType="num">
                                      <p:cBhvr>
                                        <p:cTn id="8" dur="1000" fill="hold"/>
                                        <p:tgtEl>
                                          <p:spTgt spid="1250"/>
                                        </p:tgtEl>
                                        <p:attrNameLst>
                                          <p:attrName>ppt_x</p:attrName>
                                        </p:attrNameLst>
                                      </p:cBhvr>
                                      <p:tavLst>
                                        <p:tav tm="0">
                                          <p:val>
                                            <p:strVal val="#ppt_x"/>
                                          </p:val>
                                        </p:tav>
                                        <p:tav tm="100000">
                                          <p:val>
                                            <p:strVal val="#ppt_x"/>
                                          </p:val>
                                        </p:tav>
                                      </p:tavLst>
                                    </p:anim>
                                    <p:anim calcmode="lin" valueType="num">
                                      <p:cBhvr>
                                        <p:cTn id="9" dur="1000" fill="hold"/>
                                        <p:tgtEl>
                                          <p:spTgt spid="12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8"/>
                                        </p:tgtEl>
                                        <p:attrNameLst>
                                          <p:attrName>style.visibility</p:attrName>
                                        </p:attrNameLst>
                                      </p:cBhvr>
                                      <p:to>
                                        <p:strVal val="visible"/>
                                      </p:to>
                                    </p:set>
                                    <p:animEffect transition="in" filter="fade">
                                      <p:cBhvr>
                                        <p:cTn id="14" dur="1000"/>
                                        <p:tgtEl>
                                          <p:spTgt spid="618"/>
                                        </p:tgtEl>
                                      </p:cBhvr>
                                    </p:animEffect>
                                    <p:anim calcmode="lin" valueType="num">
                                      <p:cBhvr>
                                        <p:cTn id="15" dur="1000" fill="hold"/>
                                        <p:tgtEl>
                                          <p:spTgt spid="618"/>
                                        </p:tgtEl>
                                        <p:attrNameLst>
                                          <p:attrName>ppt_x</p:attrName>
                                        </p:attrNameLst>
                                      </p:cBhvr>
                                      <p:tavLst>
                                        <p:tav tm="0">
                                          <p:val>
                                            <p:strVal val="#ppt_x"/>
                                          </p:val>
                                        </p:tav>
                                        <p:tav tm="100000">
                                          <p:val>
                                            <p:strVal val="#ppt_x"/>
                                          </p:val>
                                        </p:tav>
                                      </p:tavLst>
                                    </p:anim>
                                    <p:anim calcmode="lin" valueType="num">
                                      <p:cBhvr>
                                        <p:cTn id="16" dur="1000" fill="hold"/>
                                        <p:tgtEl>
                                          <p:spTgt spid="6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9"/>
                                        </p:tgtEl>
                                        <p:attrNameLst>
                                          <p:attrName>style.visibility</p:attrName>
                                        </p:attrNameLst>
                                      </p:cBhvr>
                                      <p:to>
                                        <p:strVal val="visible"/>
                                      </p:to>
                                    </p:set>
                                    <p:animEffect transition="in" filter="fade">
                                      <p:cBhvr>
                                        <p:cTn id="21" dur="1000"/>
                                        <p:tgtEl>
                                          <p:spTgt spid="619"/>
                                        </p:tgtEl>
                                      </p:cBhvr>
                                    </p:animEffect>
                                    <p:anim calcmode="lin" valueType="num">
                                      <p:cBhvr>
                                        <p:cTn id="22" dur="1000" fill="hold"/>
                                        <p:tgtEl>
                                          <p:spTgt spid="619"/>
                                        </p:tgtEl>
                                        <p:attrNameLst>
                                          <p:attrName>ppt_x</p:attrName>
                                        </p:attrNameLst>
                                      </p:cBhvr>
                                      <p:tavLst>
                                        <p:tav tm="0">
                                          <p:val>
                                            <p:strVal val="#ppt_x"/>
                                          </p:val>
                                        </p:tav>
                                        <p:tav tm="100000">
                                          <p:val>
                                            <p:strVal val="#ppt_x"/>
                                          </p:val>
                                        </p:tav>
                                      </p:tavLst>
                                    </p:anim>
                                    <p:anim calcmode="lin" valueType="num">
                                      <p:cBhvr>
                                        <p:cTn id="23" dur="1000" fill="hold"/>
                                        <p:tgtEl>
                                          <p:spTgt spid="6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animBg="1"/>
      <p:bldP spid="618" grpId="0" animBg="1"/>
      <p:bldP spid="6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23"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1" name="组合"/>
          <p:cNvGrpSpPr/>
          <p:nvPr/>
        </p:nvGrpSpPr>
        <p:grpSpPr>
          <a:xfrm>
            <a:off x="1450975" y="1258314"/>
            <a:ext cx="3433445" cy="602235"/>
            <a:chOff x="1450975" y="1258314"/>
            <a:chExt cx="3433445" cy="602235"/>
          </a:xfrm>
        </p:grpSpPr>
        <p:sp>
          <p:nvSpPr>
            <p:cNvPr id="624" name="圆角矩形"/>
            <p:cNvSpPr/>
            <p:nvPr/>
          </p:nvSpPr>
          <p:spPr>
            <a:xfrm>
              <a:off x="1450975" y="1265555"/>
              <a:ext cx="343344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25" name="流程图: 离页连接符"/>
            <p:cNvSpPr/>
            <p:nvPr/>
          </p:nvSpPr>
          <p:spPr>
            <a:xfrm>
              <a:off x="1774638" y="1258314"/>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26" name="矩形"/>
            <p:cNvSpPr/>
            <p:nvPr/>
          </p:nvSpPr>
          <p:spPr>
            <a:xfrm>
              <a:off x="2908114" y="1301495"/>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劳务派遣</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27" name="矩形"/>
          <p:cNvSpPr/>
          <p:nvPr/>
        </p:nvSpPr>
        <p:spPr>
          <a:xfrm>
            <a:off x="1402715" y="1988185"/>
            <a:ext cx="9386569"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1．劳务派遣的概念和特征</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劳务派遣是指由劳务派遣单位与劳动者订立劳动合同，与用工单位订立劳务派遣协议，将被派遣劳动者派往用工单位给付劳务。派遣单位、用工单位与劳动者的关系如下图所示：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628" name="对象"/>
          <p:cNvGraphicFramePr/>
          <p:nvPr/>
        </p:nvGraphicFramePr>
        <p:xfrm>
          <a:off x="2388235" y="3390900"/>
          <a:ext cx="7415530" cy="2305685"/>
        </p:xfrm>
        <a:graphic>
          <a:graphicData uri="http://schemas.openxmlformats.org/presentationml/2006/ole">
            <mc:AlternateContent xmlns:mc="http://schemas.openxmlformats.org/markup-compatibility/2006">
              <mc:Choice xmlns:v="urn:schemas-microsoft-com:vml" Requires="v">
                <p:oleObj spid="_x0000_s19459" name="package" r:id="rId2" imgW="3992245" imgH="1249045" progId="package">
                  <p:embed/>
                </p:oleObj>
              </mc:Choice>
              <mc:Fallback>
                <p:oleObj name="package" r:id="rId2" imgW="3992245" imgH="1249045" progId="package">
                  <p:embed/>
                  <p:pic>
                    <p:nvPicPr>
                      <p:cNvPr id="0" name="对象"/>
                      <p:cNvPicPr/>
                      <p:nvPr/>
                    </p:nvPicPr>
                    <p:blipFill>
                      <a:blip r:embed="rId3" cstate="print"/>
                      <a:stretch>
                        <a:fillRect/>
                      </a:stretch>
                    </p:blipFill>
                    <p:spPr>
                      <a:xfrm>
                        <a:off x="2388235" y="3390900"/>
                        <a:ext cx="7415530" cy="2305685"/>
                      </a:xfrm>
                      <a:prstGeom prst="rect">
                        <a:avLst/>
                      </a:prstGeom>
                      <a:noFill/>
                      <a:ln w="9525" cap="flat" cmpd="sng">
                        <a:noFill/>
                        <a:prstDash val="solid"/>
                        <a:miter/>
                      </a:ln>
                    </p:spPr>
                  </p:pic>
                </p:oleObj>
              </mc:Fallback>
            </mc:AlternateContent>
          </a:graphicData>
        </a:graphic>
      </p:graphicFrame>
      <p:sp>
        <p:nvSpPr>
          <p:cNvPr id="629" name="矩形"/>
          <p:cNvSpPr/>
          <p:nvPr/>
        </p:nvSpPr>
        <p:spPr>
          <a:xfrm>
            <a:off x="1402715" y="5932170"/>
            <a:ext cx="74682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【提示】劳动力的雇佣和劳动力使用分离，这是劳务派遣最显著的特征。</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1"/>
                                        </p:tgtEl>
                                        <p:attrNameLst>
                                          <p:attrName>style.visibility</p:attrName>
                                        </p:attrNameLst>
                                      </p:cBhvr>
                                      <p:to>
                                        <p:strVal val="visible"/>
                                      </p:to>
                                    </p:set>
                                    <p:animEffect transition="in" filter="fade">
                                      <p:cBhvr>
                                        <p:cTn id="7" dur="1000"/>
                                        <p:tgtEl>
                                          <p:spTgt spid="1251"/>
                                        </p:tgtEl>
                                      </p:cBhvr>
                                    </p:animEffect>
                                    <p:anim calcmode="lin" valueType="num">
                                      <p:cBhvr>
                                        <p:cTn id="8" dur="1000" fill="hold"/>
                                        <p:tgtEl>
                                          <p:spTgt spid="1251"/>
                                        </p:tgtEl>
                                        <p:attrNameLst>
                                          <p:attrName>ppt_x</p:attrName>
                                        </p:attrNameLst>
                                      </p:cBhvr>
                                      <p:tavLst>
                                        <p:tav tm="0">
                                          <p:val>
                                            <p:strVal val="#ppt_x"/>
                                          </p:val>
                                        </p:tav>
                                        <p:tav tm="100000">
                                          <p:val>
                                            <p:strVal val="#ppt_x"/>
                                          </p:val>
                                        </p:tav>
                                      </p:tavLst>
                                    </p:anim>
                                    <p:anim calcmode="lin" valueType="num">
                                      <p:cBhvr>
                                        <p:cTn id="9" dur="1000" fill="hold"/>
                                        <p:tgtEl>
                                          <p:spTgt spid="12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7"/>
                                        </p:tgtEl>
                                        <p:attrNameLst>
                                          <p:attrName>style.visibility</p:attrName>
                                        </p:attrNameLst>
                                      </p:cBhvr>
                                      <p:to>
                                        <p:strVal val="visible"/>
                                      </p:to>
                                    </p:set>
                                    <p:animEffect transition="in" filter="fade">
                                      <p:cBhvr>
                                        <p:cTn id="14" dur="1000"/>
                                        <p:tgtEl>
                                          <p:spTgt spid="627"/>
                                        </p:tgtEl>
                                      </p:cBhvr>
                                    </p:animEffect>
                                    <p:anim calcmode="lin" valueType="num">
                                      <p:cBhvr>
                                        <p:cTn id="15" dur="1000" fill="hold"/>
                                        <p:tgtEl>
                                          <p:spTgt spid="627"/>
                                        </p:tgtEl>
                                        <p:attrNameLst>
                                          <p:attrName>ppt_x</p:attrName>
                                        </p:attrNameLst>
                                      </p:cBhvr>
                                      <p:tavLst>
                                        <p:tav tm="0">
                                          <p:val>
                                            <p:strVal val="#ppt_x"/>
                                          </p:val>
                                        </p:tav>
                                        <p:tav tm="100000">
                                          <p:val>
                                            <p:strVal val="#ppt_x"/>
                                          </p:val>
                                        </p:tav>
                                      </p:tavLst>
                                    </p:anim>
                                    <p:anim calcmode="lin" valueType="num">
                                      <p:cBhvr>
                                        <p:cTn id="16" dur="1000" fill="hold"/>
                                        <p:tgtEl>
                                          <p:spTgt spid="6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8"/>
                                        </p:tgtEl>
                                        <p:attrNameLst>
                                          <p:attrName>style.visibility</p:attrName>
                                        </p:attrNameLst>
                                      </p:cBhvr>
                                      <p:to>
                                        <p:strVal val="visible"/>
                                      </p:to>
                                    </p:set>
                                    <p:animEffect transition="in" filter="fade">
                                      <p:cBhvr>
                                        <p:cTn id="21" dur="1000"/>
                                        <p:tgtEl>
                                          <p:spTgt spid="628"/>
                                        </p:tgtEl>
                                      </p:cBhvr>
                                    </p:animEffect>
                                    <p:anim calcmode="lin" valueType="num">
                                      <p:cBhvr>
                                        <p:cTn id="22" dur="1000" fill="hold"/>
                                        <p:tgtEl>
                                          <p:spTgt spid="628"/>
                                        </p:tgtEl>
                                        <p:attrNameLst>
                                          <p:attrName>ppt_x</p:attrName>
                                        </p:attrNameLst>
                                      </p:cBhvr>
                                      <p:tavLst>
                                        <p:tav tm="0">
                                          <p:val>
                                            <p:strVal val="#ppt_x"/>
                                          </p:val>
                                        </p:tav>
                                        <p:tav tm="100000">
                                          <p:val>
                                            <p:strVal val="#ppt_x"/>
                                          </p:val>
                                        </p:tav>
                                      </p:tavLst>
                                    </p:anim>
                                    <p:anim calcmode="lin" valueType="num">
                                      <p:cBhvr>
                                        <p:cTn id="23" dur="1000" fill="hold"/>
                                        <p:tgtEl>
                                          <p:spTgt spid="6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9"/>
                                        </p:tgtEl>
                                        <p:attrNameLst>
                                          <p:attrName>style.visibility</p:attrName>
                                        </p:attrNameLst>
                                      </p:cBhvr>
                                      <p:to>
                                        <p:strVal val="visible"/>
                                      </p:to>
                                    </p:set>
                                    <p:animEffect transition="in" filter="fade">
                                      <p:cBhvr>
                                        <p:cTn id="28" dur="1000"/>
                                        <p:tgtEl>
                                          <p:spTgt spid="629"/>
                                        </p:tgtEl>
                                      </p:cBhvr>
                                    </p:animEffect>
                                    <p:anim calcmode="lin" valueType="num">
                                      <p:cBhvr>
                                        <p:cTn id="29" dur="1000" fill="hold"/>
                                        <p:tgtEl>
                                          <p:spTgt spid="629"/>
                                        </p:tgtEl>
                                        <p:attrNameLst>
                                          <p:attrName>ppt_x</p:attrName>
                                        </p:attrNameLst>
                                      </p:cBhvr>
                                      <p:tavLst>
                                        <p:tav tm="0">
                                          <p:val>
                                            <p:strVal val="#ppt_x"/>
                                          </p:val>
                                        </p:tav>
                                        <p:tav tm="100000">
                                          <p:val>
                                            <p:strVal val="#ppt_x"/>
                                          </p:val>
                                        </p:tav>
                                      </p:tavLst>
                                    </p:anim>
                                    <p:anim calcmode="lin" valueType="num">
                                      <p:cBhvr>
                                        <p:cTn id="30" dur="1000" fill="hold"/>
                                        <p:tgtEl>
                                          <p:spTgt spid="6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627" grpId="0" animBg="1"/>
      <p:bldP spid="6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33"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34" name="矩形"/>
          <p:cNvSpPr/>
          <p:nvPr/>
        </p:nvSpPr>
        <p:spPr>
          <a:xfrm>
            <a:off x="1524000" y="1525905"/>
            <a:ext cx="9144000" cy="28917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2．劳务派遣的适用范围</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（1）劳动合同用工是我国的企业基本用工形式，劳务派遣用工是补充形式。劳务派遣用工只能在临时性（存续时间不超过6个月）、辅助性或者替代性的工作岗位上实施。</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（2）用工单位使用的被派遣劳动者数量不得超过其用工总量的10%。</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（3）用人单位不得设立劳务派遣单位向本单位或者所属单位派遣劳动者。</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（4）用工单位不得将被派遣劳动者再派遣到其他用人单位。</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（5）劳务派遣单位不得以非全日制用工形式招用被派遣劳动者。</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wipe(down)">
                                      <p:cBhvr>
                                        <p:cTn id="7" dur="500"/>
                                        <p:tgtEl>
                                          <p:spTgt spid="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01"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07" name="组合"/>
          <p:cNvGrpSpPr/>
          <p:nvPr/>
        </p:nvGrpSpPr>
        <p:grpSpPr>
          <a:xfrm>
            <a:off x="1527624" y="1342135"/>
            <a:ext cx="5088251" cy="601980"/>
            <a:chOff x="1527624" y="1342135"/>
            <a:chExt cx="5088251" cy="601980"/>
          </a:xfrm>
        </p:grpSpPr>
        <p:sp>
          <p:nvSpPr>
            <p:cNvPr id="102" name="圆角矩形"/>
            <p:cNvSpPr/>
            <p:nvPr/>
          </p:nvSpPr>
          <p:spPr>
            <a:xfrm>
              <a:off x="1527624" y="1349120"/>
              <a:ext cx="5088251"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03" name="流程图: 离页连接符"/>
            <p:cNvSpPr/>
            <p:nvPr/>
          </p:nvSpPr>
          <p:spPr>
            <a:xfrm>
              <a:off x="1851473" y="1342135"/>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04" name="矩形"/>
            <p:cNvSpPr/>
            <p:nvPr/>
          </p:nvSpPr>
          <p:spPr>
            <a:xfrm>
              <a:off x="2984948" y="1385315"/>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劳动合同订立的主体</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05" name="矩形"/>
          <p:cNvSpPr/>
          <p:nvPr/>
        </p:nvSpPr>
        <p:spPr>
          <a:xfrm>
            <a:off x="1469390" y="2077084"/>
            <a:ext cx="9462134"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用人单位自用工之日起即与劳动者建立劳动关系。用人单位与劳动者在用工前订立劳动合同的，劳动关系自用工之日起建立。</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08" name="组合"/>
          <p:cNvGrpSpPr/>
          <p:nvPr/>
        </p:nvGrpSpPr>
        <p:grpSpPr>
          <a:xfrm>
            <a:off x="5865495" y="3079115"/>
            <a:ext cx="4826000" cy="542924"/>
            <a:chOff x="5865495" y="3079115"/>
            <a:chExt cx="4826000" cy="542924"/>
          </a:xfrm>
        </p:grpSpPr>
        <p:sp>
          <p:nvSpPr>
            <p:cNvPr id="106" name="矩形"/>
            <p:cNvSpPr/>
            <p:nvPr/>
          </p:nvSpPr>
          <p:spPr>
            <a:xfrm>
              <a:off x="6008370" y="3110865"/>
              <a:ext cx="457009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判断劳动关系建立的时间</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07" name="剪去对角的矩形"/>
            <p:cNvSpPr/>
            <p:nvPr/>
          </p:nvSpPr>
          <p:spPr>
            <a:xfrm>
              <a:off x="5865495" y="3079115"/>
              <a:ext cx="4826000" cy="542924"/>
            </a:xfrm>
            <a:prstGeom prst="snip2DiagRect">
              <a:avLst>
                <a:gd name="adj1" fmla="val 0"/>
                <a:gd name="adj2" fmla="val 16638"/>
              </a:avLst>
            </a:prstGeom>
            <a:noFill/>
            <a:ln w="25400" cap="flat" cmpd="sng">
              <a:solidFill>
                <a:srgbClr val="4BACC6"/>
              </a:solidFill>
              <a:prstDash val="solid"/>
              <a:round/>
            </a:ln>
          </p:spPr>
          <p:txBody>
            <a:bodyPr rtlCol="0" anchor="ctr"/>
            <a:lstStyle/>
            <a:p>
              <a:pPr algn="ctr"/>
            </a:p>
          </p:txBody>
        </p:sp>
      </p:grpSp>
      <p:sp>
        <p:nvSpPr>
          <p:cNvPr id="108" name="矩形"/>
          <p:cNvSpPr/>
          <p:nvPr/>
        </p:nvSpPr>
        <p:spPr>
          <a:xfrm>
            <a:off x="1249680" y="3726815"/>
            <a:ext cx="9669145"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 年6月5日，张某到甲公司工作。6月8日甲公司与张某签订劳动合同，约定合同期限自 年6月9日起至 年6月8日止，每月20日发放工资。甲公司与张某劳动关系建立的时间为（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 年6月5日        B． 年6月8日        C． 年6月9日	D． 年6月20日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9" name="矩形"/>
          <p:cNvSpPr/>
          <p:nvPr/>
        </p:nvSpPr>
        <p:spPr>
          <a:xfrm>
            <a:off x="1249680" y="5480050"/>
            <a:ext cx="129222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7"/>
                                        </p:tgtEl>
                                        <p:attrNameLst>
                                          <p:attrName>style.visibility</p:attrName>
                                        </p:attrNameLst>
                                      </p:cBhvr>
                                      <p:to>
                                        <p:strVal val="visible"/>
                                      </p:to>
                                    </p:set>
                                    <p:animEffect transition="in" filter="fade">
                                      <p:cBhvr>
                                        <p:cTn id="7" dur="1000"/>
                                        <p:tgtEl>
                                          <p:spTgt spid="1207"/>
                                        </p:tgtEl>
                                      </p:cBhvr>
                                    </p:animEffect>
                                    <p:anim calcmode="lin" valueType="num">
                                      <p:cBhvr>
                                        <p:cTn id="8" dur="1000" fill="hold"/>
                                        <p:tgtEl>
                                          <p:spTgt spid="1207"/>
                                        </p:tgtEl>
                                        <p:attrNameLst>
                                          <p:attrName>ppt_x</p:attrName>
                                        </p:attrNameLst>
                                      </p:cBhvr>
                                      <p:tavLst>
                                        <p:tav tm="0">
                                          <p:val>
                                            <p:strVal val="#ppt_x"/>
                                          </p:val>
                                        </p:tav>
                                        <p:tav tm="100000">
                                          <p:val>
                                            <p:strVal val="#ppt_x"/>
                                          </p:val>
                                        </p:tav>
                                      </p:tavLst>
                                    </p:anim>
                                    <p:anim calcmode="lin" valueType="num">
                                      <p:cBhvr>
                                        <p:cTn id="9" dur="1000" fill="hold"/>
                                        <p:tgtEl>
                                          <p:spTgt spid="12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fade">
                                      <p:cBhvr>
                                        <p:cTn id="14" dur="1000"/>
                                        <p:tgtEl>
                                          <p:spTgt spid="105"/>
                                        </p:tgtEl>
                                      </p:cBhvr>
                                    </p:animEffect>
                                    <p:anim calcmode="lin" valueType="num">
                                      <p:cBhvr>
                                        <p:cTn id="15" dur="1000" fill="hold"/>
                                        <p:tgtEl>
                                          <p:spTgt spid="105"/>
                                        </p:tgtEl>
                                        <p:attrNameLst>
                                          <p:attrName>ppt_x</p:attrName>
                                        </p:attrNameLst>
                                      </p:cBhvr>
                                      <p:tavLst>
                                        <p:tav tm="0">
                                          <p:val>
                                            <p:strVal val="#ppt_x"/>
                                          </p:val>
                                        </p:tav>
                                        <p:tav tm="100000">
                                          <p:val>
                                            <p:strVal val="#ppt_x"/>
                                          </p:val>
                                        </p:tav>
                                      </p:tavLst>
                                    </p:anim>
                                    <p:anim calcmode="lin" valueType="num">
                                      <p:cBhvr>
                                        <p:cTn id="16"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08"/>
                                        </p:tgtEl>
                                        <p:attrNameLst>
                                          <p:attrName>style.visibility</p:attrName>
                                        </p:attrNameLst>
                                      </p:cBhvr>
                                      <p:to>
                                        <p:strVal val="visible"/>
                                      </p:to>
                                    </p:set>
                                    <p:animEffect transition="in" filter="fade">
                                      <p:cBhvr>
                                        <p:cTn id="21" dur="1000"/>
                                        <p:tgtEl>
                                          <p:spTgt spid="1208"/>
                                        </p:tgtEl>
                                      </p:cBhvr>
                                    </p:animEffect>
                                    <p:anim calcmode="lin" valueType="num">
                                      <p:cBhvr>
                                        <p:cTn id="22" dur="1000" fill="hold"/>
                                        <p:tgtEl>
                                          <p:spTgt spid="1208"/>
                                        </p:tgtEl>
                                        <p:attrNameLst>
                                          <p:attrName>ppt_x</p:attrName>
                                        </p:attrNameLst>
                                      </p:cBhvr>
                                      <p:tavLst>
                                        <p:tav tm="0">
                                          <p:val>
                                            <p:strVal val="#ppt_x"/>
                                          </p:val>
                                        </p:tav>
                                        <p:tav tm="100000">
                                          <p:val>
                                            <p:strVal val="#ppt_x"/>
                                          </p:val>
                                        </p:tav>
                                      </p:tavLst>
                                    </p:anim>
                                    <p:anim calcmode="lin" valueType="num">
                                      <p:cBhvr>
                                        <p:cTn id="23" dur="1000" fill="hold"/>
                                        <p:tgtEl>
                                          <p:spTgt spid="12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1000"/>
                                        <p:tgtEl>
                                          <p:spTgt spid="108"/>
                                        </p:tgtEl>
                                      </p:cBhvr>
                                    </p:animEffect>
                                    <p:anim calcmode="lin" valueType="num">
                                      <p:cBhvr>
                                        <p:cTn id="29" dur="1000" fill="hold"/>
                                        <p:tgtEl>
                                          <p:spTgt spid="108"/>
                                        </p:tgtEl>
                                        <p:attrNameLst>
                                          <p:attrName>ppt_x</p:attrName>
                                        </p:attrNameLst>
                                      </p:cBhvr>
                                      <p:tavLst>
                                        <p:tav tm="0">
                                          <p:val>
                                            <p:strVal val="#ppt_x"/>
                                          </p:val>
                                        </p:tav>
                                        <p:tav tm="100000">
                                          <p:val>
                                            <p:strVal val="#ppt_x"/>
                                          </p:val>
                                        </p:tav>
                                      </p:tavLst>
                                    </p:anim>
                                    <p:anim calcmode="lin" valueType="num">
                                      <p:cBhvr>
                                        <p:cTn id="30"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1000"/>
                                        <p:tgtEl>
                                          <p:spTgt spid="109"/>
                                        </p:tgtEl>
                                      </p:cBhvr>
                                    </p:animEffect>
                                    <p:anim calcmode="lin" valueType="num">
                                      <p:cBhvr>
                                        <p:cTn id="36" dur="1000" fill="hold"/>
                                        <p:tgtEl>
                                          <p:spTgt spid="109"/>
                                        </p:tgtEl>
                                        <p:attrNameLst>
                                          <p:attrName>ppt_x</p:attrName>
                                        </p:attrNameLst>
                                      </p:cBhvr>
                                      <p:tavLst>
                                        <p:tav tm="0">
                                          <p:val>
                                            <p:strVal val="#ppt_x"/>
                                          </p:val>
                                        </p:tav>
                                        <p:tav tm="100000">
                                          <p:val>
                                            <p:strVal val="#ppt_x"/>
                                          </p:val>
                                        </p:tav>
                                      </p:tavLst>
                                    </p:anim>
                                    <p:anim calcmode="lin" valueType="num">
                                      <p:cBhvr>
                                        <p:cTn id="3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 grpId="0" animBg="1"/>
      <p:bldP spid="105" grpId="0" animBg="1"/>
      <p:bldP spid="1208" grpId="0" animBg="1"/>
      <p:bldP spid="108" grpId="0" animBg="1"/>
      <p:bldP spid="10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38"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39" name="矩形"/>
          <p:cNvSpPr/>
          <p:nvPr/>
        </p:nvSpPr>
        <p:spPr>
          <a:xfrm>
            <a:off x="1424940" y="1273810"/>
            <a:ext cx="544067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3．劳务派遣单位、用工单位与劳动者的权利和义务</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640" name="表格"/>
          <p:cNvGraphicFramePr>
            <a:graphicFrameLocks noGrp="1"/>
          </p:cNvGraphicFramePr>
          <p:nvPr/>
        </p:nvGraphicFramePr>
        <p:xfrm>
          <a:off x="805815" y="1877060"/>
          <a:ext cx="10580344" cy="4034790"/>
        </p:xfrm>
        <a:graphic>
          <a:graphicData uri="http://schemas.openxmlformats.org/drawingml/2006/table">
            <a:tbl>
              <a:tblPr bandRow="1">
                <a:noFill/>
              </a:tblPr>
              <a:tblGrid>
                <a:gridCol w="1751952"/>
                <a:gridCol w="8828392"/>
              </a:tblGrid>
              <a:tr h="40767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01041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劳务派遣单位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劳务派遣单位是用“人”单位，应当履行用人单位对劳动者的义务（2）与被派遣劳动者订立的劳动合同，除应当载明劳动合同必备的条款外，还应当载明被派遣劳动者的用工单位以及派遣期限、工作岗位等情况（3）应当与被派遣劳动者订立2年以上的固定期限劳动合同，按月支付劳动报酬；被派遣劳动者在无工作期间，劳务派遣单位应当按照所在地人民政府规定的最低工资标准，向其按月支付报酬（4）不得向被派遣劳动者收取费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80835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用“工”单位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（1）应当根据工作岗位的实际需要与劳务派遣单位确定派遣期限，不得将连续用工期限分割订立数个短期劳务派遣协议（2）不得向被派遣劳动者收取费用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80835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劳动者</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（1）享有与用工单位的劳动者同工同酬的权利（2）有权在劳务派遣单位或者用工单位依法参加或者组织工会，维护自身的合法权益</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9"/>
                                        </p:tgtEl>
                                        <p:attrNameLst>
                                          <p:attrName>style.visibility</p:attrName>
                                        </p:attrNameLst>
                                      </p:cBhvr>
                                      <p:to>
                                        <p:strVal val="visible"/>
                                      </p:to>
                                    </p:set>
                                    <p:animEffect transition="in" filter="fade">
                                      <p:cBhvr>
                                        <p:cTn id="7" dur="1000"/>
                                        <p:tgtEl>
                                          <p:spTgt spid="639"/>
                                        </p:tgtEl>
                                      </p:cBhvr>
                                    </p:animEffect>
                                    <p:anim calcmode="lin" valueType="num">
                                      <p:cBhvr>
                                        <p:cTn id="8" dur="1000" fill="hold"/>
                                        <p:tgtEl>
                                          <p:spTgt spid="639"/>
                                        </p:tgtEl>
                                        <p:attrNameLst>
                                          <p:attrName>ppt_x</p:attrName>
                                        </p:attrNameLst>
                                      </p:cBhvr>
                                      <p:tavLst>
                                        <p:tav tm="0">
                                          <p:val>
                                            <p:strVal val="#ppt_x"/>
                                          </p:val>
                                        </p:tav>
                                        <p:tav tm="100000">
                                          <p:val>
                                            <p:strVal val="#ppt_x"/>
                                          </p:val>
                                        </p:tav>
                                      </p:tavLst>
                                    </p:anim>
                                    <p:anim calcmode="lin" valueType="num">
                                      <p:cBhvr>
                                        <p:cTn id="9" dur="1000" fill="hold"/>
                                        <p:tgtEl>
                                          <p:spTgt spid="6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640"/>
                                        </p:tgtEl>
                                        <p:attrNameLst>
                                          <p:attrName>style.visibility</p:attrName>
                                        </p:attrNameLst>
                                      </p:cBhvr>
                                      <p:to>
                                        <p:strVal val="visible"/>
                                      </p:to>
                                    </p:set>
                                    <p:animEffect transition="in" filter="wheel(4)">
                                      <p:cBhvr>
                                        <p:cTn id="14" dur="20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44"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2" name="组合"/>
          <p:cNvGrpSpPr/>
          <p:nvPr/>
        </p:nvGrpSpPr>
        <p:grpSpPr>
          <a:xfrm>
            <a:off x="1075055" y="1311275"/>
            <a:ext cx="10247630" cy="525779"/>
            <a:chOff x="1075055" y="1311275"/>
            <a:chExt cx="10247630" cy="525779"/>
          </a:xfrm>
        </p:grpSpPr>
        <p:sp>
          <p:nvSpPr>
            <p:cNvPr id="645" name="矩形"/>
            <p:cNvSpPr/>
            <p:nvPr/>
          </p:nvSpPr>
          <p:spPr>
            <a:xfrm>
              <a:off x="1223645" y="1311275"/>
              <a:ext cx="987552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劳务派遣的适用范围、劳务派遣公司的义务、劳务派遣中劳动合同的签订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46" name="剪去对角的矩形"/>
            <p:cNvSpPr/>
            <p:nvPr/>
          </p:nvSpPr>
          <p:spPr>
            <a:xfrm>
              <a:off x="1075055" y="1311275"/>
              <a:ext cx="10247630" cy="525779"/>
            </a:xfrm>
            <a:prstGeom prst="snip2DiagRect">
              <a:avLst>
                <a:gd name="adj1" fmla="val 0"/>
                <a:gd name="adj2" fmla="val 15856"/>
              </a:avLst>
            </a:prstGeom>
            <a:noFill/>
            <a:ln w="25400" cap="flat" cmpd="sng">
              <a:solidFill>
                <a:srgbClr val="4BACC6"/>
              </a:solidFill>
              <a:prstDash val="solid"/>
              <a:round/>
            </a:ln>
          </p:spPr>
          <p:txBody>
            <a:bodyPr rtlCol="0" anchor="ctr"/>
            <a:lstStyle/>
            <a:p>
              <a:pPr algn="ctr"/>
            </a:p>
          </p:txBody>
        </p:sp>
      </p:grpSp>
      <p:sp>
        <p:nvSpPr>
          <p:cNvPr id="647" name="矩形"/>
          <p:cNvSpPr/>
          <p:nvPr/>
        </p:nvSpPr>
        <p:spPr>
          <a:xfrm>
            <a:off x="907415" y="1990725"/>
            <a:ext cx="8098154"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】下列劳务派遣用工形式中，不符合法律规定的有（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A．丙劳务派遣公司以非全日制用工形式招用被派遣劳动者</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B．乙公司将使用的被派遣劳动者又派遣到其他公司工作</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C．丁公司使用的被派遣劳动者数量达到其用工总量的5%</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D．甲公司设立劳务派遣公司向其所属分公司派遣劳动者</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48" name="矩形"/>
          <p:cNvSpPr/>
          <p:nvPr/>
        </p:nvSpPr>
        <p:spPr>
          <a:xfrm>
            <a:off x="7223760" y="3718560"/>
            <a:ext cx="178181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49" name="矩形"/>
          <p:cNvSpPr/>
          <p:nvPr/>
        </p:nvSpPr>
        <p:spPr>
          <a:xfrm>
            <a:off x="907415" y="4224020"/>
            <a:ext cx="9375140"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多选】下列工作岗位中，企业可以采用劳务派遣用工形式的有（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A．主营业务岗位</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B．替代性岗位</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C．临时性岗位</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D．辅助性岗位</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50" name="矩形"/>
          <p:cNvSpPr/>
          <p:nvPr/>
        </p:nvSpPr>
        <p:spPr>
          <a:xfrm>
            <a:off x="907415" y="5146040"/>
            <a:ext cx="1663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2"/>
                                        </p:tgtEl>
                                        <p:attrNameLst>
                                          <p:attrName>style.visibility</p:attrName>
                                        </p:attrNameLst>
                                      </p:cBhvr>
                                      <p:to>
                                        <p:strVal val="visible"/>
                                      </p:to>
                                    </p:set>
                                    <p:animEffect transition="in" filter="fade">
                                      <p:cBhvr>
                                        <p:cTn id="7" dur="1000"/>
                                        <p:tgtEl>
                                          <p:spTgt spid="1252"/>
                                        </p:tgtEl>
                                      </p:cBhvr>
                                    </p:animEffect>
                                    <p:anim calcmode="lin" valueType="num">
                                      <p:cBhvr>
                                        <p:cTn id="8" dur="1000" fill="hold"/>
                                        <p:tgtEl>
                                          <p:spTgt spid="1252"/>
                                        </p:tgtEl>
                                        <p:attrNameLst>
                                          <p:attrName>ppt_x</p:attrName>
                                        </p:attrNameLst>
                                      </p:cBhvr>
                                      <p:tavLst>
                                        <p:tav tm="0">
                                          <p:val>
                                            <p:strVal val="#ppt_x"/>
                                          </p:val>
                                        </p:tav>
                                        <p:tav tm="100000">
                                          <p:val>
                                            <p:strVal val="#ppt_x"/>
                                          </p:val>
                                        </p:tav>
                                      </p:tavLst>
                                    </p:anim>
                                    <p:anim calcmode="lin" valueType="num">
                                      <p:cBhvr>
                                        <p:cTn id="9" dur="1000" fill="hold"/>
                                        <p:tgtEl>
                                          <p:spTgt spid="12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7"/>
                                        </p:tgtEl>
                                        <p:attrNameLst>
                                          <p:attrName>style.visibility</p:attrName>
                                        </p:attrNameLst>
                                      </p:cBhvr>
                                      <p:to>
                                        <p:strVal val="visible"/>
                                      </p:to>
                                    </p:set>
                                    <p:animEffect transition="in" filter="fade">
                                      <p:cBhvr>
                                        <p:cTn id="14" dur="1000"/>
                                        <p:tgtEl>
                                          <p:spTgt spid="647"/>
                                        </p:tgtEl>
                                      </p:cBhvr>
                                    </p:animEffect>
                                    <p:anim calcmode="lin" valueType="num">
                                      <p:cBhvr>
                                        <p:cTn id="15" dur="1000" fill="hold"/>
                                        <p:tgtEl>
                                          <p:spTgt spid="647"/>
                                        </p:tgtEl>
                                        <p:attrNameLst>
                                          <p:attrName>ppt_x</p:attrName>
                                        </p:attrNameLst>
                                      </p:cBhvr>
                                      <p:tavLst>
                                        <p:tav tm="0">
                                          <p:val>
                                            <p:strVal val="#ppt_x"/>
                                          </p:val>
                                        </p:tav>
                                        <p:tav tm="100000">
                                          <p:val>
                                            <p:strVal val="#ppt_x"/>
                                          </p:val>
                                        </p:tav>
                                      </p:tavLst>
                                    </p:anim>
                                    <p:anim calcmode="lin" valueType="num">
                                      <p:cBhvr>
                                        <p:cTn id="16" dur="1000" fill="hold"/>
                                        <p:tgtEl>
                                          <p:spTgt spid="6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48"/>
                                        </p:tgtEl>
                                        <p:attrNameLst>
                                          <p:attrName>style.visibility</p:attrName>
                                        </p:attrNameLst>
                                      </p:cBhvr>
                                      <p:to>
                                        <p:strVal val="visible"/>
                                      </p:to>
                                    </p:set>
                                    <p:animEffect transition="in" filter="fade">
                                      <p:cBhvr>
                                        <p:cTn id="21" dur="1000"/>
                                        <p:tgtEl>
                                          <p:spTgt spid="648"/>
                                        </p:tgtEl>
                                      </p:cBhvr>
                                    </p:animEffect>
                                    <p:anim calcmode="lin" valueType="num">
                                      <p:cBhvr>
                                        <p:cTn id="22" dur="1000" fill="hold"/>
                                        <p:tgtEl>
                                          <p:spTgt spid="648"/>
                                        </p:tgtEl>
                                        <p:attrNameLst>
                                          <p:attrName>ppt_x</p:attrName>
                                        </p:attrNameLst>
                                      </p:cBhvr>
                                      <p:tavLst>
                                        <p:tav tm="0">
                                          <p:val>
                                            <p:strVal val="#ppt_x"/>
                                          </p:val>
                                        </p:tav>
                                        <p:tav tm="100000">
                                          <p:val>
                                            <p:strVal val="#ppt_x"/>
                                          </p:val>
                                        </p:tav>
                                      </p:tavLst>
                                    </p:anim>
                                    <p:anim calcmode="lin" valueType="num">
                                      <p:cBhvr>
                                        <p:cTn id="23" dur="1000" fill="hold"/>
                                        <p:tgtEl>
                                          <p:spTgt spid="6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49"/>
                                        </p:tgtEl>
                                        <p:attrNameLst>
                                          <p:attrName>style.visibility</p:attrName>
                                        </p:attrNameLst>
                                      </p:cBhvr>
                                      <p:to>
                                        <p:strVal val="visible"/>
                                      </p:to>
                                    </p:set>
                                    <p:animEffect transition="in" filter="fade">
                                      <p:cBhvr>
                                        <p:cTn id="28" dur="1000"/>
                                        <p:tgtEl>
                                          <p:spTgt spid="649"/>
                                        </p:tgtEl>
                                      </p:cBhvr>
                                    </p:animEffect>
                                    <p:anim calcmode="lin" valueType="num">
                                      <p:cBhvr>
                                        <p:cTn id="29" dur="1000" fill="hold"/>
                                        <p:tgtEl>
                                          <p:spTgt spid="649"/>
                                        </p:tgtEl>
                                        <p:attrNameLst>
                                          <p:attrName>ppt_x</p:attrName>
                                        </p:attrNameLst>
                                      </p:cBhvr>
                                      <p:tavLst>
                                        <p:tav tm="0">
                                          <p:val>
                                            <p:strVal val="#ppt_x"/>
                                          </p:val>
                                        </p:tav>
                                        <p:tav tm="100000">
                                          <p:val>
                                            <p:strVal val="#ppt_x"/>
                                          </p:val>
                                        </p:tav>
                                      </p:tavLst>
                                    </p:anim>
                                    <p:anim calcmode="lin" valueType="num">
                                      <p:cBhvr>
                                        <p:cTn id="30" dur="1000" fill="hold"/>
                                        <p:tgtEl>
                                          <p:spTgt spid="6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0"/>
                                        </p:tgtEl>
                                        <p:attrNameLst>
                                          <p:attrName>style.visibility</p:attrName>
                                        </p:attrNameLst>
                                      </p:cBhvr>
                                      <p:to>
                                        <p:strVal val="visible"/>
                                      </p:to>
                                    </p:set>
                                    <p:animEffect transition="in" filter="fade">
                                      <p:cBhvr>
                                        <p:cTn id="35" dur="1000"/>
                                        <p:tgtEl>
                                          <p:spTgt spid="650"/>
                                        </p:tgtEl>
                                      </p:cBhvr>
                                    </p:animEffect>
                                    <p:anim calcmode="lin" valueType="num">
                                      <p:cBhvr>
                                        <p:cTn id="36" dur="1000" fill="hold"/>
                                        <p:tgtEl>
                                          <p:spTgt spid="650"/>
                                        </p:tgtEl>
                                        <p:attrNameLst>
                                          <p:attrName>ppt_x</p:attrName>
                                        </p:attrNameLst>
                                      </p:cBhvr>
                                      <p:tavLst>
                                        <p:tav tm="0">
                                          <p:val>
                                            <p:strVal val="#ppt_x"/>
                                          </p:val>
                                        </p:tav>
                                        <p:tav tm="100000">
                                          <p:val>
                                            <p:strVal val="#ppt_x"/>
                                          </p:val>
                                        </p:tav>
                                      </p:tavLst>
                                    </p:anim>
                                    <p:anim calcmode="lin" valueType="num">
                                      <p:cBhvr>
                                        <p:cTn id="37" dur="1000" fill="hold"/>
                                        <p:tgtEl>
                                          <p:spTgt spid="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animBg="1"/>
      <p:bldP spid="647" grpId="0" animBg="1"/>
      <p:bldP spid="648" grpId="0" animBg="1"/>
      <p:bldP spid="649" grpId="0" animBg="1"/>
      <p:bldP spid="65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54" name="矩形"/>
          <p:cNvSpPr/>
          <p:nvPr/>
        </p:nvSpPr>
        <p:spPr>
          <a:xfrm>
            <a:off x="1424940" y="304800"/>
            <a:ext cx="391540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考点５：特殊劳动合同</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655" name="矩形"/>
          <p:cNvSpPr/>
          <p:nvPr/>
        </p:nvSpPr>
        <p:spPr>
          <a:xfrm>
            <a:off x="1205230" y="1377950"/>
            <a:ext cx="9621519"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】乙劳务派遣公司应甲公司要求，将张某派遣到甲公司工作。下列关于该劳务派遣用工的表述中，正确的是（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A．乙公司可向张某收取劳务中介费</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B．甲公司可将张某再派遣到其他用人单位</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C．甲公司与张某之间存在劳动合同关系</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D．乙公司应向张某按月支付劳动报酬</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56" name="矩形"/>
          <p:cNvSpPr/>
          <p:nvPr/>
        </p:nvSpPr>
        <p:spPr>
          <a:xfrm>
            <a:off x="1205230" y="3184525"/>
            <a:ext cx="1409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57" name="矩形"/>
          <p:cNvSpPr/>
          <p:nvPr/>
        </p:nvSpPr>
        <p:spPr>
          <a:xfrm>
            <a:off x="1205230" y="3851275"/>
            <a:ext cx="9935844" cy="45589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 】劳务派遣用工形式中，用工单位应当与被派遣劳动者签订劳动合同。（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58" name="矩形"/>
          <p:cNvSpPr/>
          <p:nvPr/>
        </p:nvSpPr>
        <p:spPr>
          <a:xfrm>
            <a:off x="1205230" y="4402455"/>
            <a:ext cx="1409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1000"/>
                                        <p:tgtEl>
                                          <p:spTgt spid="655"/>
                                        </p:tgtEl>
                                      </p:cBhvr>
                                    </p:animEffect>
                                    <p:anim calcmode="lin" valueType="num">
                                      <p:cBhvr>
                                        <p:cTn id="8" dur="1000" fill="hold"/>
                                        <p:tgtEl>
                                          <p:spTgt spid="655"/>
                                        </p:tgtEl>
                                        <p:attrNameLst>
                                          <p:attrName>ppt_x</p:attrName>
                                        </p:attrNameLst>
                                      </p:cBhvr>
                                      <p:tavLst>
                                        <p:tav tm="0">
                                          <p:val>
                                            <p:strVal val="#ppt_x"/>
                                          </p:val>
                                        </p:tav>
                                        <p:tav tm="100000">
                                          <p:val>
                                            <p:strVal val="#ppt_x"/>
                                          </p:val>
                                        </p:tav>
                                      </p:tavLst>
                                    </p:anim>
                                    <p:anim calcmode="lin" valueType="num">
                                      <p:cBhvr>
                                        <p:cTn id="9" dur="1000" fill="hold"/>
                                        <p:tgtEl>
                                          <p:spTgt spid="6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6"/>
                                        </p:tgtEl>
                                        <p:attrNameLst>
                                          <p:attrName>style.visibility</p:attrName>
                                        </p:attrNameLst>
                                      </p:cBhvr>
                                      <p:to>
                                        <p:strVal val="visible"/>
                                      </p:to>
                                    </p:set>
                                    <p:animEffect transition="in" filter="fade">
                                      <p:cBhvr>
                                        <p:cTn id="14" dur="1000"/>
                                        <p:tgtEl>
                                          <p:spTgt spid="656"/>
                                        </p:tgtEl>
                                      </p:cBhvr>
                                    </p:animEffect>
                                    <p:anim calcmode="lin" valueType="num">
                                      <p:cBhvr>
                                        <p:cTn id="15" dur="1000" fill="hold"/>
                                        <p:tgtEl>
                                          <p:spTgt spid="656"/>
                                        </p:tgtEl>
                                        <p:attrNameLst>
                                          <p:attrName>ppt_x</p:attrName>
                                        </p:attrNameLst>
                                      </p:cBhvr>
                                      <p:tavLst>
                                        <p:tav tm="0">
                                          <p:val>
                                            <p:strVal val="#ppt_x"/>
                                          </p:val>
                                        </p:tav>
                                        <p:tav tm="100000">
                                          <p:val>
                                            <p:strVal val="#ppt_x"/>
                                          </p:val>
                                        </p:tav>
                                      </p:tavLst>
                                    </p:anim>
                                    <p:anim calcmode="lin" valueType="num">
                                      <p:cBhvr>
                                        <p:cTn id="16" dur="1000" fill="hold"/>
                                        <p:tgtEl>
                                          <p:spTgt spid="6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7"/>
                                        </p:tgtEl>
                                        <p:attrNameLst>
                                          <p:attrName>style.visibility</p:attrName>
                                        </p:attrNameLst>
                                      </p:cBhvr>
                                      <p:to>
                                        <p:strVal val="visible"/>
                                      </p:to>
                                    </p:set>
                                    <p:animEffect transition="in" filter="fade">
                                      <p:cBhvr>
                                        <p:cTn id="21" dur="1000"/>
                                        <p:tgtEl>
                                          <p:spTgt spid="657"/>
                                        </p:tgtEl>
                                      </p:cBhvr>
                                    </p:animEffect>
                                    <p:anim calcmode="lin" valueType="num">
                                      <p:cBhvr>
                                        <p:cTn id="22" dur="1000" fill="hold"/>
                                        <p:tgtEl>
                                          <p:spTgt spid="657"/>
                                        </p:tgtEl>
                                        <p:attrNameLst>
                                          <p:attrName>ppt_x</p:attrName>
                                        </p:attrNameLst>
                                      </p:cBhvr>
                                      <p:tavLst>
                                        <p:tav tm="0">
                                          <p:val>
                                            <p:strVal val="#ppt_x"/>
                                          </p:val>
                                        </p:tav>
                                        <p:tav tm="100000">
                                          <p:val>
                                            <p:strVal val="#ppt_x"/>
                                          </p:val>
                                        </p:tav>
                                      </p:tavLst>
                                    </p:anim>
                                    <p:anim calcmode="lin" valueType="num">
                                      <p:cBhvr>
                                        <p:cTn id="23"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8"/>
                                        </p:tgtEl>
                                        <p:attrNameLst>
                                          <p:attrName>style.visibility</p:attrName>
                                        </p:attrNameLst>
                                      </p:cBhvr>
                                      <p:to>
                                        <p:strVal val="visible"/>
                                      </p:to>
                                    </p:set>
                                    <p:animEffect transition="in" filter="fade">
                                      <p:cBhvr>
                                        <p:cTn id="28" dur="1000"/>
                                        <p:tgtEl>
                                          <p:spTgt spid="658"/>
                                        </p:tgtEl>
                                      </p:cBhvr>
                                    </p:animEffect>
                                    <p:anim calcmode="lin" valueType="num">
                                      <p:cBhvr>
                                        <p:cTn id="29" dur="1000" fill="hold"/>
                                        <p:tgtEl>
                                          <p:spTgt spid="658"/>
                                        </p:tgtEl>
                                        <p:attrNameLst>
                                          <p:attrName>ppt_x</p:attrName>
                                        </p:attrNameLst>
                                      </p:cBhvr>
                                      <p:tavLst>
                                        <p:tav tm="0">
                                          <p:val>
                                            <p:strVal val="#ppt_x"/>
                                          </p:val>
                                        </p:tav>
                                        <p:tav tm="100000">
                                          <p:val>
                                            <p:strVal val="#ppt_x"/>
                                          </p:val>
                                        </p:tav>
                                      </p:tavLst>
                                    </p:anim>
                                    <p:anim calcmode="lin" valueType="num">
                                      <p:cBhvr>
                                        <p:cTn id="30" dur="1000" fill="hold"/>
                                        <p:tgtEl>
                                          <p:spTgt spid="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 grpId="0" animBg="1"/>
      <p:bldP spid="656" grpId="0" animBg="1"/>
      <p:bldP spid="657" grpId="0" animBg="1"/>
      <p:bldP spid="65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62"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3" name="组合"/>
          <p:cNvGrpSpPr/>
          <p:nvPr/>
        </p:nvGrpSpPr>
        <p:grpSpPr>
          <a:xfrm>
            <a:off x="1450975" y="1356105"/>
            <a:ext cx="5885179" cy="602235"/>
            <a:chOff x="1450975" y="1356105"/>
            <a:chExt cx="5885179" cy="602235"/>
          </a:xfrm>
        </p:grpSpPr>
        <p:sp>
          <p:nvSpPr>
            <p:cNvPr id="663" name="圆角矩形"/>
            <p:cNvSpPr/>
            <p:nvPr/>
          </p:nvSpPr>
          <p:spPr>
            <a:xfrm>
              <a:off x="1450975" y="1363345"/>
              <a:ext cx="5885179"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64" name="流程图: 离页连接符"/>
            <p:cNvSpPr/>
            <p:nvPr/>
          </p:nvSpPr>
          <p:spPr>
            <a:xfrm>
              <a:off x="1774638" y="1356105"/>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65" name="矩形"/>
            <p:cNvSpPr/>
            <p:nvPr/>
          </p:nvSpPr>
          <p:spPr>
            <a:xfrm>
              <a:off x="2908114" y="1399285"/>
              <a:ext cx="41040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劳动争议解决的基本方法</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66" name="矩形"/>
          <p:cNvSpPr/>
          <p:nvPr/>
        </p:nvSpPr>
        <p:spPr>
          <a:xfrm>
            <a:off x="1424940" y="2115820"/>
            <a:ext cx="513651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劳动争议解决的方法有协商、调解、仲裁和诉讼。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667" name="对象"/>
          <p:cNvGraphicFramePr/>
          <p:nvPr/>
        </p:nvGraphicFramePr>
        <p:xfrm>
          <a:off x="1356360" y="2642235"/>
          <a:ext cx="9479281" cy="1413510"/>
        </p:xfrm>
        <a:graphic>
          <a:graphicData uri="http://schemas.openxmlformats.org/presentationml/2006/ole">
            <mc:AlternateContent xmlns:mc="http://schemas.openxmlformats.org/markup-compatibility/2006">
              <mc:Choice xmlns:v="urn:schemas-microsoft-com:vml" Requires="v">
                <p:oleObj spid="_x0000_s19459" name="package" r:id="rId2" imgW="6724015" imgH="1014730" progId="package">
                  <p:embed/>
                </p:oleObj>
              </mc:Choice>
              <mc:Fallback>
                <p:oleObj name="package" r:id="rId2" imgW="6724015" imgH="1014730" progId="package">
                  <p:embed/>
                  <p:pic>
                    <p:nvPicPr>
                      <p:cNvPr id="0" name="对象"/>
                      <p:cNvPicPr/>
                      <p:nvPr/>
                    </p:nvPicPr>
                    <p:blipFill>
                      <a:blip r:embed="rId3" cstate="print"/>
                      <a:stretch>
                        <a:fillRect/>
                      </a:stretch>
                    </p:blipFill>
                    <p:spPr>
                      <a:xfrm>
                        <a:off x="1356360" y="2642235"/>
                        <a:ext cx="9479281" cy="1413510"/>
                      </a:xfrm>
                      <a:prstGeom prst="rect">
                        <a:avLst/>
                      </a:prstGeom>
                      <a:noFill/>
                      <a:ln w="9525" cap="flat" cmpd="sng">
                        <a:noFill/>
                        <a:prstDash val="solid"/>
                        <a:miter/>
                      </a:ln>
                    </p:spPr>
                  </p:pic>
                </p:oleObj>
              </mc:Fallback>
            </mc:AlternateContent>
          </a:graphicData>
        </a:graphic>
      </p:graphicFrame>
      <p:sp>
        <p:nvSpPr>
          <p:cNvPr id="668" name="矩形"/>
          <p:cNvSpPr/>
          <p:nvPr/>
        </p:nvSpPr>
        <p:spPr>
          <a:xfrm>
            <a:off x="1260475" y="4029075"/>
            <a:ext cx="9671051"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【提示】发生劳动争议，劳动者可以与用人单位协商，也可以请工会或者第三方共同与用人单位协商，达成和解协议。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54" name="组合"/>
          <p:cNvGrpSpPr/>
          <p:nvPr/>
        </p:nvGrpSpPr>
        <p:grpSpPr>
          <a:xfrm>
            <a:off x="1355724" y="4951095"/>
            <a:ext cx="9478009" cy="1162050"/>
            <a:chOff x="1355724" y="4951095"/>
            <a:chExt cx="9478009" cy="1162050"/>
          </a:xfrm>
        </p:grpSpPr>
        <p:sp>
          <p:nvSpPr>
            <p:cNvPr id="669" name="矩形"/>
            <p:cNvSpPr/>
            <p:nvPr/>
          </p:nvSpPr>
          <p:spPr>
            <a:xfrm>
              <a:off x="1355724" y="5221605"/>
              <a:ext cx="9478009"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发生劳动争议后，双方可以不经协商直接申请调解；或不经协商、调解直接申请仲裁，但劳动仲裁是提起劳动诉讼的必经前置程序，即必须“先仲裁、再诉讼”。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70" name="矩形"/>
            <p:cNvSpPr/>
            <p:nvPr/>
          </p:nvSpPr>
          <p:spPr>
            <a:xfrm>
              <a:off x="9436735" y="4951095"/>
              <a:ext cx="1138555" cy="358137"/>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53"/>
                                        </p:tgtEl>
                                        <p:attrNameLst>
                                          <p:attrName>style.visibility</p:attrName>
                                        </p:attrNameLst>
                                      </p:cBhvr>
                                      <p:to>
                                        <p:strVal val="visible"/>
                                      </p:to>
                                    </p:set>
                                    <p:animEffect transition="in" filter="fade">
                                      <p:cBhvr>
                                        <p:cTn id="7" dur="1000"/>
                                        <p:tgtEl>
                                          <p:spTgt spid="1253"/>
                                        </p:tgtEl>
                                      </p:cBhvr>
                                    </p:animEffect>
                                    <p:anim calcmode="lin" valueType="num">
                                      <p:cBhvr>
                                        <p:cTn id="8" dur="1000" fill="hold"/>
                                        <p:tgtEl>
                                          <p:spTgt spid="1253"/>
                                        </p:tgtEl>
                                        <p:attrNameLst>
                                          <p:attrName>ppt_x</p:attrName>
                                        </p:attrNameLst>
                                      </p:cBhvr>
                                      <p:tavLst>
                                        <p:tav tm="0">
                                          <p:val>
                                            <p:strVal val="#ppt_x"/>
                                          </p:val>
                                        </p:tav>
                                        <p:tav tm="100000">
                                          <p:val>
                                            <p:strVal val="#ppt_x"/>
                                          </p:val>
                                        </p:tav>
                                      </p:tavLst>
                                    </p:anim>
                                    <p:anim calcmode="lin" valueType="num">
                                      <p:cBhvr>
                                        <p:cTn id="9" dur="1000" fill="hold"/>
                                        <p:tgtEl>
                                          <p:spTgt spid="12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66"/>
                                        </p:tgtEl>
                                        <p:attrNameLst>
                                          <p:attrName>style.visibility</p:attrName>
                                        </p:attrNameLst>
                                      </p:cBhvr>
                                      <p:to>
                                        <p:strVal val="visible"/>
                                      </p:to>
                                    </p:set>
                                    <p:animEffect transition="in" filter="fade">
                                      <p:cBhvr>
                                        <p:cTn id="13" dur="1000"/>
                                        <p:tgtEl>
                                          <p:spTgt spid="666"/>
                                        </p:tgtEl>
                                      </p:cBhvr>
                                    </p:animEffect>
                                    <p:anim calcmode="lin" valueType="num">
                                      <p:cBhvr>
                                        <p:cTn id="14" dur="1000" fill="hold"/>
                                        <p:tgtEl>
                                          <p:spTgt spid="666"/>
                                        </p:tgtEl>
                                        <p:attrNameLst>
                                          <p:attrName>ppt_x</p:attrName>
                                        </p:attrNameLst>
                                      </p:cBhvr>
                                      <p:tavLst>
                                        <p:tav tm="0">
                                          <p:val>
                                            <p:strVal val="#ppt_x"/>
                                          </p:val>
                                        </p:tav>
                                        <p:tav tm="100000">
                                          <p:val>
                                            <p:strVal val="#ppt_x"/>
                                          </p:val>
                                        </p:tav>
                                      </p:tavLst>
                                    </p:anim>
                                    <p:anim calcmode="lin" valueType="num">
                                      <p:cBhvr>
                                        <p:cTn id="15" dur="1000" fill="hold"/>
                                        <p:tgtEl>
                                          <p:spTgt spid="66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67"/>
                                        </p:tgtEl>
                                        <p:attrNameLst>
                                          <p:attrName>style.visibility</p:attrName>
                                        </p:attrNameLst>
                                      </p:cBhvr>
                                      <p:to>
                                        <p:strVal val="visible"/>
                                      </p:to>
                                    </p:set>
                                    <p:animEffect transition="in" filter="fade">
                                      <p:cBhvr>
                                        <p:cTn id="19" dur="1000"/>
                                        <p:tgtEl>
                                          <p:spTgt spid="667"/>
                                        </p:tgtEl>
                                      </p:cBhvr>
                                    </p:animEffect>
                                    <p:anim calcmode="lin" valueType="num">
                                      <p:cBhvr>
                                        <p:cTn id="20" dur="1000" fill="hold"/>
                                        <p:tgtEl>
                                          <p:spTgt spid="667"/>
                                        </p:tgtEl>
                                        <p:attrNameLst>
                                          <p:attrName>ppt_x</p:attrName>
                                        </p:attrNameLst>
                                      </p:cBhvr>
                                      <p:tavLst>
                                        <p:tav tm="0">
                                          <p:val>
                                            <p:strVal val="#ppt_x"/>
                                          </p:val>
                                        </p:tav>
                                        <p:tav tm="100000">
                                          <p:val>
                                            <p:strVal val="#ppt_x"/>
                                          </p:val>
                                        </p:tav>
                                      </p:tavLst>
                                    </p:anim>
                                    <p:anim calcmode="lin" valueType="num">
                                      <p:cBhvr>
                                        <p:cTn id="21" dur="1000" fill="hold"/>
                                        <p:tgtEl>
                                          <p:spTgt spid="66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68"/>
                                        </p:tgtEl>
                                        <p:attrNameLst>
                                          <p:attrName>style.visibility</p:attrName>
                                        </p:attrNameLst>
                                      </p:cBhvr>
                                      <p:to>
                                        <p:strVal val="visible"/>
                                      </p:to>
                                    </p:set>
                                    <p:animEffect transition="in" filter="fade">
                                      <p:cBhvr>
                                        <p:cTn id="25" dur="1000"/>
                                        <p:tgtEl>
                                          <p:spTgt spid="668"/>
                                        </p:tgtEl>
                                      </p:cBhvr>
                                    </p:animEffect>
                                    <p:anim calcmode="lin" valueType="num">
                                      <p:cBhvr>
                                        <p:cTn id="26" dur="1000" fill="hold"/>
                                        <p:tgtEl>
                                          <p:spTgt spid="668"/>
                                        </p:tgtEl>
                                        <p:attrNameLst>
                                          <p:attrName>ppt_x</p:attrName>
                                        </p:attrNameLst>
                                      </p:cBhvr>
                                      <p:tavLst>
                                        <p:tav tm="0">
                                          <p:val>
                                            <p:strVal val="#ppt_x"/>
                                          </p:val>
                                        </p:tav>
                                        <p:tav tm="100000">
                                          <p:val>
                                            <p:strVal val="#ppt_x"/>
                                          </p:val>
                                        </p:tav>
                                      </p:tavLst>
                                    </p:anim>
                                    <p:anim calcmode="lin" valueType="num">
                                      <p:cBhvr>
                                        <p:cTn id="27" dur="1000" fill="hold"/>
                                        <p:tgtEl>
                                          <p:spTgt spid="66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54"/>
                                        </p:tgtEl>
                                        <p:attrNameLst>
                                          <p:attrName>style.visibility</p:attrName>
                                        </p:attrNameLst>
                                      </p:cBhvr>
                                      <p:to>
                                        <p:strVal val="visible"/>
                                      </p:to>
                                    </p:set>
                                    <p:animEffect transition="in" filter="fade">
                                      <p:cBhvr>
                                        <p:cTn id="31" dur="1000"/>
                                        <p:tgtEl>
                                          <p:spTgt spid="1254"/>
                                        </p:tgtEl>
                                      </p:cBhvr>
                                    </p:animEffect>
                                    <p:anim calcmode="lin" valueType="num">
                                      <p:cBhvr>
                                        <p:cTn id="32" dur="1000" fill="hold"/>
                                        <p:tgtEl>
                                          <p:spTgt spid="1254"/>
                                        </p:tgtEl>
                                        <p:attrNameLst>
                                          <p:attrName>ppt_x</p:attrName>
                                        </p:attrNameLst>
                                      </p:cBhvr>
                                      <p:tavLst>
                                        <p:tav tm="0">
                                          <p:val>
                                            <p:strVal val="#ppt_x"/>
                                          </p:val>
                                        </p:tav>
                                        <p:tav tm="100000">
                                          <p:val>
                                            <p:strVal val="#ppt_x"/>
                                          </p:val>
                                        </p:tav>
                                      </p:tavLst>
                                    </p:anim>
                                    <p:anim calcmode="lin" valueType="num">
                                      <p:cBhvr>
                                        <p:cTn id="33" dur="1000" fill="hold"/>
                                        <p:tgtEl>
                                          <p:spTgt spid="1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animBg="1"/>
      <p:bldP spid="666" grpId="0" animBg="1"/>
      <p:bldP spid="668" grpId="0" animBg="1"/>
      <p:bldP spid="125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74"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5" name="组合"/>
          <p:cNvGrpSpPr/>
          <p:nvPr/>
        </p:nvGrpSpPr>
        <p:grpSpPr>
          <a:xfrm>
            <a:off x="1528445" y="1382395"/>
            <a:ext cx="7180579" cy="525780"/>
            <a:chOff x="1528445" y="1382395"/>
            <a:chExt cx="7180579" cy="525780"/>
          </a:xfrm>
        </p:grpSpPr>
        <p:sp>
          <p:nvSpPr>
            <p:cNvPr id="675" name="矩形"/>
            <p:cNvSpPr/>
            <p:nvPr/>
          </p:nvSpPr>
          <p:spPr>
            <a:xfrm>
              <a:off x="1677035" y="1382395"/>
              <a:ext cx="682688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协商的具体规定、劳动仲裁与劳动诉讼的关系</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76" name="剪去对角的矩形"/>
            <p:cNvSpPr/>
            <p:nvPr/>
          </p:nvSpPr>
          <p:spPr>
            <a:xfrm>
              <a:off x="1528445" y="1382395"/>
              <a:ext cx="7180579" cy="525779"/>
            </a:xfrm>
            <a:prstGeom prst="snip2DiagRect">
              <a:avLst>
                <a:gd name="adj1" fmla="val 0"/>
                <a:gd name="adj2" fmla="val 15125"/>
              </a:avLst>
            </a:prstGeom>
            <a:noFill/>
            <a:ln w="25400" cap="flat" cmpd="sng">
              <a:solidFill>
                <a:srgbClr val="4BACC6"/>
              </a:solidFill>
              <a:prstDash val="solid"/>
              <a:round/>
            </a:ln>
          </p:spPr>
          <p:txBody>
            <a:bodyPr rtlCol="0" anchor="ctr"/>
            <a:lstStyle/>
            <a:p>
              <a:pPr algn="ctr"/>
            </a:p>
          </p:txBody>
        </p:sp>
      </p:grpSp>
      <p:sp>
        <p:nvSpPr>
          <p:cNvPr id="677" name="矩形"/>
          <p:cNvSpPr/>
          <p:nvPr/>
        </p:nvSpPr>
        <p:spPr>
          <a:xfrm>
            <a:off x="1311909" y="2120900"/>
            <a:ext cx="956754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判断】用人单位与劳动者发生劳动争议，劳动者可以与用人单位协商，也可以请工会或是第三方共同与用人单位协商，达成和解协议。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78" name="矩形"/>
          <p:cNvSpPr/>
          <p:nvPr/>
        </p:nvSpPr>
        <p:spPr>
          <a:xfrm>
            <a:off x="1311909" y="3042920"/>
            <a:ext cx="130048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79" name="矩形"/>
          <p:cNvSpPr/>
          <p:nvPr/>
        </p:nvSpPr>
        <p:spPr>
          <a:xfrm>
            <a:off x="1311909" y="3571240"/>
            <a:ext cx="9718676" cy="8915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判断】劳动者与用人单位发生劳动争议无需经过劳动仲裁，可直接向人民法院提起诉讼。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80" name="矩形"/>
          <p:cNvSpPr/>
          <p:nvPr/>
        </p:nvSpPr>
        <p:spPr>
          <a:xfrm>
            <a:off x="1311909" y="4493260"/>
            <a:ext cx="140906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5"/>
                                        </p:tgtEl>
                                        <p:attrNameLst>
                                          <p:attrName>style.visibility</p:attrName>
                                        </p:attrNameLst>
                                      </p:cBhvr>
                                      <p:to>
                                        <p:strVal val="visible"/>
                                      </p:to>
                                    </p:set>
                                    <p:animEffect transition="in" filter="fade">
                                      <p:cBhvr>
                                        <p:cTn id="7" dur="1000"/>
                                        <p:tgtEl>
                                          <p:spTgt spid="1255"/>
                                        </p:tgtEl>
                                      </p:cBhvr>
                                    </p:animEffect>
                                    <p:anim calcmode="lin" valueType="num">
                                      <p:cBhvr>
                                        <p:cTn id="8" dur="1000" fill="hold"/>
                                        <p:tgtEl>
                                          <p:spTgt spid="1255"/>
                                        </p:tgtEl>
                                        <p:attrNameLst>
                                          <p:attrName>ppt_x</p:attrName>
                                        </p:attrNameLst>
                                      </p:cBhvr>
                                      <p:tavLst>
                                        <p:tav tm="0">
                                          <p:val>
                                            <p:strVal val="#ppt_x"/>
                                          </p:val>
                                        </p:tav>
                                        <p:tav tm="100000">
                                          <p:val>
                                            <p:strVal val="#ppt_x"/>
                                          </p:val>
                                        </p:tav>
                                      </p:tavLst>
                                    </p:anim>
                                    <p:anim calcmode="lin" valueType="num">
                                      <p:cBhvr>
                                        <p:cTn id="9" dur="1000" fill="hold"/>
                                        <p:tgtEl>
                                          <p:spTgt spid="12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7"/>
                                        </p:tgtEl>
                                        <p:attrNameLst>
                                          <p:attrName>style.visibility</p:attrName>
                                        </p:attrNameLst>
                                      </p:cBhvr>
                                      <p:to>
                                        <p:strVal val="visible"/>
                                      </p:to>
                                    </p:set>
                                    <p:animEffect transition="in" filter="fade">
                                      <p:cBhvr>
                                        <p:cTn id="14" dur="1000"/>
                                        <p:tgtEl>
                                          <p:spTgt spid="677"/>
                                        </p:tgtEl>
                                      </p:cBhvr>
                                    </p:animEffect>
                                    <p:anim calcmode="lin" valueType="num">
                                      <p:cBhvr>
                                        <p:cTn id="15" dur="1000" fill="hold"/>
                                        <p:tgtEl>
                                          <p:spTgt spid="677"/>
                                        </p:tgtEl>
                                        <p:attrNameLst>
                                          <p:attrName>ppt_x</p:attrName>
                                        </p:attrNameLst>
                                      </p:cBhvr>
                                      <p:tavLst>
                                        <p:tav tm="0">
                                          <p:val>
                                            <p:strVal val="#ppt_x"/>
                                          </p:val>
                                        </p:tav>
                                        <p:tav tm="100000">
                                          <p:val>
                                            <p:strVal val="#ppt_x"/>
                                          </p:val>
                                        </p:tav>
                                      </p:tavLst>
                                    </p:anim>
                                    <p:anim calcmode="lin" valueType="num">
                                      <p:cBhvr>
                                        <p:cTn id="16" dur="1000" fill="hold"/>
                                        <p:tgtEl>
                                          <p:spTgt spid="6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78"/>
                                        </p:tgtEl>
                                        <p:attrNameLst>
                                          <p:attrName>style.visibility</p:attrName>
                                        </p:attrNameLst>
                                      </p:cBhvr>
                                      <p:to>
                                        <p:strVal val="visible"/>
                                      </p:to>
                                    </p:set>
                                    <p:animEffect transition="in" filter="fade">
                                      <p:cBhvr>
                                        <p:cTn id="21" dur="1000"/>
                                        <p:tgtEl>
                                          <p:spTgt spid="678"/>
                                        </p:tgtEl>
                                      </p:cBhvr>
                                    </p:animEffect>
                                    <p:anim calcmode="lin" valueType="num">
                                      <p:cBhvr>
                                        <p:cTn id="22" dur="1000" fill="hold"/>
                                        <p:tgtEl>
                                          <p:spTgt spid="678"/>
                                        </p:tgtEl>
                                        <p:attrNameLst>
                                          <p:attrName>ppt_x</p:attrName>
                                        </p:attrNameLst>
                                      </p:cBhvr>
                                      <p:tavLst>
                                        <p:tav tm="0">
                                          <p:val>
                                            <p:strVal val="#ppt_x"/>
                                          </p:val>
                                        </p:tav>
                                        <p:tav tm="100000">
                                          <p:val>
                                            <p:strVal val="#ppt_x"/>
                                          </p:val>
                                        </p:tav>
                                      </p:tavLst>
                                    </p:anim>
                                    <p:anim calcmode="lin" valueType="num">
                                      <p:cBhvr>
                                        <p:cTn id="23" dur="1000" fill="hold"/>
                                        <p:tgtEl>
                                          <p:spTgt spid="6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79"/>
                                        </p:tgtEl>
                                        <p:attrNameLst>
                                          <p:attrName>style.visibility</p:attrName>
                                        </p:attrNameLst>
                                      </p:cBhvr>
                                      <p:to>
                                        <p:strVal val="visible"/>
                                      </p:to>
                                    </p:set>
                                    <p:animEffect transition="in" filter="fade">
                                      <p:cBhvr>
                                        <p:cTn id="28" dur="1000"/>
                                        <p:tgtEl>
                                          <p:spTgt spid="679"/>
                                        </p:tgtEl>
                                      </p:cBhvr>
                                    </p:animEffect>
                                    <p:anim calcmode="lin" valueType="num">
                                      <p:cBhvr>
                                        <p:cTn id="29" dur="1000" fill="hold"/>
                                        <p:tgtEl>
                                          <p:spTgt spid="679"/>
                                        </p:tgtEl>
                                        <p:attrNameLst>
                                          <p:attrName>ppt_x</p:attrName>
                                        </p:attrNameLst>
                                      </p:cBhvr>
                                      <p:tavLst>
                                        <p:tav tm="0">
                                          <p:val>
                                            <p:strVal val="#ppt_x"/>
                                          </p:val>
                                        </p:tav>
                                        <p:tav tm="100000">
                                          <p:val>
                                            <p:strVal val="#ppt_x"/>
                                          </p:val>
                                        </p:tav>
                                      </p:tavLst>
                                    </p:anim>
                                    <p:anim calcmode="lin" valueType="num">
                                      <p:cBhvr>
                                        <p:cTn id="30" dur="1000" fill="hold"/>
                                        <p:tgtEl>
                                          <p:spTgt spid="6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80"/>
                                        </p:tgtEl>
                                        <p:attrNameLst>
                                          <p:attrName>style.visibility</p:attrName>
                                        </p:attrNameLst>
                                      </p:cBhvr>
                                      <p:to>
                                        <p:strVal val="visible"/>
                                      </p:to>
                                    </p:set>
                                    <p:animEffect transition="in" filter="fade">
                                      <p:cBhvr>
                                        <p:cTn id="35" dur="1000"/>
                                        <p:tgtEl>
                                          <p:spTgt spid="680"/>
                                        </p:tgtEl>
                                      </p:cBhvr>
                                    </p:animEffect>
                                    <p:anim calcmode="lin" valueType="num">
                                      <p:cBhvr>
                                        <p:cTn id="36" dur="1000" fill="hold"/>
                                        <p:tgtEl>
                                          <p:spTgt spid="680"/>
                                        </p:tgtEl>
                                        <p:attrNameLst>
                                          <p:attrName>ppt_x</p:attrName>
                                        </p:attrNameLst>
                                      </p:cBhvr>
                                      <p:tavLst>
                                        <p:tav tm="0">
                                          <p:val>
                                            <p:strVal val="#ppt_x"/>
                                          </p:val>
                                        </p:tav>
                                        <p:tav tm="100000">
                                          <p:val>
                                            <p:strVal val="#ppt_x"/>
                                          </p:val>
                                        </p:tav>
                                      </p:tavLst>
                                    </p:anim>
                                    <p:anim calcmode="lin" valueType="num">
                                      <p:cBhvr>
                                        <p:cTn id="37" dur="1000" fill="hold"/>
                                        <p:tgtEl>
                                          <p:spTgt spid="6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 grpId="0" animBg="1"/>
      <p:bldP spid="677" grpId="0" animBg="1"/>
      <p:bldP spid="678" grpId="0" animBg="1"/>
      <p:bldP spid="679" grpId="0" animBg="1"/>
      <p:bldP spid="68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687" name="组合"/>
          <p:cNvGrpSpPr/>
          <p:nvPr/>
        </p:nvGrpSpPr>
        <p:grpSpPr>
          <a:xfrm>
            <a:off x="1450975" y="1249680"/>
            <a:ext cx="3442970" cy="601980"/>
            <a:chOff x="1450975" y="1249680"/>
            <a:chExt cx="3442970" cy="601980"/>
          </a:xfrm>
        </p:grpSpPr>
        <p:sp>
          <p:nvSpPr>
            <p:cNvPr id="684" name="圆角矩形"/>
            <p:cNvSpPr/>
            <p:nvPr/>
          </p:nvSpPr>
          <p:spPr>
            <a:xfrm>
              <a:off x="1450975" y="1256664"/>
              <a:ext cx="34429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685" name="流程图: 离页连接符"/>
            <p:cNvSpPr/>
            <p:nvPr/>
          </p:nvSpPr>
          <p:spPr>
            <a:xfrm>
              <a:off x="1774824" y="124968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686" name="矩形"/>
            <p:cNvSpPr/>
            <p:nvPr/>
          </p:nvSpPr>
          <p:spPr>
            <a:xfrm>
              <a:off x="2908300" y="1292859"/>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劳动调解</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688"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689" name="表格"/>
          <p:cNvGraphicFramePr>
            <a:graphicFrameLocks noGrp="1"/>
          </p:cNvGraphicFramePr>
          <p:nvPr/>
        </p:nvGraphicFramePr>
        <p:xfrm>
          <a:off x="1016635" y="2223770"/>
          <a:ext cx="10159339" cy="3765042"/>
        </p:xfrm>
        <a:graphic>
          <a:graphicData uri="http://schemas.openxmlformats.org/drawingml/2006/table">
            <a:tbl>
              <a:tblPr bandRow="1">
                <a:noFill/>
              </a:tblPr>
              <a:tblGrid>
                <a:gridCol w="2370442"/>
                <a:gridCol w="7788897"/>
              </a:tblGrid>
              <a:tr h="25082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5145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申请方式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可以书面，可以口头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0228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调解组织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（1）企业劳动争议调解委员会（2）依法设立的基层人民调解组织（3）在乡镇、街道设立的具有劳动争议调解职能的组织</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0228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调解协议的生效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经调解达成协议的，应当制作调解协议书。调解协议书由双方当事人签名或盖章，经调解员签名并加盖调解组织印章后生效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0330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达成调解协议后不履行的处理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一方当事人在协议约定期限内不履行的，另一方当事人可依法申请仲裁（2）因支付拖欠劳动报酬、工伤医疗费、经济补偿或者赔偿金事项达成调解协议，用人单位在协议约定期限内不履行的，劳动者可以持调解协议书依法向人民法院申请支付令</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50228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未及时达成调解协议的处理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自劳动争议调解组织收到调解申请之日起</a:t>
                      </a:r>
                      <a:r>
                        <a:rPr lang="en-US" altLang="zh-CN" sz="1600" b="0" i="0" u="none" strike="noStrike" kern="0" cap="none" spc="0" baseline="0">
                          <a:solidFill>
                            <a:srgbClr val="E4007F"/>
                          </a:solidFill>
                          <a:latin typeface="微软雅黑" panose="020B0503020204020204" charset="-122"/>
                          <a:ea typeface="微软雅黑" panose="020B0503020204020204" charset="-122"/>
                          <a:cs typeface="微软雅黑" panose="020B0503020204020204" charset="-122"/>
                        </a:rPr>
                        <a:t>15日内</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未达成调解协议的，当事人可依法申请仲裁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690" name="矩形"/>
          <p:cNvSpPr/>
          <p:nvPr/>
        </p:nvSpPr>
        <p:spPr>
          <a:xfrm>
            <a:off x="5532120" y="1855470"/>
            <a:ext cx="112839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劳动调解</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7"/>
                                        </p:tgtEl>
                                        <p:attrNameLst>
                                          <p:attrName>style.visibility</p:attrName>
                                        </p:attrNameLst>
                                      </p:cBhvr>
                                      <p:to>
                                        <p:strVal val="visible"/>
                                      </p:to>
                                    </p:set>
                                    <p:animEffect transition="in" filter="fade">
                                      <p:cBhvr>
                                        <p:cTn id="7" dur="1000"/>
                                        <p:tgtEl>
                                          <p:spTgt spid="687"/>
                                        </p:tgtEl>
                                      </p:cBhvr>
                                    </p:animEffect>
                                    <p:anim calcmode="lin" valueType="num">
                                      <p:cBhvr>
                                        <p:cTn id="8" dur="1000" fill="hold"/>
                                        <p:tgtEl>
                                          <p:spTgt spid="687"/>
                                        </p:tgtEl>
                                        <p:attrNameLst>
                                          <p:attrName>ppt_x</p:attrName>
                                        </p:attrNameLst>
                                      </p:cBhvr>
                                      <p:tavLst>
                                        <p:tav tm="0">
                                          <p:val>
                                            <p:strVal val="#ppt_x"/>
                                          </p:val>
                                        </p:tav>
                                        <p:tav tm="100000">
                                          <p:val>
                                            <p:strVal val="#ppt_x"/>
                                          </p:val>
                                        </p:tav>
                                      </p:tavLst>
                                    </p:anim>
                                    <p:anim calcmode="lin" valueType="num">
                                      <p:cBhvr>
                                        <p:cTn id="9" dur="1000" fill="hold"/>
                                        <p:tgtEl>
                                          <p:spTgt spid="6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0"/>
                                        </p:tgtEl>
                                        <p:attrNameLst>
                                          <p:attrName>style.visibility</p:attrName>
                                        </p:attrNameLst>
                                      </p:cBhvr>
                                      <p:to>
                                        <p:strVal val="visible"/>
                                      </p:to>
                                    </p:set>
                                    <p:animEffect transition="in" filter="fade">
                                      <p:cBhvr>
                                        <p:cTn id="14" dur="1000"/>
                                        <p:tgtEl>
                                          <p:spTgt spid="690"/>
                                        </p:tgtEl>
                                      </p:cBhvr>
                                    </p:animEffect>
                                    <p:anim calcmode="lin" valueType="num">
                                      <p:cBhvr>
                                        <p:cTn id="15" dur="1000" fill="hold"/>
                                        <p:tgtEl>
                                          <p:spTgt spid="690"/>
                                        </p:tgtEl>
                                        <p:attrNameLst>
                                          <p:attrName>ppt_x</p:attrName>
                                        </p:attrNameLst>
                                      </p:cBhvr>
                                      <p:tavLst>
                                        <p:tav tm="0">
                                          <p:val>
                                            <p:strVal val="#ppt_x"/>
                                          </p:val>
                                        </p:tav>
                                        <p:tav tm="100000">
                                          <p:val>
                                            <p:strVal val="#ppt_x"/>
                                          </p:val>
                                        </p:tav>
                                      </p:tavLst>
                                    </p:anim>
                                    <p:anim calcmode="lin" valueType="num">
                                      <p:cBhvr>
                                        <p:cTn id="16" dur="1000" fill="hold"/>
                                        <p:tgtEl>
                                          <p:spTgt spid="6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689"/>
                                        </p:tgtEl>
                                        <p:attrNameLst>
                                          <p:attrName>style.visibility</p:attrName>
                                        </p:attrNameLst>
                                      </p:cBhvr>
                                      <p:to>
                                        <p:strVal val="visible"/>
                                      </p:to>
                                    </p:set>
                                    <p:animEffect transition="in" filter="wheel(4)">
                                      <p:cBhvr>
                                        <p:cTn id="21" dur="20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 grpId="0" animBg="1"/>
      <p:bldP spid="69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94"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6" name="组合"/>
          <p:cNvGrpSpPr/>
          <p:nvPr/>
        </p:nvGrpSpPr>
        <p:grpSpPr>
          <a:xfrm>
            <a:off x="1599565" y="1489075"/>
            <a:ext cx="6366510" cy="525779"/>
            <a:chOff x="1599565" y="1489075"/>
            <a:chExt cx="6366510" cy="525779"/>
          </a:xfrm>
        </p:grpSpPr>
        <p:sp>
          <p:nvSpPr>
            <p:cNvPr id="695" name="矩形"/>
            <p:cNvSpPr/>
            <p:nvPr/>
          </p:nvSpPr>
          <p:spPr>
            <a:xfrm>
              <a:off x="1748155" y="1489075"/>
              <a:ext cx="605790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未及时达成调解协议可申请仲裁的期限</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696" name="剪去对角的矩形"/>
            <p:cNvSpPr/>
            <p:nvPr/>
          </p:nvSpPr>
          <p:spPr>
            <a:xfrm>
              <a:off x="1599565" y="1489075"/>
              <a:ext cx="6366510" cy="525779"/>
            </a:xfrm>
            <a:prstGeom prst="snip2DiagRect">
              <a:avLst>
                <a:gd name="adj1" fmla="val 0"/>
                <a:gd name="adj2" fmla="val 15120"/>
              </a:avLst>
            </a:prstGeom>
            <a:noFill/>
            <a:ln w="25400" cap="flat" cmpd="sng">
              <a:solidFill>
                <a:srgbClr val="4BACC6"/>
              </a:solidFill>
              <a:prstDash val="solid"/>
              <a:round/>
            </a:ln>
          </p:spPr>
          <p:txBody>
            <a:bodyPr rtlCol="0" anchor="ctr"/>
            <a:lstStyle/>
            <a:p>
              <a:pPr algn="ctr"/>
            </a:p>
          </p:txBody>
        </p:sp>
      </p:grpSp>
      <p:sp>
        <p:nvSpPr>
          <p:cNvPr id="697" name="矩形"/>
          <p:cNvSpPr/>
          <p:nvPr/>
        </p:nvSpPr>
        <p:spPr>
          <a:xfrm>
            <a:off x="1354455" y="2162175"/>
            <a:ext cx="9177656"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】根据劳动争议调解仲裁法律制度的规定，自劳动争议调解组织收到调解申请之日起一定期间内未达成调解协议的，当事人可依法申请仲裁，该期间为（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A．7日		B．10日		C．5日		D．15日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98" name="矩形"/>
          <p:cNvSpPr/>
          <p:nvPr/>
        </p:nvSpPr>
        <p:spPr>
          <a:xfrm>
            <a:off x="1354455" y="3500119"/>
            <a:ext cx="131000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99" name="矩形"/>
          <p:cNvSpPr/>
          <p:nvPr/>
        </p:nvSpPr>
        <p:spPr>
          <a:xfrm>
            <a:off x="1354455" y="4104005"/>
            <a:ext cx="8641080" cy="36933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当事人可以口头形式向劳动争议调解组织申请调解。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00" name="矩形"/>
          <p:cNvSpPr/>
          <p:nvPr/>
        </p:nvSpPr>
        <p:spPr>
          <a:xfrm>
            <a:off x="1354455" y="4534535"/>
            <a:ext cx="149987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6"/>
                                        </p:tgtEl>
                                        <p:attrNameLst>
                                          <p:attrName>style.visibility</p:attrName>
                                        </p:attrNameLst>
                                      </p:cBhvr>
                                      <p:to>
                                        <p:strVal val="visible"/>
                                      </p:to>
                                    </p:set>
                                    <p:animEffect transition="in" filter="fade">
                                      <p:cBhvr>
                                        <p:cTn id="7" dur="1000"/>
                                        <p:tgtEl>
                                          <p:spTgt spid="1256"/>
                                        </p:tgtEl>
                                      </p:cBhvr>
                                    </p:animEffect>
                                    <p:anim calcmode="lin" valueType="num">
                                      <p:cBhvr>
                                        <p:cTn id="8" dur="1000" fill="hold"/>
                                        <p:tgtEl>
                                          <p:spTgt spid="1256"/>
                                        </p:tgtEl>
                                        <p:attrNameLst>
                                          <p:attrName>ppt_x</p:attrName>
                                        </p:attrNameLst>
                                      </p:cBhvr>
                                      <p:tavLst>
                                        <p:tav tm="0">
                                          <p:val>
                                            <p:strVal val="#ppt_x"/>
                                          </p:val>
                                        </p:tav>
                                        <p:tav tm="100000">
                                          <p:val>
                                            <p:strVal val="#ppt_x"/>
                                          </p:val>
                                        </p:tav>
                                      </p:tavLst>
                                    </p:anim>
                                    <p:anim calcmode="lin" valueType="num">
                                      <p:cBhvr>
                                        <p:cTn id="9" dur="1000" fill="hold"/>
                                        <p:tgtEl>
                                          <p:spTgt spid="12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7"/>
                                        </p:tgtEl>
                                        <p:attrNameLst>
                                          <p:attrName>style.visibility</p:attrName>
                                        </p:attrNameLst>
                                      </p:cBhvr>
                                      <p:to>
                                        <p:strVal val="visible"/>
                                      </p:to>
                                    </p:set>
                                    <p:animEffect transition="in" filter="fade">
                                      <p:cBhvr>
                                        <p:cTn id="14" dur="1000"/>
                                        <p:tgtEl>
                                          <p:spTgt spid="697"/>
                                        </p:tgtEl>
                                      </p:cBhvr>
                                    </p:animEffect>
                                    <p:anim calcmode="lin" valueType="num">
                                      <p:cBhvr>
                                        <p:cTn id="15" dur="1000" fill="hold"/>
                                        <p:tgtEl>
                                          <p:spTgt spid="697"/>
                                        </p:tgtEl>
                                        <p:attrNameLst>
                                          <p:attrName>ppt_x</p:attrName>
                                        </p:attrNameLst>
                                      </p:cBhvr>
                                      <p:tavLst>
                                        <p:tav tm="0">
                                          <p:val>
                                            <p:strVal val="#ppt_x"/>
                                          </p:val>
                                        </p:tav>
                                        <p:tav tm="100000">
                                          <p:val>
                                            <p:strVal val="#ppt_x"/>
                                          </p:val>
                                        </p:tav>
                                      </p:tavLst>
                                    </p:anim>
                                    <p:anim calcmode="lin" valueType="num">
                                      <p:cBhvr>
                                        <p:cTn id="16" dur="1000" fill="hold"/>
                                        <p:tgtEl>
                                          <p:spTgt spid="6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98"/>
                                        </p:tgtEl>
                                        <p:attrNameLst>
                                          <p:attrName>style.visibility</p:attrName>
                                        </p:attrNameLst>
                                      </p:cBhvr>
                                      <p:to>
                                        <p:strVal val="visible"/>
                                      </p:to>
                                    </p:set>
                                    <p:animEffect transition="in" filter="fade">
                                      <p:cBhvr>
                                        <p:cTn id="21" dur="1000"/>
                                        <p:tgtEl>
                                          <p:spTgt spid="698"/>
                                        </p:tgtEl>
                                      </p:cBhvr>
                                    </p:animEffect>
                                    <p:anim calcmode="lin" valueType="num">
                                      <p:cBhvr>
                                        <p:cTn id="22" dur="1000" fill="hold"/>
                                        <p:tgtEl>
                                          <p:spTgt spid="698"/>
                                        </p:tgtEl>
                                        <p:attrNameLst>
                                          <p:attrName>ppt_x</p:attrName>
                                        </p:attrNameLst>
                                      </p:cBhvr>
                                      <p:tavLst>
                                        <p:tav tm="0">
                                          <p:val>
                                            <p:strVal val="#ppt_x"/>
                                          </p:val>
                                        </p:tav>
                                        <p:tav tm="100000">
                                          <p:val>
                                            <p:strVal val="#ppt_x"/>
                                          </p:val>
                                        </p:tav>
                                      </p:tavLst>
                                    </p:anim>
                                    <p:anim calcmode="lin" valueType="num">
                                      <p:cBhvr>
                                        <p:cTn id="23" dur="1000" fill="hold"/>
                                        <p:tgtEl>
                                          <p:spTgt spid="6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9"/>
                                        </p:tgtEl>
                                        <p:attrNameLst>
                                          <p:attrName>style.visibility</p:attrName>
                                        </p:attrNameLst>
                                      </p:cBhvr>
                                      <p:to>
                                        <p:strVal val="visible"/>
                                      </p:to>
                                    </p:set>
                                    <p:animEffect transition="in" filter="fade">
                                      <p:cBhvr>
                                        <p:cTn id="28" dur="1000"/>
                                        <p:tgtEl>
                                          <p:spTgt spid="699"/>
                                        </p:tgtEl>
                                      </p:cBhvr>
                                    </p:animEffect>
                                    <p:anim calcmode="lin" valueType="num">
                                      <p:cBhvr>
                                        <p:cTn id="29" dur="1000" fill="hold"/>
                                        <p:tgtEl>
                                          <p:spTgt spid="699"/>
                                        </p:tgtEl>
                                        <p:attrNameLst>
                                          <p:attrName>ppt_x</p:attrName>
                                        </p:attrNameLst>
                                      </p:cBhvr>
                                      <p:tavLst>
                                        <p:tav tm="0">
                                          <p:val>
                                            <p:strVal val="#ppt_x"/>
                                          </p:val>
                                        </p:tav>
                                        <p:tav tm="100000">
                                          <p:val>
                                            <p:strVal val="#ppt_x"/>
                                          </p:val>
                                        </p:tav>
                                      </p:tavLst>
                                    </p:anim>
                                    <p:anim calcmode="lin" valueType="num">
                                      <p:cBhvr>
                                        <p:cTn id="30" dur="1000" fill="hold"/>
                                        <p:tgtEl>
                                          <p:spTgt spid="69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00"/>
                                        </p:tgtEl>
                                        <p:attrNameLst>
                                          <p:attrName>style.visibility</p:attrName>
                                        </p:attrNameLst>
                                      </p:cBhvr>
                                      <p:to>
                                        <p:strVal val="visible"/>
                                      </p:to>
                                    </p:set>
                                    <p:animEffect transition="in" filter="fade">
                                      <p:cBhvr>
                                        <p:cTn id="35" dur="1000"/>
                                        <p:tgtEl>
                                          <p:spTgt spid="700"/>
                                        </p:tgtEl>
                                      </p:cBhvr>
                                    </p:animEffect>
                                    <p:anim calcmode="lin" valueType="num">
                                      <p:cBhvr>
                                        <p:cTn id="36" dur="1000" fill="hold"/>
                                        <p:tgtEl>
                                          <p:spTgt spid="700"/>
                                        </p:tgtEl>
                                        <p:attrNameLst>
                                          <p:attrName>ppt_x</p:attrName>
                                        </p:attrNameLst>
                                      </p:cBhvr>
                                      <p:tavLst>
                                        <p:tav tm="0">
                                          <p:val>
                                            <p:strVal val="#ppt_x"/>
                                          </p:val>
                                        </p:tav>
                                        <p:tav tm="100000">
                                          <p:val>
                                            <p:strVal val="#ppt_x"/>
                                          </p:val>
                                        </p:tav>
                                      </p:tavLst>
                                    </p:anim>
                                    <p:anim calcmode="lin" valueType="num">
                                      <p:cBhvr>
                                        <p:cTn id="37" dur="1000" fill="hold"/>
                                        <p:tgtEl>
                                          <p:spTgt spid="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animBg="1"/>
      <p:bldP spid="697" grpId="0" animBg="1"/>
      <p:bldP spid="698" grpId="0" animBg="1"/>
      <p:bldP spid="699" grpId="0" animBg="1"/>
      <p:bldP spid="70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04"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08" name="组合"/>
          <p:cNvGrpSpPr/>
          <p:nvPr/>
        </p:nvGrpSpPr>
        <p:grpSpPr>
          <a:xfrm>
            <a:off x="1450975" y="1134110"/>
            <a:ext cx="3442970" cy="601980"/>
            <a:chOff x="1450975" y="1134110"/>
            <a:chExt cx="3442970" cy="601980"/>
          </a:xfrm>
        </p:grpSpPr>
        <p:sp>
          <p:nvSpPr>
            <p:cNvPr id="705" name="圆角矩形"/>
            <p:cNvSpPr/>
            <p:nvPr/>
          </p:nvSpPr>
          <p:spPr>
            <a:xfrm>
              <a:off x="1450975" y="1141095"/>
              <a:ext cx="34429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06" name="流程图: 离页连接符"/>
            <p:cNvSpPr/>
            <p:nvPr/>
          </p:nvSpPr>
          <p:spPr>
            <a:xfrm>
              <a:off x="1774824" y="113411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07" name="矩形"/>
            <p:cNvSpPr/>
            <p:nvPr/>
          </p:nvSpPr>
          <p:spPr>
            <a:xfrm>
              <a:off x="2908300" y="117729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劳动仲裁</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09" name="矩形"/>
          <p:cNvSpPr/>
          <p:nvPr/>
        </p:nvSpPr>
        <p:spPr>
          <a:xfrm>
            <a:off x="5034280" y="1250949"/>
            <a:ext cx="518287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1．劳动仲裁机构、当事人和劳动仲裁案件的管辖</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710" name="表格"/>
          <p:cNvGraphicFramePr>
            <a:graphicFrameLocks noGrp="1"/>
          </p:cNvGraphicFramePr>
          <p:nvPr/>
        </p:nvGraphicFramePr>
        <p:xfrm>
          <a:off x="678180" y="1831975"/>
          <a:ext cx="10835614" cy="4778375"/>
        </p:xfrm>
        <a:graphic>
          <a:graphicData uri="http://schemas.openxmlformats.org/drawingml/2006/table">
            <a:tbl>
              <a:tblPr bandRow="1">
                <a:noFill/>
              </a:tblPr>
              <a:tblGrid>
                <a:gridCol w="1791957"/>
                <a:gridCol w="9043657"/>
              </a:tblGrid>
              <a:tr h="32321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2321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劳动仲裁机构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劳动人事争议仲裁委员会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85813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当事人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发生劳动争议的劳动者和用人单位为劳动争议仲裁案件的双方当事人（2）劳务派遣单位或者用工单位与劳动者发生劳动争议的，劳务派遣单位和用工单位为共同当事人（3）劳动者与个人承包经营者发生争议的，发包的组织和个人承包经营者为共同当事人</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  （4）发生争议的用人单位未办理营业执照、被吊销营业执照、营业执照到期继续经营、被责令关闭、被撤销以及用人单位解散、歇业，不能承担相关责任的，应当将用人单位和其出资人、开办单位或者主管部门作为共同当事人</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  （5）发生争议的劳动者一方在10人以上，并有共同请求的，劳动者可以推举3～5名代表人参加仲裁活动。代表人参加仲裁的行为对其所代表的当事人发生效力，但代表人变更、放弃仲裁请求或者承认对方当事人的仲裁请求，进行和解，必须经被代表的当事人同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273810">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劳动仲裁案件的管辖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劳动争议由劳动合同履行地或者用人单位所在地的仲裁委员会管辖（2）双方当事人分别向劳动合同履行地和用人单位所在地的仲裁委员会申请仲裁的，由劳动合同履行地的劳动争议仲裁委员会管辖（3）有多个劳动合同履行地的，由最先受理的仲裁委员会管辖（4）劳动合同履行地不明确的，由用人单位所在地的仲裁委员会管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8"/>
                                        </p:tgtEl>
                                        <p:attrNameLst>
                                          <p:attrName>style.visibility</p:attrName>
                                        </p:attrNameLst>
                                      </p:cBhvr>
                                      <p:to>
                                        <p:strVal val="visible"/>
                                      </p:to>
                                    </p:set>
                                    <p:animEffect transition="in" filter="fade">
                                      <p:cBhvr>
                                        <p:cTn id="7" dur="1000"/>
                                        <p:tgtEl>
                                          <p:spTgt spid="708"/>
                                        </p:tgtEl>
                                      </p:cBhvr>
                                    </p:animEffect>
                                    <p:anim calcmode="lin" valueType="num">
                                      <p:cBhvr>
                                        <p:cTn id="8" dur="1000" fill="hold"/>
                                        <p:tgtEl>
                                          <p:spTgt spid="708"/>
                                        </p:tgtEl>
                                        <p:attrNameLst>
                                          <p:attrName>ppt_x</p:attrName>
                                        </p:attrNameLst>
                                      </p:cBhvr>
                                      <p:tavLst>
                                        <p:tav tm="0">
                                          <p:val>
                                            <p:strVal val="#ppt_x"/>
                                          </p:val>
                                        </p:tav>
                                        <p:tav tm="100000">
                                          <p:val>
                                            <p:strVal val="#ppt_x"/>
                                          </p:val>
                                        </p:tav>
                                      </p:tavLst>
                                    </p:anim>
                                    <p:anim calcmode="lin" valueType="num">
                                      <p:cBhvr>
                                        <p:cTn id="9" dur="1000" fill="hold"/>
                                        <p:tgtEl>
                                          <p:spTgt spid="7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9"/>
                                        </p:tgtEl>
                                        <p:attrNameLst>
                                          <p:attrName>style.visibility</p:attrName>
                                        </p:attrNameLst>
                                      </p:cBhvr>
                                      <p:to>
                                        <p:strVal val="visible"/>
                                      </p:to>
                                    </p:set>
                                    <p:animEffect transition="in" filter="fade">
                                      <p:cBhvr>
                                        <p:cTn id="14" dur="1000"/>
                                        <p:tgtEl>
                                          <p:spTgt spid="709"/>
                                        </p:tgtEl>
                                      </p:cBhvr>
                                    </p:animEffect>
                                    <p:anim calcmode="lin" valueType="num">
                                      <p:cBhvr>
                                        <p:cTn id="15" dur="1000" fill="hold"/>
                                        <p:tgtEl>
                                          <p:spTgt spid="709"/>
                                        </p:tgtEl>
                                        <p:attrNameLst>
                                          <p:attrName>ppt_x</p:attrName>
                                        </p:attrNameLst>
                                      </p:cBhvr>
                                      <p:tavLst>
                                        <p:tav tm="0">
                                          <p:val>
                                            <p:strVal val="#ppt_x"/>
                                          </p:val>
                                        </p:tav>
                                        <p:tav tm="100000">
                                          <p:val>
                                            <p:strVal val="#ppt_x"/>
                                          </p:val>
                                        </p:tav>
                                      </p:tavLst>
                                    </p:anim>
                                    <p:anim calcmode="lin" valueType="num">
                                      <p:cBhvr>
                                        <p:cTn id="16" dur="1000" fill="hold"/>
                                        <p:tgtEl>
                                          <p:spTgt spid="7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10"/>
                                        </p:tgtEl>
                                        <p:attrNameLst>
                                          <p:attrName>style.visibility</p:attrName>
                                        </p:attrNameLst>
                                      </p:cBhvr>
                                      <p:to>
                                        <p:strVal val="visible"/>
                                      </p:to>
                                    </p:set>
                                    <p:animEffect transition="in" filter="randombar(horizontal)">
                                      <p:cBhvr>
                                        <p:cTn id="21" dur="5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0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14"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15" name="矩形"/>
          <p:cNvSpPr/>
          <p:nvPr/>
        </p:nvSpPr>
        <p:spPr>
          <a:xfrm>
            <a:off x="1424940" y="1344930"/>
            <a:ext cx="694436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【提示】劳动争议仲裁不收费。仲裁委员会的经费由财政予以保障。</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57" name="组合"/>
          <p:cNvGrpSpPr/>
          <p:nvPr/>
        </p:nvGrpSpPr>
        <p:grpSpPr>
          <a:xfrm>
            <a:off x="1626234" y="1918970"/>
            <a:ext cx="6366510" cy="525780"/>
            <a:chOff x="1626234" y="1918970"/>
            <a:chExt cx="6366510" cy="525780"/>
          </a:xfrm>
        </p:grpSpPr>
        <p:sp>
          <p:nvSpPr>
            <p:cNvPr id="716" name="矩形"/>
            <p:cNvSpPr/>
            <p:nvPr/>
          </p:nvSpPr>
          <p:spPr>
            <a:xfrm>
              <a:off x="1774824" y="1918970"/>
              <a:ext cx="605790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劳动仲裁当事人、劳动仲裁案件的管辖</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17" name="剪去对角的矩形"/>
            <p:cNvSpPr/>
            <p:nvPr/>
          </p:nvSpPr>
          <p:spPr>
            <a:xfrm>
              <a:off x="1626234" y="1918970"/>
              <a:ext cx="6366510" cy="525780"/>
            </a:xfrm>
            <a:prstGeom prst="snip2DiagRect">
              <a:avLst>
                <a:gd name="adj1" fmla="val 0"/>
                <a:gd name="adj2" fmla="val 14759"/>
              </a:avLst>
            </a:prstGeom>
            <a:noFill/>
            <a:ln w="25400" cap="flat" cmpd="sng">
              <a:solidFill>
                <a:srgbClr val="4BACC6"/>
              </a:solidFill>
              <a:prstDash val="solid"/>
              <a:round/>
            </a:ln>
          </p:spPr>
          <p:txBody>
            <a:bodyPr rtlCol="0" anchor="ctr"/>
            <a:lstStyle/>
            <a:p>
              <a:pPr algn="ctr"/>
            </a:p>
          </p:txBody>
        </p:sp>
      </p:grpSp>
      <p:sp>
        <p:nvSpPr>
          <p:cNvPr id="718" name="矩形"/>
          <p:cNvSpPr/>
          <p:nvPr/>
        </p:nvSpPr>
        <p:spPr>
          <a:xfrm>
            <a:off x="1424940" y="2526030"/>
            <a:ext cx="915987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用人单位和劳动者分别向用人单位所在地和劳动合同履行地的劳动人事争议仲裁委员会申请劳动仲裁的，由用人单位所在地的仲裁委员会管辖。（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19" name="矩形"/>
          <p:cNvSpPr/>
          <p:nvPr/>
        </p:nvSpPr>
        <p:spPr>
          <a:xfrm>
            <a:off x="1424940" y="3448050"/>
            <a:ext cx="151765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20" name="矩形"/>
          <p:cNvSpPr/>
          <p:nvPr/>
        </p:nvSpPr>
        <p:spPr>
          <a:xfrm>
            <a:off x="1427480" y="3914140"/>
            <a:ext cx="9157335"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判断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劳动者与用人单位发生劳动争议申请仲裁时，用人单位被吊销营业执照或者决定提前解散、歇业，不能承担相关责任的，其出资人、开办单位或者主管部门应作为共同当事人。	　　　　（   ）</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21" name="矩形"/>
          <p:cNvSpPr/>
          <p:nvPr/>
        </p:nvSpPr>
        <p:spPr>
          <a:xfrm>
            <a:off x="1427480" y="5252085"/>
            <a:ext cx="131953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【答案】√</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5"/>
                                        </p:tgtEl>
                                        <p:attrNameLst>
                                          <p:attrName>style.visibility</p:attrName>
                                        </p:attrNameLst>
                                      </p:cBhvr>
                                      <p:to>
                                        <p:strVal val="visible"/>
                                      </p:to>
                                    </p:set>
                                    <p:animEffect transition="in" filter="fade">
                                      <p:cBhvr>
                                        <p:cTn id="7" dur="1000"/>
                                        <p:tgtEl>
                                          <p:spTgt spid="715"/>
                                        </p:tgtEl>
                                      </p:cBhvr>
                                    </p:animEffect>
                                    <p:anim calcmode="lin" valueType="num">
                                      <p:cBhvr>
                                        <p:cTn id="8" dur="1000" fill="hold"/>
                                        <p:tgtEl>
                                          <p:spTgt spid="715"/>
                                        </p:tgtEl>
                                        <p:attrNameLst>
                                          <p:attrName>ppt_x</p:attrName>
                                        </p:attrNameLst>
                                      </p:cBhvr>
                                      <p:tavLst>
                                        <p:tav tm="0">
                                          <p:val>
                                            <p:strVal val="#ppt_x"/>
                                          </p:val>
                                        </p:tav>
                                        <p:tav tm="100000">
                                          <p:val>
                                            <p:strVal val="#ppt_x"/>
                                          </p:val>
                                        </p:tav>
                                      </p:tavLst>
                                    </p:anim>
                                    <p:anim calcmode="lin" valueType="num">
                                      <p:cBhvr>
                                        <p:cTn id="9" dur="1000" fill="hold"/>
                                        <p:tgtEl>
                                          <p:spTgt spid="7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57"/>
                                        </p:tgtEl>
                                        <p:attrNameLst>
                                          <p:attrName>style.visibility</p:attrName>
                                        </p:attrNameLst>
                                      </p:cBhvr>
                                      <p:to>
                                        <p:strVal val="visible"/>
                                      </p:to>
                                    </p:set>
                                    <p:animEffect transition="in" filter="fade">
                                      <p:cBhvr>
                                        <p:cTn id="14" dur="1000"/>
                                        <p:tgtEl>
                                          <p:spTgt spid="1257"/>
                                        </p:tgtEl>
                                      </p:cBhvr>
                                    </p:animEffect>
                                    <p:anim calcmode="lin" valueType="num">
                                      <p:cBhvr>
                                        <p:cTn id="15" dur="1000" fill="hold"/>
                                        <p:tgtEl>
                                          <p:spTgt spid="1257"/>
                                        </p:tgtEl>
                                        <p:attrNameLst>
                                          <p:attrName>ppt_x</p:attrName>
                                        </p:attrNameLst>
                                      </p:cBhvr>
                                      <p:tavLst>
                                        <p:tav tm="0">
                                          <p:val>
                                            <p:strVal val="#ppt_x"/>
                                          </p:val>
                                        </p:tav>
                                        <p:tav tm="100000">
                                          <p:val>
                                            <p:strVal val="#ppt_x"/>
                                          </p:val>
                                        </p:tav>
                                      </p:tavLst>
                                    </p:anim>
                                    <p:anim calcmode="lin" valueType="num">
                                      <p:cBhvr>
                                        <p:cTn id="16" dur="1000" fill="hold"/>
                                        <p:tgtEl>
                                          <p:spTgt spid="12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8"/>
                                        </p:tgtEl>
                                        <p:attrNameLst>
                                          <p:attrName>style.visibility</p:attrName>
                                        </p:attrNameLst>
                                      </p:cBhvr>
                                      <p:to>
                                        <p:strVal val="visible"/>
                                      </p:to>
                                    </p:set>
                                    <p:animEffect transition="in" filter="fade">
                                      <p:cBhvr>
                                        <p:cTn id="21" dur="1000"/>
                                        <p:tgtEl>
                                          <p:spTgt spid="718"/>
                                        </p:tgtEl>
                                      </p:cBhvr>
                                    </p:animEffect>
                                    <p:anim calcmode="lin" valueType="num">
                                      <p:cBhvr>
                                        <p:cTn id="22" dur="1000" fill="hold"/>
                                        <p:tgtEl>
                                          <p:spTgt spid="718"/>
                                        </p:tgtEl>
                                        <p:attrNameLst>
                                          <p:attrName>ppt_x</p:attrName>
                                        </p:attrNameLst>
                                      </p:cBhvr>
                                      <p:tavLst>
                                        <p:tav tm="0">
                                          <p:val>
                                            <p:strVal val="#ppt_x"/>
                                          </p:val>
                                        </p:tav>
                                        <p:tav tm="100000">
                                          <p:val>
                                            <p:strVal val="#ppt_x"/>
                                          </p:val>
                                        </p:tav>
                                      </p:tavLst>
                                    </p:anim>
                                    <p:anim calcmode="lin" valueType="num">
                                      <p:cBhvr>
                                        <p:cTn id="23" dur="1000" fill="hold"/>
                                        <p:tgtEl>
                                          <p:spTgt spid="7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9"/>
                                        </p:tgtEl>
                                        <p:attrNameLst>
                                          <p:attrName>style.visibility</p:attrName>
                                        </p:attrNameLst>
                                      </p:cBhvr>
                                      <p:to>
                                        <p:strVal val="visible"/>
                                      </p:to>
                                    </p:set>
                                    <p:animEffect transition="in" filter="fade">
                                      <p:cBhvr>
                                        <p:cTn id="28" dur="1000"/>
                                        <p:tgtEl>
                                          <p:spTgt spid="719"/>
                                        </p:tgtEl>
                                      </p:cBhvr>
                                    </p:animEffect>
                                    <p:anim calcmode="lin" valueType="num">
                                      <p:cBhvr>
                                        <p:cTn id="29" dur="1000" fill="hold"/>
                                        <p:tgtEl>
                                          <p:spTgt spid="719"/>
                                        </p:tgtEl>
                                        <p:attrNameLst>
                                          <p:attrName>ppt_x</p:attrName>
                                        </p:attrNameLst>
                                      </p:cBhvr>
                                      <p:tavLst>
                                        <p:tav tm="0">
                                          <p:val>
                                            <p:strVal val="#ppt_x"/>
                                          </p:val>
                                        </p:tav>
                                        <p:tav tm="100000">
                                          <p:val>
                                            <p:strVal val="#ppt_x"/>
                                          </p:val>
                                        </p:tav>
                                      </p:tavLst>
                                    </p:anim>
                                    <p:anim calcmode="lin" valueType="num">
                                      <p:cBhvr>
                                        <p:cTn id="30" dur="1000" fill="hold"/>
                                        <p:tgtEl>
                                          <p:spTgt spid="7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20"/>
                                        </p:tgtEl>
                                        <p:attrNameLst>
                                          <p:attrName>style.visibility</p:attrName>
                                        </p:attrNameLst>
                                      </p:cBhvr>
                                      <p:to>
                                        <p:strVal val="visible"/>
                                      </p:to>
                                    </p:set>
                                    <p:animEffect transition="in" filter="fade">
                                      <p:cBhvr>
                                        <p:cTn id="35" dur="1000"/>
                                        <p:tgtEl>
                                          <p:spTgt spid="720"/>
                                        </p:tgtEl>
                                      </p:cBhvr>
                                    </p:animEffect>
                                    <p:anim calcmode="lin" valueType="num">
                                      <p:cBhvr>
                                        <p:cTn id="36" dur="1000" fill="hold"/>
                                        <p:tgtEl>
                                          <p:spTgt spid="720"/>
                                        </p:tgtEl>
                                        <p:attrNameLst>
                                          <p:attrName>ppt_x</p:attrName>
                                        </p:attrNameLst>
                                      </p:cBhvr>
                                      <p:tavLst>
                                        <p:tav tm="0">
                                          <p:val>
                                            <p:strVal val="#ppt_x"/>
                                          </p:val>
                                        </p:tav>
                                        <p:tav tm="100000">
                                          <p:val>
                                            <p:strVal val="#ppt_x"/>
                                          </p:val>
                                        </p:tav>
                                      </p:tavLst>
                                    </p:anim>
                                    <p:anim calcmode="lin" valueType="num">
                                      <p:cBhvr>
                                        <p:cTn id="37" dur="1000" fill="hold"/>
                                        <p:tgtEl>
                                          <p:spTgt spid="7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21"/>
                                        </p:tgtEl>
                                        <p:attrNameLst>
                                          <p:attrName>style.visibility</p:attrName>
                                        </p:attrNameLst>
                                      </p:cBhvr>
                                      <p:to>
                                        <p:strVal val="visible"/>
                                      </p:to>
                                    </p:set>
                                    <p:animEffect transition="in" filter="fade">
                                      <p:cBhvr>
                                        <p:cTn id="42" dur="1000"/>
                                        <p:tgtEl>
                                          <p:spTgt spid="721"/>
                                        </p:tgtEl>
                                      </p:cBhvr>
                                    </p:animEffect>
                                    <p:anim calcmode="lin" valueType="num">
                                      <p:cBhvr>
                                        <p:cTn id="43" dur="1000" fill="hold"/>
                                        <p:tgtEl>
                                          <p:spTgt spid="721"/>
                                        </p:tgtEl>
                                        <p:attrNameLst>
                                          <p:attrName>ppt_x</p:attrName>
                                        </p:attrNameLst>
                                      </p:cBhvr>
                                      <p:tavLst>
                                        <p:tav tm="0">
                                          <p:val>
                                            <p:strVal val="#ppt_x"/>
                                          </p:val>
                                        </p:tav>
                                        <p:tav tm="100000">
                                          <p:val>
                                            <p:strVal val="#ppt_x"/>
                                          </p:val>
                                        </p:tav>
                                      </p:tavLst>
                                    </p:anim>
                                    <p:anim calcmode="lin" valueType="num">
                                      <p:cBhvr>
                                        <p:cTn id="44" dur="1000" fill="hold"/>
                                        <p:tgtEl>
                                          <p:spTgt spid="7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 grpId="0" animBg="1"/>
      <p:bldP spid="1257" grpId="0" animBg="1"/>
      <p:bldP spid="718" grpId="0" animBg="1"/>
      <p:bldP spid="719" grpId="0" animBg="1"/>
      <p:bldP spid="720" grpId="0" animBg="1"/>
      <p:bldP spid="7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25"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26" name="矩形"/>
          <p:cNvSpPr/>
          <p:nvPr/>
        </p:nvSpPr>
        <p:spPr>
          <a:xfrm>
            <a:off x="1478915" y="1250315"/>
            <a:ext cx="291084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2．劳动仲裁的申请和受理</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727" name="对象"/>
          <p:cNvGraphicFramePr/>
          <p:nvPr/>
        </p:nvGraphicFramePr>
        <p:xfrm>
          <a:off x="1500505" y="1854200"/>
          <a:ext cx="9504680" cy="1714500"/>
        </p:xfrm>
        <a:graphic>
          <a:graphicData uri="http://schemas.openxmlformats.org/presentationml/2006/ole">
            <mc:AlternateContent xmlns:mc="http://schemas.openxmlformats.org/markup-compatibility/2006">
              <mc:Choice xmlns:v="urn:schemas-microsoft-com:vml" Requires="v">
                <p:oleObj spid="_x0000_s19459" name="package" r:id="rId2" imgW="6322695" imgH="1148715" progId="package">
                  <p:embed/>
                </p:oleObj>
              </mc:Choice>
              <mc:Fallback>
                <p:oleObj name="package" r:id="rId2" imgW="6322695" imgH="1148715" progId="package">
                  <p:embed/>
                  <p:pic>
                    <p:nvPicPr>
                      <p:cNvPr id="0" name="对象"/>
                      <p:cNvPicPr/>
                      <p:nvPr/>
                    </p:nvPicPr>
                    <p:blipFill>
                      <a:blip r:embed="rId3" cstate="print"/>
                      <a:stretch>
                        <a:fillRect/>
                      </a:stretch>
                    </p:blipFill>
                    <p:spPr>
                      <a:xfrm>
                        <a:off x="1500505" y="1854200"/>
                        <a:ext cx="9504680" cy="1714500"/>
                      </a:xfrm>
                      <a:prstGeom prst="rect">
                        <a:avLst/>
                      </a:prstGeom>
                      <a:noFill/>
                      <a:ln w="9525" cap="flat" cmpd="sng">
                        <a:noFill/>
                        <a:prstDash val="solid"/>
                        <a:miter/>
                      </a:ln>
                    </p:spPr>
                  </p:pic>
                </p:oleObj>
              </mc:Fallback>
            </mc:AlternateContent>
          </a:graphicData>
        </a:graphic>
      </p:graphicFrame>
      <p:sp>
        <p:nvSpPr>
          <p:cNvPr id="728" name="矩形"/>
          <p:cNvSpPr/>
          <p:nvPr/>
        </p:nvSpPr>
        <p:spPr>
          <a:xfrm>
            <a:off x="4521835" y="3697605"/>
            <a:ext cx="346265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劳动仲裁申请和受理的主要内容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58" name="组合"/>
          <p:cNvGrpSpPr/>
          <p:nvPr/>
        </p:nvGrpSpPr>
        <p:grpSpPr>
          <a:xfrm>
            <a:off x="855979" y="4368165"/>
            <a:ext cx="10523854" cy="1959609"/>
            <a:chOff x="855979" y="4368165"/>
            <a:chExt cx="10523854" cy="1959609"/>
          </a:xfrm>
        </p:grpSpPr>
        <p:sp>
          <p:nvSpPr>
            <p:cNvPr id="729" name="矩形"/>
            <p:cNvSpPr/>
            <p:nvPr/>
          </p:nvSpPr>
          <p:spPr>
            <a:xfrm>
              <a:off x="1886585" y="4429760"/>
              <a:ext cx="9493249" cy="1691640"/>
            </a:xfrm>
            <a:prstGeom prst="rect">
              <a:avLst/>
            </a:prstGeom>
            <a:noFill/>
            <a:ln w="12700" cap="flat" cmpd="sng">
              <a:noFill/>
              <a:prstDash val="solid"/>
              <a:round/>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（1）劳动争议申请仲裁的时效期间为1年。仲裁时效期间从当事人知道或者应当知道其权利被侵害之日起计算。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（2）劳动关系存续期间因拖欠劳动报酬发生争议的，劳动者申请仲裁不受1年仲裁时效期间的限制；但是，劳动关系终止的，应当自劳动关系终止之日起1年内提出。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30" name="矩形"/>
            <p:cNvSpPr/>
            <p:nvPr/>
          </p:nvSpPr>
          <p:spPr>
            <a:xfrm>
              <a:off x="855979" y="4852670"/>
              <a:ext cx="918845" cy="491490"/>
            </a:xfrm>
            <a:prstGeom prst="rect">
              <a:avLst/>
            </a:prstGeom>
            <a:solidFill>
              <a:schemeClr val="accent4"/>
            </a:solidFill>
            <a:ln w="12700" cap="flat" cmpd="sng">
              <a:noFill/>
              <a:prstDash val="solid"/>
              <a:round/>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rPr>
                <a:t>敲黑板</a:t>
              </a:r>
              <a:endParaRPr lang="zh-CN" altLang="en-US" sz="1800" b="1" i="0" u="none" strike="noStrike" kern="1200" cap="none" spc="0" baseline="0">
                <a:solidFill>
                  <a:schemeClr val="tx2"/>
                </a:solidFill>
                <a:latin typeface="微软雅黑" panose="020B0503020204020204" charset="-122"/>
                <a:ea typeface="微软雅黑" panose="020B0503020204020204" charset="-122"/>
                <a:cs typeface="Times New Roman" panose="02020603050405020304" charset="0"/>
              </a:endParaRPr>
            </a:p>
          </p:txBody>
        </p:sp>
        <p:sp>
          <p:nvSpPr>
            <p:cNvPr id="731" name="剪去对角的矩形"/>
            <p:cNvSpPr/>
            <p:nvPr/>
          </p:nvSpPr>
          <p:spPr>
            <a:xfrm>
              <a:off x="1818640" y="4368165"/>
              <a:ext cx="9560560" cy="1959609"/>
            </a:xfrm>
            <a:prstGeom prst="snip2DiagRect">
              <a:avLst>
                <a:gd name="adj1" fmla="val 0"/>
                <a:gd name="adj2" fmla="val 12000"/>
              </a:avLst>
            </a:prstGeom>
            <a:noFill/>
            <a:ln w="25400" cap="flat" cmpd="sng">
              <a:solidFill>
                <a:srgbClr val="00AAB7"/>
              </a:solidFill>
              <a:prstDash val="sysDash"/>
              <a:round/>
            </a:ln>
          </p:spPr>
          <p:txBody>
            <a:bodyPr rtlCol="0" anchor="ctr"/>
            <a:lstStyle/>
            <a:p>
              <a:pPr algn="c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000"/>
                                        <p:tgtEl>
                                          <p:spTgt spid="726"/>
                                        </p:tgtEl>
                                      </p:cBhvr>
                                    </p:animEffect>
                                    <p:anim calcmode="lin" valueType="num">
                                      <p:cBhvr>
                                        <p:cTn id="8" dur="1000" fill="hold"/>
                                        <p:tgtEl>
                                          <p:spTgt spid="726"/>
                                        </p:tgtEl>
                                        <p:attrNameLst>
                                          <p:attrName>ppt_x</p:attrName>
                                        </p:attrNameLst>
                                      </p:cBhvr>
                                      <p:tavLst>
                                        <p:tav tm="0">
                                          <p:val>
                                            <p:strVal val="#ppt_x"/>
                                          </p:val>
                                        </p:tav>
                                        <p:tav tm="100000">
                                          <p:val>
                                            <p:strVal val="#ppt_x"/>
                                          </p:val>
                                        </p:tav>
                                      </p:tavLst>
                                    </p:anim>
                                    <p:anim calcmode="lin" valueType="num">
                                      <p:cBhvr>
                                        <p:cTn id="9" dur="1000" fill="hold"/>
                                        <p:tgtEl>
                                          <p:spTgt spid="7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27"/>
                                        </p:tgtEl>
                                        <p:attrNameLst>
                                          <p:attrName>style.visibility</p:attrName>
                                        </p:attrNameLst>
                                      </p:cBhvr>
                                      <p:to>
                                        <p:strVal val="visible"/>
                                      </p:to>
                                    </p:set>
                                    <p:animEffect transition="in" filter="fade">
                                      <p:cBhvr>
                                        <p:cTn id="14" dur="1000"/>
                                        <p:tgtEl>
                                          <p:spTgt spid="727"/>
                                        </p:tgtEl>
                                      </p:cBhvr>
                                    </p:animEffect>
                                    <p:anim calcmode="lin" valueType="num">
                                      <p:cBhvr>
                                        <p:cTn id="15" dur="1000" fill="hold"/>
                                        <p:tgtEl>
                                          <p:spTgt spid="727"/>
                                        </p:tgtEl>
                                        <p:attrNameLst>
                                          <p:attrName>ppt_x</p:attrName>
                                        </p:attrNameLst>
                                      </p:cBhvr>
                                      <p:tavLst>
                                        <p:tav tm="0">
                                          <p:val>
                                            <p:strVal val="#ppt_x"/>
                                          </p:val>
                                        </p:tav>
                                        <p:tav tm="100000">
                                          <p:val>
                                            <p:strVal val="#ppt_x"/>
                                          </p:val>
                                        </p:tav>
                                      </p:tavLst>
                                    </p:anim>
                                    <p:anim calcmode="lin" valueType="num">
                                      <p:cBhvr>
                                        <p:cTn id="16" dur="1000" fill="hold"/>
                                        <p:tgtEl>
                                          <p:spTgt spid="7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28"/>
                                        </p:tgtEl>
                                        <p:attrNameLst>
                                          <p:attrName>style.visibility</p:attrName>
                                        </p:attrNameLst>
                                      </p:cBhvr>
                                      <p:to>
                                        <p:strVal val="visible"/>
                                      </p:to>
                                    </p:set>
                                    <p:animEffect transition="in" filter="fade">
                                      <p:cBhvr>
                                        <p:cTn id="21" dur="1000"/>
                                        <p:tgtEl>
                                          <p:spTgt spid="728"/>
                                        </p:tgtEl>
                                      </p:cBhvr>
                                    </p:animEffect>
                                    <p:anim calcmode="lin" valueType="num">
                                      <p:cBhvr>
                                        <p:cTn id="22" dur="1000" fill="hold"/>
                                        <p:tgtEl>
                                          <p:spTgt spid="728"/>
                                        </p:tgtEl>
                                        <p:attrNameLst>
                                          <p:attrName>ppt_x</p:attrName>
                                        </p:attrNameLst>
                                      </p:cBhvr>
                                      <p:tavLst>
                                        <p:tav tm="0">
                                          <p:val>
                                            <p:strVal val="#ppt_x"/>
                                          </p:val>
                                        </p:tav>
                                        <p:tav tm="100000">
                                          <p:val>
                                            <p:strVal val="#ppt_x"/>
                                          </p:val>
                                        </p:tav>
                                      </p:tavLst>
                                    </p:anim>
                                    <p:anim calcmode="lin" valueType="num">
                                      <p:cBhvr>
                                        <p:cTn id="23" dur="1000" fill="hold"/>
                                        <p:tgtEl>
                                          <p:spTgt spid="7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58"/>
                                        </p:tgtEl>
                                        <p:attrNameLst>
                                          <p:attrName>style.visibility</p:attrName>
                                        </p:attrNameLst>
                                      </p:cBhvr>
                                      <p:to>
                                        <p:strVal val="visible"/>
                                      </p:to>
                                    </p:set>
                                    <p:animEffect transition="in" filter="fade">
                                      <p:cBhvr>
                                        <p:cTn id="28" dur="1000"/>
                                        <p:tgtEl>
                                          <p:spTgt spid="1258"/>
                                        </p:tgtEl>
                                      </p:cBhvr>
                                    </p:animEffect>
                                    <p:anim calcmode="lin" valueType="num">
                                      <p:cBhvr>
                                        <p:cTn id="29" dur="1000" fill="hold"/>
                                        <p:tgtEl>
                                          <p:spTgt spid="1258"/>
                                        </p:tgtEl>
                                        <p:attrNameLst>
                                          <p:attrName>ppt_x</p:attrName>
                                        </p:attrNameLst>
                                      </p:cBhvr>
                                      <p:tavLst>
                                        <p:tav tm="0">
                                          <p:val>
                                            <p:strVal val="#ppt_x"/>
                                          </p:val>
                                        </p:tav>
                                        <p:tav tm="100000">
                                          <p:val>
                                            <p:strVal val="#ppt_x"/>
                                          </p:val>
                                        </p:tav>
                                      </p:tavLst>
                                    </p:anim>
                                    <p:anim calcmode="lin" valueType="num">
                                      <p:cBhvr>
                                        <p:cTn id="30" dur="1000" fill="hold"/>
                                        <p:tgtEl>
                                          <p:spTgt spid="1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animBg="1"/>
      <p:bldP spid="728" grpId="0" animBg="1"/>
      <p:bldP spid="12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13"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09" name="组合"/>
          <p:cNvGrpSpPr/>
          <p:nvPr/>
        </p:nvGrpSpPr>
        <p:grpSpPr>
          <a:xfrm>
            <a:off x="1554294" y="1262124"/>
            <a:ext cx="5088250" cy="601980"/>
            <a:chOff x="1554294" y="1262124"/>
            <a:chExt cx="5088250" cy="601980"/>
          </a:xfrm>
        </p:grpSpPr>
        <p:sp>
          <p:nvSpPr>
            <p:cNvPr id="114" name="圆角矩形"/>
            <p:cNvSpPr/>
            <p:nvPr/>
          </p:nvSpPr>
          <p:spPr>
            <a:xfrm>
              <a:off x="1554294" y="1269109"/>
              <a:ext cx="5088250"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115" name="流程图: 离页连接符"/>
            <p:cNvSpPr/>
            <p:nvPr/>
          </p:nvSpPr>
          <p:spPr>
            <a:xfrm>
              <a:off x="1878144" y="1262124"/>
              <a:ext cx="884553"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116" name="矩形"/>
            <p:cNvSpPr/>
            <p:nvPr/>
          </p:nvSpPr>
          <p:spPr>
            <a:xfrm>
              <a:off x="3011619" y="1305305"/>
              <a:ext cx="3392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劳动合同订立的形式</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117" name="矩形"/>
          <p:cNvSpPr/>
          <p:nvPr/>
        </p:nvSpPr>
        <p:spPr>
          <a:xfrm>
            <a:off x="817245" y="1932305"/>
            <a:ext cx="1054671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建立劳动关系，应当以书面形式订立劳动合同。已建立劳动关系，未同时订立书面劳动合同的，应当自用工之日起1个月内订立书面劳动合同；未及时订立书面劳动合同的，按以下表格内容处理。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118" name="表格"/>
          <p:cNvGraphicFramePr>
            <a:graphicFrameLocks noGrp="1"/>
          </p:cNvGraphicFramePr>
          <p:nvPr/>
        </p:nvGraphicFramePr>
        <p:xfrm>
          <a:off x="925829" y="2923540"/>
          <a:ext cx="10295865" cy="3394202"/>
        </p:xfrm>
        <a:graphic>
          <a:graphicData uri="http://schemas.openxmlformats.org/drawingml/2006/table">
            <a:tbl>
              <a:tblPr bandRow="1">
                <a:noFill/>
              </a:tblPr>
              <a:tblGrid>
                <a:gridCol w="2748267"/>
                <a:gridCol w="7547598"/>
              </a:tblGrid>
              <a:tr h="316865">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情形</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具体处理</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2790">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（1）自用工之日起1个月内未订立书面劳动合同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rPr>
                        <a:t>经用人单位书面通知后，劳动者不与用人单位订立书面劳动合同的，用人单位应当书面通知劳动者终止劳动关系，无须向劳动者支付经济补偿，但是应当向劳动者支付其实际工作时间的劳动报酬</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75360">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（2）自用工之日起超过1个月不满1年未订立书面劳动合同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①自用工之日起满1个月的次日起至补订书面劳动合同的前一日应当向劳动者每月支付2倍的工资，并与劳动者补订书面劳动合同（第1个月正常工资，第2个月起2倍工资）②劳动者不与用人单位订立书面劳动合同的，用人单位应当书面通知劳动者终止劳动关系，并支付经济补偿</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732790">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（3）自用工之日起满1年未订立书面劳动合同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自用工之日起满1个月的次日至满1年的前一日（共11个月）应当向劳动者每月支付2倍的工资，并视为自用工之日起满1年的当日已经与劳动者订立无固定期限劳动合同，应当立即与劳动者补订书面劳动合同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fade">
                                      <p:cBhvr>
                                        <p:cTn id="7" dur="1000"/>
                                        <p:tgtEl>
                                          <p:spTgt spid="1209"/>
                                        </p:tgtEl>
                                      </p:cBhvr>
                                    </p:animEffect>
                                    <p:anim calcmode="lin" valueType="num">
                                      <p:cBhvr>
                                        <p:cTn id="8" dur="1000" fill="hold"/>
                                        <p:tgtEl>
                                          <p:spTgt spid="1209"/>
                                        </p:tgtEl>
                                        <p:attrNameLst>
                                          <p:attrName>ppt_x</p:attrName>
                                        </p:attrNameLst>
                                      </p:cBhvr>
                                      <p:tavLst>
                                        <p:tav tm="0">
                                          <p:val>
                                            <p:strVal val="#ppt_x"/>
                                          </p:val>
                                        </p:tav>
                                        <p:tav tm="100000">
                                          <p:val>
                                            <p:strVal val="#ppt_x"/>
                                          </p:val>
                                        </p:tav>
                                      </p:tavLst>
                                    </p:anim>
                                    <p:anim calcmode="lin" valueType="num">
                                      <p:cBhvr>
                                        <p:cTn id="9" dur="1000" fill="hold"/>
                                        <p:tgtEl>
                                          <p:spTgt spid="12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fade">
                                      <p:cBhvr>
                                        <p:cTn id="14" dur="1000"/>
                                        <p:tgtEl>
                                          <p:spTgt spid="117"/>
                                        </p:tgtEl>
                                      </p:cBhvr>
                                    </p:animEffect>
                                    <p:anim calcmode="lin" valueType="num">
                                      <p:cBhvr>
                                        <p:cTn id="15" dur="1000" fill="hold"/>
                                        <p:tgtEl>
                                          <p:spTgt spid="117"/>
                                        </p:tgtEl>
                                        <p:attrNameLst>
                                          <p:attrName>ppt_x</p:attrName>
                                        </p:attrNameLst>
                                      </p:cBhvr>
                                      <p:tavLst>
                                        <p:tav tm="0">
                                          <p:val>
                                            <p:strVal val="#ppt_x"/>
                                          </p:val>
                                        </p:tav>
                                        <p:tav tm="100000">
                                          <p:val>
                                            <p:strVal val="#ppt_x"/>
                                          </p:val>
                                        </p:tav>
                                      </p:tavLst>
                                    </p:anim>
                                    <p:anim calcmode="lin" valueType="num">
                                      <p:cBhvr>
                                        <p:cTn id="16"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Horizontal)">
                                      <p:cBhvr>
                                        <p:cTn id="2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 grpId="0" animBg="1"/>
      <p:bldP spid="1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35"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59" name="组合"/>
          <p:cNvGrpSpPr/>
          <p:nvPr/>
        </p:nvGrpSpPr>
        <p:grpSpPr>
          <a:xfrm>
            <a:off x="1590039" y="1124585"/>
            <a:ext cx="6366510" cy="525780"/>
            <a:chOff x="1590039" y="1124585"/>
            <a:chExt cx="6366510" cy="525780"/>
          </a:xfrm>
        </p:grpSpPr>
        <p:sp>
          <p:nvSpPr>
            <p:cNvPr id="736" name="矩形"/>
            <p:cNvSpPr/>
            <p:nvPr/>
          </p:nvSpPr>
          <p:spPr>
            <a:xfrm>
              <a:off x="1738630" y="1124585"/>
              <a:ext cx="6057900"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劳动仲裁的时效期间、仲裁的申请方式</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37" name="剪去对角的矩形"/>
            <p:cNvSpPr/>
            <p:nvPr/>
          </p:nvSpPr>
          <p:spPr>
            <a:xfrm>
              <a:off x="1590039" y="1124585"/>
              <a:ext cx="6366510" cy="525779"/>
            </a:xfrm>
            <a:prstGeom prst="snip2DiagRect">
              <a:avLst>
                <a:gd name="adj1" fmla="val 0"/>
                <a:gd name="adj2" fmla="val 15120"/>
              </a:avLst>
            </a:prstGeom>
            <a:noFill/>
            <a:ln w="25400" cap="flat" cmpd="sng">
              <a:solidFill>
                <a:srgbClr val="4BACC6"/>
              </a:solidFill>
              <a:prstDash val="solid"/>
              <a:round/>
            </a:ln>
          </p:spPr>
          <p:txBody>
            <a:bodyPr rtlCol="0" anchor="ctr"/>
            <a:lstStyle/>
            <a:p>
              <a:pPr algn="ctr"/>
            </a:p>
          </p:txBody>
        </p:sp>
      </p:grpSp>
      <p:sp>
        <p:nvSpPr>
          <p:cNvPr id="738" name="矩形"/>
          <p:cNvSpPr/>
          <p:nvPr/>
        </p:nvSpPr>
        <p:spPr>
          <a:xfrm>
            <a:off x="361315" y="1711325"/>
            <a:ext cx="11363960"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劳动者因用人单位拖欠劳动报酬发生劳动争议申请仲裁的，应当在仲裁时效期间内提出。关于该仲裁时效期间的下列表述中，正确的有（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A．从用人单位拖欠劳动报酬之日起1年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B．从用人单位拖欠劳动报酬之日起2年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C．劳动关系存续期间无仲裁时效期间限制</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D．劳动关系终止的，自劳动关系终止之日起1年</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39" name="矩形"/>
          <p:cNvSpPr/>
          <p:nvPr/>
        </p:nvSpPr>
        <p:spPr>
          <a:xfrm>
            <a:off x="6979285" y="3864610"/>
            <a:ext cx="149923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40" name="矩形"/>
          <p:cNvSpPr/>
          <p:nvPr/>
        </p:nvSpPr>
        <p:spPr>
          <a:xfrm>
            <a:off x="342900" y="4246880"/>
            <a:ext cx="1161732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【拓展</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】根据劳动争议调解仲裁法律制度的规定，下列关于劳动仲裁申请的表述中，正确的是（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A．申请人申请劳动仲裁，不得以口头形式提出</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B．申请仲裁的时效期间为3年</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C．申请人应预交仲裁申请费用</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D．申请人应向劳动合同履行地或者用人单位所在地的劳动仲裁机构申请仲裁</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41" name="矩形"/>
          <p:cNvSpPr/>
          <p:nvPr/>
        </p:nvSpPr>
        <p:spPr>
          <a:xfrm>
            <a:off x="8478520" y="5972175"/>
            <a:ext cx="144208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9"/>
                                        </p:tgtEl>
                                        <p:attrNameLst>
                                          <p:attrName>style.visibility</p:attrName>
                                        </p:attrNameLst>
                                      </p:cBhvr>
                                      <p:to>
                                        <p:strVal val="visible"/>
                                      </p:to>
                                    </p:set>
                                    <p:animEffect transition="in" filter="fade">
                                      <p:cBhvr>
                                        <p:cTn id="7" dur="1000"/>
                                        <p:tgtEl>
                                          <p:spTgt spid="1259"/>
                                        </p:tgtEl>
                                      </p:cBhvr>
                                    </p:animEffect>
                                    <p:anim calcmode="lin" valueType="num">
                                      <p:cBhvr>
                                        <p:cTn id="8" dur="1000" fill="hold"/>
                                        <p:tgtEl>
                                          <p:spTgt spid="1259"/>
                                        </p:tgtEl>
                                        <p:attrNameLst>
                                          <p:attrName>ppt_x</p:attrName>
                                        </p:attrNameLst>
                                      </p:cBhvr>
                                      <p:tavLst>
                                        <p:tav tm="0">
                                          <p:val>
                                            <p:strVal val="#ppt_x"/>
                                          </p:val>
                                        </p:tav>
                                        <p:tav tm="100000">
                                          <p:val>
                                            <p:strVal val="#ppt_x"/>
                                          </p:val>
                                        </p:tav>
                                      </p:tavLst>
                                    </p:anim>
                                    <p:anim calcmode="lin" valueType="num">
                                      <p:cBhvr>
                                        <p:cTn id="9" dur="1000" fill="hold"/>
                                        <p:tgtEl>
                                          <p:spTgt spid="12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8"/>
                                        </p:tgtEl>
                                        <p:attrNameLst>
                                          <p:attrName>style.visibility</p:attrName>
                                        </p:attrNameLst>
                                      </p:cBhvr>
                                      <p:to>
                                        <p:strVal val="visible"/>
                                      </p:to>
                                    </p:set>
                                    <p:animEffect transition="in" filter="fade">
                                      <p:cBhvr>
                                        <p:cTn id="14" dur="1000"/>
                                        <p:tgtEl>
                                          <p:spTgt spid="738"/>
                                        </p:tgtEl>
                                      </p:cBhvr>
                                    </p:animEffect>
                                    <p:anim calcmode="lin" valueType="num">
                                      <p:cBhvr>
                                        <p:cTn id="15" dur="1000" fill="hold"/>
                                        <p:tgtEl>
                                          <p:spTgt spid="738"/>
                                        </p:tgtEl>
                                        <p:attrNameLst>
                                          <p:attrName>ppt_x</p:attrName>
                                        </p:attrNameLst>
                                      </p:cBhvr>
                                      <p:tavLst>
                                        <p:tav tm="0">
                                          <p:val>
                                            <p:strVal val="#ppt_x"/>
                                          </p:val>
                                        </p:tav>
                                        <p:tav tm="100000">
                                          <p:val>
                                            <p:strVal val="#ppt_x"/>
                                          </p:val>
                                        </p:tav>
                                      </p:tavLst>
                                    </p:anim>
                                    <p:anim calcmode="lin" valueType="num">
                                      <p:cBhvr>
                                        <p:cTn id="16" dur="1000" fill="hold"/>
                                        <p:tgtEl>
                                          <p:spTgt spid="7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9"/>
                                        </p:tgtEl>
                                        <p:attrNameLst>
                                          <p:attrName>style.visibility</p:attrName>
                                        </p:attrNameLst>
                                      </p:cBhvr>
                                      <p:to>
                                        <p:strVal val="visible"/>
                                      </p:to>
                                    </p:set>
                                    <p:animEffect transition="in" filter="fade">
                                      <p:cBhvr>
                                        <p:cTn id="21" dur="1000"/>
                                        <p:tgtEl>
                                          <p:spTgt spid="739"/>
                                        </p:tgtEl>
                                      </p:cBhvr>
                                    </p:animEffect>
                                    <p:anim calcmode="lin" valueType="num">
                                      <p:cBhvr>
                                        <p:cTn id="22" dur="1000" fill="hold"/>
                                        <p:tgtEl>
                                          <p:spTgt spid="739"/>
                                        </p:tgtEl>
                                        <p:attrNameLst>
                                          <p:attrName>ppt_x</p:attrName>
                                        </p:attrNameLst>
                                      </p:cBhvr>
                                      <p:tavLst>
                                        <p:tav tm="0">
                                          <p:val>
                                            <p:strVal val="#ppt_x"/>
                                          </p:val>
                                        </p:tav>
                                        <p:tav tm="100000">
                                          <p:val>
                                            <p:strVal val="#ppt_x"/>
                                          </p:val>
                                        </p:tav>
                                      </p:tavLst>
                                    </p:anim>
                                    <p:anim calcmode="lin" valueType="num">
                                      <p:cBhvr>
                                        <p:cTn id="23"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40"/>
                                        </p:tgtEl>
                                        <p:attrNameLst>
                                          <p:attrName>style.visibility</p:attrName>
                                        </p:attrNameLst>
                                      </p:cBhvr>
                                      <p:to>
                                        <p:strVal val="visible"/>
                                      </p:to>
                                    </p:set>
                                    <p:animEffect transition="in" filter="fade">
                                      <p:cBhvr>
                                        <p:cTn id="28" dur="1000"/>
                                        <p:tgtEl>
                                          <p:spTgt spid="740"/>
                                        </p:tgtEl>
                                      </p:cBhvr>
                                    </p:animEffect>
                                    <p:anim calcmode="lin" valueType="num">
                                      <p:cBhvr>
                                        <p:cTn id="29" dur="1000" fill="hold"/>
                                        <p:tgtEl>
                                          <p:spTgt spid="740"/>
                                        </p:tgtEl>
                                        <p:attrNameLst>
                                          <p:attrName>ppt_x</p:attrName>
                                        </p:attrNameLst>
                                      </p:cBhvr>
                                      <p:tavLst>
                                        <p:tav tm="0">
                                          <p:val>
                                            <p:strVal val="#ppt_x"/>
                                          </p:val>
                                        </p:tav>
                                        <p:tav tm="100000">
                                          <p:val>
                                            <p:strVal val="#ppt_x"/>
                                          </p:val>
                                        </p:tav>
                                      </p:tavLst>
                                    </p:anim>
                                    <p:anim calcmode="lin" valueType="num">
                                      <p:cBhvr>
                                        <p:cTn id="30" dur="1000" fill="hold"/>
                                        <p:tgtEl>
                                          <p:spTgt spid="7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41"/>
                                        </p:tgtEl>
                                        <p:attrNameLst>
                                          <p:attrName>style.visibility</p:attrName>
                                        </p:attrNameLst>
                                      </p:cBhvr>
                                      <p:to>
                                        <p:strVal val="visible"/>
                                      </p:to>
                                    </p:set>
                                    <p:animEffect transition="in" filter="fade">
                                      <p:cBhvr>
                                        <p:cTn id="35" dur="1000"/>
                                        <p:tgtEl>
                                          <p:spTgt spid="741"/>
                                        </p:tgtEl>
                                      </p:cBhvr>
                                    </p:animEffect>
                                    <p:anim calcmode="lin" valueType="num">
                                      <p:cBhvr>
                                        <p:cTn id="36" dur="1000" fill="hold"/>
                                        <p:tgtEl>
                                          <p:spTgt spid="741"/>
                                        </p:tgtEl>
                                        <p:attrNameLst>
                                          <p:attrName>ppt_x</p:attrName>
                                        </p:attrNameLst>
                                      </p:cBhvr>
                                      <p:tavLst>
                                        <p:tav tm="0">
                                          <p:val>
                                            <p:strVal val="#ppt_x"/>
                                          </p:val>
                                        </p:tav>
                                        <p:tav tm="100000">
                                          <p:val>
                                            <p:strVal val="#ppt_x"/>
                                          </p:val>
                                        </p:tav>
                                      </p:tavLst>
                                    </p:anim>
                                    <p:anim calcmode="lin" valueType="num">
                                      <p:cBhvr>
                                        <p:cTn id="37" dur="1000" fill="hold"/>
                                        <p:tgtEl>
                                          <p:spTgt spid="7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 grpId="0" animBg="1"/>
      <p:bldP spid="738" grpId="0" animBg="1"/>
      <p:bldP spid="739" grpId="0" animBg="1"/>
      <p:bldP spid="740" grpId="0" animBg="1"/>
      <p:bldP spid="74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45"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46" name="矩形"/>
          <p:cNvSpPr/>
          <p:nvPr/>
        </p:nvSpPr>
        <p:spPr>
          <a:xfrm>
            <a:off x="1252855" y="1650365"/>
            <a:ext cx="9686290" cy="28917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3．劳动仲裁的基本制度</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（1）先行调解原则。仲裁庭在作出裁决前，应当先行调解。调解达成协议的，仲裁庭应当制作调解书。调解书经双方当事人签收后，发生法律效力。</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（2）仲裁公开原则及例外。劳动争议仲裁公开进行，但当事人协议不公开或者涉及商业秘密和个人隐私的，经相关当事人书面申请，仲裁委员会应当不公开审理。</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（3）仲裁庭制。</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（4）回避制度。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1000"/>
                                        <p:tgtEl>
                                          <p:spTgt spid="746"/>
                                        </p:tgtEl>
                                      </p:cBhvr>
                                    </p:animEffect>
                                    <p:anim calcmode="lin" valueType="num">
                                      <p:cBhvr>
                                        <p:cTn id="8" dur="1000" fill="hold"/>
                                        <p:tgtEl>
                                          <p:spTgt spid="746"/>
                                        </p:tgtEl>
                                        <p:attrNameLst>
                                          <p:attrName>ppt_x</p:attrName>
                                        </p:attrNameLst>
                                      </p:cBhvr>
                                      <p:tavLst>
                                        <p:tav tm="0">
                                          <p:val>
                                            <p:strVal val="#ppt_x"/>
                                          </p:val>
                                        </p:tav>
                                        <p:tav tm="100000">
                                          <p:val>
                                            <p:strVal val="#ppt_x"/>
                                          </p:val>
                                        </p:tav>
                                      </p:tavLst>
                                    </p:anim>
                                    <p:anim calcmode="lin" valueType="num">
                                      <p:cBhvr>
                                        <p:cTn id="9" dur="1000" fill="hold"/>
                                        <p:tgtEl>
                                          <p:spTgt spid="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0"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51" name="矩形"/>
          <p:cNvSpPr/>
          <p:nvPr/>
        </p:nvSpPr>
        <p:spPr>
          <a:xfrm>
            <a:off x="1261744" y="1196340"/>
            <a:ext cx="2456815" cy="358140"/>
          </a:xfrm>
          <a:prstGeom prst="rect">
            <a:avLst/>
          </a:prstGeom>
          <a:noFill/>
          <a:ln w="9525" cap="flat" cmpd="sng">
            <a:noFill/>
            <a:prstDash val="solid"/>
            <a:round/>
          </a:ln>
        </p:spPr>
        <p:txBody>
          <a:bodyPr vert="horz" wrap="square" lIns="91440" tIns="45720" rIns="91440" bIns="45720" anchor="t" anchorCtr="0">
            <a:spAutoFit/>
          </a:bodyPr>
          <a:lstStyle/>
          <a:p>
            <a:pPr marL="0" indent="25400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a:t>
            </a:r>
            <a:r>
              <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．劳动仲裁的裁决</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752" name="表格"/>
          <p:cNvGraphicFramePr>
            <a:graphicFrameLocks noGrp="1"/>
          </p:cNvGraphicFramePr>
          <p:nvPr/>
        </p:nvGraphicFramePr>
        <p:xfrm>
          <a:off x="742315" y="1786890"/>
          <a:ext cx="10584789" cy="4464812"/>
        </p:xfrm>
        <a:graphic>
          <a:graphicData uri="http://schemas.openxmlformats.org/drawingml/2006/table">
            <a:tbl>
              <a:tblPr bandRow="1">
                <a:noFill/>
              </a:tblPr>
              <a:tblGrid>
                <a:gridCol w="1238237"/>
                <a:gridCol w="9346552"/>
              </a:tblGrid>
              <a:tr h="36576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项目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内容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97280">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作出裁决的时限</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仲裁庭裁决劳动争议案件，应当自仲裁委员会受理仲裁申请之日起45日内结束（2）案情复杂需要延期的，经仲裁委员会主任批准，可以延期并书面通知当事人，但是延长期限不得超过15日（3）逾期未作出仲裁裁决的，当事人可以就该劳动争议事项向人民法院提起诉讼</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58178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一裁终局的案件</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劳动争议的裁决一般不是终局的，但下列劳动争议，除另有规定外，仲裁裁决为终局裁决：（1）追索劳动报酬、工伤医疗费、经济补偿金或者赔偿金，不超过当地月最低工资标准12个月金额的争议（2）因执行国家的劳动标准在工作时间、休息休假、社会保险等方面发生的争议【提示】仲裁庭裁决案件时，裁决内容同时涉及终局裁决和非终局裁决的，应当分别制作裁决书，并告知当事人相应的救济权利</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21983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仲裁裁决的撤销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用人单位有证据证明终局裁决有下列情形之一的，可以自收到裁决书之日起</a:t>
                      </a:r>
                      <a:r>
                        <a:rPr lang="en-US" altLang="zh-CN" sz="1600" b="0" i="0" u="none" strike="noStrike" kern="0" cap="none" spc="0" baseline="0">
                          <a:solidFill>
                            <a:srgbClr val="E4007F"/>
                          </a:solidFill>
                          <a:latin typeface="微软雅黑" panose="020B0503020204020204" charset="-122"/>
                          <a:ea typeface="微软雅黑" panose="020B0503020204020204" charset="-122"/>
                          <a:cs typeface="微软雅黑" panose="020B0503020204020204" charset="-122"/>
                        </a:rPr>
                        <a:t>30日内</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向仲裁委员会所在地的中级法院申请撤销裁决：（1）适用法律、法规确有错误的（2）劳动争议仲裁委员会无管辖权的（3）违反法定程序的（4）裁决所根据的证据是伪造的（5）对方当事人隐瞒了足以影响公正裁决的证据的（6）仲裁员在仲裁该案件时有索贿受贿、徇私舞弊、枉法裁决行为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1"/>
                                        </p:tgtEl>
                                        <p:attrNameLst>
                                          <p:attrName>style.visibility</p:attrName>
                                        </p:attrNameLst>
                                      </p:cBhvr>
                                      <p:to>
                                        <p:strVal val="visible"/>
                                      </p:to>
                                    </p:set>
                                    <p:animEffect transition="in" filter="fade">
                                      <p:cBhvr>
                                        <p:cTn id="7" dur="1000"/>
                                        <p:tgtEl>
                                          <p:spTgt spid="751"/>
                                        </p:tgtEl>
                                      </p:cBhvr>
                                    </p:animEffect>
                                    <p:anim calcmode="lin" valueType="num">
                                      <p:cBhvr>
                                        <p:cTn id="8" dur="1000" fill="hold"/>
                                        <p:tgtEl>
                                          <p:spTgt spid="751"/>
                                        </p:tgtEl>
                                        <p:attrNameLst>
                                          <p:attrName>ppt_x</p:attrName>
                                        </p:attrNameLst>
                                      </p:cBhvr>
                                      <p:tavLst>
                                        <p:tav tm="0">
                                          <p:val>
                                            <p:strVal val="#ppt_x"/>
                                          </p:val>
                                        </p:tav>
                                        <p:tav tm="100000">
                                          <p:val>
                                            <p:strVal val="#ppt_x"/>
                                          </p:val>
                                        </p:tav>
                                      </p:tavLst>
                                    </p:anim>
                                    <p:anim calcmode="lin" valueType="num">
                                      <p:cBhvr>
                                        <p:cTn id="9" dur="1000" fill="hold"/>
                                        <p:tgtEl>
                                          <p:spTgt spid="7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752"/>
                                        </p:tgtEl>
                                        <p:attrNameLst>
                                          <p:attrName>style.visibility</p:attrName>
                                        </p:attrNameLst>
                                      </p:cBhvr>
                                      <p:to>
                                        <p:strVal val="visible"/>
                                      </p:to>
                                    </p:set>
                                    <p:animEffect transition="in" filter="barn(inHorizontal)">
                                      <p:cBhvr>
                                        <p:cTn id="14" dur="500"/>
                                        <p:tgtEl>
                                          <p:spTgt spid="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56"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0" name="组合"/>
          <p:cNvGrpSpPr/>
          <p:nvPr/>
        </p:nvGrpSpPr>
        <p:grpSpPr>
          <a:xfrm>
            <a:off x="1602740" y="1423034"/>
            <a:ext cx="4367530" cy="525780"/>
            <a:chOff x="1602740" y="1423034"/>
            <a:chExt cx="4367530" cy="525780"/>
          </a:xfrm>
        </p:grpSpPr>
        <p:sp>
          <p:nvSpPr>
            <p:cNvPr id="757" name="矩形"/>
            <p:cNvSpPr/>
            <p:nvPr/>
          </p:nvSpPr>
          <p:spPr>
            <a:xfrm>
              <a:off x="1732279" y="1423034"/>
              <a:ext cx="4106544"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一裁终局的案件范围</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58" name="剪去对角的矩形"/>
            <p:cNvSpPr/>
            <p:nvPr/>
          </p:nvSpPr>
          <p:spPr>
            <a:xfrm>
              <a:off x="1602740" y="1423034"/>
              <a:ext cx="4367530" cy="525779"/>
            </a:xfrm>
            <a:prstGeom prst="snip2DiagRect">
              <a:avLst>
                <a:gd name="adj1" fmla="val 0"/>
                <a:gd name="adj2" fmla="val 12337"/>
              </a:avLst>
            </a:prstGeom>
            <a:noFill/>
            <a:ln w="25400" cap="flat" cmpd="sng">
              <a:solidFill>
                <a:srgbClr val="4BACC6"/>
              </a:solidFill>
              <a:prstDash val="solid"/>
              <a:round/>
            </a:ln>
          </p:spPr>
          <p:txBody>
            <a:bodyPr rtlCol="0" anchor="ctr"/>
            <a:lstStyle/>
            <a:p>
              <a:pPr algn="ctr"/>
            </a:p>
          </p:txBody>
        </p:sp>
      </p:grpSp>
      <p:sp>
        <p:nvSpPr>
          <p:cNvPr id="759" name="矩形"/>
          <p:cNvSpPr/>
          <p:nvPr/>
        </p:nvSpPr>
        <p:spPr>
          <a:xfrm>
            <a:off x="1370329" y="2084705"/>
            <a:ext cx="9286876"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根据劳动争议调解仲裁法律制度的规定，下列劳动争议中，劳动仲裁机构作出的仲裁裁决，除劳动者提起诉讼外，该裁决为终局裁决的有（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A．因执行国家的劳动标准在工作时间方面发生的争议</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B．因确认劳动关系发生的争议</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C．因订立劳动合同发生的争议</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D．追索赔偿金，不超过当地月最低工资标准12个月金额的争议</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60" name="矩形"/>
          <p:cNvSpPr/>
          <p:nvPr/>
        </p:nvSpPr>
        <p:spPr>
          <a:xfrm>
            <a:off x="1370329" y="4698365"/>
            <a:ext cx="155448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0"/>
                                        </p:tgtEl>
                                        <p:attrNameLst>
                                          <p:attrName>style.visibility</p:attrName>
                                        </p:attrNameLst>
                                      </p:cBhvr>
                                      <p:to>
                                        <p:strVal val="visible"/>
                                      </p:to>
                                    </p:set>
                                    <p:animEffect transition="in" filter="fade">
                                      <p:cBhvr>
                                        <p:cTn id="7" dur="1000"/>
                                        <p:tgtEl>
                                          <p:spTgt spid="1260"/>
                                        </p:tgtEl>
                                      </p:cBhvr>
                                    </p:animEffect>
                                    <p:anim calcmode="lin" valueType="num">
                                      <p:cBhvr>
                                        <p:cTn id="8" dur="1000" fill="hold"/>
                                        <p:tgtEl>
                                          <p:spTgt spid="1260"/>
                                        </p:tgtEl>
                                        <p:attrNameLst>
                                          <p:attrName>ppt_x</p:attrName>
                                        </p:attrNameLst>
                                      </p:cBhvr>
                                      <p:tavLst>
                                        <p:tav tm="0">
                                          <p:val>
                                            <p:strVal val="#ppt_x"/>
                                          </p:val>
                                        </p:tav>
                                        <p:tav tm="100000">
                                          <p:val>
                                            <p:strVal val="#ppt_x"/>
                                          </p:val>
                                        </p:tav>
                                      </p:tavLst>
                                    </p:anim>
                                    <p:anim calcmode="lin" valueType="num">
                                      <p:cBhvr>
                                        <p:cTn id="9" dur="1000" fill="hold"/>
                                        <p:tgtEl>
                                          <p:spTgt spid="12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59"/>
                                        </p:tgtEl>
                                        <p:attrNameLst>
                                          <p:attrName>style.visibility</p:attrName>
                                        </p:attrNameLst>
                                      </p:cBhvr>
                                      <p:to>
                                        <p:strVal val="visible"/>
                                      </p:to>
                                    </p:set>
                                    <p:animEffect transition="in" filter="fade">
                                      <p:cBhvr>
                                        <p:cTn id="14" dur="1000"/>
                                        <p:tgtEl>
                                          <p:spTgt spid="759"/>
                                        </p:tgtEl>
                                      </p:cBhvr>
                                    </p:animEffect>
                                    <p:anim calcmode="lin" valueType="num">
                                      <p:cBhvr>
                                        <p:cTn id="15" dur="1000" fill="hold"/>
                                        <p:tgtEl>
                                          <p:spTgt spid="759"/>
                                        </p:tgtEl>
                                        <p:attrNameLst>
                                          <p:attrName>ppt_x</p:attrName>
                                        </p:attrNameLst>
                                      </p:cBhvr>
                                      <p:tavLst>
                                        <p:tav tm="0">
                                          <p:val>
                                            <p:strVal val="#ppt_x"/>
                                          </p:val>
                                        </p:tav>
                                        <p:tav tm="100000">
                                          <p:val>
                                            <p:strVal val="#ppt_x"/>
                                          </p:val>
                                        </p:tav>
                                      </p:tavLst>
                                    </p:anim>
                                    <p:anim calcmode="lin" valueType="num">
                                      <p:cBhvr>
                                        <p:cTn id="16" dur="1000" fill="hold"/>
                                        <p:tgtEl>
                                          <p:spTgt spid="7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60"/>
                                        </p:tgtEl>
                                        <p:attrNameLst>
                                          <p:attrName>style.visibility</p:attrName>
                                        </p:attrNameLst>
                                      </p:cBhvr>
                                      <p:to>
                                        <p:strVal val="visible"/>
                                      </p:to>
                                    </p:set>
                                    <p:animEffect transition="in" filter="fade">
                                      <p:cBhvr>
                                        <p:cTn id="21" dur="1000"/>
                                        <p:tgtEl>
                                          <p:spTgt spid="760"/>
                                        </p:tgtEl>
                                      </p:cBhvr>
                                    </p:animEffect>
                                    <p:anim calcmode="lin" valueType="num">
                                      <p:cBhvr>
                                        <p:cTn id="22" dur="1000" fill="hold"/>
                                        <p:tgtEl>
                                          <p:spTgt spid="760"/>
                                        </p:tgtEl>
                                        <p:attrNameLst>
                                          <p:attrName>ppt_x</p:attrName>
                                        </p:attrNameLst>
                                      </p:cBhvr>
                                      <p:tavLst>
                                        <p:tav tm="0">
                                          <p:val>
                                            <p:strVal val="#ppt_x"/>
                                          </p:val>
                                        </p:tav>
                                        <p:tav tm="100000">
                                          <p:val>
                                            <p:strVal val="#ppt_x"/>
                                          </p:val>
                                        </p:tav>
                                      </p:tavLst>
                                    </p:anim>
                                    <p:anim calcmode="lin" valueType="num">
                                      <p:cBhvr>
                                        <p:cTn id="23" dur="1000" fill="hold"/>
                                        <p:tgtEl>
                                          <p:spTgt spid="7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 grpId="0" animBg="1"/>
      <p:bldP spid="759" grpId="0" animBg="1"/>
      <p:bldP spid="76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64"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765" name="矩形"/>
          <p:cNvSpPr/>
          <p:nvPr/>
        </p:nvSpPr>
        <p:spPr>
          <a:xfrm>
            <a:off x="1435100" y="1317625"/>
            <a:ext cx="9624060" cy="2091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5．仲裁裁决的执行</a:t>
            </a:r>
            <a:endPar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（1）当事人对发生法律效力的调解书、裁决书，应当依照规定的期限履行。一方当事人逾期不履行的，另一方当事人可以向人民法院申请执行。</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（2）仲裁庭对追索劳动报酬、工伤医疗费、经济补偿或者赔偿金的案件，根据当事人的申请，可以裁决先予执行，移送人民法院执行。</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66" name="矩形"/>
          <p:cNvSpPr/>
          <p:nvPr/>
        </p:nvSpPr>
        <p:spPr>
          <a:xfrm>
            <a:off x="1435100" y="3619500"/>
            <a:ext cx="9343390"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【提示1】仲裁庭裁决先予执行的，应当符合下列条件：① 当事人之间权利义务关系明确；</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② 不先予执行将严重影响申请人的生活。</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【提示2】劳动者申请先予执行的，可以不提供担保。</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anim calcmode="lin" valueType="num">
                                      <p:cBhvr>
                                        <p:cTn id="8" dur="1000" fill="hold"/>
                                        <p:tgtEl>
                                          <p:spTgt spid="765"/>
                                        </p:tgtEl>
                                        <p:attrNameLst>
                                          <p:attrName>ppt_x</p:attrName>
                                        </p:attrNameLst>
                                      </p:cBhvr>
                                      <p:tavLst>
                                        <p:tav tm="0">
                                          <p:val>
                                            <p:strVal val="#ppt_x"/>
                                          </p:val>
                                        </p:tav>
                                        <p:tav tm="100000">
                                          <p:val>
                                            <p:strVal val="#ppt_x"/>
                                          </p:val>
                                        </p:tav>
                                      </p:tavLst>
                                    </p:anim>
                                    <p:anim calcmode="lin" valueType="num">
                                      <p:cBhvr>
                                        <p:cTn id="9" dur="1000" fill="hold"/>
                                        <p:tgtEl>
                                          <p:spTgt spid="7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66"/>
                                        </p:tgtEl>
                                        <p:attrNameLst>
                                          <p:attrName>style.visibility</p:attrName>
                                        </p:attrNameLst>
                                      </p:cBhvr>
                                      <p:to>
                                        <p:strVal val="visible"/>
                                      </p:to>
                                    </p:set>
                                    <p:animEffect transition="in" filter="fade">
                                      <p:cBhvr>
                                        <p:cTn id="14" dur="1000"/>
                                        <p:tgtEl>
                                          <p:spTgt spid="766"/>
                                        </p:tgtEl>
                                      </p:cBhvr>
                                    </p:animEffect>
                                    <p:anim calcmode="lin" valueType="num">
                                      <p:cBhvr>
                                        <p:cTn id="15" dur="1000" fill="hold"/>
                                        <p:tgtEl>
                                          <p:spTgt spid="766"/>
                                        </p:tgtEl>
                                        <p:attrNameLst>
                                          <p:attrName>ppt_x</p:attrName>
                                        </p:attrNameLst>
                                      </p:cBhvr>
                                      <p:tavLst>
                                        <p:tav tm="0">
                                          <p:val>
                                            <p:strVal val="#ppt_x"/>
                                          </p:val>
                                        </p:tav>
                                        <p:tav tm="100000">
                                          <p:val>
                                            <p:strVal val="#ppt_x"/>
                                          </p:val>
                                        </p:tav>
                                      </p:tavLst>
                                    </p:anim>
                                    <p:anim calcmode="lin" valueType="num">
                                      <p:cBhvr>
                                        <p:cTn id="16" dur="1000" fill="hold"/>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animBg="1"/>
      <p:bldP spid="76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0"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771" name="表格"/>
          <p:cNvGraphicFramePr>
            <a:graphicFrameLocks noGrp="1"/>
          </p:cNvGraphicFramePr>
          <p:nvPr/>
        </p:nvGraphicFramePr>
        <p:xfrm>
          <a:off x="490855" y="1193165"/>
          <a:ext cx="11263578" cy="5386705"/>
        </p:xfrm>
        <a:graphic>
          <a:graphicData uri="http://schemas.openxmlformats.org/drawingml/2006/table">
            <a:tbl>
              <a:tblPr bandRow="1">
                <a:noFill/>
              </a:tblPr>
              <a:tblGrid>
                <a:gridCol w="831202"/>
                <a:gridCol w="1304277"/>
                <a:gridCol w="4726279"/>
                <a:gridCol w="4401820"/>
              </a:tblGrid>
              <a:tr h="316865">
                <a:tc gridSpan="2">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经济仲裁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劳动仲裁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6865">
                <a:tc rowSpan="6">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不同点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诉讼时效</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一般为3年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一般为1年</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3373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申请程序</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必须在事前或事后达成书面的仲裁协议，才能据此向仲裁机构提出仲裁申请</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不要求当事人达成仲裁协议</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5059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仲裁案件的管辖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不实行级别管辖和地域管辖，仲裁委员会应当由当事人协议选定</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实行地域管辖。仲裁委员会负责管辖本区域内发生的劳动争议。劳动争议由劳动合同履行地或者用人单位所在地的仲裁委员会管辖</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31686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收费规则</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收费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不收费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95059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是否公开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原则上不公开进行，除涉及国家秘密外，当事人可以协议公开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原则上公开进行，但当事人协议不公开或者涉及商业秘密和个人隐私的，经相关当事人书面申请，可以不公开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63373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裁决效力</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实行一裁终局制度，当事人不能向人民法院起诉</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一般不是终局的，当事人可以向人民法院起诉；特殊情况下，才实行一裁终局</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267460">
                <a:tc gridSpan="2">
                  <a:txBody>
                    <a:bodyPr/>
                    <a:lstStyle/>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相</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同</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p>
                      <a:pPr marL="0" indent="0" algn="ctr"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点</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89992" marR="89992" marT="46799" marB="46799">
                    <a:lnL w="12700">
                      <a:solidFill>
                        <a:srgbClr val="2F2F2F"/>
                      </a:solidFill>
                      <a:prstDash val="solid"/>
                      <a:headEnd type="none" w="med" len="med"/>
                      <a:tailEnd type="none" w="med" len="med"/>
                    </a:lnL>
                    <a:lnR w="12700">
                      <a:solidFill>
                        <a:srgbClr val="7F7F7F"/>
                      </a:solidFill>
                      <a:prstDash val="solid"/>
                      <a:headEnd type="none" w="med" len="med"/>
                      <a:tailEnd type="none" w="med" len="med"/>
                    </a:lnR>
                    <a:lnT w="12700">
                      <a:solidFill>
                        <a:srgbClr val="2F2F2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lnL w="12700">
                      <a:solidFill>
                        <a:srgbClr val="2F2F2F"/>
                      </a:solidFill>
                      <a:prstDash val="solid"/>
                      <a:headEnd type="none" w="med" len="med"/>
                      <a:tailEnd type="none" w="med" len="med"/>
                    </a:lnL>
                    <a:lnR w="12700">
                      <a:solidFill>
                        <a:srgbClr val="7F7F7F"/>
                      </a:solidFill>
                      <a:prstDash val="solid"/>
                      <a:headEnd type="none" w="med" len="med"/>
                      <a:tailEnd type="none" w="med" len="med"/>
                    </a:lnR>
                    <a:lnT w="12700">
                      <a:solidFill>
                        <a:srgbClr val="2F2F2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（1）仲裁委员会不按行政区划层层设立</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  （2）均适用回避制度</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  （3）裁决的原则相同：少数服从多数，形不成多数意见的，按首席仲裁员的意见作出</a:t>
                      </a:r>
                      <a:endParaRPr lang="en-US" altLang="zh-CN"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3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  （4）一方当事人逾期不履行的，另一方当事人均可以向人民法院申请执行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71"/>
                                        </p:tgtEl>
                                        <p:attrNameLst>
                                          <p:attrName>style.visibility</p:attrName>
                                        </p:attrNameLst>
                                      </p:cBhvr>
                                      <p:to>
                                        <p:strVal val="visible"/>
                                      </p:to>
                                    </p:set>
                                    <p:animEffect transition="in" filter="wheel(4)">
                                      <p:cBhvr>
                                        <p:cTn id="7" dur="2000"/>
                                        <p:tgtEl>
                                          <p:spTgt spid="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75"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1" name="组合"/>
          <p:cNvGrpSpPr/>
          <p:nvPr/>
        </p:nvGrpSpPr>
        <p:grpSpPr>
          <a:xfrm>
            <a:off x="1549400" y="1520825"/>
            <a:ext cx="5127625" cy="525779"/>
            <a:chOff x="1549400" y="1520825"/>
            <a:chExt cx="5127625" cy="525779"/>
          </a:xfrm>
        </p:grpSpPr>
        <p:sp>
          <p:nvSpPr>
            <p:cNvPr id="776" name="矩形"/>
            <p:cNvSpPr/>
            <p:nvPr/>
          </p:nvSpPr>
          <p:spPr>
            <a:xfrm>
              <a:off x="1678940" y="1520825"/>
              <a:ext cx="484759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en-US" altLang="zh-CN"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经济仲裁与劳动仲裁的对比</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77" name="剪去对角的矩形"/>
            <p:cNvSpPr/>
            <p:nvPr/>
          </p:nvSpPr>
          <p:spPr>
            <a:xfrm>
              <a:off x="1549400" y="1520825"/>
              <a:ext cx="5127625" cy="525779"/>
            </a:xfrm>
            <a:prstGeom prst="snip2DiagRect">
              <a:avLst>
                <a:gd name="adj1" fmla="val 0"/>
                <a:gd name="adj2" fmla="val 12703"/>
              </a:avLst>
            </a:prstGeom>
            <a:noFill/>
            <a:ln w="25400" cap="flat" cmpd="sng">
              <a:solidFill>
                <a:srgbClr val="4BACC6"/>
              </a:solidFill>
              <a:prstDash val="solid"/>
              <a:round/>
            </a:ln>
          </p:spPr>
          <p:txBody>
            <a:bodyPr rtlCol="0" anchor="ctr"/>
            <a:lstStyle/>
            <a:p>
              <a:pPr algn="ctr"/>
            </a:p>
          </p:txBody>
        </p:sp>
      </p:grpSp>
      <p:sp>
        <p:nvSpPr>
          <p:cNvPr id="778" name="矩形"/>
          <p:cNvSpPr/>
          <p:nvPr/>
        </p:nvSpPr>
        <p:spPr>
          <a:xfrm>
            <a:off x="1307464" y="2154555"/>
            <a:ext cx="9672320"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】关于一般经济纠纷仲裁和劳动仲裁共同点的下列表述中，正确的有（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A．仲裁庭仲裁案件均适用回避制度</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B．当事人均须在事先或事后达成仲裁协议，仲裁委员会方可受理</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C．仲裁委员会均不按行政区划层层设立</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D．当事人对仲裁裁决不服，均可向人民法院起诉</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79" name="矩形"/>
          <p:cNvSpPr/>
          <p:nvPr/>
        </p:nvSpPr>
        <p:spPr>
          <a:xfrm>
            <a:off x="1307464" y="4429760"/>
            <a:ext cx="163576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fade">
                                      <p:cBhvr>
                                        <p:cTn id="7" dur="1000"/>
                                        <p:tgtEl>
                                          <p:spTgt spid="1261"/>
                                        </p:tgtEl>
                                      </p:cBhvr>
                                    </p:animEffect>
                                    <p:anim calcmode="lin" valueType="num">
                                      <p:cBhvr>
                                        <p:cTn id="8" dur="1000" fill="hold"/>
                                        <p:tgtEl>
                                          <p:spTgt spid="1261"/>
                                        </p:tgtEl>
                                        <p:attrNameLst>
                                          <p:attrName>ppt_x</p:attrName>
                                        </p:attrNameLst>
                                      </p:cBhvr>
                                      <p:tavLst>
                                        <p:tav tm="0">
                                          <p:val>
                                            <p:strVal val="#ppt_x"/>
                                          </p:val>
                                        </p:tav>
                                        <p:tav tm="100000">
                                          <p:val>
                                            <p:strVal val="#ppt_x"/>
                                          </p:val>
                                        </p:tav>
                                      </p:tavLst>
                                    </p:anim>
                                    <p:anim calcmode="lin" valueType="num">
                                      <p:cBhvr>
                                        <p:cTn id="9" dur="1000" fill="hold"/>
                                        <p:tgtEl>
                                          <p:spTgt spid="12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8"/>
                                        </p:tgtEl>
                                        <p:attrNameLst>
                                          <p:attrName>style.visibility</p:attrName>
                                        </p:attrNameLst>
                                      </p:cBhvr>
                                      <p:to>
                                        <p:strVal val="visible"/>
                                      </p:to>
                                    </p:set>
                                    <p:animEffect transition="in" filter="fade">
                                      <p:cBhvr>
                                        <p:cTn id="14" dur="1000"/>
                                        <p:tgtEl>
                                          <p:spTgt spid="778"/>
                                        </p:tgtEl>
                                      </p:cBhvr>
                                    </p:animEffect>
                                    <p:anim calcmode="lin" valueType="num">
                                      <p:cBhvr>
                                        <p:cTn id="15" dur="1000" fill="hold"/>
                                        <p:tgtEl>
                                          <p:spTgt spid="778"/>
                                        </p:tgtEl>
                                        <p:attrNameLst>
                                          <p:attrName>ppt_x</p:attrName>
                                        </p:attrNameLst>
                                      </p:cBhvr>
                                      <p:tavLst>
                                        <p:tav tm="0">
                                          <p:val>
                                            <p:strVal val="#ppt_x"/>
                                          </p:val>
                                        </p:tav>
                                        <p:tav tm="100000">
                                          <p:val>
                                            <p:strVal val="#ppt_x"/>
                                          </p:val>
                                        </p:tav>
                                      </p:tavLst>
                                    </p:anim>
                                    <p:anim calcmode="lin" valueType="num">
                                      <p:cBhvr>
                                        <p:cTn id="16" dur="1000" fill="hold"/>
                                        <p:tgtEl>
                                          <p:spTgt spid="7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79"/>
                                        </p:tgtEl>
                                        <p:attrNameLst>
                                          <p:attrName>style.visibility</p:attrName>
                                        </p:attrNameLst>
                                      </p:cBhvr>
                                      <p:to>
                                        <p:strVal val="visible"/>
                                      </p:to>
                                    </p:set>
                                    <p:animEffect transition="in" filter="fade">
                                      <p:cBhvr>
                                        <p:cTn id="21" dur="1000"/>
                                        <p:tgtEl>
                                          <p:spTgt spid="779"/>
                                        </p:tgtEl>
                                      </p:cBhvr>
                                    </p:animEffect>
                                    <p:anim calcmode="lin" valueType="num">
                                      <p:cBhvr>
                                        <p:cTn id="22" dur="1000" fill="hold"/>
                                        <p:tgtEl>
                                          <p:spTgt spid="779"/>
                                        </p:tgtEl>
                                        <p:attrNameLst>
                                          <p:attrName>ppt_x</p:attrName>
                                        </p:attrNameLst>
                                      </p:cBhvr>
                                      <p:tavLst>
                                        <p:tav tm="0">
                                          <p:val>
                                            <p:strVal val="#ppt_x"/>
                                          </p:val>
                                        </p:tav>
                                        <p:tav tm="100000">
                                          <p:val>
                                            <p:strVal val="#ppt_x"/>
                                          </p:val>
                                        </p:tav>
                                      </p:tavLst>
                                    </p:anim>
                                    <p:anim calcmode="lin" valueType="num">
                                      <p:cBhvr>
                                        <p:cTn id="23" dur="1000" fill="hold"/>
                                        <p:tgtEl>
                                          <p:spTgt spid="7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 grpId="0" animBg="1"/>
      <p:bldP spid="778" grpId="0" animBg="1"/>
      <p:bldP spid="77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3"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787" name="组合"/>
          <p:cNvGrpSpPr/>
          <p:nvPr/>
        </p:nvGrpSpPr>
        <p:grpSpPr>
          <a:xfrm>
            <a:off x="1631950" y="1409700"/>
            <a:ext cx="3442970" cy="601980"/>
            <a:chOff x="1631950" y="1409700"/>
            <a:chExt cx="3442970" cy="601980"/>
          </a:xfrm>
        </p:grpSpPr>
        <p:sp>
          <p:nvSpPr>
            <p:cNvPr id="784" name="圆角矩形"/>
            <p:cNvSpPr/>
            <p:nvPr/>
          </p:nvSpPr>
          <p:spPr>
            <a:xfrm>
              <a:off x="1631950" y="1416685"/>
              <a:ext cx="3442970"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785" name="流程图: 离页连接符"/>
            <p:cNvSpPr/>
            <p:nvPr/>
          </p:nvSpPr>
          <p:spPr>
            <a:xfrm>
              <a:off x="1955800" y="1409700"/>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786" name="矩形"/>
            <p:cNvSpPr/>
            <p:nvPr/>
          </p:nvSpPr>
          <p:spPr>
            <a:xfrm>
              <a:off x="3089275" y="1452880"/>
              <a:ext cx="16148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劳动诉讼</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788" name="矩形"/>
          <p:cNvSpPr/>
          <p:nvPr/>
        </p:nvSpPr>
        <p:spPr>
          <a:xfrm>
            <a:off x="1450975" y="2083435"/>
            <a:ext cx="9352915"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（1）对仲裁委员会不予受理或逾期未作出决定的，申请人可以就该劳动争议事项提起诉讼。</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（2）劳动者对劳动争议终局裁决不服的，可以自收到仲裁裁决书之日起15日内提起诉讼。</a:t>
            </a:r>
            <a:b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b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（3）当事人对终局裁决情形之外的其他劳动争议案件的仲裁裁决不服的，可以自收到仲裁裁决书之日起15日内提起诉讼。</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（4）终局裁决被人民法院裁定撤销的，当事人可以自收到裁定书之日起15日内就该劳动争议事项提起诉讼。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262" name="组合"/>
          <p:cNvGrpSpPr/>
          <p:nvPr/>
        </p:nvGrpSpPr>
        <p:grpSpPr>
          <a:xfrm>
            <a:off x="1482725" y="4856480"/>
            <a:ext cx="9422765" cy="1226185"/>
            <a:chOff x="1482725" y="4856480"/>
            <a:chExt cx="9422765" cy="1226185"/>
          </a:xfrm>
        </p:grpSpPr>
        <p:sp>
          <p:nvSpPr>
            <p:cNvPr id="789" name="矩形"/>
            <p:cNvSpPr/>
            <p:nvPr/>
          </p:nvSpPr>
          <p:spPr>
            <a:xfrm>
              <a:off x="1589405" y="4856480"/>
              <a:ext cx="1138554" cy="358140"/>
            </a:xfrm>
            <a:prstGeom prst="rect">
              <a:avLst/>
            </a:prstGeom>
            <a:solidFill>
              <a:srgbClr val="1877A0"/>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rPr>
                <a:t>小旌笔记</a:t>
              </a:r>
              <a:endParaRPr lang="zh-CN" altLang="en-US" sz="1800" b="0" i="0" u="none" strike="noStrike" kern="1200" cap="none" spc="0" baseline="0">
                <a:solidFill>
                  <a:schemeClr val="bg1"/>
                </a:solidFill>
                <a:latin typeface="微软雅黑" panose="020B0503020204020204" charset="-122"/>
                <a:ea typeface="微软雅黑" panose="020B0503020204020204" charset="-122"/>
                <a:cs typeface="Times New Roman" panose="02020603050405020304" charset="0"/>
              </a:endParaRPr>
            </a:p>
          </p:txBody>
        </p:sp>
        <p:sp>
          <p:nvSpPr>
            <p:cNvPr id="790" name="矩形"/>
            <p:cNvSpPr/>
            <p:nvPr/>
          </p:nvSpPr>
          <p:spPr>
            <a:xfrm>
              <a:off x="1482725" y="5191125"/>
              <a:ext cx="9422765"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劳动仲裁终局裁决并非完全不能向人民法院起诉，劳动者不服的，可以起诉，用人单位一般不可以。在满足特定条件时用人单位可以向中级人民法院申请撤销。</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7"/>
                                        </p:tgtEl>
                                        <p:attrNameLst>
                                          <p:attrName>style.visibility</p:attrName>
                                        </p:attrNameLst>
                                      </p:cBhvr>
                                      <p:to>
                                        <p:strVal val="visible"/>
                                      </p:to>
                                    </p:set>
                                    <p:animEffect transition="in" filter="fade">
                                      <p:cBhvr>
                                        <p:cTn id="7" dur="1000"/>
                                        <p:tgtEl>
                                          <p:spTgt spid="787"/>
                                        </p:tgtEl>
                                      </p:cBhvr>
                                    </p:animEffect>
                                    <p:anim calcmode="lin" valueType="num">
                                      <p:cBhvr>
                                        <p:cTn id="8" dur="1000" fill="hold"/>
                                        <p:tgtEl>
                                          <p:spTgt spid="787"/>
                                        </p:tgtEl>
                                        <p:attrNameLst>
                                          <p:attrName>ppt_x</p:attrName>
                                        </p:attrNameLst>
                                      </p:cBhvr>
                                      <p:tavLst>
                                        <p:tav tm="0">
                                          <p:val>
                                            <p:strVal val="#ppt_x"/>
                                          </p:val>
                                        </p:tav>
                                        <p:tav tm="100000">
                                          <p:val>
                                            <p:strVal val="#ppt_x"/>
                                          </p:val>
                                        </p:tav>
                                      </p:tavLst>
                                    </p:anim>
                                    <p:anim calcmode="lin" valueType="num">
                                      <p:cBhvr>
                                        <p:cTn id="9" dur="1000" fill="hold"/>
                                        <p:tgtEl>
                                          <p:spTgt spid="7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8"/>
                                        </p:tgtEl>
                                        <p:attrNameLst>
                                          <p:attrName>style.visibility</p:attrName>
                                        </p:attrNameLst>
                                      </p:cBhvr>
                                      <p:to>
                                        <p:strVal val="visible"/>
                                      </p:to>
                                    </p:set>
                                    <p:animEffect transition="in" filter="fade">
                                      <p:cBhvr>
                                        <p:cTn id="14" dur="1000"/>
                                        <p:tgtEl>
                                          <p:spTgt spid="788"/>
                                        </p:tgtEl>
                                      </p:cBhvr>
                                    </p:animEffect>
                                    <p:anim calcmode="lin" valueType="num">
                                      <p:cBhvr>
                                        <p:cTn id="15" dur="1000" fill="hold"/>
                                        <p:tgtEl>
                                          <p:spTgt spid="788"/>
                                        </p:tgtEl>
                                        <p:attrNameLst>
                                          <p:attrName>ppt_x</p:attrName>
                                        </p:attrNameLst>
                                      </p:cBhvr>
                                      <p:tavLst>
                                        <p:tav tm="0">
                                          <p:val>
                                            <p:strVal val="#ppt_x"/>
                                          </p:val>
                                        </p:tav>
                                        <p:tav tm="100000">
                                          <p:val>
                                            <p:strVal val="#ppt_x"/>
                                          </p:val>
                                        </p:tav>
                                      </p:tavLst>
                                    </p:anim>
                                    <p:anim calcmode="lin" valueType="num">
                                      <p:cBhvr>
                                        <p:cTn id="16" dur="1000" fill="hold"/>
                                        <p:tgtEl>
                                          <p:spTgt spid="7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62"/>
                                        </p:tgtEl>
                                        <p:attrNameLst>
                                          <p:attrName>style.visibility</p:attrName>
                                        </p:attrNameLst>
                                      </p:cBhvr>
                                      <p:to>
                                        <p:strVal val="visible"/>
                                      </p:to>
                                    </p:set>
                                    <p:animEffect transition="in" filter="fade">
                                      <p:cBhvr>
                                        <p:cTn id="21" dur="1000"/>
                                        <p:tgtEl>
                                          <p:spTgt spid="1262"/>
                                        </p:tgtEl>
                                      </p:cBhvr>
                                    </p:animEffect>
                                    <p:anim calcmode="lin" valueType="num">
                                      <p:cBhvr>
                                        <p:cTn id="22" dur="1000" fill="hold"/>
                                        <p:tgtEl>
                                          <p:spTgt spid="1262"/>
                                        </p:tgtEl>
                                        <p:attrNameLst>
                                          <p:attrName>ppt_x</p:attrName>
                                        </p:attrNameLst>
                                      </p:cBhvr>
                                      <p:tavLst>
                                        <p:tav tm="0">
                                          <p:val>
                                            <p:strVal val="#ppt_x"/>
                                          </p:val>
                                        </p:tav>
                                        <p:tav tm="100000">
                                          <p:val>
                                            <p:strVal val="#ppt_x"/>
                                          </p:val>
                                        </p:tav>
                                      </p:tavLst>
                                    </p:anim>
                                    <p:anim calcmode="lin" valueType="num">
                                      <p:cBhvr>
                                        <p:cTn id="23" dur="1000" fill="hold"/>
                                        <p:tgtEl>
                                          <p:spTgt spid="1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 grpId="0" animBg="1"/>
      <p:bldP spid="788" grpId="0" animBg="1"/>
      <p:bldP spid="126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94" name="矩形"/>
          <p:cNvSpPr/>
          <p:nvPr/>
        </p:nvSpPr>
        <p:spPr>
          <a:xfrm>
            <a:off x="1424940" y="304800"/>
            <a:ext cx="4241799"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考点６：劳动争议的解决</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3" name="组合"/>
          <p:cNvGrpSpPr/>
          <p:nvPr/>
        </p:nvGrpSpPr>
        <p:grpSpPr>
          <a:xfrm>
            <a:off x="1575435" y="1328420"/>
            <a:ext cx="4358005" cy="525780"/>
            <a:chOff x="1575435" y="1328420"/>
            <a:chExt cx="4358005" cy="525780"/>
          </a:xfrm>
        </p:grpSpPr>
        <p:sp>
          <p:nvSpPr>
            <p:cNvPr id="795" name="矩形"/>
            <p:cNvSpPr/>
            <p:nvPr/>
          </p:nvSpPr>
          <p:spPr>
            <a:xfrm>
              <a:off x="1704974" y="1328420"/>
              <a:ext cx="4068445" cy="52578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劳动诉讼的具体内容</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796" name="剪去对角的矩形"/>
            <p:cNvSpPr/>
            <p:nvPr/>
          </p:nvSpPr>
          <p:spPr>
            <a:xfrm>
              <a:off x="1575435" y="1328420"/>
              <a:ext cx="4358005" cy="525779"/>
            </a:xfrm>
            <a:prstGeom prst="snip2DiagRect">
              <a:avLst>
                <a:gd name="adj1" fmla="val 0"/>
                <a:gd name="adj2" fmla="val 12578"/>
              </a:avLst>
            </a:prstGeom>
            <a:noFill/>
            <a:ln w="25400" cap="flat" cmpd="sng">
              <a:solidFill>
                <a:srgbClr val="4BACC6"/>
              </a:solidFill>
              <a:prstDash val="solid"/>
              <a:round/>
            </a:ln>
          </p:spPr>
          <p:txBody>
            <a:bodyPr rtlCol="0" anchor="ctr"/>
            <a:lstStyle/>
            <a:p>
              <a:pPr algn="ctr"/>
            </a:p>
          </p:txBody>
        </p:sp>
      </p:grpSp>
      <p:sp>
        <p:nvSpPr>
          <p:cNvPr id="797" name="矩形"/>
          <p:cNvSpPr/>
          <p:nvPr/>
        </p:nvSpPr>
        <p:spPr>
          <a:xfrm>
            <a:off x="1373505" y="1939290"/>
            <a:ext cx="9448165"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】下列关于劳动争议终局裁决效力的表述正确的是（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A．一方当事人逾期不履行终局裁决的，另一方当事人可以向劳动仲裁委员会申请强制执行</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B．终局裁决被法院裁定撤销的，当事人可以自收到裁定书之日起15日内向法院提起诉讼</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C．劳动者对终局裁决不服的，不得向法院提起诉讼</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D．用人单位对终局裁决不服的，应向基层法院申请撤销</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98" name="矩形"/>
          <p:cNvSpPr/>
          <p:nvPr/>
        </p:nvSpPr>
        <p:spPr>
          <a:xfrm>
            <a:off x="1373505" y="4139565"/>
            <a:ext cx="9270364"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【解析】选项A，只能向法院申请强制执行；选项C，对劳动争议终局裁决不服的，劳动者可以向法院提起诉讼；选项D，满足特定条件时，用人单位可以向“中级法院”申请撤销。</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3"/>
                                        </p:tgtEl>
                                        <p:attrNameLst>
                                          <p:attrName>style.visibility</p:attrName>
                                        </p:attrNameLst>
                                      </p:cBhvr>
                                      <p:to>
                                        <p:strVal val="visible"/>
                                      </p:to>
                                    </p:set>
                                    <p:animEffect transition="in" filter="fade">
                                      <p:cBhvr>
                                        <p:cTn id="7" dur="1000"/>
                                        <p:tgtEl>
                                          <p:spTgt spid="1263"/>
                                        </p:tgtEl>
                                      </p:cBhvr>
                                    </p:animEffect>
                                    <p:anim calcmode="lin" valueType="num">
                                      <p:cBhvr>
                                        <p:cTn id="8" dur="1000" fill="hold"/>
                                        <p:tgtEl>
                                          <p:spTgt spid="1263"/>
                                        </p:tgtEl>
                                        <p:attrNameLst>
                                          <p:attrName>ppt_x</p:attrName>
                                        </p:attrNameLst>
                                      </p:cBhvr>
                                      <p:tavLst>
                                        <p:tav tm="0">
                                          <p:val>
                                            <p:strVal val="#ppt_x"/>
                                          </p:val>
                                        </p:tav>
                                        <p:tav tm="100000">
                                          <p:val>
                                            <p:strVal val="#ppt_x"/>
                                          </p:val>
                                        </p:tav>
                                      </p:tavLst>
                                    </p:anim>
                                    <p:anim calcmode="lin" valueType="num">
                                      <p:cBhvr>
                                        <p:cTn id="9" dur="1000" fill="hold"/>
                                        <p:tgtEl>
                                          <p:spTgt spid="12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97"/>
                                        </p:tgtEl>
                                        <p:attrNameLst>
                                          <p:attrName>style.visibility</p:attrName>
                                        </p:attrNameLst>
                                      </p:cBhvr>
                                      <p:to>
                                        <p:strVal val="visible"/>
                                      </p:to>
                                    </p:set>
                                    <p:animEffect transition="in" filter="fade">
                                      <p:cBhvr>
                                        <p:cTn id="14" dur="1000"/>
                                        <p:tgtEl>
                                          <p:spTgt spid="797"/>
                                        </p:tgtEl>
                                      </p:cBhvr>
                                    </p:animEffect>
                                    <p:anim calcmode="lin" valueType="num">
                                      <p:cBhvr>
                                        <p:cTn id="15" dur="1000" fill="hold"/>
                                        <p:tgtEl>
                                          <p:spTgt spid="797"/>
                                        </p:tgtEl>
                                        <p:attrNameLst>
                                          <p:attrName>ppt_x</p:attrName>
                                        </p:attrNameLst>
                                      </p:cBhvr>
                                      <p:tavLst>
                                        <p:tav tm="0">
                                          <p:val>
                                            <p:strVal val="#ppt_x"/>
                                          </p:val>
                                        </p:tav>
                                        <p:tav tm="100000">
                                          <p:val>
                                            <p:strVal val="#ppt_x"/>
                                          </p:val>
                                        </p:tav>
                                      </p:tavLst>
                                    </p:anim>
                                    <p:anim calcmode="lin" valueType="num">
                                      <p:cBhvr>
                                        <p:cTn id="16" dur="1000" fill="hold"/>
                                        <p:tgtEl>
                                          <p:spTgt spid="7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98"/>
                                        </p:tgtEl>
                                        <p:attrNameLst>
                                          <p:attrName>style.visibility</p:attrName>
                                        </p:attrNameLst>
                                      </p:cBhvr>
                                      <p:to>
                                        <p:strVal val="visible"/>
                                      </p:to>
                                    </p:set>
                                    <p:animEffect transition="in" filter="fade">
                                      <p:cBhvr>
                                        <p:cTn id="21" dur="1000"/>
                                        <p:tgtEl>
                                          <p:spTgt spid="798"/>
                                        </p:tgtEl>
                                      </p:cBhvr>
                                    </p:animEffect>
                                    <p:anim calcmode="lin" valueType="num">
                                      <p:cBhvr>
                                        <p:cTn id="22" dur="1000" fill="hold"/>
                                        <p:tgtEl>
                                          <p:spTgt spid="798"/>
                                        </p:tgtEl>
                                        <p:attrNameLst>
                                          <p:attrName>ppt_x</p:attrName>
                                        </p:attrNameLst>
                                      </p:cBhvr>
                                      <p:tavLst>
                                        <p:tav tm="0">
                                          <p:val>
                                            <p:strVal val="#ppt_x"/>
                                          </p:val>
                                        </p:tav>
                                        <p:tav tm="100000">
                                          <p:val>
                                            <p:strVal val="#ppt_x"/>
                                          </p:val>
                                        </p:tav>
                                      </p:tavLst>
                                    </p:anim>
                                    <p:anim calcmode="lin" valueType="num">
                                      <p:cBhvr>
                                        <p:cTn id="23" dur="1000" fill="hold"/>
                                        <p:tgtEl>
                                          <p:spTgt spid="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0" animBg="1"/>
      <p:bldP spid="797" grpId="0" animBg="1"/>
      <p:bldP spid="79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02" name="矩形"/>
          <p:cNvSpPr/>
          <p:nvPr/>
        </p:nvSpPr>
        <p:spPr>
          <a:xfrm>
            <a:off x="1424940" y="304800"/>
            <a:ext cx="64401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违反劳动合同法律制度的法律责任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aphicFrame>
        <p:nvGraphicFramePr>
          <p:cNvPr id="803" name="表格"/>
          <p:cNvGraphicFramePr>
            <a:graphicFrameLocks noGrp="1"/>
          </p:cNvGraphicFramePr>
          <p:nvPr/>
        </p:nvGraphicFramePr>
        <p:xfrm>
          <a:off x="308610" y="1205865"/>
          <a:ext cx="11581727" cy="5258421"/>
        </p:xfrm>
        <a:graphic>
          <a:graphicData uri="http://schemas.openxmlformats.org/drawingml/2006/table">
            <a:tbl>
              <a:tblPr bandRow="1">
                <a:noFill/>
              </a:tblPr>
              <a:tblGrid>
                <a:gridCol w="944867"/>
                <a:gridCol w="1625587"/>
                <a:gridCol w="9011273"/>
              </a:tblGrid>
              <a:tr h="323214">
                <a:tc gridSpan="2">
                  <a:txBody>
                    <a:bodyPr/>
                    <a:lstStyle/>
                    <a:p>
                      <a:pPr marL="0" indent="0" algn="ctr"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h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具体法律责任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214880">
                <a:tc rowSpan="3">
                  <a:txBody>
                    <a:bodyPr/>
                    <a:lstStyle/>
                    <a:p>
                      <a:pPr marL="0" indent="0" algn="ctr"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用人单位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cap="flat" cmpd="sng" algn="ctr">
                      <a:solidFill>
                        <a:srgbClr val="2F2F2F"/>
                      </a:solidFill>
                      <a:prstDash val="solid"/>
                      <a:roun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订立劳动合同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用人单位自用工之日起超过1个月未与劳动者订立书面劳动合同的，从第2个月起每月支付2倍的工资，最多不超过11个月（2）用人单位违反规定与劳动者约定试用期的，由劳动行政部门责令改正；违法约定的试用期已经履行的，由用人单位以劳动者试用期满月工资为标准，按已经履行的超过法定试用期的期间向劳动者支付赔偿金（3）用人单位违反规定扣押劳动者身份证等证件的，由劳动行政部门责令期限退还劳动者本人，并依照有关法律规定给予处罚（4）用人单位以担保或者其他名义向劳动者收取财物的，由劳动行政部门责令期限退还劳动者本人，并以每人500元以上2 000元以下的标准处以罚款；给劳动者造成损害的，应当承担赔偿责任（5）劳动合同依照规定被确认无效，给劳动者造成损害的，用人单位应当承担赔偿责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093470">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履行劳动合同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用人单位有下列情形之一的，由劳动行政部门责令限期支付劳动报酬、加班费；劳动报酬低于当地最低工资标准的，应当支付其差额部分；逾期不支付的，责令用人单位按应付金额50%以上100%以下的标准向劳动者加付赔偿金：（1）未按照劳动合同的约定或者国家规定及时足额支付劳动者劳动报酬的（2）低于当地最低工资标准支付劳动者工资的（3）安排加班不支付加班费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1626857">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解除和终止劳动合同</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eaLnBrk="1" fontAlgn="auto" latinLnBrk="0" hangingPunct="1">
                        <a:lnSpc>
                          <a:spcPct val="11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用人单位解除或者终止劳动合同，未依照规定向劳动者支付经济补偿的，由劳动行政部门责令限期支付经济补偿；逾期不支付的，责令用人单位按应付金额50%以上100%以下的标准向劳动者加付赔偿金（2）用人单位违反规定解除或者终止劳动合同，按经济补偿金的2倍向劳动者支付赔偿金（不再支付经济补偿金）（3）劳动者依法解除或者终止劳动合同，用人单位扣押劳动者档案或者其他物品的，由劳动行政部门责令限期退还劳动者本人，并以每人500元以上2 000元以下的标准除以罚款；给劳动者造成损害的，应当承担赔偿责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03"/>
                                        </p:tgtEl>
                                        <p:attrNameLst>
                                          <p:attrName>style.visibility</p:attrName>
                                        </p:attrNameLst>
                                      </p:cBhvr>
                                      <p:to>
                                        <p:strVal val="visible"/>
                                      </p:to>
                                    </p:set>
                                    <p:animEffect transition="in" filter="wheel(4)">
                                      <p:cBhvr>
                                        <p:cTn id="7" dur="2000"/>
                                        <p:tgtEl>
                                          <p:spTgt spid="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22" name="矩形"/>
          <p:cNvSpPr/>
          <p:nvPr/>
        </p:nvSpPr>
        <p:spPr>
          <a:xfrm>
            <a:off x="1425064" y="305039"/>
            <a:ext cx="4275841" cy="453389"/>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1</a:t>
            </a: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：劳动合同的订立</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rgbClr val="FFFFFF"/>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
        <p:nvSpPr>
          <p:cNvPr id="123" name="矩形"/>
          <p:cNvSpPr/>
          <p:nvPr/>
        </p:nvSpPr>
        <p:spPr>
          <a:xfrm>
            <a:off x="1558925" y="1399540"/>
            <a:ext cx="9630410"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【提示】非全日制用工（是指以小时计酬为主，劳动者在同一用人单位一般平均每日工作时间不超过4小时，每周工作时间累积不超过24小时的用工形式）双方当事人可以订立口头协议。</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210" name="组合"/>
          <p:cNvGrpSpPr/>
          <p:nvPr/>
        </p:nvGrpSpPr>
        <p:grpSpPr>
          <a:xfrm>
            <a:off x="1727834" y="2660650"/>
            <a:ext cx="8698865" cy="542924"/>
            <a:chOff x="1727834" y="2660650"/>
            <a:chExt cx="8698865" cy="542924"/>
          </a:xfrm>
        </p:grpSpPr>
        <p:sp>
          <p:nvSpPr>
            <p:cNvPr id="124" name="矩形"/>
            <p:cNvSpPr/>
            <p:nvPr/>
          </p:nvSpPr>
          <p:spPr>
            <a:xfrm>
              <a:off x="1870710" y="2692400"/>
              <a:ext cx="840740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考查角度</a:t>
              </a:r>
              <a:r>
                <a:rPr lang="zh-CN" altLang="en-US" sz="24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a:t>
              </a:r>
              <a:r>
                <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rPr>
                <a:t>订立书面劳动合同的时限、未及时订立书面劳动合同的处理</a:t>
              </a:r>
              <a:endParaRPr lang="zh-CN" altLang="en-US" sz="2000" b="1" i="0" u="none" strike="noStrike" kern="1200" cap="none" spc="0" baseline="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125" name="剪去对角的矩形"/>
            <p:cNvSpPr/>
            <p:nvPr/>
          </p:nvSpPr>
          <p:spPr>
            <a:xfrm>
              <a:off x="1727834" y="2660650"/>
              <a:ext cx="8698865" cy="542924"/>
            </a:xfrm>
            <a:prstGeom prst="snip2DiagRect">
              <a:avLst>
                <a:gd name="adj1" fmla="val 0"/>
                <a:gd name="adj2" fmla="val 16990"/>
              </a:avLst>
            </a:prstGeom>
            <a:noFill/>
            <a:ln w="25400" cap="flat" cmpd="sng">
              <a:solidFill>
                <a:srgbClr val="4BACC6"/>
              </a:solidFill>
              <a:prstDash val="solid"/>
              <a:round/>
            </a:ln>
          </p:spPr>
          <p:txBody>
            <a:bodyPr rtlCol="0" anchor="ctr"/>
            <a:lstStyle/>
            <a:p>
              <a:pPr algn="ctr"/>
            </a:p>
          </p:txBody>
        </p:sp>
      </p:grpSp>
      <p:sp>
        <p:nvSpPr>
          <p:cNvPr id="126" name="矩形"/>
          <p:cNvSpPr/>
          <p:nvPr/>
        </p:nvSpPr>
        <p:spPr>
          <a:xfrm>
            <a:off x="1558925" y="3405505"/>
            <a:ext cx="9305289" cy="1291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】根据劳动合同法律制度的规定，用人单位与劳动者已建立劳动关系，但未订立书面劳动合同的，应当自用工之日起一定期限内订立，该期限为（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A．6个月	B．3个月	C．2个月	D．1个月</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7" name="矩形"/>
          <p:cNvSpPr/>
          <p:nvPr/>
        </p:nvSpPr>
        <p:spPr>
          <a:xfrm>
            <a:off x="1558925" y="4747895"/>
            <a:ext cx="133730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10"/>
                                        </p:tgtEl>
                                        <p:attrNameLst>
                                          <p:attrName>style.visibility</p:attrName>
                                        </p:attrNameLst>
                                      </p:cBhvr>
                                      <p:to>
                                        <p:strVal val="visible"/>
                                      </p:to>
                                    </p:set>
                                    <p:animEffect transition="in" filter="fade">
                                      <p:cBhvr>
                                        <p:cTn id="14" dur="1000"/>
                                        <p:tgtEl>
                                          <p:spTgt spid="1210"/>
                                        </p:tgtEl>
                                      </p:cBhvr>
                                    </p:animEffect>
                                    <p:anim calcmode="lin" valueType="num">
                                      <p:cBhvr>
                                        <p:cTn id="15" dur="1000" fill="hold"/>
                                        <p:tgtEl>
                                          <p:spTgt spid="1210"/>
                                        </p:tgtEl>
                                        <p:attrNameLst>
                                          <p:attrName>ppt_x</p:attrName>
                                        </p:attrNameLst>
                                      </p:cBhvr>
                                      <p:tavLst>
                                        <p:tav tm="0">
                                          <p:val>
                                            <p:strVal val="#ppt_x"/>
                                          </p:val>
                                        </p:tav>
                                        <p:tav tm="100000">
                                          <p:val>
                                            <p:strVal val="#ppt_x"/>
                                          </p:val>
                                        </p:tav>
                                      </p:tavLst>
                                    </p:anim>
                                    <p:anim calcmode="lin" valueType="num">
                                      <p:cBhvr>
                                        <p:cTn id="16" dur="1000" fill="hold"/>
                                        <p:tgtEl>
                                          <p:spTgt spid="12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1000"/>
                                        <p:tgtEl>
                                          <p:spTgt spid="126"/>
                                        </p:tgtEl>
                                      </p:cBhvr>
                                    </p:animEffect>
                                    <p:anim calcmode="lin" valueType="num">
                                      <p:cBhvr>
                                        <p:cTn id="22" dur="1000" fill="hold"/>
                                        <p:tgtEl>
                                          <p:spTgt spid="126"/>
                                        </p:tgtEl>
                                        <p:attrNameLst>
                                          <p:attrName>ppt_x</p:attrName>
                                        </p:attrNameLst>
                                      </p:cBhvr>
                                      <p:tavLst>
                                        <p:tav tm="0">
                                          <p:val>
                                            <p:strVal val="#ppt_x"/>
                                          </p:val>
                                        </p:tav>
                                        <p:tav tm="100000">
                                          <p:val>
                                            <p:strVal val="#ppt_x"/>
                                          </p:val>
                                        </p:tav>
                                      </p:tavLst>
                                    </p:anim>
                                    <p:anim calcmode="lin" valueType="num">
                                      <p:cBhvr>
                                        <p:cTn id="23"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1000"/>
                                        <p:tgtEl>
                                          <p:spTgt spid="127"/>
                                        </p:tgtEl>
                                      </p:cBhvr>
                                    </p:animEffect>
                                    <p:anim calcmode="lin" valueType="num">
                                      <p:cBhvr>
                                        <p:cTn id="29" dur="1000" fill="hold"/>
                                        <p:tgtEl>
                                          <p:spTgt spid="127"/>
                                        </p:tgtEl>
                                        <p:attrNameLst>
                                          <p:attrName>ppt_x</p:attrName>
                                        </p:attrNameLst>
                                      </p:cBhvr>
                                      <p:tavLst>
                                        <p:tav tm="0">
                                          <p:val>
                                            <p:strVal val="#ppt_x"/>
                                          </p:val>
                                        </p:tav>
                                        <p:tav tm="100000">
                                          <p:val>
                                            <p:strVal val="#ppt_x"/>
                                          </p:val>
                                        </p:tav>
                                      </p:tavLst>
                                    </p:anim>
                                    <p:anim calcmode="lin" valueType="num">
                                      <p:cBhvr>
                                        <p:cTn id="30"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10" grpId="0" animBg="1"/>
      <p:bldP spid="126" grpId="0" animBg="1"/>
      <p:bldP spid="12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aphicFrame>
        <p:nvGraphicFramePr>
          <p:cNvPr id="807" name="表格"/>
          <p:cNvGraphicFramePr>
            <a:graphicFrameLocks noGrp="1"/>
          </p:cNvGraphicFramePr>
          <p:nvPr/>
        </p:nvGraphicFramePr>
        <p:xfrm>
          <a:off x="1054100" y="1586865"/>
          <a:ext cx="10083139" cy="3416933"/>
        </p:xfrm>
        <a:graphic>
          <a:graphicData uri="http://schemas.openxmlformats.org/drawingml/2006/table">
            <a:tbl>
              <a:tblPr bandRow="1">
                <a:noFill/>
              </a:tblPr>
              <a:tblGrid>
                <a:gridCol w="2365997"/>
                <a:gridCol w="7717142"/>
              </a:tblGrid>
              <a:tr h="694054">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具体法律责任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722879">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劳动者</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1）劳动合同被确认无效，给用人单位造成损失的，有过错的劳动者应当承担赔偿责任（2）劳动者违反规定解除劳动合同，给用人单位造成损失的，应当承担赔偿责任（3）劳动者违反劳动合同中约定的保密义务或者竞业限制，劳动者应当按照劳动合同的约定，向用人单位支付违约金。给用人单位造成损失的，应当承担赔偿责任（4）劳动者违反培训协议，未满服务期解除或者终止劳动合同的，或者因劳动者严重违纪，用人单位与劳动者解除约定服务期的劳动合同的，劳动者应当按照劳动合同的约定向用人单位支付违约金</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
        <p:nvSpPr>
          <p:cNvPr id="808" name="矩形"/>
          <p:cNvSpPr/>
          <p:nvPr/>
        </p:nvSpPr>
        <p:spPr>
          <a:xfrm>
            <a:off x="1424940" y="304800"/>
            <a:ext cx="64401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违反劳动合同法律制度的法律责任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wipe(down)">
                                      <p:cBhvr>
                                        <p:cTn id="7" dur="500"/>
                                        <p:tgtEl>
                                          <p:spTgt spid="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12" name="矩形"/>
          <p:cNvSpPr/>
          <p:nvPr/>
        </p:nvSpPr>
        <p:spPr>
          <a:xfrm>
            <a:off x="1424940" y="304800"/>
            <a:ext cx="64401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考点７： 违反劳动合同法律制度的法律责任</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endPar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4" name="组合"/>
          <p:cNvGrpSpPr/>
          <p:nvPr/>
        </p:nvGrpSpPr>
        <p:grpSpPr>
          <a:xfrm>
            <a:off x="1692275" y="1356360"/>
            <a:ext cx="5835649" cy="525779"/>
            <a:chOff x="1692275" y="1356360"/>
            <a:chExt cx="5835649" cy="525779"/>
          </a:xfrm>
        </p:grpSpPr>
        <p:sp>
          <p:nvSpPr>
            <p:cNvPr id="813" name="矩形"/>
            <p:cNvSpPr/>
            <p:nvPr/>
          </p:nvSpPr>
          <p:spPr>
            <a:xfrm>
              <a:off x="1812925" y="1356360"/>
              <a:ext cx="5600699"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违反劳动合同法律制度的法律责任</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14" name="剪去对角的矩形"/>
            <p:cNvSpPr/>
            <p:nvPr/>
          </p:nvSpPr>
          <p:spPr>
            <a:xfrm>
              <a:off x="1692275" y="1356360"/>
              <a:ext cx="5835649" cy="525779"/>
            </a:xfrm>
            <a:prstGeom prst="snip2DiagRect">
              <a:avLst>
                <a:gd name="adj1" fmla="val 0"/>
                <a:gd name="adj2" fmla="val 13310"/>
              </a:avLst>
            </a:prstGeom>
            <a:noFill/>
            <a:ln w="25400" cap="flat" cmpd="sng">
              <a:solidFill>
                <a:srgbClr val="4BACC6"/>
              </a:solidFill>
              <a:prstDash val="solid"/>
              <a:round/>
            </a:ln>
          </p:spPr>
          <p:txBody>
            <a:bodyPr rtlCol="0" anchor="ctr"/>
            <a:lstStyle/>
            <a:p>
              <a:pPr algn="ctr"/>
            </a:p>
          </p:txBody>
        </p:sp>
      </p:grpSp>
      <p:sp>
        <p:nvSpPr>
          <p:cNvPr id="815" name="矩形"/>
          <p:cNvSpPr/>
          <p:nvPr/>
        </p:nvSpPr>
        <p:spPr>
          <a:xfrm>
            <a:off x="1474470" y="1972310"/>
            <a:ext cx="9519285" cy="336739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】根据劳动合同法律制度的规定，下列关于劳动者法律责任承担的表述中，正确的有（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A．劳动合同被确认无效，给用人单位造成损失的，有过错的劳动者应当承担赔偿责任</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B．劳动者违法解除劳动合同，给用人单位造成损失的，应当承担赔偿责任</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C．劳动者违反培训协议，未满服务期解除或者终止劳动合同的，应当按照劳动合同的约定向用人单位支付违约金</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D．劳动者违反劳动合同中约定的保密义务或者竞业限制，应按照劳动合同的约定向用人单位支付违约金</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16" name="矩形"/>
          <p:cNvSpPr/>
          <p:nvPr/>
        </p:nvSpPr>
        <p:spPr>
          <a:xfrm>
            <a:off x="1474470" y="5467350"/>
            <a:ext cx="187071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4"/>
                                        </p:tgtEl>
                                        <p:attrNameLst>
                                          <p:attrName>style.visibility</p:attrName>
                                        </p:attrNameLst>
                                      </p:cBhvr>
                                      <p:to>
                                        <p:strVal val="visible"/>
                                      </p:to>
                                    </p:set>
                                    <p:animEffect transition="in" filter="fade">
                                      <p:cBhvr>
                                        <p:cTn id="7" dur="1000"/>
                                        <p:tgtEl>
                                          <p:spTgt spid="1264"/>
                                        </p:tgtEl>
                                      </p:cBhvr>
                                    </p:animEffect>
                                    <p:anim calcmode="lin" valueType="num">
                                      <p:cBhvr>
                                        <p:cTn id="8" dur="1000" fill="hold"/>
                                        <p:tgtEl>
                                          <p:spTgt spid="1264"/>
                                        </p:tgtEl>
                                        <p:attrNameLst>
                                          <p:attrName>ppt_x</p:attrName>
                                        </p:attrNameLst>
                                      </p:cBhvr>
                                      <p:tavLst>
                                        <p:tav tm="0">
                                          <p:val>
                                            <p:strVal val="#ppt_x"/>
                                          </p:val>
                                        </p:tav>
                                        <p:tav tm="100000">
                                          <p:val>
                                            <p:strVal val="#ppt_x"/>
                                          </p:val>
                                        </p:tav>
                                      </p:tavLst>
                                    </p:anim>
                                    <p:anim calcmode="lin" valueType="num">
                                      <p:cBhvr>
                                        <p:cTn id="9" dur="1000" fill="hold"/>
                                        <p:tgtEl>
                                          <p:spTgt spid="12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5"/>
                                        </p:tgtEl>
                                        <p:attrNameLst>
                                          <p:attrName>style.visibility</p:attrName>
                                        </p:attrNameLst>
                                      </p:cBhvr>
                                      <p:to>
                                        <p:strVal val="visible"/>
                                      </p:to>
                                    </p:set>
                                    <p:animEffect transition="in" filter="fade">
                                      <p:cBhvr>
                                        <p:cTn id="14" dur="1000"/>
                                        <p:tgtEl>
                                          <p:spTgt spid="815"/>
                                        </p:tgtEl>
                                      </p:cBhvr>
                                    </p:animEffect>
                                    <p:anim calcmode="lin" valueType="num">
                                      <p:cBhvr>
                                        <p:cTn id="15" dur="1000" fill="hold"/>
                                        <p:tgtEl>
                                          <p:spTgt spid="815"/>
                                        </p:tgtEl>
                                        <p:attrNameLst>
                                          <p:attrName>ppt_x</p:attrName>
                                        </p:attrNameLst>
                                      </p:cBhvr>
                                      <p:tavLst>
                                        <p:tav tm="0">
                                          <p:val>
                                            <p:strVal val="#ppt_x"/>
                                          </p:val>
                                        </p:tav>
                                        <p:tav tm="100000">
                                          <p:val>
                                            <p:strVal val="#ppt_x"/>
                                          </p:val>
                                        </p:tav>
                                      </p:tavLst>
                                    </p:anim>
                                    <p:anim calcmode="lin" valueType="num">
                                      <p:cBhvr>
                                        <p:cTn id="16" dur="1000" fill="hold"/>
                                        <p:tgtEl>
                                          <p:spTgt spid="8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6"/>
                                        </p:tgtEl>
                                        <p:attrNameLst>
                                          <p:attrName>style.visibility</p:attrName>
                                        </p:attrNameLst>
                                      </p:cBhvr>
                                      <p:to>
                                        <p:strVal val="visible"/>
                                      </p:to>
                                    </p:set>
                                    <p:animEffect transition="in" filter="fade">
                                      <p:cBhvr>
                                        <p:cTn id="21" dur="1000"/>
                                        <p:tgtEl>
                                          <p:spTgt spid="816"/>
                                        </p:tgtEl>
                                      </p:cBhvr>
                                    </p:animEffect>
                                    <p:anim calcmode="lin" valueType="num">
                                      <p:cBhvr>
                                        <p:cTn id="22" dur="1000" fill="hold"/>
                                        <p:tgtEl>
                                          <p:spTgt spid="816"/>
                                        </p:tgtEl>
                                        <p:attrNameLst>
                                          <p:attrName>ppt_x</p:attrName>
                                        </p:attrNameLst>
                                      </p:cBhvr>
                                      <p:tavLst>
                                        <p:tav tm="0">
                                          <p:val>
                                            <p:strVal val="#ppt_x"/>
                                          </p:val>
                                        </p:tav>
                                        <p:tav tm="100000">
                                          <p:val>
                                            <p:strVal val="#ppt_x"/>
                                          </p:val>
                                        </p:tav>
                                      </p:tavLst>
                                    </p:anim>
                                    <p:anim calcmode="lin" valueType="num">
                                      <p:cBhvr>
                                        <p:cTn id="23" dur="1000" fill="hold"/>
                                        <p:tgtEl>
                                          <p:spTgt spid="8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 grpId="0" animBg="1"/>
      <p:bldP spid="815" grpId="0" animBg="1"/>
      <p:bldP spid="81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0" name="椭圆"/>
          <p:cNvSpPr/>
          <p:nvPr/>
        </p:nvSpPr>
        <p:spPr>
          <a:xfrm>
            <a:off x="5082443" y="1149061"/>
            <a:ext cx="2036774" cy="2049536"/>
          </a:xfrm>
          <a:prstGeom prst="ellipse">
            <a:avLst/>
          </a:prstGeom>
          <a:solidFill>
            <a:schemeClr val="accent4"/>
          </a:solidFill>
          <a:ln w="12700" cap="flat" cmpd="sng">
            <a:noFill/>
            <a:prstDash val="solid"/>
            <a:round/>
          </a:ln>
        </p:spPr>
        <p:txBody>
          <a:bodyPr rtlCol="0" anchor="ctr"/>
          <a:lstStyle/>
          <a:p>
            <a:pPr algn="ctr"/>
          </a:p>
        </p:txBody>
      </p:sp>
      <p:sp>
        <p:nvSpPr>
          <p:cNvPr id="821" name="矩形"/>
          <p:cNvSpPr/>
          <p:nvPr/>
        </p:nvSpPr>
        <p:spPr>
          <a:xfrm>
            <a:off x="4408177" y="3356610"/>
            <a:ext cx="3378672" cy="598804"/>
          </a:xfrm>
          <a:prstGeom prst="rect">
            <a:avLst/>
          </a:prstGeom>
          <a:noFill/>
          <a:ln w="9525" cap="flat" cmpd="sng">
            <a:noFill/>
            <a:prstDash val="solid"/>
            <a:miter/>
          </a:ln>
        </p:spPr>
        <p:txBody>
          <a:bodyPr vert="horz" wrap="square" lIns="91440" tIns="45720" rIns="91440" bIns="45720" anchor="t" anchorCtr="0">
            <a:spAutoFit/>
          </a:bodyPr>
          <a:lstStyle/>
          <a:p>
            <a:pPr marL="0" indent="25400" algn="ctr">
              <a:lnSpc>
                <a:spcPct val="150000"/>
              </a:lnSpc>
              <a:spcBef>
                <a:spcPts val="0"/>
              </a:spcBef>
              <a:spcAft>
                <a:spcPts val="0"/>
              </a:spcAft>
              <a:buNone/>
            </a:pP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r>
              <a:rPr lang="zh-CN" altLang="en-US"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社会保险法律制度 </a:t>
            </a:r>
            <a:r>
              <a:rPr lang="en-US" altLang="zh-CN" sz="2200" b="1" i="0" u="none" strike="noStrike" kern="100" cap="none" spc="0" baseline="0">
                <a:solidFill>
                  <a:schemeClr val="accent1"/>
                </a:solidFill>
                <a:latin typeface="微软雅黑" panose="020B0503020204020204" charset="-122"/>
                <a:ea typeface="微软雅黑" panose="020B0503020204020204" charset="-122"/>
                <a:cs typeface="Times New Roman" panose="02020603050405020304" charset="0"/>
              </a:rPr>
              <a:t> </a:t>
            </a:r>
            <a:endParaRPr lang="zh-CN" altLang="en-US" sz="2200" b="1"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822" name="矩形"/>
          <p:cNvSpPr/>
          <p:nvPr/>
        </p:nvSpPr>
        <p:spPr>
          <a:xfrm>
            <a:off x="5086455" y="1832499"/>
            <a:ext cx="1972436"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第二节</a:t>
            </a:r>
            <a:endParaRPr lang="zh-CN" altLang="en-US" sz="360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0"/>
                                        </p:tgtEl>
                                        <p:attrNameLst>
                                          <p:attrName>style.visibility</p:attrName>
                                        </p:attrNameLst>
                                      </p:cBhvr>
                                      <p:to>
                                        <p:strVal val="visible"/>
                                      </p:to>
                                    </p:set>
                                    <p:anim calcmode="lin" valueType="num">
                                      <p:cBhvr>
                                        <p:cTn id="7" dur="500" fill="hold"/>
                                        <p:tgtEl>
                                          <p:spTgt spid="820"/>
                                        </p:tgtEl>
                                        <p:attrNameLst>
                                          <p:attrName>ppt_w</p:attrName>
                                        </p:attrNameLst>
                                      </p:cBhvr>
                                      <p:tavLst>
                                        <p:tav tm="0">
                                          <p:val>
                                            <p:fltVal val="0"/>
                                          </p:val>
                                        </p:tav>
                                        <p:tav tm="100000">
                                          <p:val>
                                            <p:strVal val="#ppt_w"/>
                                          </p:val>
                                        </p:tav>
                                      </p:tavLst>
                                    </p:anim>
                                    <p:anim calcmode="lin" valueType="num">
                                      <p:cBhvr>
                                        <p:cTn id="8" dur="500" fill="hold"/>
                                        <p:tgtEl>
                                          <p:spTgt spid="820"/>
                                        </p:tgtEl>
                                        <p:attrNameLst>
                                          <p:attrName>ppt_h</p:attrName>
                                        </p:attrNameLst>
                                      </p:cBhvr>
                                      <p:tavLst>
                                        <p:tav tm="0">
                                          <p:val>
                                            <p:fltVal val="0"/>
                                          </p:val>
                                        </p:tav>
                                        <p:tav tm="100000">
                                          <p:val>
                                            <p:strVal val="#ppt_h"/>
                                          </p:val>
                                        </p:tav>
                                      </p:tavLst>
                                    </p:anim>
                                    <p:animEffect transition="in" filter="fade">
                                      <p:cBhvr>
                                        <p:cTn id="9" dur="500"/>
                                        <p:tgtEl>
                                          <p:spTgt spid="82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22"/>
                                        </p:tgtEl>
                                        <p:attrNameLst>
                                          <p:attrName>style.visibility</p:attrName>
                                        </p:attrNameLst>
                                      </p:cBhvr>
                                      <p:to>
                                        <p:strVal val="visible"/>
                                      </p:to>
                                    </p:set>
                                    <p:animEffect transition="in" filter="fade">
                                      <p:cBhvr>
                                        <p:cTn id="13" dur="500"/>
                                        <p:tgtEl>
                                          <p:spTgt spid="822"/>
                                        </p:tgtEl>
                                      </p:cBhvr>
                                    </p:animEffect>
                                  </p:childTnLst>
                                </p:cTn>
                              </p:par>
                            </p:childTnLst>
                          </p:cTn>
                        </p:par>
                        <p:par>
                          <p:cTn id="14" fill="hold">
                            <p:stCondLst>
                              <p:cond delay="1000"/>
                            </p:stCondLst>
                            <p:childTnLst>
                              <p:par>
                                <p:cTn id="15" presetID="42" presetClass="entr" presetSubtype="0" fill="hold" grpId="0" nodeType="afterEffect">
                                  <p:stCondLst>
                                    <p:cond delay="0"/>
                                  </p:stCondLst>
                                  <p:iterate type="lt">
                                    <p:tmPct val="0"/>
                                  </p:iterate>
                                  <p:childTnLst>
                                    <p:set>
                                      <p:cBhvr>
                                        <p:cTn id="16" dur="1" fill="hold">
                                          <p:stCondLst>
                                            <p:cond delay="0"/>
                                          </p:stCondLst>
                                        </p:cTn>
                                        <p:tgtEl>
                                          <p:spTgt spid="821"/>
                                        </p:tgtEl>
                                        <p:attrNameLst>
                                          <p:attrName>style.visibility</p:attrName>
                                        </p:attrNameLst>
                                      </p:cBhvr>
                                      <p:to>
                                        <p:strVal val="visible"/>
                                      </p:to>
                                    </p:set>
                                    <p:animEffect transition="in" filter="fade">
                                      <p:cBhvr>
                                        <p:cTn id="17" dur="1000"/>
                                        <p:tgtEl>
                                          <p:spTgt spid="821"/>
                                        </p:tgtEl>
                                      </p:cBhvr>
                                    </p:animEffect>
                                    <p:anim calcmode="lin" valueType="num">
                                      <p:cBhvr>
                                        <p:cTn id="18" dur="1000" fill="hold"/>
                                        <p:tgtEl>
                                          <p:spTgt spid="821"/>
                                        </p:tgtEl>
                                        <p:attrNameLst>
                                          <p:attrName>ppt_x</p:attrName>
                                        </p:attrNameLst>
                                      </p:cBhvr>
                                      <p:tavLst>
                                        <p:tav tm="0">
                                          <p:val>
                                            <p:strVal val="#ppt_x"/>
                                          </p:val>
                                        </p:tav>
                                        <p:tav tm="100000">
                                          <p:val>
                                            <p:strVal val="#ppt_x"/>
                                          </p:val>
                                        </p:tav>
                                      </p:tavLst>
                                    </p:anim>
                                    <p:anim calcmode="lin" valueType="num">
                                      <p:cBhvr>
                                        <p:cTn id="19" dur="1000" fill="hold"/>
                                        <p:tgtEl>
                                          <p:spTgt spid="82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grpId="1" nodeType="afterEffect">
                                  <p:stCondLst>
                                    <p:cond delay="0"/>
                                  </p:stCondLst>
                                  <p:iterate type="lt">
                                    <p:tmPct val="10000"/>
                                  </p:iterate>
                                  <p:childTnLst>
                                    <p:animEffect transition="out" filter="fade">
                                      <p:cBhvr>
                                        <p:cTn id="22" dur="500" tmFilter="0, 0; .2, .5; .8, .5; 1, 0"/>
                                        <p:tgtEl>
                                          <p:spTgt spid="821"/>
                                        </p:tgtEl>
                                      </p:cBhvr>
                                    </p:animEffect>
                                    <p:animScale>
                                      <p:cBhvr>
                                        <p:cTn id="23" dur="250" autoRev="1" fill="hold"/>
                                        <p:tgtEl>
                                          <p:spTgt spid="8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 grpId="0" animBg="1"/>
      <p:bldP spid="821" grpId="0"/>
      <p:bldP spid="821" grpId="1"/>
      <p:bldP spid="82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26"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5" name="组合"/>
          <p:cNvGrpSpPr/>
          <p:nvPr/>
        </p:nvGrpSpPr>
        <p:grpSpPr>
          <a:xfrm>
            <a:off x="1596390" y="1560829"/>
            <a:ext cx="5504815" cy="601980"/>
            <a:chOff x="1596390" y="1560829"/>
            <a:chExt cx="5504815" cy="601980"/>
          </a:xfrm>
        </p:grpSpPr>
        <p:sp>
          <p:nvSpPr>
            <p:cNvPr id="827" name="圆角矩形"/>
            <p:cNvSpPr/>
            <p:nvPr/>
          </p:nvSpPr>
          <p:spPr>
            <a:xfrm>
              <a:off x="1596390" y="1567815"/>
              <a:ext cx="5504815"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28" name="流程图: 离页连接符"/>
            <p:cNvSpPr/>
            <p:nvPr/>
          </p:nvSpPr>
          <p:spPr>
            <a:xfrm>
              <a:off x="1920240" y="1560829"/>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（一）</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29" name="矩形"/>
            <p:cNvSpPr/>
            <p:nvPr/>
          </p:nvSpPr>
          <p:spPr>
            <a:xfrm>
              <a:off x="3053715" y="1604010"/>
              <a:ext cx="37484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基本养老保险覆盖范围</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30" name="矩形"/>
          <p:cNvSpPr/>
          <p:nvPr/>
        </p:nvSpPr>
        <p:spPr>
          <a:xfrm>
            <a:off x="1433830" y="2352040"/>
            <a:ext cx="9324340" cy="2491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基本养老保险包括城乡居民基本养老保险和职工基本养老保险。本考点主要介绍职工基本养老保险。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（1）未满16周岁的未成年人和年满16周岁的在校学生不需要缴纳基本养老保险。</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（2）职工基本养老保险费由用人单位和职工共同缴纳。</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（3）无雇工的个体工商户、未在用人单位参加基本养老保险的非全日制从业人员以及其他灵活就业人员可以参加基本养老保险，由个人缴纳基本养老保险费。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fade">
                                      <p:cBhvr>
                                        <p:cTn id="7" dur="1000"/>
                                        <p:tgtEl>
                                          <p:spTgt spid="1265"/>
                                        </p:tgtEl>
                                      </p:cBhvr>
                                    </p:animEffect>
                                    <p:anim calcmode="lin" valueType="num">
                                      <p:cBhvr>
                                        <p:cTn id="8" dur="1000" fill="hold"/>
                                        <p:tgtEl>
                                          <p:spTgt spid="1265"/>
                                        </p:tgtEl>
                                        <p:attrNameLst>
                                          <p:attrName>ppt_x</p:attrName>
                                        </p:attrNameLst>
                                      </p:cBhvr>
                                      <p:tavLst>
                                        <p:tav tm="0">
                                          <p:val>
                                            <p:strVal val="#ppt_x"/>
                                          </p:val>
                                        </p:tav>
                                        <p:tav tm="100000">
                                          <p:val>
                                            <p:strVal val="#ppt_x"/>
                                          </p:val>
                                        </p:tav>
                                      </p:tavLst>
                                    </p:anim>
                                    <p:anim calcmode="lin" valueType="num">
                                      <p:cBhvr>
                                        <p:cTn id="9" dur="1000" fill="hold"/>
                                        <p:tgtEl>
                                          <p:spTgt spid="12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30"/>
                                        </p:tgtEl>
                                        <p:attrNameLst>
                                          <p:attrName>style.visibility</p:attrName>
                                        </p:attrNameLst>
                                      </p:cBhvr>
                                      <p:to>
                                        <p:strVal val="visible"/>
                                      </p:to>
                                    </p:set>
                                    <p:animEffect transition="in" filter="fade">
                                      <p:cBhvr>
                                        <p:cTn id="13" dur="1000"/>
                                        <p:tgtEl>
                                          <p:spTgt spid="830"/>
                                        </p:tgtEl>
                                      </p:cBhvr>
                                    </p:animEffect>
                                    <p:anim calcmode="lin" valueType="num">
                                      <p:cBhvr>
                                        <p:cTn id="14" dur="1000" fill="hold"/>
                                        <p:tgtEl>
                                          <p:spTgt spid="830"/>
                                        </p:tgtEl>
                                        <p:attrNameLst>
                                          <p:attrName>ppt_x</p:attrName>
                                        </p:attrNameLst>
                                      </p:cBhvr>
                                      <p:tavLst>
                                        <p:tav tm="0">
                                          <p:val>
                                            <p:strVal val="#ppt_x"/>
                                          </p:val>
                                        </p:tav>
                                        <p:tav tm="100000">
                                          <p:val>
                                            <p:strVal val="#ppt_x"/>
                                          </p:val>
                                        </p:tav>
                                      </p:tavLst>
                                    </p:anim>
                                    <p:anim calcmode="lin" valueType="num">
                                      <p:cBhvr>
                                        <p:cTn id="15" dur="1000" fill="hold"/>
                                        <p:tgtEl>
                                          <p:spTgt spid="8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animBg="1"/>
      <p:bldP spid="83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34"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6" name="组合"/>
          <p:cNvGrpSpPr/>
          <p:nvPr/>
        </p:nvGrpSpPr>
        <p:grpSpPr>
          <a:xfrm>
            <a:off x="1565274" y="1318259"/>
            <a:ext cx="6377940" cy="525779"/>
            <a:chOff x="1565274" y="1318259"/>
            <a:chExt cx="6377940" cy="525779"/>
          </a:xfrm>
        </p:grpSpPr>
        <p:sp>
          <p:nvSpPr>
            <p:cNvPr id="835" name="矩形"/>
            <p:cNvSpPr/>
            <p:nvPr/>
          </p:nvSpPr>
          <p:spPr>
            <a:xfrm>
              <a:off x="1685925" y="1318259"/>
              <a:ext cx="6053455"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基本养老保险费全部由个人缴纳的情形</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36" name="剪去对角的矩形"/>
            <p:cNvSpPr/>
            <p:nvPr/>
          </p:nvSpPr>
          <p:spPr>
            <a:xfrm>
              <a:off x="1565274" y="1318259"/>
              <a:ext cx="6377940" cy="525779"/>
            </a:xfrm>
            <a:prstGeom prst="snip2DiagRect">
              <a:avLst>
                <a:gd name="adj1" fmla="val 0"/>
                <a:gd name="adj2" fmla="val 12583"/>
              </a:avLst>
            </a:prstGeom>
            <a:noFill/>
            <a:ln w="25400" cap="flat" cmpd="sng">
              <a:solidFill>
                <a:srgbClr val="4BACC6"/>
              </a:solidFill>
              <a:prstDash val="solid"/>
              <a:round/>
            </a:ln>
          </p:spPr>
          <p:txBody>
            <a:bodyPr rtlCol="0" anchor="ctr"/>
            <a:lstStyle/>
            <a:p>
              <a:pPr algn="ctr"/>
            </a:p>
          </p:txBody>
        </p:sp>
      </p:grpSp>
      <p:sp>
        <p:nvSpPr>
          <p:cNvPr id="837" name="矩形"/>
          <p:cNvSpPr/>
          <p:nvPr/>
        </p:nvSpPr>
        <p:spPr>
          <a:xfrm>
            <a:off x="1318259" y="1910079"/>
            <a:ext cx="9468485"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根据社会保险法律制度的规定，下列各项中，属于职工基本养老保险费征缴范围的有（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A．国有企业及其职工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B．实行企业化管理的事业单位及其职工</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C．外商投资企业及其职工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D．城镇私营企业及其职工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38" name="矩形"/>
          <p:cNvSpPr/>
          <p:nvPr/>
        </p:nvSpPr>
        <p:spPr>
          <a:xfrm>
            <a:off x="1318895" y="3694429"/>
            <a:ext cx="1779905"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【答案】ABCD</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39" name="矩形"/>
          <p:cNvSpPr/>
          <p:nvPr/>
        </p:nvSpPr>
        <p:spPr>
          <a:xfrm>
            <a:off x="1318259" y="4093845"/>
            <a:ext cx="9738995"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多选 】参加职工基本养老保险的下列人员中，基本养老保险费全部由个人缴纳的有（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A．城镇私营企业的职工</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B．无雇工的个体工商户</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C．未在用人单位参加基本养老保险的非全日制从业人员</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D．实行企业化管理的事业单位职工</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40" name="矩形"/>
          <p:cNvSpPr/>
          <p:nvPr/>
        </p:nvSpPr>
        <p:spPr>
          <a:xfrm>
            <a:off x="1318895" y="5811520"/>
            <a:ext cx="1490344"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【答案】BC</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6"/>
                                        </p:tgtEl>
                                        <p:attrNameLst>
                                          <p:attrName>style.visibility</p:attrName>
                                        </p:attrNameLst>
                                      </p:cBhvr>
                                      <p:to>
                                        <p:strVal val="visible"/>
                                      </p:to>
                                    </p:set>
                                    <p:animEffect transition="in" filter="fade">
                                      <p:cBhvr>
                                        <p:cTn id="7" dur="1000"/>
                                        <p:tgtEl>
                                          <p:spTgt spid="1266"/>
                                        </p:tgtEl>
                                      </p:cBhvr>
                                    </p:animEffect>
                                    <p:anim calcmode="lin" valueType="num">
                                      <p:cBhvr>
                                        <p:cTn id="8" dur="1000" fill="hold"/>
                                        <p:tgtEl>
                                          <p:spTgt spid="1266"/>
                                        </p:tgtEl>
                                        <p:attrNameLst>
                                          <p:attrName>ppt_x</p:attrName>
                                        </p:attrNameLst>
                                      </p:cBhvr>
                                      <p:tavLst>
                                        <p:tav tm="0">
                                          <p:val>
                                            <p:strVal val="#ppt_x"/>
                                          </p:val>
                                        </p:tav>
                                        <p:tav tm="100000">
                                          <p:val>
                                            <p:strVal val="#ppt_x"/>
                                          </p:val>
                                        </p:tav>
                                      </p:tavLst>
                                    </p:anim>
                                    <p:anim calcmode="lin" valueType="num">
                                      <p:cBhvr>
                                        <p:cTn id="9" dur="1000" fill="hold"/>
                                        <p:tgtEl>
                                          <p:spTgt spid="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37"/>
                                        </p:tgtEl>
                                        <p:attrNameLst>
                                          <p:attrName>style.visibility</p:attrName>
                                        </p:attrNameLst>
                                      </p:cBhvr>
                                      <p:to>
                                        <p:strVal val="visible"/>
                                      </p:to>
                                    </p:set>
                                    <p:animEffect transition="in" filter="fade">
                                      <p:cBhvr>
                                        <p:cTn id="14" dur="1000"/>
                                        <p:tgtEl>
                                          <p:spTgt spid="837"/>
                                        </p:tgtEl>
                                      </p:cBhvr>
                                    </p:animEffect>
                                    <p:anim calcmode="lin" valueType="num">
                                      <p:cBhvr>
                                        <p:cTn id="15" dur="1000" fill="hold"/>
                                        <p:tgtEl>
                                          <p:spTgt spid="837"/>
                                        </p:tgtEl>
                                        <p:attrNameLst>
                                          <p:attrName>ppt_x</p:attrName>
                                        </p:attrNameLst>
                                      </p:cBhvr>
                                      <p:tavLst>
                                        <p:tav tm="0">
                                          <p:val>
                                            <p:strVal val="#ppt_x"/>
                                          </p:val>
                                        </p:tav>
                                        <p:tav tm="100000">
                                          <p:val>
                                            <p:strVal val="#ppt_x"/>
                                          </p:val>
                                        </p:tav>
                                      </p:tavLst>
                                    </p:anim>
                                    <p:anim calcmode="lin" valueType="num">
                                      <p:cBhvr>
                                        <p:cTn id="16" dur="1000" fill="hold"/>
                                        <p:tgtEl>
                                          <p:spTgt spid="8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8"/>
                                        </p:tgtEl>
                                        <p:attrNameLst>
                                          <p:attrName>style.visibility</p:attrName>
                                        </p:attrNameLst>
                                      </p:cBhvr>
                                      <p:to>
                                        <p:strVal val="visible"/>
                                      </p:to>
                                    </p:set>
                                    <p:animEffect transition="in" filter="fade">
                                      <p:cBhvr>
                                        <p:cTn id="21" dur="1000"/>
                                        <p:tgtEl>
                                          <p:spTgt spid="838"/>
                                        </p:tgtEl>
                                      </p:cBhvr>
                                    </p:animEffect>
                                    <p:anim calcmode="lin" valueType="num">
                                      <p:cBhvr>
                                        <p:cTn id="22" dur="1000" fill="hold"/>
                                        <p:tgtEl>
                                          <p:spTgt spid="838"/>
                                        </p:tgtEl>
                                        <p:attrNameLst>
                                          <p:attrName>ppt_x</p:attrName>
                                        </p:attrNameLst>
                                      </p:cBhvr>
                                      <p:tavLst>
                                        <p:tav tm="0">
                                          <p:val>
                                            <p:strVal val="#ppt_x"/>
                                          </p:val>
                                        </p:tav>
                                        <p:tav tm="100000">
                                          <p:val>
                                            <p:strVal val="#ppt_x"/>
                                          </p:val>
                                        </p:tav>
                                      </p:tavLst>
                                    </p:anim>
                                    <p:anim calcmode="lin" valueType="num">
                                      <p:cBhvr>
                                        <p:cTn id="23" dur="1000" fill="hold"/>
                                        <p:tgtEl>
                                          <p:spTgt spid="8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39"/>
                                        </p:tgtEl>
                                        <p:attrNameLst>
                                          <p:attrName>style.visibility</p:attrName>
                                        </p:attrNameLst>
                                      </p:cBhvr>
                                      <p:to>
                                        <p:strVal val="visible"/>
                                      </p:to>
                                    </p:set>
                                    <p:animEffect transition="in" filter="fade">
                                      <p:cBhvr>
                                        <p:cTn id="28" dur="1000"/>
                                        <p:tgtEl>
                                          <p:spTgt spid="839"/>
                                        </p:tgtEl>
                                      </p:cBhvr>
                                    </p:animEffect>
                                    <p:anim calcmode="lin" valueType="num">
                                      <p:cBhvr>
                                        <p:cTn id="29" dur="1000" fill="hold"/>
                                        <p:tgtEl>
                                          <p:spTgt spid="839"/>
                                        </p:tgtEl>
                                        <p:attrNameLst>
                                          <p:attrName>ppt_x</p:attrName>
                                        </p:attrNameLst>
                                      </p:cBhvr>
                                      <p:tavLst>
                                        <p:tav tm="0">
                                          <p:val>
                                            <p:strVal val="#ppt_x"/>
                                          </p:val>
                                        </p:tav>
                                        <p:tav tm="100000">
                                          <p:val>
                                            <p:strVal val="#ppt_x"/>
                                          </p:val>
                                        </p:tav>
                                      </p:tavLst>
                                    </p:anim>
                                    <p:anim calcmode="lin" valueType="num">
                                      <p:cBhvr>
                                        <p:cTn id="30" dur="1000" fill="hold"/>
                                        <p:tgtEl>
                                          <p:spTgt spid="8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40"/>
                                        </p:tgtEl>
                                        <p:attrNameLst>
                                          <p:attrName>style.visibility</p:attrName>
                                        </p:attrNameLst>
                                      </p:cBhvr>
                                      <p:to>
                                        <p:strVal val="visible"/>
                                      </p:to>
                                    </p:set>
                                    <p:animEffect transition="in" filter="fade">
                                      <p:cBhvr>
                                        <p:cTn id="35" dur="1000"/>
                                        <p:tgtEl>
                                          <p:spTgt spid="840"/>
                                        </p:tgtEl>
                                      </p:cBhvr>
                                    </p:animEffect>
                                    <p:anim calcmode="lin" valueType="num">
                                      <p:cBhvr>
                                        <p:cTn id="36" dur="1000" fill="hold"/>
                                        <p:tgtEl>
                                          <p:spTgt spid="840"/>
                                        </p:tgtEl>
                                        <p:attrNameLst>
                                          <p:attrName>ppt_x</p:attrName>
                                        </p:attrNameLst>
                                      </p:cBhvr>
                                      <p:tavLst>
                                        <p:tav tm="0">
                                          <p:val>
                                            <p:strVal val="#ppt_x"/>
                                          </p:val>
                                        </p:tav>
                                        <p:tav tm="100000">
                                          <p:val>
                                            <p:strVal val="#ppt_x"/>
                                          </p:val>
                                        </p:tav>
                                      </p:tavLst>
                                    </p:anim>
                                    <p:anim calcmode="lin" valueType="num">
                                      <p:cBhvr>
                                        <p:cTn id="37" dur="1000" fill="hold"/>
                                        <p:tgtEl>
                                          <p:spTgt spid="8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 grpId="0" animBg="1"/>
      <p:bldP spid="837" grpId="0" animBg="1"/>
      <p:bldP spid="838" grpId="0" animBg="1"/>
      <p:bldP spid="839" grpId="0" animBg="1"/>
      <p:bldP spid="84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44"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7" name="组合"/>
          <p:cNvGrpSpPr/>
          <p:nvPr/>
        </p:nvGrpSpPr>
        <p:grpSpPr>
          <a:xfrm>
            <a:off x="1424940" y="1120775"/>
            <a:ext cx="7611745" cy="601980"/>
            <a:chOff x="1424940" y="1120775"/>
            <a:chExt cx="7611745" cy="601980"/>
          </a:xfrm>
        </p:grpSpPr>
        <p:sp>
          <p:nvSpPr>
            <p:cNvPr id="845" name="圆角矩形"/>
            <p:cNvSpPr/>
            <p:nvPr/>
          </p:nvSpPr>
          <p:spPr>
            <a:xfrm>
              <a:off x="1424940" y="1127760"/>
              <a:ext cx="7611745"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46" name="流程图: 离页连接符"/>
            <p:cNvSpPr/>
            <p:nvPr/>
          </p:nvSpPr>
          <p:spPr>
            <a:xfrm>
              <a:off x="1748790" y="1120775"/>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（二）</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47" name="矩形"/>
            <p:cNvSpPr/>
            <p:nvPr/>
          </p:nvSpPr>
          <p:spPr>
            <a:xfrm>
              <a:off x="2882265" y="1163955"/>
              <a:ext cx="58820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职工基本养老保险基金的组成和来源</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48" name="矩形"/>
          <p:cNvSpPr/>
          <p:nvPr/>
        </p:nvSpPr>
        <p:spPr>
          <a:xfrm>
            <a:off x="1070610" y="1730375"/>
            <a:ext cx="10210800"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基本养老保险基金由用人单位和个人缴费以及政府补贴等组成。基本养老保险实行社会统筹与个人账户相结合。基本养老金由统筹养老金和个人账户养老金组成。用人单位缴纳的基本养老保险费记入基本养老保险统筹基金，职工缴纳的基本养老保险费记入个人账户，基本养老保险基金出现支付不足时，政府给予补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graphicFrame>
        <p:nvGraphicFramePr>
          <p:cNvPr id="849" name="对象"/>
          <p:cNvGraphicFramePr/>
          <p:nvPr/>
        </p:nvGraphicFramePr>
        <p:xfrm>
          <a:off x="3898265" y="3070860"/>
          <a:ext cx="4965699" cy="1904365"/>
        </p:xfrm>
        <a:graphic>
          <a:graphicData uri="http://schemas.openxmlformats.org/presentationml/2006/ole">
            <mc:AlternateContent xmlns:mc="http://schemas.openxmlformats.org/markup-compatibility/2006">
              <mc:Choice xmlns:v="urn:schemas-microsoft-com:vml" Requires="v">
                <p:oleObj spid="_x0000_s19459" name="package" r:id="rId2" imgW="3356610" imgH="1293495" progId="package">
                  <p:embed/>
                </p:oleObj>
              </mc:Choice>
              <mc:Fallback>
                <p:oleObj name="package" r:id="rId2" imgW="3356610" imgH="1293495" progId="package">
                  <p:embed/>
                  <p:pic>
                    <p:nvPicPr>
                      <p:cNvPr id="0" name="对象"/>
                      <p:cNvPicPr/>
                      <p:nvPr/>
                    </p:nvPicPr>
                    <p:blipFill>
                      <a:blip r:embed="rId3" cstate="print"/>
                      <a:stretch>
                        <a:fillRect/>
                      </a:stretch>
                    </p:blipFill>
                    <p:spPr>
                      <a:xfrm>
                        <a:off x="3898265" y="3070860"/>
                        <a:ext cx="4965699" cy="1904365"/>
                      </a:xfrm>
                      <a:prstGeom prst="rect">
                        <a:avLst/>
                      </a:prstGeom>
                      <a:noFill/>
                      <a:ln w="9525" cap="flat" cmpd="sng">
                        <a:noFill/>
                        <a:prstDash val="solid"/>
                        <a:miter/>
                      </a:ln>
                    </p:spPr>
                  </p:pic>
                </p:oleObj>
              </mc:Fallback>
            </mc:AlternateContent>
          </a:graphicData>
        </a:graphic>
      </p:graphicFrame>
      <p:sp>
        <p:nvSpPr>
          <p:cNvPr id="850" name="矩形"/>
          <p:cNvSpPr/>
          <p:nvPr/>
        </p:nvSpPr>
        <p:spPr>
          <a:xfrm>
            <a:off x="1070610" y="4927600"/>
            <a:ext cx="10020300" cy="1691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【提示1】个人账户不得提前支取，记账利率不得低于银行定期存款利率，免征利息税。</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【提示2】参加职工基本养老保险的个人死亡后，其个人账户中的余额可以全部依法继承。</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【提示3】个人跨统筹地区就业的，其基本养老保险关系随本人转移，缴费年限累计计算。个人达到法定退休年龄时，基本养老金分段计算、统一支付。</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7"/>
                                        </p:tgtEl>
                                        <p:attrNameLst>
                                          <p:attrName>style.visibility</p:attrName>
                                        </p:attrNameLst>
                                      </p:cBhvr>
                                      <p:to>
                                        <p:strVal val="visible"/>
                                      </p:to>
                                    </p:set>
                                    <p:animEffect transition="in" filter="fade">
                                      <p:cBhvr>
                                        <p:cTn id="7" dur="1000"/>
                                        <p:tgtEl>
                                          <p:spTgt spid="1267"/>
                                        </p:tgtEl>
                                      </p:cBhvr>
                                    </p:animEffect>
                                    <p:anim calcmode="lin" valueType="num">
                                      <p:cBhvr>
                                        <p:cTn id="8" dur="1000" fill="hold"/>
                                        <p:tgtEl>
                                          <p:spTgt spid="1267"/>
                                        </p:tgtEl>
                                        <p:attrNameLst>
                                          <p:attrName>ppt_x</p:attrName>
                                        </p:attrNameLst>
                                      </p:cBhvr>
                                      <p:tavLst>
                                        <p:tav tm="0">
                                          <p:val>
                                            <p:strVal val="#ppt_x"/>
                                          </p:val>
                                        </p:tav>
                                        <p:tav tm="100000">
                                          <p:val>
                                            <p:strVal val="#ppt_x"/>
                                          </p:val>
                                        </p:tav>
                                      </p:tavLst>
                                    </p:anim>
                                    <p:anim calcmode="lin" valueType="num">
                                      <p:cBhvr>
                                        <p:cTn id="9" dur="1000" fill="hold"/>
                                        <p:tgtEl>
                                          <p:spTgt spid="12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8"/>
                                        </p:tgtEl>
                                        <p:attrNameLst>
                                          <p:attrName>style.visibility</p:attrName>
                                        </p:attrNameLst>
                                      </p:cBhvr>
                                      <p:to>
                                        <p:strVal val="visible"/>
                                      </p:to>
                                    </p:set>
                                    <p:animEffect transition="in" filter="fade">
                                      <p:cBhvr>
                                        <p:cTn id="14" dur="1000"/>
                                        <p:tgtEl>
                                          <p:spTgt spid="848"/>
                                        </p:tgtEl>
                                      </p:cBhvr>
                                    </p:animEffect>
                                    <p:anim calcmode="lin" valueType="num">
                                      <p:cBhvr>
                                        <p:cTn id="15" dur="1000" fill="hold"/>
                                        <p:tgtEl>
                                          <p:spTgt spid="848"/>
                                        </p:tgtEl>
                                        <p:attrNameLst>
                                          <p:attrName>ppt_x</p:attrName>
                                        </p:attrNameLst>
                                      </p:cBhvr>
                                      <p:tavLst>
                                        <p:tav tm="0">
                                          <p:val>
                                            <p:strVal val="#ppt_x"/>
                                          </p:val>
                                        </p:tav>
                                        <p:tav tm="100000">
                                          <p:val>
                                            <p:strVal val="#ppt_x"/>
                                          </p:val>
                                        </p:tav>
                                      </p:tavLst>
                                    </p:anim>
                                    <p:anim calcmode="lin" valueType="num">
                                      <p:cBhvr>
                                        <p:cTn id="16" dur="1000" fill="hold"/>
                                        <p:tgtEl>
                                          <p:spTgt spid="8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9"/>
                                        </p:tgtEl>
                                        <p:attrNameLst>
                                          <p:attrName>style.visibility</p:attrName>
                                        </p:attrNameLst>
                                      </p:cBhvr>
                                      <p:to>
                                        <p:strVal val="visible"/>
                                      </p:to>
                                    </p:set>
                                    <p:animEffect transition="in" filter="fade">
                                      <p:cBhvr>
                                        <p:cTn id="21" dur="1000"/>
                                        <p:tgtEl>
                                          <p:spTgt spid="849"/>
                                        </p:tgtEl>
                                      </p:cBhvr>
                                    </p:animEffect>
                                    <p:anim calcmode="lin" valueType="num">
                                      <p:cBhvr>
                                        <p:cTn id="22" dur="1000" fill="hold"/>
                                        <p:tgtEl>
                                          <p:spTgt spid="849"/>
                                        </p:tgtEl>
                                        <p:attrNameLst>
                                          <p:attrName>ppt_x</p:attrName>
                                        </p:attrNameLst>
                                      </p:cBhvr>
                                      <p:tavLst>
                                        <p:tav tm="0">
                                          <p:val>
                                            <p:strVal val="#ppt_x"/>
                                          </p:val>
                                        </p:tav>
                                        <p:tav tm="100000">
                                          <p:val>
                                            <p:strVal val="#ppt_x"/>
                                          </p:val>
                                        </p:tav>
                                      </p:tavLst>
                                    </p:anim>
                                    <p:anim calcmode="lin" valueType="num">
                                      <p:cBhvr>
                                        <p:cTn id="23" dur="1000" fill="hold"/>
                                        <p:tgtEl>
                                          <p:spTgt spid="8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50"/>
                                        </p:tgtEl>
                                        <p:attrNameLst>
                                          <p:attrName>style.visibility</p:attrName>
                                        </p:attrNameLst>
                                      </p:cBhvr>
                                      <p:to>
                                        <p:strVal val="visible"/>
                                      </p:to>
                                    </p:set>
                                    <p:animEffect transition="in" filter="fade">
                                      <p:cBhvr>
                                        <p:cTn id="28" dur="1000"/>
                                        <p:tgtEl>
                                          <p:spTgt spid="850"/>
                                        </p:tgtEl>
                                      </p:cBhvr>
                                    </p:animEffect>
                                    <p:anim calcmode="lin" valueType="num">
                                      <p:cBhvr>
                                        <p:cTn id="29" dur="1000" fill="hold"/>
                                        <p:tgtEl>
                                          <p:spTgt spid="850"/>
                                        </p:tgtEl>
                                        <p:attrNameLst>
                                          <p:attrName>ppt_x</p:attrName>
                                        </p:attrNameLst>
                                      </p:cBhvr>
                                      <p:tavLst>
                                        <p:tav tm="0">
                                          <p:val>
                                            <p:strVal val="#ppt_x"/>
                                          </p:val>
                                        </p:tav>
                                        <p:tav tm="100000">
                                          <p:val>
                                            <p:strVal val="#ppt_x"/>
                                          </p:val>
                                        </p:tav>
                                      </p:tavLst>
                                    </p:anim>
                                    <p:anim calcmode="lin" valueType="num">
                                      <p:cBhvr>
                                        <p:cTn id="30" dur="1000" fill="hold"/>
                                        <p:tgtEl>
                                          <p:spTgt spid="8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 grpId="0" animBg="1"/>
      <p:bldP spid="848" grpId="0" animBg="1"/>
      <p:bldP spid="85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54"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8" name="组合"/>
          <p:cNvGrpSpPr/>
          <p:nvPr/>
        </p:nvGrpSpPr>
        <p:grpSpPr>
          <a:xfrm>
            <a:off x="1565274" y="1318259"/>
            <a:ext cx="7364095" cy="525779"/>
            <a:chOff x="1565274" y="1318259"/>
            <a:chExt cx="7364095" cy="525779"/>
          </a:xfrm>
        </p:grpSpPr>
        <p:sp>
          <p:nvSpPr>
            <p:cNvPr id="855" name="矩形"/>
            <p:cNvSpPr/>
            <p:nvPr/>
          </p:nvSpPr>
          <p:spPr>
            <a:xfrm>
              <a:off x="1685925" y="1318259"/>
              <a:ext cx="7093584"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职工基本养老保险金账户管理、缴费年限的计算</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56" name="剪去对角的矩形"/>
            <p:cNvSpPr/>
            <p:nvPr/>
          </p:nvSpPr>
          <p:spPr>
            <a:xfrm>
              <a:off x="1565274" y="1318259"/>
              <a:ext cx="7364095" cy="525779"/>
            </a:xfrm>
            <a:prstGeom prst="snip2DiagRect">
              <a:avLst>
                <a:gd name="adj1" fmla="val 0"/>
                <a:gd name="adj2" fmla="val 13555"/>
              </a:avLst>
            </a:prstGeom>
            <a:noFill/>
            <a:ln w="25400" cap="flat" cmpd="sng">
              <a:solidFill>
                <a:srgbClr val="4BACC6"/>
              </a:solidFill>
              <a:prstDash val="solid"/>
              <a:round/>
            </a:ln>
          </p:spPr>
          <p:txBody>
            <a:bodyPr rtlCol="0" anchor="ctr"/>
            <a:lstStyle/>
            <a:p>
              <a:pPr algn="ctr"/>
            </a:p>
          </p:txBody>
        </p:sp>
      </p:grpSp>
      <p:sp>
        <p:nvSpPr>
          <p:cNvPr id="857" name="矩形"/>
          <p:cNvSpPr/>
          <p:nvPr/>
        </p:nvSpPr>
        <p:spPr>
          <a:xfrm>
            <a:off x="1352550" y="1955800"/>
            <a:ext cx="9321799" cy="2536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【例题1</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】根据社会保险法律制度的规定，下列关于职工基本养老保险个人账户的表述中，不正确的是（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A．个人账户记账利息计征利息税</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B．参保职工死亡后，其个人账户中的余额可以全部依法继承</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C．个人账户不得提前支取</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D．职工按照国家规定缴纳的基本养老保险费记入个人账户</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58" name="矩形"/>
          <p:cNvSpPr/>
          <p:nvPr/>
        </p:nvSpPr>
        <p:spPr>
          <a:xfrm>
            <a:off x="7871460" y="4121785"/>
            <a:ext cx="1234440" cy="329564"/>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59" name="矩形"/>
          <p:cNvSpPr/>
          <p:nvPr/>
        </p:nvSpPr>
        <p:spPr>
          <a:xfrm>
            <a:off x="1352550" y="4758690"/>
            <a:ext cx="9257665" cy="12915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【例题2</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根据社会保险法律制度的规定，参保人员跨统筹地区就业的，职工基本养老保险关系随本人转移。下列各项中，属于其缴费年限计算方式的是（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A．中止计算</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B．重新计算</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C．累计计算</a:t>
            </a: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800" b="0" i="0" u="none" strike="noStrike" kern="1200" cap="none" spc="0" baseline="0" dirty="0" err="1">
                <a:solidFill>
                  <a:schemeClr val="tx1"/>
                </a:solidFill>
                <a:latin typeface="微软雅黑" panose="020B0503020204020204" charset="-122"/>
                <a:ea typeface="微软雅黑" panose="020B0503020204020204" charset="-122"/>
                <a:cs typeface="微软雅黑" panose="020B0503020204020204" charset="-122"/>
              </a:rPr>
              <a:t>D．分段计算</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60" name="矩形"/>
          <p:cNvSpPr/>
          <p:nvPr/>
        </p:nvSpPr>
        <p:spPr>
          <a:xfrm>
            <a:off x="8622665" y="5720080"/>
            <a:ext cx="1234440" cy="329564"/>
          </a:xfrm>
          <a:prstGeom prst="rect">
            <a:avLst/>
          </a:prstGeom>
          <a:noFill/>
          <a:ln w="9525" cap="flat" cmpd="sng">
            <a:noFill/>
            <a:prstDash val="solid"/>
            <a:round/>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【答案】Ｃ</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8"/>
                                        </p:tgtEl>
                                        <p:attrNameLst>
                                          <p:attrName>style.visibility</p:attrName>
                                        </p:attrNameLst>
                                      </p:cBhvr>
                                      <p:to>
                                        <p:strVal val="visible"/>
                                      </p:to>
                                    </p:set>
                                    <p:animEffect transition="in" filter="fade">
                                      <p:cBhvr>
                                        <p:cTn id="7" dur="1000"/>
                                        <p:tgtEl>
                                          <p:spTgt spid="1268"/>
                                        </p:tgtEl>
                                      </p:cBhvr>
                                    </p:animEffect>
                                    <p:anim calcmode="lin" valueType="num">
                                      <p:cBhvr>
                                        <p:cTn id="8" dur="1000" fill="hold"/>
                                        <p:tgtEl>
                                          <p:spTgt spid="1268"/>
                                        </p:tgtEl>
                                        <p:attrNameLst>
                                          <p:attrName>ppt_x</p:attrName>
                                        </p:attrNameLst>
                                      </p:cBhvr>
                                      <p:tavLst>
                                        <p:tav tm="0">
                                          <p:val>
                                            <p:strVal val="#ppt_x"/>
                                          </p:val>
                                        </p:tav>
                                        <p:tav tm="100000">
                                          <p:val>
                                            <p:strVal val="#ppt_x"/>
                                          </p:val>
                                        </p:tav>
                                      </p:tavLst>
                                    </p:anim>
                                    <p:anim calcmode="lin" valueType="num">
                                      <p:cBhvr>
                                        <p:cTn id="9" dur="1000" fill="hold"/>
                                        <p:tgtEl>
                                          <p:spTgt spid="12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7"/>
                                        </p:tgtEl>
                                        <p:attrNameLst>
                                          <p:attrName>style.visibility</p:attrName>
                                        </p:attrNameLst>
                                      </p:cBhvr>
                                      <p:to>
                                        <p:strVal val="visible"/>
                                      </p:to>
                                    </p:set>
                                    <p:animEffect transition="in" filter="fade">
                                      <p:cBhvr>
                                        <p:cTn id="14" dur="1000"/>
                                        <p:tgtEl>
                                          <p:spTgt spid="857"/>
                                        </p:tgtEl>
                                      </p:cBhvr>
                                    </p:animEffect>
                                    <p:anim calcmode="lin" valueType="num">
                                      <p:cBhvr>
                                        <p:cTn id="15" dur="1000" fill="hold"/>
                                        <p:tgtEl>
                                          <p:spTgt spid="857"/>
                                        </p:tgtEl>
                                        <p:attrNameLst>
                                          <p:attrName>ppt_x</p:attrName>
                                        </p:attrNameLst>
                                      </p:cBhvr>
                                      <p:tavLst>
                                        <p:tav tm="0">
                                          <p:val>
                                            <p:strVal val="#ppt_x"/>
                                          </p:val>
                                        </p:tav>
                                        <p:tav tm="100000">
                                          <p:val>
                                            <p:strVal val="#ppt_x"/>
                                          </p:val>
                                        </p:tav>
                                      </p:tavLst>
                                    </p:anim>
                                    <p:anim calcmode="lin" valueType="num">
                                      <p:cBhvr>
                                        <p:cTn id="16" dur="1000" fill="hold"/>
                                        <p:tgtEl>
                                          <p:spTgt spid="8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58"/>
                                        </p:tgtEl>
                                        <p:attrNameLst>
                                          <p:attrName>style.visibility</p:attrName>
                                        </p:attrNameLst>
                                      </p:cBhvr>
                                      <p:to>
                                        <p:strVal val="visible"/>
                                      </p:to>
                                    </p:set>
                                    <p:animEffect transition="in" filter="fade">
                                      <p:cBhvr>
                                        <p:cTn id="21" dur="1000"/>
                                        <p:tgtEl>
                                          <p:spTgt spid="858"/>
                                        </p:tgtEl>
                                      </p:cBhvr>
                                    </p:animEffect>
                                    <p:anim calcmode="lin" valueType="num">
                                      <p:cBhvr>
                                        <p:cTn id="22" dur="1000" fill="hold"/>
                                        <p:tgtEl>
                                          <p:spTgt spid="858"/>
                                        </p:tgtEl>
                                        <p:attrNameLst>
                                          <p:attrName>ppt_x</p:attrName>
                                        </p:attrNameLst>
                                      </p:cBhvr>
                                      <p:tavLst>
                                        <p:tav tm="0">
                                          <p:val>
                                            <p:strVal val="#ppt_x"/>
                                          </p:val>
                                        </p:tav>
                                        <p:tav tm="100000">
                                          <p:val>
                                            <p:strVal val="#ppt_x"/>
                                          </p:val>
                                        </p:tav>
                                      </p:tavLst>
                                    </p:anim>
                                    <p:anim calcmode="lin" valueType="num">
                                      <p:cBhvr>
                                        <p:cTn id="23" dur="1000" fill="hold"/>
                                        <p:tgtEl>
                                          <p:spTgt spid="8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59"/>
                                        </p:tgtEl>
                                        <p:attrNameLst>
                                          <p:attrName>style.visibility</p:attrName>
                                        </p:attrNameLst>
                                      </p:cBhvr>
                                      <p:to>
                                        <p:strVal val="visible"/>
                                      </p:to>
                                    </p:set>
                                    <p:animEffect transition="in" filter="fade">
                                      <p:cBhvr>
                                        <p:cTn id="28" dur="1000"/>
                                        <p:tgtEl>
                                          <p:spTgt spid="859"/>
                                        </p:tgtEl>
                                      </p:cBhvr>
                                    </p:animEffect>
                                    <p:anim calcmode="lin" valueType="num">
                                      <p:cBhvr>
                                        <p:cTn id="29" dur="1000" fill="hold"/>
                                        <p:tgtEl>
                                          <p:spTgt spid="859"/>
                                        </p:tgtEl>
                                        <p:attrNameLst>
                                          <p:attrName>ppt_x</p:attrName>
                                        </p:attrNameLst>
                                      </p:cBhvr>
                                      <p:tavLst>
                                        <p:tav tm="0">
                                          <p:val>
                                            <p:strVal val="#ppt_x"/>
                                          </p:val>
                                        </p:tav>
                                        <p:tav tm="100000">
                                          <p:val>
                                            <p:strVal val="#ppt_x"/>
                                          </p:val>
                                        </p:tav>
                                      </p:tavLst>
                                    </p:anim>
                                    <p:anim calcmode="lin" valueType="num">
                                      <p:cBhvr>
                                        <p:cTn id="30" dur="1000" fill="hold"/>
                                        <p:tgtEl>
                                          <p:spTgt spid="85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60"/>
                                        </p:tgtEl>
                                        <p:attrNameLst>
                                          <p:attrName>style.visibility</p:attrName>
                                        </p:attrNameLst>
                                      </p:cBhvr>
                                      <p:to>
                                        <p:strVal val="visible"/>
                                      </p:to>
                                    </p:set>
                                    <p:animEffect transition="in" filter="fade">
                                      <p:cBhvr>
                                        <p:cTn id="35" dur="1000"/>
                                        <p:tgtEl>
                                          <p:spTgt spid="860"/>
                                        </p:tgtEl>
                                      </p:cBhvr>
                                    </p:animEffect>
                                    <p:anim calcmode="lin" valueType="num">
                                      <p:cBhvr>
                                        <p:cTn id="36" dur="1000" fill="hold"/>
                                        <p:tgtEl>
                                          <p:spTgt spid="860"/>
                                        </p:tgtEl>
                                        <p:attrNameLst>
                                          <p:attrName>ppt_x</p:attrName>
                                        </p:attrNameLst>
                                      </p:cBhvr>
                                      <p:tavLst>
                                        <p:tav tm="0">
                                          <p:val>
                                            <p:strVal val="#ppt_x"/>
                                          </p:val>
                                        </p:tav>
                                        <p:tav tm="100000">
                                          <p:val>
                                            <p:strVal val="#ppt_x"/>
                                          </p:val>
                                        </p:tav>
                                      </p:tavLst>
                                    </p:anim>
                                    <p:anim calcmode="lin" valueType="num">
                                      <p:cBhvr>
                                        <p:cTn id="37" dur="1000" fill="hold"/>
                                        <p:tgtEl>
                                          <p:spTgt spid="8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 grpId="0" animBg="1"/>
      <p:bldP spid="857" grpId="0" animBg="1"/>
      <p:bldP spid="858" grpId="0" animBg="1"/>
      <p:bldP spid="859" grpId="0" animBg="1"/>
      <p:bldP spid="86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64"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69" name="组合"/>
          <p:cNvGrpSpPr/>
          <p:nvPr/>
        </p:nvGrpSpPr>
        <p:grpSpPr>
          <a:xfrm>
            <a:off x="4577715" y="1129030"/>
            <a:ext cx="6191886" cy="601980"/>
            <a:chOff x="4577715" y="1129030"/>
            <a:chExt cx="6191886" cy="601980"/>
          </a:xfrm>
        </p:grpSpPr>
        <p:sp>
          <p:nvSpPr>
            <p:cNvPr id="865" name="圆角矩形"/>
            <p:cNvSpPr/>
            <p:nvPr/>
          </p:nvSpPr>
          <p:spPr>
            <a:xfrm>
              <a:off x="4577715" y="1136015"/>
              <a:ext cx="6191886" cy="594994"/>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66" name="流程图: 离页连接符"/>
            <p:cNvSpPr/>
            <p:nvPr/>
          </p:nvSpPr>
          <p:spPr>
            <a:xfrm>
              <a:off x="4901565" y="1129030"/>
              <a:ext cx="884555"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（三）</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67" name="矩形"/>
            <p:cNvSpPr/>
            <p:nvPr/>
          </p:nvSpPr>
          <p:spPr>
            <a:xfrm>
              <a:off x="6035039" y="1172210"/>
              <a:ext cx="4459604"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职工基本养老保险费的缴纳</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graphicFrame>
        <p:nvGraphicFramePr>
          <p:cNvPr id="868" name="对象"/>
          <p:cNvGraphicFramePr/>
          <p:nvPr/>
        </p:nvGraphicFramePr>
        <p:xfrm>
          <a:off x="1424940" y="1535430"/>
          <a:ext cx="9344660" cy="3432809"/>
        </p:xfrm>
        <a:graphic>
          <a:graphicData uri="http://schemas.openxmlformats.org/presentationml/2006/ole">
            <mc:AlternateContent xmlns:mc="http://schemas.openxmlformats.org/markup-compatibility/2006">
              <mc:Choice xmlns:v="urn:schemas-microsoft-com:vml" Requires="v">
                <p:oleObj spid="_x0000_s19459" name="package" r:id="rId2" imgW="6590665" imgH="2430780" progId="package">
                  <p:embed/>
                </p:oleObj>
              </mc:Choice>
              <mc:Fallback>
                <p:oleObj name="package" r:id="rId2" imgW="6590665" imgH="2430780" progId="package">
                  <p:embed/>
                  <p:pic>
                    <p:nvPicPr>
                      <p:cNvPr id="0" name="对象"/>
                      <p:cNvPicPr/>
                      <p:nvPr/>
                    </p:nvPicPr>
                    <p:blipFill>
                      <a:blip r:embed="rId3" cstate="print"/>
                      <a:stretch>
                        <a:fillRect/>
                      </a:stretch>
                    </p:blipFill>
                    <p:spPr>
                      <a:xfrm>
                        <a:off x="1424940" y="1535430"/>
                        <a:ext cx="9344660" cy="3432809"/>
                      </a:xfrm>
                      <a:prstGeom prst="rect">
                        <a:avLst/>
                      </a:prstGeom>
                      <a:noFill/>
                      <a:ln w="9525" cap="flat" cmpd="sng">
                        <a:noFill/>
                        <a:prstDash val="solid"/>
                        <a:miter/>
                      </a:ln>
                    </p:spPr>
                  </p:pic>
                </p:oleObj>
              </mc:Fallback>
            </mc:AlternateContent>
          </a:graphicData>
        </a:graphic>
      </p:graphicFrame>
      <p:sp>
        <p:nvSpPr>
          <p:cNvPr id="869" name="矩形"/>
          <p:cNvSpPr/>
          <p:nvPr/>
        </p:nvSpPr>
        <p:spPr>
          <a:xfrm>
            <a:off x="7218045" y="1802129"/>
            <a:ext cx="3551555" cy="358139"/>
          </a:xfrm>
          <a:prstGeom prst="rect">
            <a:avLst/>
          </a:prstGeom>
          <a:noFill/>
          <a:ln w="9525" cap="flat" cmpd="sng">
            <a:noFill/>
            <a:prstDash val="solid"/>
            <a:round/>
          </a:ln>
        </p:spPr>
        <p:txBody>
          <a:bodyPr vert="horz" wrap="square" lIns="91440" tIns="45720" rIns="91440" bIns="45720" anchor="t" anchorCtr="0">
            <a:spAutoFit/>
          </a:bodyPr>
          <a:lstStyle/>
          <a:p>
            <a:pPr marL="0" indent="12700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职工基本养老保险费的缴纳标准</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870" name="矩形"/>
          <p:cNvSpPr/>
          <p:nvPr/>
        </p:nvSpPr>
        <p:spPr>
          <a:xfrm>
            <a:off x="654050" y="4986020"/>
            <a:ext cx="10891520" cy="14782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1】职工月平均工资包括工资、奖金、津贴、补贴等收入；不包括用人单位承担或支付给员工的社会保险费、劳动保护费、福利费、用人单位与员工解除劳动关系时支付的一次性补偿计划以及生育费用等其他不属于工资的费用。</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3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【提示2】个人缴费不计征个人所得税，在计算个人所得税应税收入时，应当扣除个人缴纳的养老保险费。</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9"/>
                                        </p:tgtEl>
                                        <p:attrNameLst>
                                          <p:attrName>style.visibility</p:attrName>
                                        </p:attrNameLst>
                                      </p:cBhvr>
                                      <p:to>
                                        <p:strVal val="visible"/>
                                      </p:to>
                                    </p:set>
                                    <p:animEffect transition="in" filter="fade">
                                      <p:cBhvr>
                                        <p:cTn id="7" dur="1000"/>
                                        <p:tgtEl>
                                          <p:spTgt spid="1269"/>
                                        </p:tgtEl>
                                      </p:cBhvr>
                                    </p:animEffect>
                                    <p:anim calcmode="lin" valueType="num">
                                      <p:cBhvr>
                                        <p:cTn id="8" dur="1000" fill="hold"/>
                                        <p:tgtEl>
                                          <p:spTgt spid="1269"/>
                                        </p:tgtEl>
                                        <p:attrNameLst>
                                          <p:attrName>ppt_x</p:attrName>
                                        </p:attrNameLst>
                                      </p:cBhvr>
                                      <p:tavLst>
                                        <p:tav tm="0">
                                          <p:val>
                                            <p:strVal val="#ppt_x"/>
                                          </p:val>
                                        </p:tav>
                                        <p:tav tm="100000">
                                          <p:val>
                                            <p:strVal val="#ppt_x"/>
                                          </p:val>
                                        </p:tav>
                                      </p:tavLst>
                                    </p:anim>
                                    <p:anim calcmode="lin" valueType="num">
                                      <p:cBhvr>
                                        <p:cTn id="9" dur="1000" fill="hold"/>
                                        <p:tgtEl>
                                          <p:spTgt spid="12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9"/>
                                        </p:tgtEl>
                                        <p:attrNameLst>
                                          <p:attrName>style.visibility</p:attrName>
                                        </p:attrNameLst>
                                      </p:cBhvr>
                                      <p:to>
                                        <p:strVal val="visible"/>
                                      </p:to>
                                    </p:set>
                                    <p:animEffect transition="in" filter="fade">
                                      <p:cBhvr>
                                        <p:cTn id="14" dur="1000"/>
                                        <p:tgtEl>
                                          <p:spTgt spid="869"/>
                                        </p:tgtEl>
                                      </p:cBhvr>
                                    </p:animEffect>
                                    <p:anim calcmode="lin" valueType="num">
                                      <p:cBhvr>
                                        <p:cTn id="15" dur="1000" fill="hold"/>
                                        <p:tgtEl>
                                          <p:spTgt spid="869"/>
                                        </p:tgtEl>
                                        <p:attrNameLst>
                                          <p:attrName>ppt_x</p:attrName>
                                        </p:attrNameLst>
                                      </p:cBhvr>
                                      <p:tavLst>
                                        <p:tav tm="0">
                                          <p:val>
                                            <p:strVal val="#ppt_x"/>
                                          </p:val>
                                        </p:tav>
                                        <p:tav tm="100000">
                                          <p:val>
                                            <p:strVal val="#ppt_x"/>
                                          </p:val>
                                        </p:tav>
                                      </p:tavLst>
                                    </p:anim>
                                    <p:anim calcmode="lin" valueType="num">
                                      <p:cBhvr>
                                        <p:cTn id="16" dur="1000" fill="hold"/>
                                        <p:tgtEl>
                                          <p:spTgt spid="86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68"/>
                                        </p:tgtEl>
                                        <p:attrNameLst>
                                          <p:attrName>style.visibility</p:attrName>
                                        </p:attrNameLst>
                                      </p:cBhvr>
                                      <p:to>
                                        <p:strVal val="visible"/>
                                      </p:to>
                                    </p:set>
                                    <p:animEffect transition="in" filter="fade">
                                      <p:cBhvr>
                                        <p:cTn id="21" dur="1000"/>
                                        <p:tgtEl>
                                          <p:spTgt spid="868"/>
                                        </p:tgtEl>
                                      </p:cBhvr>
                                    </p:animEffect>
                                    <p:anim calcmode="lin" valueType="num">
                                      <p:cBhvr>
                                        <p:cTn id="22" dur="1000" fill="hold"/>
                                        <p:tgtEl>
                                          <p:spTgt spid="868"/>
                                        </p:tgtEl>
                                        <p:attrNameLst>
                                          <p:attrName>ppt_x</p:attrName>
                                        </p:attrNameLst>
                                      </p:cBhvr>
                                      <p:tavLst>
                                        <p:tav tm="0">
                                          <p:val>
                                            <p:strVal val="#ppt_x"/>
                                          </p:val>
                                        </p:tav>
                                        <p:tav tm="100000">
                                          <p:val>
                                            <p:strVal val="#ppt_x"/>
                                          </p:val>
                                        </p:tav>
                                      </p:tavLst>
                                    </p:anim>
                                    <p:anim calcmode="lin" valueType="num">
                                      <p:cBhvr>
                                        <p:cTn id="23" dur="1000" fill="hold"/>
                                        <p:tgtEl>
                                          <p:spTgt spid="8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70"/>
                                        </p:tgtEl>
                                        <p:attrNameLst>
                                          <p:attrName>style.visibility</p:attrName>
                                        </p:attrNameLst>
                                      </p:cBhvr>
                                      <p:to>
                                        <p:strVal val="visible"/>
                                      </p:to>
                                    </p:set>
                                    <p:animEffect transition="in" filter="fade">
                                      <p:cBhvr>
                                        <p:cTn id="28" dur="1000"/>
                                        <p:tgtEl>
                                          <p:spTgt spid="870"/>
                                        </p:tgtEl>
                                      </p:cBhvr>
                                    </p:animEffect>
                                    <p:anim calcmode="lin" valueType="num">
                                      <p:cBhvr>
                                        <p:cTn id="29" dur="1000" fill="hold"/>
                                        <p:tgtEl>
                                          <p:spTgt spid="870"/>
                                        </p:tgtEl>
                                        <p:attrNameLst>
                                          <p:attrName>ppt_x</p:attrName>
                                        </p:attrNameLst>
                                      </p:cBhvr>
                                      <p:tavLst>
                                        <p:tav tm="0">
                                          <p:val>
                                            <p:strVal val="#ppt_x"/>
                                          </p:val>
                                        </p:tav>
                                        <p:tav tm="100000">
                                          <p:val>
                                            <p:strVal val="#ppt_x"/>
                                          </p:val>
                                        </p:tav>
                                      </p:tavLst>
                                    </p:anim>
                                    <p:anim calcmode="lin" valueType="num">
                                      <p:cBhvr>
                                        <p:cTn id="30" dur="1000" fill="hold"/>
                                        <p:tgtEl>
                                          <p:spTgt spid="8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 grpId="0" animBg="1"/>
      <p:bldP spid="869" grpId="0" animBg="1"/>
      <p:bldP spid="87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74"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0" name="组合"/>
          <p:cNvGrpSpPr/>
          <p:nvPr/>
        </p:nvGrpSpPr>
        <p:grpSpPr>
          <a:xfrm>
            <a:off x="1565274" y="1318259"/>
            <a:ext cx="6847839" cy="525779"/>
            <a:chOff x="1565274" y="1318259"/>
            <a:chExt cx="6847839" cy="525779"/>
          </a:xfrm>
        </p:grpSpPr>
        <p:sp>
          <p:nvSpPr>
            <p:cNvPr id="875" name="矩形"/>
            <p:cNvSpPr/>
            <p:nvPr/>
          </p:nvSpPr>
          <p:spPr>
            <a:xfrm>
              <a:off x="1685925" y="1318259"/>
              <a:ext cx="6578600" cy="52577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zh-CN" altLang="en-US" sz="24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考查角度—</a:t>
              </a:r>
              <a:r>
                <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rPr>
                <a:t>职工基本养老保险费缴纳的计算及具体规定</a:t>
              </a:r>
              <a:endParaRPr lang="zh-CN" altLang="en-US" sz="2000" b="1" i="0" u="none" strike="noStrike" kern="1200" cap="none" spc="0" baseline="0">
                <a:solidFill>
                  <a:srgbClr val="00AAB7"/>
                </a:solidFill>
                <a:latin typeface="微软雅黑" panose="020B0503020204020204" charset="-122"/>
                <a:ea typeface="微软雅黑" panose="020B0503020204020204" charset="-122"/>
                <a:cs typeface="Times New Roman" panose="02020603050405020304" charset="0"/>
              </a:endParaRPr>
            </a:p>
          </p:txBody>
        </p:sp>
        <p:sp>
          <p:nvSpPr>
            <p:cNvPr id="876" name="剪去对角的矩形"/>
            <p:cNvSpPr/>
            <p:nvPr/>
          </p:nvSpPr>
          <p:spPr>
            <a:xfrm>
              <a:off x="1565274" y="1318259"/>
              <a:ext cx="6847839" cy="525779"/>
            </a:xfrm>
            <a:prstGeom prst="snip2DiagRect">
              <a:avLst>
                <a:gd name="adj1" fmla="val 0"/>
                <a:gd name="adj2" fmla="val 13189"/>
              </a:avLst>
            </a:prstGeom>
            <a:noFill/>
            <a:ln w="25400" cap="flat" cmpd="sng">
              <a:solidFill>
                <a:srgbClr val="4BACC6"/>
              </a:solidFill>
              <a:prstDash val="solid"/>
              <a:round/>
            </a:ln>
          </p:spPr>
          <p:txBody>
            <a:bodyPr rtlCol="0" anchor="ctr"/>
            <a:lstStyle/>
            <a:p>
              <a:pPr algn="ctr"/>
            </a:p>
          </p:txBody>
        </p:sp>
      </p:grpSp>
      <p:sp>
        <p:nvSpPr>
          <p:cNvPr id="877" name="矩形"/>
          <p:cNvSpPr/>
          <p:nvPr/>
        </p:nvSpPr>
        <p:spPr>
          <a:xfrm>
            <a:off x="1389379" y="2040255"/>
            <a:ext cx="9413240" cy="21209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【例题</a:t>
            </a:r>
            <a:r>
              <a:rPr lang="zh-CN" altLang="en-US" sz="1800" b="0" i="0" u="none" strike="noStrike" kern="1200" cap="none" spc="0" baseline="0" dirty="0">
                <a:solidFill>
                  <a:schemeClr val="tx1"/>
                </a:solidFill>
                <a:latin typeface="宋体" panose="02010600030101010101" pitchFamily="2" charset="-122"/>
                <a:ea typeface="宋体" panose="02010600030101010101" pitchFamily="2" charset="-122"/>
                <a:cs typeface="微软雅黑" panose="020B0503020204020204" charset="-122"/>
              </a:rPr>
              <a:t>·</a:t>
            </a:r>
            <a:r>
              <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单选 】甲公司职工孙某已参加职工基本养老保险，月工资15 000元。已知甲公司所在地职工月平均工资为4 000元，月最低工资标准为2 000元。计算甲公司每月应从孙某工资中扣缴基本养老保险费的下列算式中，正确的是（   ）。</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A．15000×8%=1200元			B．4000×3×8%=960元</a:t>
            </a:r>
            <a:endPar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en-US" altLang="zh-CN"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rPr>
              <a:t> C．2000×3×8%=480元			D．4000×8%=320元</a:t>
            </a:r>
            <a:endParaRPr lang="zh-CN" altLang="en-US" sz="1800" b="0" i="0" u="none" strike="noStrike" kern="1200" cap="none" spc="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78" name="矩形"/>
          <p:cNvSpPr/>
          <p:nvPr/>
        </p:nvSpPr>
        <p:spPr>
          <a:xfrm>
            <a:off x="1389379" y="4217670"/>
            <a:ext cx="9514204" cy="16916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【解析】对于个人缴费，本人月缴费工资最低不低于当地职工月平均工资的60%，最高不超过当地职工月平均工资的300%。本题中，孙某的工资15 000元超过了当地职工月平均工资的300%（4 000×300%= 12 000元），按照当地职工月平均工资的300%计算。</a:t>
            </a:r>
            <a:endParaRPr lang="en-US" altLang="zh-CN"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【答案】B</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0"/>
                                        </p:tgtEl>
                                        <p:attrNameLst>
                                          <p:attrName>style.visibility</p:attrName>
                                        </p:attrNameLst>
                                      </p:cBhvr>
                                      <p:to>
                                        <p:strVal val="visible"/>
                                      </p:to>
                                    </p:set>
                                    <p:animEffect transition="in" filter="fade">
                                      <p:cBhvr>
                                        <p:cTn id="7" dur="1000"/>
                                        <p:tgtEl>
                                          <p:spTgt spid="1270"/>
                                        </p:tgtEl>
                                      </p:cBhvr>
                                    </p:animEffect>
                                    <p:anim calcmode="lin" valueType="num">
                                      <p:cBhvr>
                                        <p:cTn id="8" dur="1000" fill="hold"/>
                                        <p:tgtEl>
                                          <p:spTgt spid="1270"/>
                                        </p:tgtEl>
                                        <p:attrNameLst>
                                          <p:attrName>ppt_x</p:attrName>
                                        </p:attrNameLst>
                                      </p:cBhvr>
                                      <p:tavLst>
                                        <p:tav tm="0">
                                          <p:val>
                                            <p:strVal val="#ppt_x"/>
                                          </p:val>
                                        </p:tav>
                                        <p:tav tm="100000">
                                          <p:val>
                                            <p:strVal val="#ppt_x"/>
                                          </p:val>
                                        </p:tav>
                                      </p:tavLst>
                                    </p:anim>
                                    <p:anim calcmode="lin" valueType="num">
                                      <p:cBhvr>
                                        <p:cTn id="9" dur="1000" fill="hold"/>
                                        <p:tgtEl>
                                          <p:spTgt spid="12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77"/>
                                        </p:tgtEl>
                                        <p:attrNameLst>
                                          <p:attrName>style.visibility</p:attrName>
                                        </p:attrNameLst>
                                      </p:cBhvr>
                                      <p:to>
                                        <p:strVal val="visible"/>
                                      </p:to>
                                    </p:set>
                                    <p:animEffect transition="in" filter="fade">
                                      <p:cBhvr>
                                        <p:cTn id="14" dur="1000"/>
                                        <p:tgtEl>
                                          <p:spTgt spid="877"/>
                                        </p:tgtEl>
                                      </p:cBhvr>
                                    </p:animEffect>
                                    <p:anim calcmode="lin" valueType="num">
                                      <p:cBhvr>
                                        <p:cTn id="15" dur="1000" fill="hold"/>
                                        <p:tgtEl>
                                          <p:spTgt spid="877"/>
                                        </p:tgtEl>
                                        <p:attrNameLst>
                                          <p:attrName>ppt_x</p:attrName>
                                        </p:attrNameLst>
                                      </p:cBhvr>
                                      <p:tavLst>
                                        <p:tav tm="0">
                                          <p:val>
                                            <p:strVal val="#ppt_x"/>
                                          </p:val>
                                        </p:tav>
                                        <p:tav tm="100000">
                                          <p:val>
                                            <p:strVal val="#ppt_x"/>
                                          </p:val>
                                        </p:tav>
                                      </p:tavLst>
                                    </p:anim>
                                    <p:anim calcmode="lin" valueType="num">
                                      <p:cBhvr>
                                        <p:cTn id="16" dur="1000" fill="hold"/>
                                        <p:tgtEl>
                                          <p:spTgt spid="8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78"/>
                                        </p:tgtEl>
                                        <p:attrNameLst>
                                          <p:attrName>style.visibility</p:attrName>
                                        </p:attrNameLst>
                                      </p:cBhvr>
                                      <p:to>
                                        <p:strVal val="visible"/>
                                      </p:to>
                                    </p:set>
                                    <p:animEffect transition="in" filter="fade">
                                      <p:cBhvr>
                                        <p:cTn id="21" dur="1000"/>
                                        <p:tgtEl>
                                          <p:spTgt spid="878"/>
                                        </p:tgtEl>
                                      </p:cBhvr>
                                    </p:animEffect>
                                    <p:anim calcmode="lin" valueType="num">
                                      <p:cBhvr>
                                        <p:cTn id="22" dur="1000" fill="hold"/>
                                        <p:tgtEl>
                                          <p:spTgt spid="878"/>
                                        </p:tgtEl>
                                        <p:attrNameLst>
                                          <p:attrName>ppt_x</p:attrName>
                                        </p:attrNameLst>
                                      </p:cBhvr>
                                      <p:tavLst>
                                        <p:tav tm="0">
                                          <p:val>
                                            <p:strVal val="#ppt_x"/>
                                          </p:val>
                                        </p:tav>
                                        <p:tav tm="100000">
                                          <p:val>
                                            <p:strVal val="#ppt_x"/>
                                          </p:val>
                                        </p:tav>
                                      </p:tavLst>
                                    </p:anim>
                                    <p:anim calcmode="lin" valueType="num">
                                      <p:cBhvr>
                                        <p:cTn id="23" dur="1000" fill="hold"/>
                                        <p:tgtEl>
                                          <p:spTgt spid="8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animBg="1"/>
      <p:bldP spid="877" grpId="0" animBg="1"/>
      <p:bldP spid="87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882" name="矩形"/>
          <p:cNvSpPr/>
          <p:nvPr/>
        </p:nvSpPr>
        <p:spPr>
          <a:xfrm>
            <a:off x="1424940" y="304800"/>
            <a:ext cx="4204970" cy="453390"/>
          </a:xfrm>
          <a:prstGeom prst="rect">
            <a:avLst/>
          </a:prstGeom>
          <a:noFill/>
          <a:ln w="12700" cap="flat" cmpd="sng">
            <a:noFill/>
            <a:prstDash val="solid"/>
            <a:round/>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考点１： 基本养老保险</a:t>
            </a:r>
            <a:r>
              <a:rPr lang="en-US" altLang="zh-CN" sz="24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rPr>
              <a:t> </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rPr>
              <a:t>★</a:t>
            </a:r>
            <a:r>
              <a:rPr lang="zh-CN" altLang="en-US" sz="1800" b="1" i="0" u="none" strike="noStrike" kern="1200" cap="none" spc="0" baseline="0">
                <a:solidFill>
                  <a:schemeClr val="bg1"/>
                </a:solidFill>
                <a:latin typeface="Times New Roman" panose="02020603050405020304" charset="0"/>
                <a:ea typeface="宋体" panose="02010600030101010101" pitchFamily="2" charset="-122"/>
                <a:cs typeface="Times New Roman" panose="02020603050405020304" charset="0"/>
                <a:sym typeface="宋体" panose="02010600030101010101" pitchFamily="2" charset="-122"/>
              </a:rPr>
              <a:t>★★</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Times New Roman" panose="02020603050405020304" charset="0"/>
            </a:endParaRPr>
          </a:p>
        </p:txBody>
      </p:sp>
      <p:grpSp>
        <p:nvGrpSpPr>
          <p:cNvPr id="1271" name="组合"/>
          <p:cNvGrpSpPr/>
          <p:nvPr/>
        </p:nvGrpSpPr>
        <p:grpSpPr>
          <a:xfrm>
            <a:off x="1389379" y="1337309"/>
            <a:ext cx="7196454" cy="601980"/>
            <a:chOff x="1389379" y="1337309"/>
            <a:chExt cx="7196454" cy="601980"/>
          </a:xfrm>
        </p:grpSpPr>
        <p:sp>
          <p:nvSpPr>
            <p:cNvPr id="883" name="圆角矩形"/>
            <p:cNvSpPr/>
            <p:nvPr/>
          </p:nvSpPr>
          <p:spPr>
            <a:xfrm>
              <a:off x="1389379" y="1344295"/>
              <a:ext cx="7196454" cy="594995"/>
            </a:xfrm>
            <a:prstGeom prst="roundRect">
              <a:avLst>
                <a:gd name="adj" fmla="val 50000"/>
              </a:avLst>
            </a:prstGeom>
            <a:noFill/>
            <a:ln w="12700" cap="flat" cmpd="sng">
              <a:solidFill>
                <a:srgbClr val="00AAB7"/>
              </a:solidFill>
              <a:prstDash val="dash"/>
              <a:round/>
            </a:ln>
          </p:spPr>
          <p:txBody>
            <a:bodyPr rtlCol="0" anchor="ctr"/>
            <a:lstStyle/>
            <a:p>
              <a:pPr algn="ctr"/>
            </a:p>
          </p:txBody>
        </p:sp>
        <p:sp>
          <p:nvSpPr>
            <p:cNvPr id="884" name="流程图: 离页连接符"/>
            <p:cNvSpPr/>
            <p:nvPr/>
          </p:nvSpPr>
          <p:spPr>
            <a:xfrm>
              <a:off x="1713230" y="1337309"/>
              <a:ext cx="884554" cy="601980"/>
            </a:xfrm>
            <a:prstGeom prst="flowChartOffpageConnector">
              <a:avLst/>
            </a:prstGeom>
            <a:solidFill>
              <a:schemeClr val="accent4"/>
            </a:solidFill>
            <a:ln w="12700" cap="flat" cmpd="sng">
              <a:noFill/>
              <a:prstDash val="solid"/>
              <a:round/>
            </a:ln>
          </p:spPr>
          <p:txBody>
            <a:bodyPr vert="horz" wrap="square" lIns="91440" tIns="108000" rIns="91440" bIns="45720" anchor="ctr" anchorCtr="0">
              <a:noAutofit/>
            </a:bodyPr>
            <a:lstStyle/>
            <a:p>
              <a:pPr marL="0" indent="0" algn="ctr" fontAlgn="auto">
                <a:lnSpc>
                  <a:spcPct val="100000"/>
                </a:lnSpc>
                <a:spcBef>
                  <a:spcPts val="0"/>
                </a:spcBef>
                <a:spcAft>
                  <a:spcPts val="0"/>
                </a:spcAft>
                <a:buNone/>
              </a:pPr>
              <a:r>
                <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（四）</a:t>
              </a:r>
              <a:endParaRPr lang="zh-CN" altLang="en-US" sz="18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p:txBody>
        </p:sp>
        <p:sp>
          <p:nvSpPr>
            <p:cNvPr id="885" name="矩形"/>
            <p:cNvSpPr/>
            <p:nvPr/>
          </p:nvSpPr>
          <p:spPr>
            <a:xfrm>
              <a:off x="2846705" y="1380490"/>
              <a:ext cx="5526405" cy="5200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rPr>
                <a:t>职工基本养老保险享受条件和待遇</a:t>
              </a:r>
              <a:endParaRPr lang="zh-CN" altLang="en-US" sz="2800" b="1" i="0" u="none" strike="noStrike" kern="1200" cap="none" spc="0" baseline="0">
                <a:solidFill>
                  <a:schemeClr val="accent4"/>
                </a:solidFill>
                <a:latin typeface="微软雅黑" panose="020B0503020204020204" charset="-122"/>
                <a:ea typeface="微软雅黑" panose="020B0503020204020204" charset="-122"/>
                <a:cs typeface="宋体" panose="02010600030101010101" pitchFamily="2" charset="-122"/>
              </a:endParaRPr>
            </a:p>
          </p:txBody>
        </p:sp>
      </p:grpSp>
      <p:sp>
        <p:nvSpPr>
          <p:cNvPr id="886" name="矩形"/>
          <p:cNvSpPr/>
          <p:nvPr/>
        </p:nvSpPr>
        <p:spPr>
          <a:xfrm>
            <a:off x="1390015" y="2146935"/>
            <a:ext cx="3560444"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1． 职工基本养老保险享受条件</a:t>
            </a:r>
            <a:endParaRPr lang="zh-CN" altLang="en-US" sz="1800" b="1"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87" name="矩形"/>
          <p:cNvSpPr/>
          <p:nvPr/>
        </p:nvSpPr>
        <p:spPr>
          <a:xfrm>
            <a:off x="1390015" y="2606675"/>
            <a:ext cx="883538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职工达到法定退休年龄时累计缴费满15年可享受基本养老保险，按月领取基本养老金。</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aphicFrame>
        <p:nvGraphicFramePr>
          <p:cNvPr id="888" name="表格"/>
          <p:cNvGraphicFramePr>
            <a:graphicFrameLocks noGrp="1"/>
          </p:cNvGraphicFramePr>
          <p:nvPr/>
        </p:nvGraphicFramePr>
        <p:xfrm>
          <a:off x="1318259" y="3154680"/>
          <a:ext cx="9776408" cy="2717279"/>
        </p:xfrm>
        <a:graphic>
          <a:graphicData uri="http://schemas.openxmlformats.org/drawingml/2006/table">
            <a:tbl>
              <a:tblPr bandRow="1">
                <a:noFill/>
              </a:tblPr>
              <a:tblGrid>
                <a:gridCol w="3792842"/>
                <a:gridCol w="1327772"/>
                <a:gridCol w="1332217"/>
                <a:gridCol w="3323577"/>
              </a:tblGrid>
              <a:tr h="294005">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分类</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3">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rPr>
                        <a:t>法定退休年龄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方正细黑一_GBK" charset="0"/>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4005">
                <a:tc rowSpan="3">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普通岗位</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男</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年满60周岁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400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row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干部</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年满55周岁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4005">
                <a:tc vMerge="1">
                  <a:tcPr marL="68580" marR="68580" marT="0" marB="0" anchor="ctr">
                    <a:lnL>
                      <a:noFill/>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vMerge="1">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工人</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年满50周岁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4005">
                <a:tc rowSpan="2">
                  <a:txBody>
                    <a:bodyPr/>
                    <a:lstStyle/>
                    <a:p>
                      <a:pPr marL="0" indent="0" algn="l">
                        <a:lnSpc>
                          <a:spcPct val="150000"/>
                        </a:lnSpc>
                        <a:spcBef>
                          <a:spcPts val="0"/>
                        </a:spcBef>
                        <a:spcAft>
                          <a:spcPts val="0"/>
                        </a:spcAft>
                        <a:buNone/>
                      </a:pPr>
                      <a:r>
                        <a:rPr lang="zh-CN" altLang="en-US" sz="1600" b="0" i="0" u="none" strike="noStrike" kern="0" cap="none" spc="0" baseline="0">
                          <a:solidFill>
                            <a:srgbClr val="000000"/>
                          </a:solidFill>
                          <a:latin typeface="微软雅黑" panose="020B0503020204020204" charset="-122"/>
                          <a:ea typeface="微软雅黑" panose="020B0503020204020204" charset="-122"/>
                          <a:cs typeface="微软雅黑" panose="020B0503020204020204" charset="-122"/>
                        </a:rPr>
                        <a:t>从事</a:t>
                      </a:r>
                      <a:r>
                        <a:rPr lang="zh-CN" altLang="en-US" sz="1600" b="0" i="0" u="none" strike="noStrike" kern="0" cap="none" spc="0" baseline="0">
                          <a:solidFill>
                            <a:srgbClr val="E4007F"/>
                          </a:solidFill>
                          <a:latin typeface="微软雅黑" panose="020B0503020204020204" charset="-122"/>
                          <a:ea typeface="微软雅黑" panose="020B0503020204020204" charset="-122"/>
                          <a:cs typeface="微软雅黑" panose="020B0503020204020204" charset="-122"/>
                        </a:rPr>
                        <a:t>井下、高温、高空</a:t>
                      </a: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、特别繁重体力劳动或其他有害身体健康工作的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2F2F2F"/>
                      </a:solidFill>
                      <a:prstDash val="solid"/>
                      <a:headEnd type="none" w="med" len="med"/>
                      <a:tailEnd type="none" w="med" len="med"/>
                    </a:lnL>
                    <a:lnR w="12700">
                      <a:solidFill>
                        <a:srgbClr val="7F7F7F"/>
                      </a:solidFill>
                      <a:prstDash val="solid"/>
                      <a:headEnd type="none" w="med" len="med"/>
                      <a:tailEnd type="none" w="med" len="med"/>
                    </a:lnR>
                    <a:lnT w="12700">
                      <a:solidFill>
                        <a:srgbClr val="2F2F2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男</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a:solidFill>
                        <a:srgbClr val="2F2F2F"/>
                      </a:solidFill>
                      <a:prstDash val="soli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年满55周岁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415277">
                <a:tc vMerge="1">
                  <a:tcPr marL="68580" marR="68580" marT="0" marB="0" anchor="ctr">
                    <a:lnL w="12700">
                      <a:solidFill>
                        <a:srgbClr val="2F2F2F"/>
                      </a:solidFill>
                      <a:prstDash val="solid"/>
                      <a:headEnd type="none" w="med" len="med"/>
                      <a:tailEnd type="none" w="med" len="med"/>
                    </a:lnL>
                    <a:lnR w="12700">
                      <a:solidFill>
                        <a:srgbClr val="7F7F7F"/>
                      </a:solidFill>
                      <a:prstDash val="solid"/>
                      <a:headEnd type="none" w="med" len="med"/>
                      <a:tailEnd type="none" w="med" len="med"/>
                    </a:lnR>
                    <a:lnT w="12700">
                      <a:solidFill>
                        <a:srgbClr val="2F2F2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cap="flat" cmpd="sng" algn="ctr">
                      <a:solidFill>
                        <a:srgbClr val="7F7F7F"/>
                      </a:solidFill>
                      <a:prstDash val="solid"/>
                      <a:roun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年满45周岁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4005">
                <a:tc rowSpan="2">
                  <a:txBody>
                    <a:bodyPr/>
                    <a:lstStyle/>
                    <a:p>
                      <a:pPr marL="0" indent="0" algn="l">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因病或非因工致残，鉴定确认完全丧失劳动能力的</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2F2F2F"/>
                      </a:solidFill>
                      <a:prstDash val="solid"/>
                      <a:headEnd type="none" w="med" len="med"/>
                      <a:tailEnd type="none" w="med" len="med"/>
                    </a:lnL>
                    <a:lnR w="12700">
                      <a:solidFill>
                        <a:srgbClr val="7F7F7F"/>
                      </a:solidFill>
                      <a:prstDash val="solid"/>
                      <a:headEnd type="none" w="med" len="med"/>
                      <a:tailEnd type="none" w="med" len="med"/>
                    </a:lnR>
                    <a:lnT w="12700">
                      <a:solidFill>
                        <a:srgbClr val="2F2F2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男</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cap="flat" cmpd="sng" algn="ctr">
                      <a:solidFill>
                        <a:srgbClr val="7F7F7F"/>
                      </a:solidFill>
                      <a:prstDash val="solid"/>
                      <a:roun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年满50周岁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r h="294005">
                <a:tc vMerge="1">
                  <a:tcPr marL="68580" marR="68580" marT="0" marB="0" anchor="ctr">
                    <a:lnL w="12700">
                      <a:solidFill>
                        <a:srgbClr val="2F2F2F"/>
                      </a:solidFill>
                      <a:prstDash val="solid"/>
                      <a:headEnd type="none" w="med" len="med"/>
                      <a:tailEnd type="none" w="med" len="med"/>
                    </a:lnL>
                    <a:lnR w="12700">
                      <a:solidFill>
                        <a:srgbClr val="7F7F7F"/>
                      </a:solidFill>
                      <a:prstDash val="solid"/>
                      <a:headEnd type="none" w="med" len="med"/>
                      <a:tailEnd type="none" w="med" len="med"/>
                    </a:lnR>
                    <a:lnT w="12700">
                      <a:solidFill>
                        <a:srgbClr val="2F2F2F"/>
                      </a:solidFill>
                      <a:prstDash val="solid"/>
                      <a:headEnd type="none" w="med" len="med"/>
                      <a:tailEnd type="none" w="med" len="med"/>
                    </a:lnT>
                    <a:lnB w="12700">
                      <a:solidFill>
                        <a:srgbClr val="2F2F2F"/>
                      </a:solidFill>
                      <a:prstDash val="solid"/>
                      <a:headEnd type="none" w="med" len="med"/>
                      <a:tailEnd type="none" w="med" len="med"/>
                    </a:lnB>
                  </a:tcPr>
                </a:tc>
                <a:tc>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rPr>
                        <a:t>女</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a:solidFill>
                        <a:srgbClr val="7F7F7F"/>
                      </a:solidFill>
                      <a:prstDash val="solid"/>
                      <a:headEnd type="none" w="med" len="med"/>
                      <a:tailEnd type="none" w="med" len="med"/>
                    </a:lnL>
                    <a:lnR w="12700">
                      <a:solidFill>
                        <a:srgbClr val="7F7F7F"/>
                      </a:solidFill>
                      <a:prstDash val="solid"/>
                      <a:headEnd type="none" w="med" len="med"/>
                      <a:tailEnd type="none" w="med" len="med"/>
                    </a:lnR>
                    <a:lnT w="12700" cap="flat" cmpd="sng" algn="ctr">
                      <a:solidFill>
                        <a:srgbClr val="7F7F7F"/>
                      </a:solidFill>
                      <a:prstDash val="solid"/>
                      <a:round/>
                      <a:headEnd type="none" w="med" len="med"/>
                      <a:tailEnd type="none" w="med" len="med"/>
                    </a:lnT>
                    <a:lnB w="12700">
                      <a:solidFill>
                        <a:srgbClr val="7F7F7F"/>
                      </a:solidFill>
                      <a:prstDash val="solid"/>
                      <a:headEnd type="none" w="med" len="med"/>
                      <a:tailEnd type="none" w="med" len="med"/>
                    </a:lnB>
                  </a:tcPr>
                </a:tc>
                <a:tc gridSpan="2">
                  <a:txBody>
                    <a:bodyPr/>
                    <a:lstStyle/>
                    <a:p>
                      <a:pPr marL="0" indent="0" algn="ctr">
                        <a:lnSpc>
                          <a:spcPct val="150000"/>
                        </a:lnSpc>
                        <a:spcBef>
                          <a:spcPts val="0"/>
                        </a:spcBef>
                        <a:spcAft>
                          <a:spcPts val="0"/>
                        </a:spcAft>
                        <a:buNone/>
                      </a:pPr>
                      <a:r>
                        <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rPr>
                        <a:t>年满45周岁</a:t>
                      </a:r>
                      <a:endParaRPr lang="zh-CN" altLang="en-US" sz="1600" b="0" i="0" u="none" strike="noStrike" kern="0" cap="none" spc="0" baseline="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c hMerge="1">
                  <a:tcPr marL="68580" marR="68580" marT="0" marB="0" anchor="ctr">
                    <a:lnL w="12700">
                      <a:solidFill>
                        <a:srgbClr val="7F7F7F"/>
                      </a:solidFill>
                      <a:prstDash val="solid"/>
                      <a:headEnd type="none" w="med" len="med"/>
                      <a:tailEnd type="none" w="med" len="med"/>
                    </a:lnL>
                    <a:lnR>
                      <a:noFill/>
                    </a:lnR>
                    <a:lnT w="12700">
                      <a:solidFill>
                        <a:srgbClr val="7F7F7F"/>
                      </a:solidFill>
                      <a:prstDash val="solid"/>
                      <a:headEnd type="none" w="med" len="med"/>
                      <a:tailEnd type="none" w="med" len="med"/>
                    </a:lnT>
                    <a:lnB w="12700">
                      <a:solidFill>
                        <a:srgbClr val="7F7F7F"/>
                      </a:solidFill>
                      <a:prstDash val="soli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1"/>
                                        </p:tgtEl>
                                        <p:attrNameLst>
                                          <p:attrName>style.visibility</p:attrName>
                                        </p:attrNameLst>
                                      </p:cBhvr>
                                      <p:to>
                                        <p:strVal val="visible"/>
                                      </p:to>
                                    </p:set>
                                    <p:animEffect transition="in" filter="fade">
                                      <p:cBhvr>
                                        <p:cTn id="7" dur="1000"/>
                                        <p:tgtEl>
                                          <p:spTgt spid="1271"/>
                                        </p:tgtEl>
                                      </p:cBhvr>
                                    </p:animEffect>
                                    <p:anim calcmode="lin" valueType="num">
                                      <p:cBhvr>
                                        <p:cTn id="8" dur="1000" fill="hold"/>
                                        <p:tgtEl>
                                          <p:spTgt spid="1271"/>
                                        </p:tgtEl>
                                        <p:attrNameLst>
                                          <p:attrName>ppt_x</p:attrName>
                                        </p:attrNameLst>
                                      </p:cBhvr>
                                      <p:tavLst>
                                        <p:tav tm="0">
                                          <p:val>
                                            <p:strVal val="#ppt_x"/>
                                          </p:val>
                                        </p:tav>
                                        <p:tav tm="100000">
                                          <p:val>
                                            <p:strVal val="#ppt_x"/>
                                          </p:val>
                                        </p:tav>
                                      </p:tavLst>
                                    </p:anim>
                                    <p:anim calcmode="lin" valueType="num">
                                      <p:cBhvr>
                                        <p:cTn id="9" dur="1000" fill="hold"/>
                                        <p:tgtEl>
                                          <p:spTgt spid="12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6"/>
                                        </p:tgtEl>
                                        <p:attrNameLst>
                                          <p:attrName>style.visibility</p:attrName>
                                        </p:attrNameLst>
                                      </p:cBhvr>
                                      <p:to>
                                        <p:strVal val="visible"/>
                                      </p:to>
                                    </p:set>
                                    <p:animEffect transition="in" filter="fade">
                                      <p:cBhvr>
                                        <p:cTn id="14" dur="1000"/>
                                        <p:tgtEl>
                                          <p:spTgt spid="886"/>
                                        </p:tgtEl>
                                      </p:cBhvr>
                                    </p:animEffect>
                                    <p:anim calcmode="lin" valueType="num">
                                      <p:cBhvr>
                                        <p:cTn id="15" dur="1000" fill="hold"/>
                                        <p:tgtEl>
                                          <p:spTgt spid="886"/>
                                        </p:tgtEl>
                                        <p:attrNameLst>
                                          <p:attrName>ppt_x</p:attrName>
                                        </p:attrNameLst>
                                      </p:cBhvr>
                                      <p:tavLst>
                                        <p:tav tm="0">
                                          <p:val>
                                            <p:strVal val="#ppt_x"/>
                                          </p:val>
                                        </p:tav>
                                        <p:tav tm="100000">
                                          <p:val>
                                            <p:strVal val="#ppt_x"/>
                                          </p:val>
                                        </p:tav>
                                      </p:tavLst>
                                    </p:anim>
                                    <p:anim calcmode="lin" valueType="num">
                                      <p:cBhvr>
                                        <p:cTn id="16" dur="1000" fill="hold"/>
                                        <p:tgtEl>
                                          <p:spTgt spid="8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87"/>
                                        </p:tgtEl>
                                        <p:attrNameLst>
                                          <p:attrName>style.visibility</p:attrName>
                                        </p:attrNameLst>
                                      </p:cBhvr>
                                      <p:to>
                                        <p:strVal val="visible"/>
                                      </p:to>
                                    </p:set>
                                    <p:animEffect transition="in" filter="fade">
                                      <p:cBhvr>
                                        <p:cTn id="21" dur="1000"/>
                                        <p:tgtEl>
                                          <p:spTgt spid="887"/>
                                        </p:tgtEl>
                                      </p:cBhvr>
                                    </p:animEffect>
                                    <p:anim calcmode="lin" valueType="num">
                                      <p:cBhvr>
                                        <p:cTn id="22" dur="1000" fill="hold"/>
                                        <p:tgtEl>
                                          <p:spTgt spid="887"/>
                                        </p:tgtEl>
                                        <p:attrNameLst>
                                          <p:attrName>ppt_x</p:attrName>
                                        </p:attrNameLst>
                                      </p:cBhvr>
                                      <p:tavLst>
                                        <p:tav tm="0">
                                          <p:val>
                                            <p:strVal val="#ppt_x"/>
                                          </p:val>
                                        </p:tav>
                                        <p:tav tm="100000">
                                          <p:val>
                                            <p:strVal val="#ppt_x"/>
                                          </p:val>
                                        </p:tav>
                                      </p:tavLst>
                                    </p:anim>
                                    <p:anim calcmode="lin" valueType="num">
                                      <p:cBhvr>
                                        <p:cTn id="23" dur="1000" fill="hold"/>
                                        <p:tgtEl>
                                          <p:spTgt spid="8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88"/>
                                        </p:tgtEl>
                                        <p:attrNameLst>
                                          <p:attrName>style.visibility</p:attrName>
                                        </p:attrNameLst>
                                      </p:cBhvr>
                                      <p:to>
                                        <p:strVal val="visible"/>
                                      </p:to>
                                    </p:set>
                                    <p:animEffect transition="in" filter="wipe(down)">
                                      <p:cBhvr>
                                        <p:cTn id="28" dur="500"/>
                                        <p:tgtEl>
                                          <p:spTgt spid="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 grpId="0" animBg="1"/>
      <p:bldP spid="886" grpId="0" animBg="1"/>
      <p:bldP spid="887" grpId="0" animBg="1"/>
    </p:bldLst>
  </p:timing>
</p:sld>
</file>

<file path=ppt/theme/theme1.xml><?xml version="1.0" encoding="utf-8"?>
<a:theme xmlns:a="http://schemas.openxmlformats.org/drawingml/2006/main" name="A000120140530A99PPBG">
  <a:themeElements>
    <a:clrScheme name="A000120140530A99PPBG">
      <a:dk1>
        <a:srgbClr val="2F2F2F"/>
      </a:dk1>
      <a:lt1>
        <a:srgbClr val="FFFFFF"/>
      </a:lt1>
      <a:dk2>
        <a:srgbClr val="FFFFFF"/>
      </a:dk2>
      <a:lt2>
        <a:srgbClr val="F2F2F2"/>
      </a:lt2>
      <a:accent1>
        <a:srgbClr val="0A3142"/>
      </a:accent1>
      <a:accent2>
        <a:srgbClr val="2A305C"/>
      </a:accent2>
      <a:accent3>
        <a:srgbClr val="5478C4"/>
      </a:accent3>
      <a:accent4>
        <a:srgbClr val="00AAB7"/>
      </a:accent4>
      <a:accent5>
        <a:srgbClr val="86D7D4"/>
      </a:accent5>
      <a:accent6>
        <a:srgbClr val="FFC000"/>
      </a:accent6>
      <a:hlink>
        <a:srgbClr val="0A3142"/>
      </a:hlink>
      <a:folHlink>
        <a:srgbClr val="AFB2B4"/>
      </a:folHlink>
    </a:clrScheme>
    <a:fontScheme name="A000120140530A99PPBG">
      <a:majorFont>
        <a:latin typeface=""/>
        <a:ea typeface=""/>
        <a:cs typeface=""/>
      </a:majorFont>
      <a:minorFont>
        <a:latin typeface=""/>
        <a:ea typeface=""/>
        <a:cs typeface=""/>
      </a:minorFont>
    </a:fontScheme>
    <a:fmtScheme name="A000120140530A99PPBG">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ndoutMaster1">
  <a:themeElements>
    <a:clrScheme name="handoutMaster1">
      <a:dk1>
        <a:srgbClr val="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noFill/>
          <a:prstDash val="solid"/>
          <a:round/>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a:noFill/>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38990</Words>
  <Application>WPS 演示</Application>
  <PresentationFormat>宽屏</PresentationFormat>
  <Paragraphs>2188</Paragraphs>
  <Slides>135</Slides>
  <Notes>135</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12</vt:i4>
      </vt:variant>
      <vt:variant>
        <vt:lpstr>幻灯片标题</vt:lpstr>
      </vt:variant>
      <vt:variant>
        <vt:i4>135</vt:i4>
      </vt:variant>
    </vt:vector>
  </HeadingPairs>
  <TitlesOfParts>
    <vt:vector size="161" baseType="lpstr">
      <vt:lpstr>Arial</vt:lpstr>
      <vt:lpstr>宋体</vt:lpstr>
      <vt:lpstr>Wingdings</vt:lpstr>
      <vt:lpstr>Times New Roman</vt:lpstr>
      <vt:lpstr>微软雅黑</vt:lpstr>
      <vt:lpstr>Arial Black</vt:lpstr>
      <vt:lpstr>幼圆</vt:lpstr>
      <vt:lpstr>等线</vt:lpstr>
      <vt:lpstr>Calibri</vt:lpstr>
      <vt:lpstr>经典综艺体简</vt:lpstr>
      <vt:lpstr>方正细黑一_GBK</vt:lpstr>
      <vt:lpstr>黑体</vt:lpstr>
      <vt:lpstr>Arial Unicode MS</vt:lpstr>
      <vt:lpstr>A000120140530A99PPBG</vt:lpstr>
      <vt:lpstr>package</vt:lpstr>
      <vt:lpstr>package</vt:lpstr>
      <vt:lpstr>package</vt:lpstr>
      <vt:lpstr>package</vt:lpstr>
      <vt:lpstr>package</vt:lpstr>
      <vt:lpstr>package</vt:lpstr>
      <vt:lpstr>package</vt:lpstr>
      <vt:lpstr>package</vt:lpstr>
      <vt:lpstr>package</vt:lpstr>
      <vt:lpstr>package</vt:lpstr>
      <vt:lpstr>package</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天道酬勤</cp:lastModifiedBy>
  <cp:revision>138</cp:revision>
  <dcterms:created xsi:type="dcterms:W3CDTF">2021-11-11T02:52:00Z</dcterms:created>
  <dcterms:modified xsi:type="dcterms:W3CDTF">2025-10-15T05:30:15Z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8E2C1D771214427786C1ED23F3E1D8F5</vt:lpwstr>
  </property>
</Properties>
</file>